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62" r:id="rId10"/>
    <p:sldId id="475" r:id="rId11"/>
    <p:sldId id="476" r:id="rId12"/>
    <p:sldId id="463" r:id="rId13"/>
    <p:sldId id="477" r:id="rId14"/>
    <p:sldId id="478" r:id="rId15"/>
    <p:sldId id="464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65" r:id="rId25"/>
    <p:sldId id="487" r:id="rId26"/>
    <p:sldId id="488" r:id="rId27"/>
    <p:sldId id="466" r:id="rId28"/>
    <p:sldId id="489" r:id="rId29"/>
    <p:sldId id="490" r:id="rId3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3CF33735-94D3-4ECB-A9BD-3B483553582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6769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B28E2C72-DEA0-4D19-9803-6DB49B0FAC1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21495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B64F0-C72A-4350-A230-7CB830D496A0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83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922AC-FC58-4590-9C0A-34A97801AFDD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83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5D7E1-F56B-44A7-B86C-B91622E1197A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84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3FF70-D6A3-4A65-88D9-547BC31BEDB4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84992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E949-B1C1-48D1-B766-EF2157A01DE9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5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21662-D8AD-4799-8A69-3B0C023BEC7A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5811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62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60165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6F5E2C1F-BF2C-4ABF-94DD-B7DEFED1D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0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CB5831E-5699-42A0-92CE-2493CED3A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07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6E62DC5-5172-431F-AABA-C1352CAC1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6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FA4E8E70-AEED-42B5-B26B-29A1B3284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5EBB4B88-05B4-4258-B2F8-89C98A9E7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3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3F213D8A-03C8-482A-9029-AEAE4FEBC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7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8851E1E6-4371-4BFB-9867-24AE7D256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5688BCD-1B8D-4F15-A90A-98A53F4D4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4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C5092F6A-BA7E-4607-8673-8CD94554B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04525A9E-F64E-4A24-A0C3-B154E6756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85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02387653-5FB8-476B-9DAC-B37917A1EB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5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18-</a:t>
            </a:r>
            <a:fld id="{00CE730A-0BE6-4047-90A7-C161532DCB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59143" name="Picture 7" descr="Pink tissue pap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Chapter 18:</a:t>
            </a:r>
            <a:r>
              <a:rPr lang="en-US" altLang="en-US" sz="4000">
                <a:solidFill>
                  <a:srgbClr val="559E97"/>
                </a:solidFill>
              </a:rPr>
              <a:t> </a:t>
            </a:r>
            <a:br>
              <a:rPr lang="en-US" altLang="en-US" sz="40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/>
            </a:r>
            <a:br>
              <a:rPr lang="en-US" altLang="en-US" sz="28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>Stacks And Queues</a:t>
            </a:r>
            <a:endParaRPr lang="en-US" altLang="en-US" sz="3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A25EF98-9C95-4135-B5F2-F21342F4F7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Stacks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Grow and shrink as necessary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Can't ever be full as long as memory is available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Implemented as a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13C611B0-A482-43C7-B31A-F82E9E5EC2C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Stack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Programmers can program their own routines to implement stack functions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See </a:t>
            </a:r>
            <a:r>
              <a:rPr lang="en-US" altLang="en-US">
                <a:latin typeface="Courier New" pitchFamily="112" charset="0"/>
              </a:rPr>
              <a:t>DynIntStack</a:t>
            </a:r>
            <a:r>
              <a:rPr lang="en-US" altLang="en-US"/>
              <a:t> class in the book for an example.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Can also use the implementation of stack available in the STL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STL </a:t>
            </a:r>
            <a:r>
              <a:rPr lang="en-US" altLang="en-US" sz="2400" b="1">
                <a:latin typeface="Courier New" pitchFamily="112" charset="0"/>
              </a:rPr>
              <a:t>stack</a:t>
            </a:r>
            <a:r>
              <a:rPr lang="en-US" altLang="en-US" sz="2400" b="1"/>
              <a:t> container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2B0D71CD-89C7-4043-857C-B4E816CFCC4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itchFamily="112" charset="0"/>
              </a:rPr>
              <a:t>stack</a:t>
            </a:r>
            <a:r>
              <a:rPr lang="en-US" altLang="en-US"/>
              <a:t> container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Stack template can be implemented as a </a:t>
            </a:r>
            <a:r>
              <a:rPr lang="en-US" altLang="en-US">
                <a:latin typeface="Courier New" pitchFamily="112" charset="0"/>
              </a:rPr>
              <a:t>vector</a:t>
            </a:r>
            <a:r>
              <a:rPr lang="en-US" altLang="en-US"/>
              <a:t>, a linked list, or a </a:t>
            </a:r>
            <a:r>
              <a:rPr lang="en-US" altLang="en-US">
                <a:latin typeface="Courier New" pitchFamily="112" charset="0"/>
              </a:rPr>
              <a:t>deque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Implements </a:t>
            </a:r>
            <a:r>
              <a:rPr lang="en-US" altLang="en-US">
                <a:latin typeface="Courier New" pitchFamily="112" charset="0"/>
              </a:rPr>
              <a:t>push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pop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empty</a:t>
            </a:r>
            <a:r>
              <a:rPr lang="en-US" altLang="en-US"/>
              <a:t> member functions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Implements other member functions: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size</a:t>
            </a:r>
            <a:r>
              <a:rPr lang="en-US" altLang="en-US"/>
              <a:t>: number of elements on the stack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top</a:t>
            </a:r>
            <a:r>
              <a:rPr lang="en-US" altLang="en-US"/>
              <a:t>: reference to element on top of the stack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9EF257AE-1FEC-473F-BE4B-E0578EF1AF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</a:t>
            </a:r>
            <a:r>
              <a:rPr lang="en-US" altLang="en-US">
                <a:latin typeface="Courier New" pitchFamily="112" charset="0"/>
              </a:rPr>
              <a:t>stack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Defining a stack of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s, named </a:t>
            </a:r>
            <a:r>
              <a:rPr lang="en-US" altLang="en-US" sz="2800">
                <a:latin typeface="Courier New" pitchFamily="112" charset="0"/>
              </a:rPr>
              <a:t>cstack</a:t>
            </a:r>
            <a:r>
              <a:rPr lang="en-US" altLang="en-US" sz="2800"/>
              <a:t>, implemented using a </a:t>
            </a:r>
            <a:r>
              <a:rPr lang="en-US" altLang="en-US" sz="2800">
                <a:latin typeface="Courier New" pitchFamily="112" charset="0"/>
              </a:rPr>
              <a:t>vector</a:t>
            </a:r>
            <a:r>
              <a:rPr lang="en-US" altLang="en-US" sz="280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char, vector&lt;char&gt;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implemented using a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char, list&lt;char&gt;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implemented using a </a:t>
            </a:r>
            <a:r>
              <a:rPr lang="en-US" altLang="en-US" sz="2800">
                <a:latin typeface="Courier New" pitchFamily="112" charset="0"/>
              </a:rPr>
              <a:t>deque</a:t>
            </a:r>
            <a:r>
              <a:rPr lang="en-US" altLang="en-US" sz="280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Spaces are required between consecutive </a:t>
            </a:r>
            <a:r>
              <a:rPr lang="en-US" altLang="en-US" sz="2800">
                <a:latin typeface="Courier New" pitchFamily="112" charset="0"/>
              </a:rPr>
              <a:t>&gt;&gt;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itchFamily="112" charset="0"/>
              </a:rPr>
              <a:t>&lt;&lt;</a:t>
            </a:r>
            <a:r>
              <a:rPr lang="en-US" altLang="en-US" sz="2800"/>
              <a:t> symbols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Queue ADT</a:t>
            </a:r>
          </a:p>
        </p:txBody>
      </p:sp>
      <p:sp>
        <p:nvSpPr>
          <p:cNvPr id="77107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B44F88D-52A1-47F5-99B6-E619A4621E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Queue ADT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40713" cy="3703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u="sng"/>
              <a:t>Queue</a:t>
            </a:r>
            <a:r>
              <a:rPr lang="en-US" altLang="en-US" sz="2800"/>
              <a:t>: a FIFO (first in, first out) data structure.  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people in line at the theatre box office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print jobs sent to a printer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dynamic: variable size, implemented as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D7CCA7A-5265-4A9B-B4E4-B7AADC4F8A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Locations and Operations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rear: position where elements are added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front: position from which elements are removed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enqueue: add an element to the rear of the queue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dequeue: remove an element from the front of a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52727A7A-2617-424A-831F-359140EFA66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610600" cy="4953000"/>
          </a:xfrm>
        </p:spPr>
        <p:txBody>
          <a:bodyPr/>
          <a:lstStyle/>
          <a:p>
            <a:r>
              <a:rPr lang="en-US" altLang="en-US" sz="2400"/>
              <a:t>A currently empty queue that can hold </a:t>
            </a:r>
            <a:r>
              <a:rPr lang="en-US" altLang="en-US" sz="2400">
                <a:latin typeface="Courier New" pitchFamily="112" charset="0"/>
              </a:rPr>
              <a:t>char</a:t>
            </a:r>
            <a:r>
              <a:rPr lang="en-US" altLang="en-US" sz="2400"/>
              <a:t> values:</a:t>
            </a:r>
            <a:br>
              <a:rPr lang="en-US" altLang="en-US" sz="2400"/>
            </a:br>
            <a:endParaRPr lang="en-US" altLang="en-US" sz="2400"/>
          </a:p>
          <a:p>
            <a:pPr>
              <a:buFont typeface="Times" pitchFamily="112" charset="0"/>
              <a:buNone/>
            </a:pP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>
                <a:latin typeface="Courier New" pitchFamily="112" charset="0"/>
              </a:rPr>
              <a:t>enqueue('E');</a:t>
            </a:r>
          </a:p>
          <a:p>
            <a:endParaRPr lang="en-US" altLang="en-US" sz="2400">
              <a:latin typeface="Courier New" pitchFamily="112" charset="0"/>
            </a:endParaRPr>
          </a:p>
        </p:txBody>
      </p:sp>
      <p:graphicFrame>
        <p:nvGraphicFramePr>
          <p:cNvPr id="845828" name="Group 4"/>
          <p:cNvGraphicFramePr>
            <a:graphicFrameLocks noGrp="1"/>
          </p:cNvGraphicFramePr>
          <p:nvPr>
            <p:ph sz="quarter" idx="2"/>
          </p:nvPr>
        </p:nvGraphicFramePr>
        <p:xfrm>
          <a:off x="2005013" y="2208213"/>
          <a:ext cx="2768600" cy="763587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5838" name="Group 14"/>
          <p:cNvGraphicFramePr>
            <a:graphicFrameLocks noGrp="1"/>
          </p:cNvGraphicFramePr>
          <p:nvPr>
            <p:ph sz="quarter" idx="3"/>
          </p:nvPr>
        </p:nvGraphicFramePr>
        <p:xfrm>
          <a:off x="2005013" y="46116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5848" name="Text Box 24"/>
          <p:cNvSpPr txBox="1">
            <a:spLocks noChangeArrowheads="1"/>
          </p:cNvSpPr>
          <p:nvPr/>
        </p:nvSpPr>
        <p:spPr bwMode="auto">
          <a:xfrm>
            <a:off x="517525" y="43386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auto">
          <a:xfrm>
            <a:off x="5029200" y="5699125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5850" name="Line 26"/>
          <p:cNvSpPr>
            <a:spLocks noChangeShapeType="1"/>
          </p:cNvSpPr>
          <p:nvPr/>
        </p:nvSpPr>
        <p:spPr bwMode="auto">
          <a:xfrm>
            <a:off x="1143000" y="4556125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851" name="Line 27"/>
          <p:cNvSpPr>
            <a:spLocks noChangeShapeType="1"/>
          </p:cNvSpPr>
          <p:nvPr/>
        </p:nvSpPr>
        <p:spPr bwMode="auto">
          <a:xfrm flipH="1" flipV="1">
            <a:off x="2590800" y="5165725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7E9DDBC-5BFA-4334-AF29-D8AE6393A8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7848600" cy="4648200"/>
          </a:xfrm>
        </p:spPr>
        <p:txBody>
          <a:bodyPr/>
          <a:lstStyle/>
          <a:p>
            <a:r>
              <a:rPr lang="en-US" altLang="en-US" sz="2800">
                <a:latin typeface="Courier New" pitchFamily="112" charset="0"/>
              </a:rPr>
              <a:t>enqueue('K');</a:t>
            </a:r>
            <a:br>
              <a:rPr lang="en-US" altLang="en-US" sz="2800">
                <a:latin typeface="Courier New" pitchFamily="112" charset="0"/>
              </a:rPr>
            </a:br>
            <a:endParaRPr lang="en-US" altLang="en-US" sz="2800">
              <a:latin typeface="Courier New" pitchFamily="112" charset="0"/>
            </a:endParaRP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>
                <a:latin typeface="Courier New" pitchFamily="112" charset="0"/>
              </a:rPr>
              <a:t>enqueue('G');</a:t>
            </a:r>
          </a:p>
          <a:p>
            <a:endParaRPr lang="en-US" altLang="en-US" sz="2800">
              <a:latin typeface="Courier New" pitchFamily="112" charset="0"/>
            </a:endParaRPr>
          </a:p>
        </p:txBody>
      </p:sp>
      <p:graphicFrame>
        <p:nvGraphicFramePr>
          <p:cNvPr id="846852" name="Group 4"/>
          <p:cNvGraphicFramePr>
            <a:graphicFrameLocks noGrp="1"/>
          </p:cNvGraphicFramePr>
          <p:nvPr>
            <p:ph sz="quarter" idx="2"/>
          </p:nvPr>
        </p:nvGraphicFramePr>
        <p:xfrm>
          <a:off x="1957388" y="2436813"/>
          <a:ext cx="2770187" cy="763587"/>
        </p:xfrm>
        <a:graphic>
          <a:graphicData uri="http://schemas.openxmlformats.org/drawingml/2006/table">
            <a:tbl>
              <a:tblPr/>
              <a:tblGrid>
                <a:gridCol w="923925"/>
                <a:gridCol w="922337"/>
                <a:gridCol w="923925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6862" name="Group 14"/>
          <p:cNvGraphicFramePr>
            <a:graphicFrameLocks noGrp="1"/>
          </p:cNvGraphicFramePr>
          <p:nvPr>
            <p:ph sz="quarter" idx="3"/>
          </p:nvPr>
        </p:nvGraphicFramePr>
        <p:xfrm>
          <a:off x="1677988" y="45354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6872" name="Text Box 24"/>
          <p:cNvSpPr txBox="1">
            <a:spLocks noChangeArrowheads="1"/>
          </p:cNvSpPr>
          <p:nvPr/>
        </p:nvSpPr>
        <p:spPr bwMode="auto">
          <a:xfrm>
            <a:off x="517525" y="42624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6873" name="Text Box 25"/>
          <p:cNvSpPr txBox="1">
            <a:spLocks noChangeArrowheads="1"/>
          </p:cNvSpPr>
          <p:nvPr/>
        </p:nvSpPr>
        <p:spPr bwMode="auto">
          <a:xfrm>
            <a:off x="5029200" y="5394325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>
            <a:off x="1143000" y="4479925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 flipH="1" flipV="1">
            <a:off x="4114800" y="5089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6" name="Text Box 28"/>
          <p:cNvSpPr txBox="1">
            <a:spLocks noChangeArrowheads="1"/>
          </p:cNvSpPr>
          <p:nvPr/>
        </p:nvSpPr>
        <p:spPr bwMode="auto">
          <a:xfrm>
            <a:off x="584200" y="23622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5308600" y="34290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 flipH="1" flipV="1">
            <a:off x="3403600" y="28956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1270000" y="2590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</a:t>
            </a:r>
            <a:br>
              <a:rPr lang="en-US" altLang="en-US" sz="2400" b="1"/>
            </a:br>
            <a:r>
              <a:rPr lang="en-US" altLang="en-US" sz="2400" b="1"/>
              <a:t>Stack ADT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A34864BC-B183-43F5-8D21-8BD358673B8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668463"/>
            <a:ext cx="7921625" cy="4019550"/>
          </a:xfrm>
        </p:spPr>
        <p:txBody>
          <a:bodyPr/>
          <a:lstStyle/>
          <a:p>
            <a:r>
              <a:rPr lang="en-US" altLang="en-US" sz="2800">
                <a:latin typeface="Courier New" pitchFamily="112" charset="0"/>
              </a:rPr>
              <a:t>dequeue(); // remove E</a:t>
            </a:r>
            <a:br>
              <a:rPr lang="en-US" altLang="en-US" sz="2800">
                <a:latin typeface="Courier New" pitchFamily="112" charset="0"/>
              </a:rPr>
            </a:br>
            <a:endParaRPr lang="en-US" altLang="en-US" sz="2800">
              <a:latin typeface="Courier New" pitchFamily="112" charset="0"/>
            </a:endParaRP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>
                <a:latin typeface="Courier New" pitchFamily="112" charset="0"/>
              </a:rPr>
              <a:t>dequeue(); // remove K</a:t>
            </a:r>
          </a:p>
          <a:p>
            <a:endParaRPr lang="en-US" altLang="en-US" sz="2800">
              <a:latin typeface="Courier New" pitchFamily="112" charset="0"/>
            </a:endParaRP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sz="quarter" idx="2"/>
          </p:nvPr>
        </p:nvGraphicFramePr>
        <p:xfrm>
          <a:off x="1677988" y="2346325"/>
          <a:ext cx="2768600" cy="762000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7904" name="Group 32"/>
          <p:cNvGraphicFramePr>
            <a:graphicFrameLocks noGrp="1"/>
          </p:cNvGraphicFramePr>
          <p:nvPr>
            <p:ph sz="quarter" idx="3"/>
          </p:nvPr>
        </p:nvGraphicFramePr>
        <p:xfrm>
          <a:off x="2032000" y="4826000"/>
          <a:ext cx="2851150" cy="736600"/>
        </p:xfrm>
        <a:graphic>
          <a:graphicData uri="http://schemas.openxmlformats.org/drawingml/2006/table">
            <a:tbl>
              <a:tblPr/>
              <a:tblGrid>
                <a:gridCol w="950913"/>
                <a:gridCol w="949325"/>
                <a:gridCol w="950912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7896" name="Text Box 24"/>
          <p:cNvSpPr txBox="1">
            <a:spLocks noChangeArrowheads="1"/>
          </p:cNvSpPr>
          <p:nvPr/>
        </p:nvSpPr>
        <p:spPr bwMode="auto">
          <a:xfrm>
            <a:off x="517525" y="45672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7897" name="Text Box 25"/>
          <p:cNvSpPr txBox="1">
            <a:spLocks noChangeArrowheads="1"/>
          </p:cNvSpPr>
          <p:nvPr/>
        </p:nvSpPr>
        <p:spPr bwMode="auto">
          <a:xfrm>
            <a:off x="4159250" y="5741988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7898" name="Line 26"/>
          <p:cNvSpPr>
            <a:spLocks noChangeShapeType="1"/>
          </p:cNvSpPr>
          <p:nvPr/>
        </p:nvSpPr>
        <p:spPr bwMode="auto">
          <a:xfrm>
            <a:off x="1143000" y="4784725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99" name="Line 27"/>
          <p:cNvSpPr>
            <a:spLocks noChangeShapeType="1"/>
          </p:cNvSpPr>
          <p:nvPr/>
        </p:nvSpPr>
        <p:spPr bwMode="auto">
          <a:xfrm flipH="1" flipV="1">
            <a:off x="2438400" y="5410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900" name="Text Box 28"/>
          <p:cNvSpPr txBox="1">
            <a:spLocks noChangeArrowheads="1"/>
          </p:cNvSpPr>
          <p:nvPr/>
        </p:nvSpPr>
        <p:spPr bwMode="auto">
          <a:xfrm>
            <a:off x="304800" y="23622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7901" name="Text Box 29"/>
          <p:cNvSpPr txBox="1">
            <a:spLocks noChangeArrowheads="1"/>
          </p:cNvSpPr>
          <p:nvPr/>
        </p:nvSpPr>
        <p:spPr bwMode="auto">
          <a:xfrm>
            <a:off x="5486400" y="28194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7902" name="Line 30"/>
          <p:cNvSpPr>
            <a:spLocks noChangeShapeType="1"/>
          </p:cNvSpPr>
          <p:nvPr/>
        </p:nvSpPr>
        <p:spPr bwMode="auto">
          <a:xfrm flipH="1" flipV="1">
            <a:off x="3200400" y="28194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903" name="Line 31"/>
          <p:cNvSpPr>
            <a:spLocks noChangeShapeType="1"/>
          </p:cNvSpPr>
          <p:nvPr/>
        </p:nvSpPr>
        <p:spPr bwMode="auto">
          <a:xfrm>
            <a:off x="990600" y="2590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96350882-FEB2-4CFC-A294-B324E474E17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112" charset="0"/>
              </a:rPr>
              <a:t>dequeue</a:t>
            </a:r>
            <a:r>
              <a:rPr lang="en-US" altLang="en-US"/>
              <a:t> Issue, Solutions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05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When removing an element from a queue, remaining elements must shift to front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Solutions: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Let front index move as elements are removed (works as long as rear index is not at end of array)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Use above solution, and also let rear index "wrap around" to front of array, treating array as circular instead of linear (more complex enqueue, dequeue code)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E354C8F4-1957-42CD-94A6-BBF5D1373F1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50946" name="Text Box 2"/>
          <p:cNvSpPr txBox="1">
            <a:spLocks noChangeArrowheads="1"/>
          </p:cNvSpPr>
          <p:nvPr/>
        </p:nvSpPr>
        <p:spPr bwMode="auto">
          <a:xfrm>
            <a:off x="304800" y="1714500"/>
            <a:ext cx="8458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 b="1">
                <a:latin typeface="Times New Roman" pitchFamily="18" charset="0"/>
              </a:rPr>
              <a:t>Contents of </a:t>
            </a:r>
            <a:r>
              <a:rPr lang="en-US" altLang="en-US" sz="1900" b="1">
                <a:latin typeface="Courier New" pitchFamily="112" charset="0"/>
              </a:rPr>
              <a:t>IntQueue.h</a:t>
            </a:r>
            <a:r>
              <a:rPr lang="en-US" altLang="en-US" sz="1900">
                <a:latin typeface="Courier New" pitchFamily="112" charset="0"/>
              </a:rPr>
              <a:t> 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1  // Specification file for the IntQueue class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2  #ifndef INTQUEUE_H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3  #define INTQUEUE_H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4 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5  class IntQueue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6  {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7  private: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8     int *queueArray;  // Points to the queue array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9     int queueSize;    // The queue size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10     int front;        // Subscript of the queue front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11     int rear;         // Subscript of the queue rear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12     int numItems;     // Number of items in the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5607B75-A2B8-4C75-B8A8-80D9B88475F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51970" name="Text Box 2"/>
          <p:cNvSpPr txBox="1">
            <a:spLocks noChangeArrowheads="1"/>
          </p:cNvSpPr>
          <p:nvPr/>
        </p:nvSpPr>
        <p:spPr bwMode="auto">
          <a:xfrm>
            <a:off x="304800" y="1603375"/>
            <a:ext cx="83820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Courier New" pitchFamily="112" charset="0"/>
              </a:rPr>
              <a:t>13  public: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14     // Constructor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15     IntQueue(int);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16   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17     // Copy constructor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18     IntQueue(const IntQueue &amp;);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19   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20     // Destructor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21     ~IntQueue();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22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23     // Queue operations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24     void enqueue(int);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25     void dequeue(int &amp;);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26     bool isEmpty() const;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27     bool isFull() const;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28     void clear();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29  };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30  #endif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4876800" y="3292475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See IntQueue.cpp for the implementation</a:t>
            </a:r>
          </a:p>
        </p:txBody>
      </p:sp>
      <p:sp>
        <p:nvSpPr>
          <p:cNvPr id="851972" name="Rectangle 4" descr="Pink tissue paper"/>
          <p:cNvSpPr>
            <a:spLocks noChangeArrowheads="1"/>
          </p:cNvSpPr>
          <p:nvPr/>
        </p:nvSpPr>
        <p:spPr bwMode="auto">
          <a:xfrm>
            <a:off x="274638" y="104775"/>
            <a:ext cx="5667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603A2F"/>
                </a:solidFill>
              </a:rPr>
              <a:t>Contents of </a:t>
            </a:r>
            <a:r>
              <a:rPr lang="en-US" altLang="en-US" sz="3600">
                <a:solidFill>
                  <a:srgbClr val="603A2F"/>
                </a:solidFill>
                <a:latin typeface="Courier New" pitchFamily="112" charset="0"/>
              </a:rPr>
              <a:t>IntQueue.h </a:t>
            </a:r>
          </a:p>
          <a:p>
            <a:r>
              <a:rPr lang="en-US" altLang="en-US" sz="3600">
                <a:solidFill>
                  <a:srgbClr val="603A2F"/>
                </a:solidFill>
              </a:rPr>
              <a:t>(Continued)</a:t>
            </a:r>
            <a:endParaRPr lang="en-US" altLang="en-US" sz="3600">
              <a:solidFill>
                <a:srgbClr val="603A2F"/>
              </a:solidFill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Dynamic Queues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B52BB1B5-9C97-44F1-BD9E-49B689286F8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Queues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Like a stack, a queue can be implemented using a linked list</a:t>
            </a:r>
          </a:p>
          <a:p>
            <a:r>
              <a:rPr lang="en-US" altLang="en-US"/>
              <a:t>Allows dynamic sizing, avoids issue of shifting elements or wrapping indices</a:t>
            </a:r>
          </a:p>
        </p:txBody>
      </p:sp>
      <p:grpSp>
        <p:nvGrpSpPr>
          <p:cNvPr id="853012" name="Group 20"/>
          <p:cNvGrpSpPr>
            <a:grpSpLocks/>
          </p:cNvGrpSpPr>
          <p:nvPr/>
        </p:nvGrpSpPr>
        <p:grpSpPr bwMode="auto">
          <a:xfrm>
            <a:off x="1447800" y="4191000"/>
            <a:ext cx="6127750" cy="1676400"/>
            <a:chOff x="960" y="2784"/>
            <a:chExt cx="3860" cy="1056"/>
          </a:xfrm>
        </p:grpSpPr>
        <p:sp>
          <p:nvSpPr>
            <p:cNvPr id="852996" name="Rectangle 4"/>
            <p:cNvSpPr>
              <a:spLocks noChangeArrowheads="1"/>
            </p:cNvSpPr>
            <p:nvPr/>
          </p:nvSpPr>
          <p:spPr bwMode="auto">
            <a:xfrm>
              <a:off x="9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7" name="Rectangle 5"/>
            <p:cNvSpPr>
              <a:spLocks noChangeArrowheads="1"/>
            </p:cNvSpPr>
            <p:nvPr/>
          </p:nvSpPr>
          <p:spPr bwMode="auto">
            <a:xfrm>
              <a:off x="14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8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9" name="Rectangle 7"/>
            <p:cNvSpPr>
              <a:spLocks noChangeArrowheads="1"/>
            </p:cNvSpPr>
            <p:nvPr/>
          </p:nvSpPr>
          <p:spPr bwMode="auto">
            <a:xfrm>
              <a:off x="26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0" name="Rectangle 8"/>
            <p:cNvSpPr>
              <a:spLocks noChangeArrowheads="1"/>
            </p:cNvSpPr>
            <p:nvPr/>
          </p:nvSpPr>
          <p:spPr bwMode="auto">
            <a:xfrm>
              <a:off x="3312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1" name="Rectangle 9"/>
            <p:cNvSpPr>
              <a:spLocks noChangeArrowheads="1"/>
            </p:cNvSpPr>
            <p:nvPr/>
          </p:nvSpPr>
          <p:spPr bwMode="auto">
            <a:xfrm>
              <a:off x="3792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2" name="Line 10"/>
            <p:cNvSpPr>
              <a:spLocks noChangeShapeType="1"/>
            </p:cNvSpPr>
            <p:nvPr/>
          </p:nvSpPr>
          <p:spPr bwMode="auto">
            <a:xfrm>
              <a:off x="1584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3" name="Line 11"/>
            <p:cNvSpPr>
              <a:spLocks noChangeShapeType="1"/>
            </p:cNvSpPr>
            <p:nvPr/>
          </p:nvSpPr>
          <p:spPr bwMode="auto">
            <a:xfrm>
              <a:off x="2784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4" name="Line 12"/>
            <p:cNvSpPr>
              <a:spLocks noChangeShapeType="1"/>
            </p:cNvSpPr>
            <p:nvPr/>
          </p:nvSpPr>
          <p:spPr bwMode="auto">
            <a:xfrm>
              <a:off x="393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5" name="Rectangle 13"/>
            <p:cNvSpPr>
              <a:spLocks noChangeArrowheads="1"/>
            </p:cNvSpPr>
            <p:nvPr/>
          </p:nvSpPr>
          <p:spPr bwMode="auto">
            <a:xfrm>
              <a:off x="960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6" name="Rectangle 14"/>
            <p:cNvSpPr>
              <a:spLocks noChangeArrowheads="1"/>
            </p:cNvSpPr>
            <p:nvPr/>
          </p:nvSpPr>
          <p:spPr bwMode="auto">
            <a:xfrm>
              <a:off x="3456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7" name="Line 15"/>
            <p:cNvSpPr>
              <a:spLocks noChangeShapeType="1"/>
            </p:cNvSpPr>
            <p:nvPr/>
          </p:nvSpPr>
          <p:spPr bwMode="auto">
            <a:xfrm flipV="1">
              <a:off x="1104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8" name="Line 16"/>
            <p:cNvSpPr>
              <a:spLocks noChangeShapeType="1"/>
            </p:cNvSpPr>
            <p:nvPr/>
          </p:nvSpPr>
          <p:spPr bwMode="auto">
            <a:xfrm flipV="1">
              <a:off x="3600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9" name="Text Box 17"/>
            <p:cNvSpPr txBox="1">
              <a:spLocks noChangeArrowheads="1"/>
            </p:cNvSpPr>
            <p:nvPr/>
          </p:nvSpPr>
          <p:spPr bwMode="auto">
            <a:xfrm>
              <a:off x="1334" y="351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front</a:t>
              </a:r>
            </a:p>
          </p:txBody>
        </p:sp>
        <p:sp>
          <p:nvSpPr>
            <p:cNvPr id="853010" name="Text Box 18"/>
            <p:cNvSpPr txBox="1">
              <a:spLocks noChangeArrowheads="1"/>
            </p:cNvSpPr>
            <p:nvPr/>
          </p:nvSpPr>
          <p:spPr bwMode="auto">
            <a:xfrm>
              <a:off x="3792" y="3504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rear</a:t>
              </a:r>
            </a:p>
          </p:txBody>
        </p:sp>
        <p:sp>
          <p:nvSpPr>
            <p:cNvPr id="853011" name="Text Box 19"/>
            <p:cNvSpPr txBox="1">
              <a:spLocks noChangeArrowheads="1"/>
            </p:cNvSpPr>
            <p:nvPr/>
          </p:nvSpPr>
          <p:spPr bwMode="auto">
            <a:xfrm>
              <a:off x="4320" y="283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B7A84B44-4FB4-4088-A365-F123C3598A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Queue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Programmers can program their own routines to implement queue operations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See the </a:t>
            </a:r>
            <a:r>
              <a:rPr lang="en-US" altLang="en-US">
                <a:latin typeface="Courier New" pitchFamily="112" charset="0"/>
              </a:rPr>
              <a:t>DynIntQue</a:t>
            </a:r>
            <a:r>
              <a:rPr lang="en-US" altLang="en-US"/>
              <a:t> class in the book for an example of a dynamic queue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Can also use the implementation of queue and dequeue available in the STL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STL </a:t>
            </a:r>
            <a:r>
              <a:rPr lang="en-US" altLang="en-US" sz="2400" b="1">
                <a:latin typeface="Courier New" pitchFamily="112" charset="0"/>
              </a:rPr>
              <a:t>deque</a:t>
            </a:r>
            <a:r>
              <a:rPr lang="en-US" altLang="en-US" sz="2400" b="1"/>
              <a:t> </a:t>
            </a:r>
            <a:br>
              <a:rPr lang="en-US" altLang="en-US" sz="2400" b="1"/>
            </a:br>
            <a:r>
              <a:rPr lang="en-US" altLang="en-US" sz="2400" b="1"/>
              <a:t>and </a:t>
            </a:r>
            <a:r>
              <a:rPr lang="en-US" altLang="en-US" sz="2400" b="1">
                <a:latin typeface="Courier New" pitchFamily="112" charset="0"/>
              </a:rPr>
              <a:t>queue</a:t>
            </a:r>
            <a:r>
              <a:rPr lang="en-US" altLang="en-US" sz="2400" b="1"/>
              <a:t> Containers</a:t>
            </a:r>
          </a:p>
        </p:txBody>
      </p:sp>
      <p:sp>
        <p:nvSpPr>
          <p:cNvPr id="77414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05F21DDB-4D2B-4D6A-9024-355004A5921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and </a:t>
            </a:r>
            <a:r>
              <a:rPr lang="en-US" altLang="en-US">
                <a:latin typeface="Courier New" pitchFamily="112" charset="0"/>
              </a:rPr>
              <a:t>queue</a:t>
            </a:r>
            <a:r>
              <a:rPr lang="en-US" altLang="en-US"/>
              <a:t> Containers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: a double-ended queue.  Has member functions to enqueue (</a:t>
            </a:r>
            <a:r>
              <a:rPr lang="en-US" altLang="en-US">
                <a:latin typeface="Courier New" pitchFamily="112" charset="0"/>
              </a:rPr>
              <a:t>push_back</a:t>
            </a:r>
            <a:r>
              <a:rPr lang="en-US" altLang="en-US"/>
              <a:t>) and dequeue (</a:t>
            </a:r>
            <a:r>
              <a:rPr lang="en-US" altLang="en-US">
                <a:latin typeface="Courier New" pitchFamily="112" charset="0"/>
              </a:rPr>
              <a:t>pop_front</a:t>
            </a:r>
            <a:r>
              <a:rPr lang="en-US" altLang="en-US"/>
              <a:t>)</a:t>
            </a:r>
          </a:p>
          <a:p>
            <a:r>
              <a:rPr lang="en-US" altLang="en-US">
                <a:latin typeface="Courier New" pitchFamily="112" charset="0"/>
              </a:rPr>
              <a:t>queue</a:t>
            </a:r>
            <a:r>
              <a:rPr lang="en-US" altLang="en-US"/>
              <a:t>: container ADT that can be used to provide queue as a </a:t>
            </a:r>
            <a:r>
              <a:rPr lang="en-US" altLang="en-US">
                <a:latin typeface="Courier New" pitchFamily="112" charset="0"/>
              </a:rPr>
              <a:t>vector</a:t>
            </a:r>
            <a:r>
              <a:rPr lang="en-US" altLang="en-US"/>
              <a:t>, list, or </a:t>
            </a:r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.  Has member functions to enque (</a:t>
            </a:r>
            <a:r>
              <a:rPr lang="en-US" altLang="en-US">
                <a:latin typeface="Courier New" pitchFamily="112" charset="0"/>
              </a:rPr>
              <a:t>push</a:t>
            </a:r>
            <a:r>
              <a:rPr lang="en-US" altLang="en-US"/>
              <a:t>) and dequeue (</a:t>
            </a:r>
            <a:r>
              <a:rPr lang="en-US" altLang="en-US">
                <a:latin typeface="Courier New" pitchFamily="112" charset="0"/>
              </a:rPr>
              <a:t>pop</a:t>
            </a:r>
            <a:r>
              <a:rPr lang="en-US" altLang="en-US"/>
              <a:t>)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2BC08BD-1DA1-40DA-9797-71827E76C35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</a:t>
            </a:r>
            <a:r>
              <a:rPr lang="en-US" altLang="en-US">
                <a:latin typeface="Courier New" pitchFamily="112" charset="0"/>
              </a:rPr>
              <a:t>queue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Defining a queue of </a:t>
            </a:r>
            <a:r>
              <a:rPr lang="en-US" altLang="en-US">
                <a:latin typeface="Courier New" pitchFamily="112" charset="0"/>
              </a:rPr>
              <a:t>char</a:t>
            </a:r>
            <a:r>
              <a:rPr lang="en-US" altLang="en-US"/>
              <a:t>s, named cQueue, implemented using a deque: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deque&lt;char&gt;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implemented using a queue: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queue&lt;char&gt;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implemented using a </a:t>
            </a:r>
            <a:r>
              <a:rPr lang="en-US" altLang="en-US">
                <a:latin typeface="Courier New" pitchFamily="112" charset="0"/>
              </a:rPr>
              <a:t>list</a:t>
            </a:r>
            <a:r>
              <a:rPr lang="en-US" altLang="en-US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queue&lt; char, list&lt;char&gt; 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Spaces are required between consecutive </a:t>
            </a:r>
            <a:r>
              <a:rPr lang="en-US" altLang="en-US">
                <a:latin typeface="Courier New" pitchFamily="112" charset="0"/>
              </a:rPr>
              <a:t>&gt;&gt;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&lt;&lt;</a:t>
            </a:r>
            <a:r>
              <a:rPr lang="en-US" altLang="en-US"/>
              <a:t> symbols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69F926C-BD85-4181-8C5A-36A0E446520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Stack ADT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/>
              <a:t>Stack</a:t>
            </a:r>
            <a:r>
              <a:rPr lang="en-US" altLang="en-US"/>
              <a:t>: a LIFO (last in, first out) data structure</a:t>
            </a:r>
          </a:p>
          <a:p>
            <a:pPr>
              <a:lnSpc>
                <a:spcPct val="85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plates in a cafeteria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return addresses for function calls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dynamic: variable size, implemented as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767A30E-3660-4132-9AC3-7479F4052D3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LIFO Structure</a:t>
            </a:r>
          </a:p>
        </p:txBody>
      </p:sp>
      <p:pic>
        <p:nvPicPr>
          <p:cNvPr id="831491" name="Picture 3" descr="18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105400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D5852E0-44E0-493E-BC02-DA92B6E4C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and Functions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altLang="en-US"/>
              <a:t>Operations:</a:t>
            </a:r>
          </a:p>
          <a:p>
            <a:pPr lvl="1"/>
            <a:r>
              <a:rPr lang="en-US" altLang="en-US"/>
              <a:t>push: add a value onto the top of the stack</a:t>
            </a:r>
          </a:p>
          <a:p>
            <a:pPr lvl="1"/>
            <a:r>
              <a:rPr lang="en-US" altLang="en-US"/>
              <a:t>pop: remove a value from the top of  the stack</a:t>
            </a:r>
          </a:p>
          <a:p>
            <a:r>
              <a:rPr lang="en-US" altLang="en-US"/>
              <a:t>Functions:</a:t>
            </a:r>
          </a:p>
          <a:p>
            <a:pPr lvl="1"/>
            <a:r>
              <a:rPr lang="en-US" altLang="en-US">
                <a:latin typeface="Courier New" pitchFamily="112" charset="0"/>
              </a:rPr>
              <a:t>isFull</a:t>
            </a:r>
            <a:r>
              <a:rPr lang="en-US" altLang="en-US"/>
              <a:t>: </a:t>
            </a:r>
            <a:r>
              <a:rPr lang="en-US" altLang="en-US">
                <a:latin typeface="Courier New" pitchFamily="112" charset="0"/>
              </a:rPr>
              <a:t>true</a:t>
            </a:r>
            <a:r>
              <a:rPr lang="en-US" altLang="en-US"/>
              <a:t> if the stack is currently full, </a:t>
            </a:r>
            <a:r>
              <a:rPr lang="en-US" altLang="en-US" i="1"/>
              <a:t>i.e.</a:t>
            </a:r>
            <a:r>
              <a:rPr lang="en-US" altLang="en-US"/>
              <a:t>, has no more space to hold additional elements</a:t>
            </a:r>
          </a:p>
          <a:p>
            <a:pPr lvl="1"/>
            <a:r>
              <a:rPr lang="en-US" altLang="en-US"/>
              <a:t>isEmpty: </a:t>
            </a:r>
            <a:r>
              <a:rPr lang="en-US" altLang="en-US">
                <a:latin typeface="Courier New" pitchFamily="112" charset="0"/>
              </a:rPr>
              <a:t>true</a:t>
            </a:r>
            <a:r>
              <a:rPr lang="en-US" altLang="en-US"/>
              <a:t> if the stack currently contains no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5FB7DEE-066D-4F67-9EAA-05C7A8C0BA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- Example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/>
              <a:t>A stack that can hold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 values: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50" name="Group 14"/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60" name="Group 24"/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3570" name="Text Box 34"/>
          <p:cNvSpPr txBox="1">
            <a:spLocks noChangeArrowheads="1"/>
          </p:cNvSpPr>
          <p:nvPr/>
        </p:nvSpPr>
        <p:spPr bwMode="auto">
          <a:xfrm>
            <a:off x="3714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push('E');</a:t>
            </a:r>
          </a:p>
        </p:txBody>
      </p:sp>
      <p:sp>
        <p:nvSpPr>
          <p:cNvPr id="833571" name="Text Box 35"/>
          <p:cNvSpPr txBox="1">
            <a:spLocks noChangeArrowheads="1"/>
          </p:cNvSpPr>
          <p:nvPr/>
        </p:nvSpPr>
        <p:spPr bwMode="auto">
          <a:xfrm>
            <a:off x="28860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push('K');</a:t>
            </a:r>
          </a:p>
        </p:txBody>
      </p:sp>
      <p:sp>
        <p:nvSpPr>
          <p:cNvPr id="833572" name="Text Box 36"/>
          <p:cNvSpPr txBox="1">
            <a:spLocks noChangeArrowheads="1"/>
          </p:cNvSpPr>
          <p:nvPr/>
        </p:nvSpPr>
        <p:spPr bwMode="auto">
          <a:xfrm>
            <a:off x="54006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push('G');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468C51F9-1BC7-4F04-91CD-31DBE51EFDE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- 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/>
              <a:t>A stack that can hold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 values:</a:t>
            </a:r>
          </a:p>
        </p:txBody>
      </p:sp>
      <p:graphicFrame>
        <p:nvGraphicFramePr>
          <p:cNvPr id="834564" name="Group 4"/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74" name="Group 14"/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84" name="Group 24"/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371475" y="4572000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G</a:t>
            </a:r>
            <a:r>
              <a:rPr lang="en-US" altLang="en-US" sz="2000"/>
              <a:t>)</a:t>
            </a:r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2886075" y="4572000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K</a:t>
            </a:r>
            <a:r>
              <a:rPr lang="en-US" altLang="en-US" sz="2000"/>
              <a:t>)</a:t>
            </a: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5400675" y="4567238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  <a:endParaRPr lang="en-US" altLang="en-US" sz="2000"/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E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2DBB6C85-5C73-4F81-88A0-12E93BBF7823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83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9875"/>
            <a:ext cx="51054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5434013" y="3444875"/>
            <a:ext cx="3176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FF6600"/>
                </a:solidFill>
              </a:rPr>
              <a:t>(See IntStack.cpp for the implementation.)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Dynamic Stacks</a:t>
            </a:r>
          </a:p>
        </p:txBody>
      </p:sp>
      <p:sp>
        <p:nvSpPr>
          <p:cNvPr id="769029" name="Rectangle 5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1144</TotalTime>
  <Words>816</Words>
  <Application>Microsoft Office PowerPoint</Application>
  <PresentationFormat>Letter Paper (8.5x11 in)</PresentationFormat>
  <Paragraphs>188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ヒラギノ角ゴ Pro W3</vt:lpstr>
      <vt:lpstr>Times</vt:lpstr>
      <vt:lpstr>Times New Roman</vt:lpstr>
      <vt:lpstr>Wingdings</vt:lpstr>
      <vt:lpstr>Tahoma</vt:lpstr>
      <vt:lpstr>Courier New</vt:lpstr>
      <vt:lpstr>ch01</vt:lpstr>
      <vt:lpstr>Chapter 18:   Stacks And Queues</vt:lpstr>
      <vt:lpstr>18.1</vt:lpstr>
      <vt:lpstr>Introduction to the Stack ADT</vt:lpstr>
      <vt:lpstr>A LIFO Structure</vt:lpstr>
      <vt:lpstr>Stack Operations and Functions</vt:lpstr>
      <vt:lpstr>Stack Operations - Example</vt:lpstr>
      <vt:lpstr>Stack Operations - Example</vt:lpstr>
      <vt:lpstr>PowerPoint Presentation</vt:lpstr>
      <vt:lpstr>18.2</vt:lpstr>
      <vt:lpstr>Dynamic Stacks</vt:lpstr>
      <vt:lpstr>Implementing a Stack</vt:lpstr>
      <vt:lpstr>18.3</vt:lpstr>
      <vt:lpstr>The STL stack container</vt:lpstr>
      <vt:lpstr>Defining a stack</vt:lpstr>
      <vt:lpstr>18.4</vt:lpstr>
      <vt:lpstr>Introduction to the Queue ADT</vt:lpstr>
      <vt:lpstr>Queue Locations and Operations</vt:lpstr>
      <vt:lpstr>Queue Operations - Example</vt:lpstr>
      <vt:lpstr>Queue Operations - Example</vt:lpstr>
      <vt:lpstr>Queue Operations - Example</vt:lpstr>
      <vt:lpstr>dequeue Issue, Solutions</vt:lpstr>
      <vt:lpstr>PowerPoint Presentation</vt:lpstr>
      <vt:lpstr>PowerPoint Presentation</vt:lpstr>
      <vt:lpstr>18.5</vt:lpstr>
      <vt:lpstr>Dynamic Queues</vt:lpstr>
      <vt:lpstr>Implementing a Queue</vt:lpstr>
      <vt:lpstr>18.6</vt:lpstr>
      <vt:lpstr>The STL deque  and queue Containers</vt:lpstr>
      <vt:lpstr>Defining a queue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Stacks and Queues</dc:subject>
  <dc:creator>Tony Gaddis</dc:creator>
  <cp:lastModifiedBy>bEEDON</cp:lastModifiedBy>
  <cp:revision>194</cp:revision>
  <cp:lastPrinted>2001-11-04T00:51:13Z</cp:lastPrinted>
  <dcterms:created xsi:type="dcterms:W3CDTF">2005-02-25T19:46:41Z</dcterms:created>
  <dcterms:modified xsi:type="dcterms:W3CDTF">2014-10-16T03:22:08Z</dcterms:modified>
</cp:coreProperties>
</file>