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63" r:id="rId19"/>
    <p:sldId id="484" r:id="rId20"/>
    <p:sldId id="485" r:id="rId21"/>
    <p:sldId id="464" r:id="rId22"/>
    <p:sldId id="486" r:id="rId23"/>
    <p:sldId id="487" r:id="rId24"/>
    <p:sldId id="465" r:id="rId25"/>
    <p:sldId id="488" r:id="rId26"/>
    <p:sldId id="489" r:id="rId27"/>
    <p:sldId id="490" r:id="rId28"/>
    <p:sldId id="491" r:id="rId29"/>
    <p:sldId id="492" r:id="rId30"/>
    <p:sldId id="466" r:id="rId31"/>
    <p:sldId id="493" r:id="rId32"/>
    <p:sldId id="494" r:id="rId33"/>
    <p:sldId id="507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8" r:id="rId43"/>
    <p:sldId id="503" r:id="rId44"/>
    <p:sldId id="504" r:id="rId45"/>
    <p:sldId id="509" r:id="rId46"/>
    <p:sldId id="505" r:id="rId47"/>
    <p:sldId id="511" r:id="rId48"/>
    <p:sldId id="506" r:id="rId49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54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CB59DDE5-462E-43CF-8077-66DDB3C5E6F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5548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CB446C05-37CD-4798-BE33-F0135D40183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2584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934D5-7493-4EB8-B27F-CBA0E8827314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839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17BF4-3834-48F0-BB64-277FF0FAB719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87757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09B32-4378-44A8-87A3-5CAB6D786B65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84173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0B48-D83D-4446-87CE-E80A358E0A2A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84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16987-6541-403D-9499-0BD8BA34986F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5094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7E2A4-DE8F-4BAC-A6FD-CB30AD201F02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854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90131-1BB8-49AD-AD44-3583F2B0B623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8570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C9543-9ABA-47AB-AF2C-795CA465C759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860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EB358-A845-4B05-BC0A-CA253638F05F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8632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70CAA7-5ECF-452D-8251-A5471967112A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87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2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85765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5766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0C0FBF2D-1A7F-406A-A944-D0BEBC7F5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7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3853E494-9FC3-4485-8123-0166ECF66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3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50797D93-534F-4C93-9E41-C1B4D20F4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FA63DE6E-3B48-4173-94B9-7E7322DF7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1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32A4681A-4E9D-4879-8939-CF018B9B7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42FAD63E-37FF-4478-9B48-416B8D787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F3BBCEEC-82D5-40C8-B367-5E334577C1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2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168B9DB4-2555-4CDD-BC7E-A830D3B91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20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C4D3989F-537E-444D-8F7F-131C92D89D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3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19-</a:t>
            </a:r>
            <a:fld id="{4F9E8C5E-DA28-45C7-BDF3-6F58A035BA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7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84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19-</a:t>
            </a:r>
            <a:fld id="{B03A6647-B31C-4856-A733-B7F3E6D7C8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84743" name="Picture 7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Chapter 19:</a:t>
            </a:r>
            <a:r>
              <a:rPr lang="en-US" altLang="en-US" sz="4000">
                <a:solidFill>
                  <a:srgbClr val="559E97"/>
                </a:solidFill>
              </a:rPr>
              <a:t> </a:t>
            </a:r>
            <a:br>
              <a:rPr lang="en-US" altLang="en-US" sz="40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/>
            </a:r>
            <a:br>
              <a:rPr lang="en-US" altLang="en-US" sz="28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>Recursion</a:t>
            </a:r>
            <a:endParaRPr lang="en-US" altLang="en-US" sz="3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32104C68-6C57-4AB9-A3DB-9C4A8979177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Stopping the Recursion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15400" cy="4267200"/>
          </a:xfrm>
        </p:spPr>
        <p:txBody>
          <a:bodyPr/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void countDown(int num)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if (num == 0)</a:t>
            </a:r>
            <a:endParaRPr lang="en-US" altLang="en-US" sz="2400" b="1">
              <a:latin typeface="Courier New" pitchFamily="112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 cout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   cout &lt;&lt; num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 </a:t>
            </a:r>
            <a:r>
              <a:rPr lang="en-US" altLang="en-US" sz="2400" b="1">
                <a:latin typeface="Courier New" pitchFamily="112" charset="0"/>
              </a:rPr>
              <a:t>countDown(num-1);</a:t>
            </a:r>
            <a:r>
              <a:rPr lang="en-US" altLang="en-US" sz="2400">
                <a:latin typeface="Courier New" pitchFamily="112" charset="0"/>
              </a:rPr>
              <a:t>// note that the value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}                   // passed to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                     </a:t>
            </a:r>
            <a:r>
              <a:rPr lang="en-US" altLang="en-US" sz="2400"/>
              <a:t> </a:t>
            </a:r>
            <a:r>
              <a:rPr lang="en-US" altLang="en-US" sz="2400">
                <a:latin typeface="Courier New" pitchFamily="112" charset="0"/>
              </a:rPr>
              <a:t>// calls decreases by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			// one for each call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E5BC4EE5-6DF4-4FF2-B325-9B7919AFC4D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Happens When Called?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164513" cy="37036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Each time a recursive function is called, a new copy of the function runs, with new instances of parameters and local variables created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As each copy finishes executing, it returns to the copy of the function that called it</a:t>
            </a:r>
          </a:p>
          <a:p>
            <a:pPr marL="533400" indent="-53340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When the initial copy finishes executing, it returns to the part of the program that made the initial call to the function</a:t>
            </a:r>
            <a:endParaRPr lang="en-US" altLang="en-US" sz="280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B8E990A9-6732-4854-829D-CAA3FB98D0A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What Happens When Called?</a:t>
            </a:r>
          </a:p>
        </p:txBody>
      </p:sp>
      <p:grpSp>
        <p:nvGrpSpPr>
          <p:cNvPr id="840736" name="Group 32"/>
          <p:cNvGrpSpPr>
            <a:grpSpLocks/>
          </p:cNvGrpSpPr>
          <p:nvPr/>
        </p:nvGrpSpPr>
        <p:grpSpPr bwMode="auto">
          <a:xfrm>
            <a:off x="501650" y="1355725"/>
            <a:ext cx="8185150" cy="5197475"/>
            <a:chOff x="144" y="768"/>
            <a:chExt cx="5156" cy="3274"/>
          </a:xfrm>
        </p:grpSpPr>
        <p:sp>
          <p:nvSpPr>
            <p:cNvPr id="840707" name="Rectangle 3"/>
            <p:cNvSpPr>
              <a:spLocks noChangeArrowheads="1"/>
            </p:cNvSpPr>
            <p:nvPr/>
          </p:nvSpPr>
          <p:spPr bwMode="auto">
            <a:xfrm>
              <a:off x="912" y="1296"/>
              <a:ext cx="1296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08" name="Rectangle 4"/>
            <p:cNvSpPr>
              <a:spLocks noChangeArrowheads="1"/>
            </p:cNvSpPr>
            <p:nvPr/>
          </p:nvSpPr>
          <p:spPr bwMode="auto">
            <a:xfrm>
              <a:off x="1920" y="2256"/>
              <a:ext cx="1289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09" name="Rectangle 5"/>
            <p:cNvSpPr>
              <a:spLocks noChangeArrowheads="1"/>
            </p:cNvSpPr>
            <p:nvPr/>
          </p:nvSpPr>
          <p:spPr bwMode="auto">
            <a:xfrm>
              <a:off x="2880" y="3216"/>
              <a:ext cx="1200" cy="768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10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107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third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0</a:t>
              </a:r>
            </a:p>
          </p:txBody>
        </p:sp>
        <p:sp>
          <p:nvSpPr>
            <p:cNvPr id="840711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1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countDown(1);</a:t>
              </a:r>
            </a:p>
          </p:txBody>
        </p:sp>
        <p:sp>
          <p:nvSpPr>
            <p:cNvPr id="840712" name="Text Box 8"/>
            <p:cNvSpPr txBox="1">
              <a:spLocks noChangeArrowheads="1"/>
            </p:cNvSpPr>
            <p:nvPr/>
          </p:nvSpPr>
          <p:spPr bwMode="auto">
            <a:xfrm>
              <a:off x="1872" y="2448"/>
              <a:ext cx="1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countDown(0);</a:t>
              </a:r>
            </a:p>
          </p:txBody>
        </p:sp>
        <p:sp>
          <p:nvSpPr>
            <p:cNvPr id="840713" name="Text Box 9"/>
            <p:cNvSpPr txBox="1">
              <a:spLocks noChangeArrowheads="1"/>
            </p:cNvSpPr>
            <p:nvPr/>
          </p:nvSpPr>
          <p:spPr bwMode="auto">
            <a:xfrm>
              <a:off x="2832" y="3312"/>
              <a:ext cx="12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// no </a:t>
              </a:r>
            </a:p>
            <a:p>
              <a:r>
                <a:rPr lang="en-US" altLang="en-US" sz="2000">
                  <a:latin typeface="Courier New" pitchFamily="112" charset="0"/>
                </a:rPr>
                <a:t>// recursive</a:t>
              </a:r>
            </a:p>
            <a:p>
              <a:r>
                <a:rPr lang="en-US" altLang="en-US" sz="2000">
                  <a:latin typeface="Courier New" pitchFamily="112" charset="0"/>
                </a:rPr>
                <a:t>// call</a:t>
              </a:r>
            </a:p>
          </p:txBody>
        </p:sp>
        <p:sp>
          <p:nvSpPr>
            <p:cNvPr id="840714" name="Text Box 10"/>
            <p:cNvSpPr txBox="1">
              <a:spLocks noChangeArrowheads="1"/>
            </p:cNvSpPr>
            <p:nvPr/>
          </p:nvSpPr>
          <p:spPr bwMode="auto">
            <a:xfrm>
              <a:off x="2208" y="1776"/>
              <a:ext cx="10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second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1</a:t>
              </a:r>
            </a:p>
          </p:txBody>
        </p:sp>
        <p:sp>
          <p:nvSpPr>
            <p:cNvPr id="840715" name="Text Box 11"/>
            <p:cNvSpPr txBox="1">
              <a:spLocks noChangeArrowheads="1"/>
            </p:cNvSpPr>
            <p:nvPr/>
          </p:nvSpPr>
          <p:spPr bwMode="auto">
            <a:xfrm>
              <a:off x="1248" y="816"/>
              <a:ext cx="9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first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2</a:t>
              </a:r>
            </a:p>
          </p:txBody>
        </p:sp>
        <p:sp>
          <p:nvSpPr>
            <p:cNvPr id="840716" name="Text Box 12"/>
            <p:cNvSpPr txBox="1">
              <a:spLocks noChangeArrowheads="1"/>
            </p:cNvSpPr>
            <p:nvPr/>
          </p:nvSpPr>
          <p:spPr bwMode="auto">
            <a:xfrm>
              <a:off x="4320" y="1008"/>
              <a:ext cx="60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output: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2...</a:t>
              </a:r>
            </a:p>
          </p:txBody>
        </p:sp>
        <p:sp>
          <p:nvSpPr>
            <p:cNvPr id="840717" name="Text Box 13"/>
            <p:cNvSpPr txBox="1">
              <a:spLocks noChangeArrowheads="1"/>
            </p:cNvSpPr>
            <p:nvPr/>
          </p:nvSpPr>
          <p:spPr bwMode="auto">
            <a:xfrm>
              <a:off x="4320" y="1968"/>
              <a:ext cx="5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1...</a:t>
              </a:r>
            </a:p>
          </p:txBody>
        </p:sp>
        <p:sp>
          <p:nvSpPr>
            <p:cNvPr id="840718" name="Text Box 14"/>
            <p:cNvSpPr txBox="1">
              <a:spLocks noChangeArrowheads="1"/>
            </p:cNvSpPr>
            <p:nvPr/>
          </p:nvSpPr>
          <p:spPr bwMode="auto">
            <a:xfrm>
              <a:off x="4320" y="2880"/>
              <a:ext cx="9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Blastoff!</a:t>
              </a:r>
            </a:p>
          </p:txBody>
        </p:sp>
        <p:sp>
          <p:nvSpPr>
            <p:cNvPr id="840719" name="Line 15"/>
            <p:cNvSpPr>
              <a:spLocks noChangeShapeType="1"/>
            </p:cNvSpPr>
            <p:nvPr/>
          </p:nvSpPr>
          <p:spPr bwMode="auto">
            <a:xfrm>
              <a:off x="1344" y="172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0" name="Line 16"/>
            <p:cNvSpPr>
              <a:spLocks noChangeShapeType="1"/>
            </p:cNvSpPr>
            <p:nvPr/>
          </p:nvSpPr>
          <p:spPr bwMode="auto">
            <a:xfrm>
              <a:off x="2400" y="2640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1" name="Line 17"/>
            <p:cNvSpPr>
              <a:spLocks noChangeShapeType="1"/>
            </p:cNvSpPr>
            <p:nvPr/>
          </p:nvSpPr>
          <p:spPr bwMode="auto">
            <a:xfrm>
              <a:off x="1344" y="225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2" name="Line 18"/>
            <p:cNvSpPr>
              <a:spLocks noChangeShapeType="1"/>
            </p:cNvSpPr>
            <p:nvPr/>
          </p:nvSpPr>
          <p:spPr bwMode="auto">
            <a:xfrm>
              <a:off x="2400" y="32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3" name="Line 19"/>
            <p:cNvSpPr>
              <a:spLocks noChangeShapeType="1"/>
            </p:cNvSpPr>
            <p:nvPr/>
          </p:nvSpPr>
          <p:spPr bwMode="auto">
            <a:xfrm>
              <a:off x="336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4" name="Line 20"/>
            <p:cNvSpPr>
              <a:spLocks noChangeShapeType="1"/>
            </p:cNvSpPr>
            <p:nvPr/>
          </p:nvSpPr>
          <p:spPr bwMode="auto">
            <a:xfrm>
              <a:off x="336" y="12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5" name="Line 21"/>
            <p:cNvSpPr>
              <a:spLocks noChangeShapeType="1"/>
            </p:cNvSpPr>
            <p:nvPr/>
          </p:nvSpPr>
          <p:spPr bwMode="auto">
            <a:xfrm flipH="1">
              <a:off x="1680" y="3984"/>
              <a:ext cx="120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6" name="Line 22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129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7" name="Line 23"/>
            <p:cNvSpPr>
              <a:spLocks noChangeShapeType="1"/>
            </p:cNvSpPr>
            <p:nvPr/>
          </p:nvSpPr>
          <p:spPr bwMode="auto">
            <a:xfrm>
              <a:off x="1680" y="2688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8" name="Text Box 24"/>
            <p:cNvSpPr txBox="1">
              <a:spLocks noChangeArrowheads="1"/>
            </p:cNvSpPr>
            <p:nvPr/>
          </p:nvSpPr>
          <p:spPr bwMode="auto">
            <a:xfrm>
              <a:off x="1872" y="3792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return</a:t>
              </a:r>
            </a:p>
          </p:txBody>
        </p:sp>
        <p:sp>
          <p:nvSpPr>
            <p:cNvPr id="840729" name="Line 25"/>
            <p:cNvSpPr>
              <a:spLocks noChangeShapeType="1"/>
            </p:cNvSpPr>
            <p:nvPr/>
          </p:nvSpPr>
          <p:spPr bwMode="auto">
            <a:xfrm flipH="1">
              <a:off x="672" y="3024"/>
              <a:ext cx="124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30" name="Line 26"/>
            <p:cNvSpPr>
              <a:spLocks noChangeShapeType="1"/>
            </p:cNvSpPr>
            <p:nvPr/>
          </p:nvSpPr>
          <p:spPr bwMode="auto">
            <a:xfrm flipV="1">
              <a:off x="672" y="1776"/>
              <a:ext cx="0" cy="124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31" name="Line 27"/>
            <p:cNvSpPr>
              <a:spLocks noChangeShapeType="1"/>
            </p:cNvSpPr>
            <p:nvPr/>
          </p:nvSpPr>
          <p:spPr bwMode="auto">
            <a:xfrm>
              <a:off x="672" y="1776"/>
              <a:ext cx="240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32" name="Text Box 28"/>
            <p:cNvSpPr txBox="1">
              <a:spLocks noChangeArrowheads="1"/>
            </p:cNvSpPr>
            <p:nvPr/>
          </p:nvSpPr>
          <p:spPr bwMode="auto">
            <a:xfrm>
              <a:off x="912" y="2832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return</a:t>
              </a:r>
            </a:p>
          </p:txBody>
        </p:sp>
        <p:sp>
          <p:nvSpPr>
            <p:cNvPr id="840733" name="Line 29"/>
            <p:cNvSpPr>
              <a:spLocks noChangeShapeType="1"/>
            </p:cNvSpPr>
            <p:nvPr/>
          </p:nvSpPr>
          <p:spPr bwMode="auto">
            <a:xfrm flipH="1">
              <a:off x="144" y="2064"/>
              <a:ext cx="7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34" name="Line 30"/>
            <p:cNvSpPr>
              <a:spLocks noChangeShapeType="1"/>
            </p:cNvSpPr>
            <p:nvPr/>
          </p:nvSpPr>
          <p:spPr bwMode="auto">
            <a:xfrm flipV="1">
              <a:off x="144" y="1104"/>
              <a:ext cx="0" cy="96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35" name="Text Box 31"/>
            <p:cNvSpPr txBox="1">
              <a:spLocks noChangeArrowheads="1"/>
            </p:cNvSpPr>
            <p:nvPr/>
          </p:nvSpPr>
          <p:spPr bwMode="auto">
            <a:xfrm>
              <a:off x="144" y="1872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return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3C262DFB-8639-4376-AAD7-BA72EA5C677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Recursion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</a:t>
            </a:r>
          </a:p>
          <a:p>
            <a:pPr lvl="1"/>
            <a:r>
              <a:rPr lang="en-US" altLang="en-US"/>
              <a:t>a function calls itself</a:t>
            </a:r>
          </a:p>
          <a:p>
            <a:r>
              <a:rPr lang="en-US" altLang="en-US"/>
              <a:t>Indirect</a:t>
            </a:r>
          </a:p>
          <a:p>
            <a:pPr lvl="1"/>
            <a:r>
              <a:rPr lang="en-US" altLang="en-US"/>
              <a:t>function A calls function B, and function B calls function A</a:t>
            </a:r>
          </a:p>
          <a:p>
            <a:pPr lvl="1"/>
            <a:r>
              <a:rPr lang="en-US" altLang="en-US"/>
              <a:t>function A calls function B, which calls …, which calls function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08030A1A-0BB1-4AA7-A9DF-19C7B4AB78D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Recursive Factorial Function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r>
              <a:rPr lang="en-US" altLang="en-US"/>
              <a:t>The factorial function: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n! = n*(n-1)*(n-2)*...*3*2*1</a:t>
            </a:r>
            <a:r>
              <a:rPr lang="en-US" altLang="en-US"/>
              <a:t> if </a:t>
            </a:r>
            <a:r>
              <a:rPr lang="en-US" altLang="en-US">
                <a:latin typeface="Courier New" pitchFamily="112" charset="0"/>
              </a:rPr>
              <a:t>n &gt; 0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n! = 1</a:t>
            </a:r>
            <a:r>
              <a:rPr lang="en-US" altLang="en-US"/>
              <a:t> if </a:t>
            </a:r>
            <a:r>
              <a:rPr lang="en-US" altLang="en-US">
                <a:latin typeface="Courier New" pitchFamily="112" charset="0"/>
              </a:rPr>
              <a:t>n = 0</a:t>
            </a:r>
          </a:p>
          <a:p>
            <a:r>
              <a:rPr lang="en-US" altLang="en-US"/>
              <a:t>Can compute factorial of </a:t>
            </a:r>
            <a:r>
              <a:rPr lang="en-US" altLang="en-US">
                <a:latin typeface="Courier New" pitchFamily="112" charset="0"/>
              </a:rPr>
              <a:t>n</a:t>
            </a:r>
            <a:r>
              <a:rPr lang="en-US" altLang="en-US"/>
              <a:t> if the factorial of              </a:t>
            </a:r>
            <a:r>
              <a:rPr lang="en-US" altLang="en-US">
                <a:latin typeface="Courier New" pitchFamily="112" charset="0"/>
              </a:rPr>
              <a:t>(n-1)</a:t>
            </a:r>
            <a:r>
              <a:rPr lang="en-US" altLang="en-US"/>
              <a:t> is known: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n! = n * (n-1)!</a:t>
            </a:r>
          </a:p>
          <a:p>
            <a:r>
              <a:rPr lang="en-US" altLang="en-US">
                <a:latin typeface="Courier New" pitchFamily="112" charset="0"/>
              </a:rPr>
              <a:t>n = 0</a:t>
            </a:r>
            <a:r>
              <a:rPr lang="en-US" altLang="en-US"/>
              <a:t> is the base case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6F443F2F-E6AE-40ED-BEA5-C51A609E294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altLang="en-US"/>
              <a:t>The Recursive Factorial Function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058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int factorial (int num)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if (num &gt; 0)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	 return num * factorial(num - 1);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 else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  return 1;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BE795BB9-D473-4AA2-BE88-8E75ABE7069A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84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4175"/>
            <a:ext cx="5943600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B5135D57-BA6F-4737-A7F6-6B8A90889CD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84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0525"/>
            <a:ext cx="822960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304800" y="1524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Program 19-3 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Recursive gcd Function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52612BF9-2253-497C-B773-D32FAEFD078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Recursive gcd Function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Greatest common divisor (gcd) is the largest factor that two integers have in common</a:t>
            </a:r>
          </a:p>
          <a:p>
            <a:r>
              <a:rPr lang="en-US" altLang="en-US"/>
              <a:t>Computed using Euclid's algorithm: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gcd(x, y) = y </a:t>
            </a:r>
            <a:r>
              <a:rPr lang="en-US" altLang="en-US"/>
              <a:t>if </a:t>
            </a:r>
            <a:r>
              <a:rPr lang="en-US" altLang="en-US">
                <a:latin typeface="Courier New" pitchFamily="112" charset="0"/>
              </a:rPr>
              <a:t>y</a:t>
            </a:r>
            <a:r>
              <a:rPr lang="en-US" altLang="en-US"/>
              <a:t> divides </a:t>
            </a:r>
            <a:r>
              <a:rPr lang="en-US" altLang="en-US">
                <a:latin typeface="Courier New" pitchFamily="112" charset="0"/>
              </a:rPr>
              <a:t>x</a:t>
            </a:r>
            <a:r>
              <a:rPr lang="en-US" altLang="en-US"/>
              <a:t> evenly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gcd(x, y) = gcd(y, x % y)</a:t>
            </a:r>
            <a:r>
              <a:rPr lang="en-US" altLang="en-US"/>
              <a:t> otherwise</a:t>
            </a:r>
          </a:p>
          <a:p>
            <a:r>
              <a:rPr lang="en-US" altLang="en-US">
                <a:latin typeface="Courier New" pitchFamily="112" charset="0"/>
              </a:rPr>
              <a:t>gcd(x, y) = y</a:t>
            </a:r>
            <a:r>
              <a:rPr lang="en-US" altLang="en-US"/>
              <a:t> is the base case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Recursion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BD45DC1A-5183-4CE5-A760-2EEE3278AB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Recursive gcd Function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294688" cy="4572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int gcd(int x, int y)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  if (x % y == 0)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		return y;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  else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			return gcd(y, x % y);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Solving Recursively Defined Problems</a:t>
            </a:r>
          </a:p>
        </p:txBody>
      </p:sp>
      <p:sp>
        <p:nvSpPr>
          <p:cNvPr id="77107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3C94B3FF-6876-45CF-BB1B-E3E7B14ED75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Recursively Defined</a:t>
            </a:r>
            <a:br>
              <a:rPr lang="en-US" altLang="en-US"/>
            </a:br>
            <a:r>
              <a:rPr lang="en-US" altLang="en-US"/>
              <a:t>Problems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The natural definition of some problems leads to a recursive solution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Example: Fibonacci numbers: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0, 1, 1, 2, 3, 5, 8, 13, 21, ...</a:t>
            </a:r>
          </a:p>
          <a:p>
            <a:pPr>
              <a:lnSpc>
                <a:spcPct val="80000"/>
              </a:lnSpc>
            </a:pPr>
            <a:r>
              <a:rPr lang="en-US" altLang="en-US"/>
              <a:t>After the starting </a:t>
            </a:r>
            <a:r>
              <a:rPr lang="en-US" altLang="en-US">
                <a:latin typeface="Courier New" pitchFamily="112" charset="0"/>
              </a:rPr>
              <a:t>0, 1</a:t>
            </a:r>
            <a:r>
              <a:rPr lang="en-US" altLang="en-US"/>
              <a:t>, each number is the sum of the two preceding numbers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Recursive solution: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fib(n) = fib(n </a:t>
            </a:r>
            <a:r>
              <a:rPr lang="en-US" altLang="en-US">
                <a:latin typeface="Arial"/>
              </a:rPr>
              <a:t>–</a:t>
            </a:r>
            <a:r>
              <a:rPr lang="en-US" altLang="en-US">
                <a:latin typeface="Courier New" pitchFamily="112" charset="0"/>
              </a:rPr>
              <a:t> 1) + fib(n </a:t>
            </a:r>
            <a:r>
              <a:rPr lang="en-US" altLang="en-US">
                <a:latin typeface="Arial"/>
              </a:rPr>
              <a:t>–</a:t>
            </a:r>
            <a:r>
              <a:rPr lang="en-US" altLang="en-US">
                <a:latin typeface="Courier New" pitchFamily="112" charset="0"/>
              </a:rPr>
              <a:t> 2);</a:t>
            </a:r>
          </a:p>
          <a:p>
            <a:pPr>
              <a:lnSpc>
                <a:spcPct val="80000"/>
              </a:lnSpc>
            </a:pPr>
            <a:r>
              <a:rPr lang="en-US" altLang="en-US"/>
              <a:t>Base cases: </a:t>
            </a:r>
            <a:r>
              <a:rPr lang="en-US" altLang="en-US">
                <a:latin typeface="Courier New" pitchFamily="112" charset="0"/>
              </a:rPr>
              <a:t>n &lt;= 0, n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621D8594-D52D-4F99-8D88-104E85156A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Recursively Defined Problems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610600" cy="4114800"/>
          </a:xfrm>
        </p:spPr>
        <p:txBody>
          <a:bodyPr/>
          <a:lstStyle/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int fib(int n)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if (n &lt;= 0)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      return 0;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else if (n == 1)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      return 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else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return fib(n </a:t>
            </a:r>
            <a:r>
              <a:rPr lang="en-US" altLang="en-US" sz="2400">
                <a:latin typeface="Arial"/>
              </a:rPr>
              <a:t>–</a:t>
            </a:r>
            <a:r>
              <a:rPr lang="en-US" altLang="en-US" sz="2400">
                <a:latin typeface="Courier New" pitchFamily="112" charset="0"/>
              </a:rPr>
              <a:t> 1) + fib(n </a:t>
            </a:r>
            <a:r>
              <a:rPr lang="en-US" altLang="en-US" sz="2400">
                <a:latin typeface="Arial"/>
              </a:rPr>
              <a:t>–</a:t>
            </a:r>
            <a:r>
              <a:rPr lang="en-US" altLang="en-US" sz="2400">
                <a:latin typeface="Courier New" pitchFamily="112" charset="0"/>
              </a:rPr>
              <a:t> 2);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Recursive Linked List Operations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07393004-C5B7-4C1F-A808-F23D34773CD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Linked List Operations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Recursive functions can be members of a linked list class</a:t>
            </a:r>
          </a:p>
          <a:p>
            <a:r>
              <a:rPr lang="en-US" altLang="en-US"/>
              <a:t>Some applications:</a:t>
            </a:r>
          </a:p>
          <a:p>
            <a:pPr lvl="1"/>
            <a:r>
              <a:rPr lang="en-US" altLang="en-US"/>
              <a:t>Compute the size of (number of nodes in) a list</a:t>
            </a:r>
          </a:p>
          <a:p>
            <a:pPr lvl="1"/>
            <a:r>
              <a:rPr lang="en-US" altLang="en-US"/>
              <a:t>Traverse the list in reverse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51B7C45E-918B-4392-946D-61AAC8F70B0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Counting the Nodes in a Linked List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Uses a pointer to visit each node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	pointer starts at head of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	If pointer is NULL, return 0 (base case)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	else, return 1 + number of nodes in the list 	pointed to by current node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See the </a:t>
            </a:r>
            <a:r>
              <a:rPr lang="en-US" altLang="en-US">
                <a:latin typeface="Courier New" pitchFamily="112" charset="0"/>
              </a:rPr>
              <a:t>NumberList</a:t>
            </a:r>
            <a:r>
              <a:rPr lang="en-US" altLang="en-US"/>
              <a:t> class in Chapter 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802E3BC5-F307-46ED-8375-063745B6A307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85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221538" cy="206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304800" y="190500"/>
            <a:ext cx="7194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03A2F"/>
                </a:solidFill>
              </a:rPr>
              <a:t>The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countNodes</a:t>
            </a:r>
            <a:r>
              <a:rPr lang="en-US" altLang="en-US" sz="3200">
                <a:solidFill>
                  <a:srgbClr val="603A2F"/>
                </a:solidFill>
              </a:rPr>
              <a:t> function, a private member function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304800" y="41148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03A2F"/>
                </a:solidFill>
              </a:rPr>
              <a:t>The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countNodes</a:t>
            </a:r>
            <a:r>
              <a:rPr lang="en-US" altLang="en-US" sz="3200">
                <a:solidFill>
                  <a:srgbClr val="603A2F"/>
                </a:solidFill>
              </a:rPr>
              <a:t> function is executed by the public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numNodes</a:t>
            </a:r>
            <a:r>
              <a:rPr lang="en-US" altLang="en-US" sz="3200">
                <a:solidFill>
                  <a:srgbClr val="603A2F"/>
                </a:solidFill>
              </a:rPr>
              <a:t> function:</a:t>
            </a:r>
          </a:p>
        </p:txBody>
      </p:sp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381000" y="5410200"/>
            <a:ext cx="6786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itchFamily="112" charset="0"/>
              </a:rPr>
              <a:t>int numNodes() const</a:t>
            </a:r>
            <a:br>
              <a:rPr lang="en-US" altLang="en-US">
                <a:latin typeface="Courier New" pitchFamily="112" charset="0"/>
              </a:rPr>
            </a:br>
            <a:r>
              <a:rPr lang="en-US" altLang="en-US">
                <a:latin typeface="Courier New" pitchFamily="112" charset="0"/>
              </a:rPr>
              <a:t>   { return countNodes(head);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F72C9D87-B694-4970-9C5D-4981CE44B03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 of a List in Reverse Order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Algorithm:</a:t>
            </a:r>
          </a:p>
          <a:p>
            <a:pPr lvl="1"/>
            <a:r>
              <a:rPr lang="en-US" altLang="en-US"/>
              <a:t>pointer starts at head of list</a:t>
            </a:r>
          </a:p>
          <a:p>
            <a:pPr lvl="1"/>
            <a:r>
              <a:rPr lang="en-US" altLang="en-US"/>
              <a:t>If the pointer is NULL, return (base case)</a:t>
            </a:r>
          </a:p>
          <a:p>
            <a:pPr lvl="1"/>
            <a:r>
              <a:rPr lang="en-US" altLang="en-US"/>
              <a:t>If the pointer is not NULL, advance to next node</a:t>
            </a:r>
          </a:p>
          <a:p>
            <a:pPr lvl="1"/>
            <a:r>
              <a:rPr lang="en-US" altLang="en-US" u="sng"/>
              <a:t>Upon returning from recursive call</a:t>
            </a:r>
            <a:r>
              <a:rPr lang="en-US" altLang="en-US"/>
              <a:t>, display contents of current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31071CC1-A5EA-4823-AF6C-54C3CBDE02D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61186" name="Text Box 2"/>
          <p:cNvSpPr txBox="1">
            <a:spLocks noChangeArrowheads="1"/>
          </p:cNvSpPr>
          <p:nvPr/>
        </p:nvSpPr>
        <p:spPr bwMode="auto">
          <a:xfrm>
            <a:off x="304800" y="203200"/>
            <a:ext cx="6705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03A2F"/>
                </a:solidFill>
              </a:rPr>
              <a:t>The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showReverse</a:t>
            </a:r>
            <a:r>
              <a:rPr lang="en-US" altLang="en-US" sz="3200">
                <a:solidFill>
                  <a:srgbClr val="603A2F"/>
                </a:solidFill>
              </a:rPr>
              <a:t> function, a private member function</a:t>
            </a:r>
          </a:p>
        </p:txBody>
      </p:sp>
      <p:pic>
        <p:nvPicPr>
          <p:cNvPr id="861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600200"/>
            <a:ext cx="8208962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4191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603A2F"/>
                </a:solidFill>
              </a:rPr>
              <a:t>The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showReverse</a:t>
            </a:r>
            <a:r>
              <a:rPr lang="en-US" altLang="en-US" sz="3200">
                <a:solidFill>
                  <a:srgbClr val="603A2F"/>
                </a:solidFill>
              </a:rPr>
              <a:t> function is executed by the public </a:t>
            </a:r>
            <a:r>
              <a:rPr lang="en-US" altLang="en-US" sz="3200">
                <a:solidFill>
                  <a:srgbClr val="603A2F"/>
                </a:solidFill>
                <a:latin typeface="Courier New" pitchFamily="112" charset="0"/>
              </a:rPr>
              <a:t>displayBackwards</a:t>
            </a:r>
            <a:r>
              <a:rPr lang="en-US" altLang="en-US" sz="3200">
                <a:solidFill>
                  <a:srgbClr val="603A2F"/>
                </a:solidFill>
              </a:rPr>
              <a:t> function:</a:t>
            </a: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304800" y="5578475"/>
            <a:ext cx="632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Courier New" pitchFamily="112" charset="0"/>
              </a:rPr>
              <a:t>void displayBackwards() const</a:t>
            </a:r>
            <a:br>
              <a:rPr lang="en-US" altLang="en-US">
                <a:latin typeface="Courier New" pitchFamily="112" charset="0"/>
              </a:rPr>
            </a:br>
            <a:r>
              <a:rPr lang="en-US" altLang="en-US">
                <a:latin typeface="Courier New" pitchFamily="112" charset="0"/>
              </a:rPr>
              <a:t>   { showReverse(head);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A83F23ED-C1E5-4D51-8819-698E0FFCBE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Recursion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u="sng"/>
              <a:t>recursive function</a:t>
            </a:r>
            <a:r>
              <a:rPr lang="en-US" altLang="en-US" sz="2400"/>
              <a:t> contains a call to itself: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void countDown(int num)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if (num == 0)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   cout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   cout &lt;&lt; num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	   countDown(num-1); //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 }                    // call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1026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A Recursive Binary Search Function</a:t>
            </a:r>
          </a:p>
        </p:txBody>
      </p:sp>
      <p:sp>
        <p:nvSpPr>
          <p:cNvPr id="774148" name="Rectangle 102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C0B0B4A1-459D-473E-A914-41BD1B6FBE2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Recursive Binary Search Function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Binary search algorithm can easily be written to use recursion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Base cases: desired value is found, or no more array elements to search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Algorithm (array in ascending order):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middle element of array segment is desired value, then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Else, if the middle element is too large, repeat binary search in first half of array segment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Else, if the middle element is too small, repeat binary search on the second half of array segment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1CECB5D2-26D2-4ECF-AD54-207E8EB51001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864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106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4260" name="Rectangle 4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603A2F"/>
                </a:solidFill>
              </a:rPr>
              <a:t>A Recursive Binary Search Function 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1026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Towers of Hanoi</a:t>
            </a:r>
          </a:p>
        </p:txBody>
      </p:sp>
      <p:sp>
        <p:nvSpPr>
          <p:cNvPr id="879620" name="Rectangle 102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E45D051B-5693-439C-AF5F-1AFB427D66B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Towers of Hanoi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Towers of Hanoi is a mathematical game that is often used to demonstrate the power of recursion.</a:t>
            </a:r>
          </a:p>
          <a:p>
            <a:r>
              <a:rPr lang="en-US" altLang="en-US"/>
              <a:t>The game uses three pegs and a set of discs, stacked on one of the pegs.</a:t>
            </a:r>
          </a:p>
        </p:txBody>
      </p:sp>
      <p:pic>
        <p:nvPicPr>
          <p:cNvPr id="865284" name="Picture 4" descr="1904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35450"/>
            <a:ext cx="4953000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E2BFCB62-4214-4128-A6D1-8D0641BA4CE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66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Towers of Hanoi</a:t>
            </a:r>
          </a:p>
        </p:txBody>
      </p:sp>
      <p:sp>
        <p:nvSpPr>
          <p:cNvPr id="866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object of the game is to move the discs from the first peg to the third peg. Here are the rules:</a:t>
            </a:r>
          </a:p>
          <a:p>
            <a:pPr lvl="1"/>
            <a:r>
              <a:rPr lang="en-US" altLang="en-US" sz="2400"/>
              <a:t>Only one disc may be moved at a time.</a:t>
            </a:r>
          </a:p>
          <a:p>
            <a:pPr lvl="1"/>
            <a:r>
              <a:rPr lang="en-US" altLang="en-US" sz="2400"/>
              <a:t>A disc cannot be placed on top of a smaller disc.</a:t>
            </a:r>
          </a:p>
          <a:p>
            <a:pPr lvl="1"/>
            <a:r>
              <a:rPr lang="en-US" altLang="en-US" sz="2400"/>
              <a:t>All discs must be stored on a peg except while being moved.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9109E231-8D41-49E1-B70A-530C1925005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Three Discs</a:t>
            </a:r>
          </a:p>
        </p:txBody>
      </p:sp>
      <p:pic>
        <p:nvPicPr>
          <p:cNvPr id="867331" name="Picture 3" descr="19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7150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F4FF555A-73BA-4355-8935-901C4C2A3D0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Towers of Hanoi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following statement describes the overall solution to the problem:</a:t>
            </a:r>
          </a:p>
          <a:p>
            <a:pPr lvl="1"/>
            <a:r>
              <a:rPr lang="en-US" altLang="en-US" i="1"/>
              <a:t>Move n discs from peg 1 to peg 3 using peg 2 as a temporary peg</a:t>
            </a:r>
            <a:r>
              <a:rPr lang="en-US" altLang="en-US" i="1">
                <a:solidFill>
                  <a:schemeClr val="accent2"/>
                </a:solidFill>
              </a:rPr>
              <a:t>.</a:t>
            </a:r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6CF67167-5A31-4765-92CA-C25A52A8B4E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69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Towers of Hanoi</a:t>
            </a:r>
          </a:p>
        </p:txBody>
      </p:sp>
      <p:sp>
        <p:nvSpPr>
          <p:cNvPr id="869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To move n discs from peg A to peg C, using peg B as a temporary peg:</a:t>
            </a:r>
            <a:br>
              <a:rPr lang="en-US" altLang="en-US" sz="2400" i="1"/>
            </a:br>
            <a:r>
              <a:rPr lang="en-US" altLang="en-US" sz="2400" i="1"/>
              <a:t>If n &gt; 0 Then</a:t>
            </a:r>
            <a:br>
              <a:rPr lang="en-US" altLang="en-US" sz="2400" i="1"/>
            </a:br>
            <a:r>
              <a:rPr lang="en-US" altLang="en-US" sz="2400" i="1"/>
              <a:t>   Move n – 1 discs from peg A to peg B, using</a:t>
            </a:r>
            <a:br>
              <a:rPr lang="en-US" altLang="en-US" sz="2400" i="1"/>
            </a:br>
            <a:r>
              <a:rPr lang="en-US" altLang="en-US" sz="2400" i="1"/>
              <a:t>   peg C as a temporary peg.</a:t>
            </a:r>
            <a:br>
              <a:rPr lang="en-US" altLang="en-US" sz="2400" i="1"/>
            </a:br>
            <a:r>
              <a:rPr lang="en-US" altLang="en-US" sz="2400" i="1"/>
              <a:t/>
            </a:r>
            <a:br>
              <a:rPr lang="en-US" altLang="en-US" sz="2400" i="1"/>
            </a:br>
            <a:r>
              <a:rPr lang="en-US" altLang="en-US" sz="2400" i="1"/>
              <a:t>   Move the remaining disc from the peg A to peg C.</a:t>
            </a:r>
            <a:br>
              <a:rPr lang="en-US" altLang="en-US" sz="2400" i="1"/>
            </a:br>
            <a:r>
              <a:rPr lang="en-US" altLang="en-US" sz="2400" i="1"/>
              <a:t/>
            </a:r>
            <a:br>
              <a:rPr lang="en-US" altLang="en-US" sz="2400" i="1"/>
            </a:br>
            <a:r>
              <a:rPr lang="en-US" altLang="en-US" sz="2400" i="1"/>
              <a:t>   Move n – 1 discs from peg B to peg C, using</a:t>
            </a:r>
            <a:br>
              <a:rPr lang="en-US" altLang="en-US" sz="2400" i="1"/>
            </a:br>
            <a:r>
              <a:rPr lang="en-US" altLang="en-US" sz="2400" i="1"/>
              <a:t>   peg A as a temporary peg.</a:t>
            </a:r>
            <a:br>
              <a:rPr lang="en-US" altLang="en-US" sz="2400" i="1"/>
            </a:br>
            <a:r>
              <a:rPr lang="en-US" altLang="en-US" sz="2400" i="1"/>
              <a:t/>
            </a:r>
            <a:br>
              <a:rPr lang="en-US" altLang="en-US" sz="2400" i="1"/>
            </a:br>
            <a:r>
              <a:rPr lang="en-US" altLang="en-US" sz="2400" i="1"/>
              <a:t>End If</a:t>
            </a: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9C7C538B-2BD4-4CEC-A76E-9CAD6D07798B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870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B0B71FD0-268C-48C0-9AFE-BE50811CE02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Happens When Called?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pPr marL="533400" indent="-533400">
              <a:lnSpc>
                <a:spcPct val="95000"/>
              </a:lnSpc>
              <a:buFont typeface="Times" pitchFamily="112" charset="0"/>
              <a:buNone/>
            </a:pPr>
            <a:r>
              <a:rPr lang="en-US" altLang="en-US" sz="2800"/>
              <a:t>If a program contains a line like </a:t>
            </a:r>
            <a:r>
              <a:rPr lang="en-US" altLang="en-US" sz="2800">
                <a:latin typeface="Courier New" pitchFamily="112" charset="0"/>
              </a:rPr>
              <a:t>countDown(2);</a:t>
            </a:r>
            <a:endParaRPr lang="en-US" altLang="en-US" sz="2800"/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>
                <a:latin typeface="Courier New" pitchFamily="112" charset="0"/>
              </a:rPr>
              <a:t>countDown(2)</a:t>
            </a:r>
            <a:r>
              <a:rPr lang="en-US" altLang="en-US" sz="2800"/>
              <a:t> generates the output </a:t>
            </a:r>
            <a:r>
              <a:rPr lang="en-US" altLang="en-US" sz="2800">
                <a:latin typeface="Courier New" pitchFamily="112" charset="0"/>
              </a:rPr>
              <a:t>2...</a:t>
            </a:r>
            <a:r>
              <a:rPr lang="en-US" altLang="en-US" sz="2800"/>
              <a:t>, then it calls </a:t>
            </a:r>
            <a:r>
              <a:rPr lang="en-US" altLang="en-US" sz="2800">
                <a:latin typeface="Courier New" pitchFamily="112" charset="0"/>
              </a:rPr>
              <a:t>countDown(1)</a:t>
            </a:r>
            <a:endParaRPr lang="en-US" altLang="en-US" sz="2800"/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>
                <a:latin typeface="Courier New" pitchFamily="112" charset="0"/>
              </a:rPr>
              <a:t>countDown(1)</a:t>
            </a:r>
            <a:r>
              <a:rPr lang="en-US" altLang="en-US" sz="2800"/>
              <a:t> generates the output </a:t>
            </a:r>
            <a:r>
              <a:rPr lang="en-US" altLang="en-US" sz="2800">
                <a:latin typeface="Courier New" pitchFamily="112" charset="0"/>
              </a:rPr>
              <a:t>1...</a:t>
            </a:r>
            <a:r>
              <a:rPr lang="en-US" altLang="en-US" sz="2800"/>
              <a:t>, then it calls </a:t>
            </a:r>
            <a:r>
              <a:rPr lang="en-US" altLang="en-US" sz="2800">
                <a:latin typeface="Courier New" pitchFamily="112" charset="0"/>
              </a:rPr>
              <a:t>countDown(0)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>
                <a:latin typeface="Courier New" pitchFamily="112" charset="0"/>
              </a:rPr>
              <a:t>countDown(0)</a:t>
            </a:r>
            <a:r>
              <a:rPr lang="en-US" altLang="en-US" sz="2800"/>
              <a:t> generates the output </a:t>
            </a:r>
            <a:r>
              <a:rPr lang="en-US" altLang="en-US" sz="2800">
                <a:latin typeface="Courier New" pitchFamily="112" charset="0"/>
              </a:rPr>
              <a:t>Blastoff!</a:t>
            </a:r>
            <a:r>
              <a:rPr lang="en-US" altLang="en-US" sz="2800"/>
              <a:t>, then returns to </a:t>
            </a:r>
            <a:r>
              <a:rPr lang="en-US" altLang="en-US" sz="2800">
                <a:latin typeface="Courier New" pitchFamily="112" charset="0"/>
              </a:rPr>
              <a:t>countDown(1)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>
                <a:latin typeface="Courier New" pitchFamily="112" charset="0"/>
              </a:rPr>
              <a:t>countDown(1)</a:t>
            </a:r>
            <a:r>
              <a:rPr lang="en-US" altLang="en-US" sz="2800"/>
              <a:t> returns to </a:t>
            </a:r>
            <a:r>
              <a:rPr lang="en-US" altLang="en-US" sz="2800">
                <a:latin typeface="Courier New" pitchFamily="112" charset="0"/>
              </a:rPr>
              <a:t>countDown(2)</a:t>
            </a:r>
          </a:p>
          <a:p>
            <a:pPr marL="533400" indent="-533400">
              <a:lnSpc>
                <a:spcPct val="95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>
                <a:latin typeface="Courier New" pitchFamily="112" charset="0"/>
              </a:rPr>
              <a:t>countDown(2)</a:t>
            </a:r>
            <a:r>
              <a:rPr lang="en-US" altLang="en-US" sz="2800"/>
              <a:t>returns to the calling function</a:t>
            </a:r>
            <a:endParaRPr lang="en-US" altLang="en-US" sz="280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A32348A1-EDB1-447B-AFB8-362B56267210}" type="slidenum">
              <a:rPr lang="en-US" altLang="en-US"/>
              <a:pPr/>
              <a:t>40</a:t>
            </a:fld>
            <a:endParaRPr lang="en-US" altLang="en-US"/>
          </a:p>
        </p:txBody>
      </p:sp>
      <p:pic>
        <p:nvPicPr>
          <p:cNvPr id="871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638800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F547E854-46CB-449E-A0C5-57AECC756443}" type="slidenum">
              <a:rPr lang="en-US" altLang="en-US"/>
              <a:pPr/>
              <a:t>41</a:t>
            </a:fld>
            <a:endParaRPr lang="en-US" altLang="en-US"/>
          </a:p>
        </p:txBody>
      </p:sp>
      <p:pic>
        <p:nvPicPr>
          <p:cNvPr id="872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0550"/>
            <a:ext cx="81534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Program 19-10 (Continued)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QuickSort Algorithm</a:t>
            </a:r>
          </a:p>
        </p:txBody>
      </p:sp>
      <p:sp>
        <p:nvSpPr>
          <p:cNvPr id="88064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1DA82DF0-BECB-4FFE-9581-CCC9F6587CD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734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QuickSort Algorithm</a:t>
            </a:r>
          </a:p>
        </p:txBody>
      </p:sp>
      <p:sp>
        <p:nvSpPr>
          <p:cNvPr id="873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Recursive algorithm that can sort an array or a linear linked list</a:t>
            </a:r>
          </a:p>
          <a:p>
            <a:r>
              <a:rPr lang="en-US" altLang="en-US"/>
              <a:t>Determines an element/node to use as </a:t>
            </a:r>
            <a:r>
              <a:rPr lang="en-US" altLang="en-US" u="sng"/>
              <a:t>pivot value:</a:t>
            </a:r>
            <a:endParaRPr lang="en-US" altLang="en-US"/>
          </a:p>
        </p:txBody>
      </p:sp>
      <p:grpSp>
        <p:nvGrpSpPr>
          <p:cNvPr id="873484" name="Group 1036"/>
          <p:cNvGrpSpPr>
            <a:grpSpLocks/>
          </p:cNvGrpSpPr>
          <p:nvPr/>
        </p:nvGrpSpPr>
        <p:grpSpPr bwMode="auto">
          <a:xfrm>
            <a:off x="1981200" y="3733800"/>
            <a:ext cx="5257800" cy="1779588"/>
            <a:chOff x="1248" y="2352"/>
            <a:chExt cx="3312" cy="1121"/>
          </a:xfrm>
        </p:grpSpPr>
        <p:sp>
          <p:nvSpPr>
            <p:cNvPr id="873476" name="Rectangle 1028"/>
            <p:cNvSpPr>
              <a:spLocks noChangeArrowheads="1"/>
            </p:cNvSpPr>
            <p:nvPr/>
          </p:nvSpPr>
          <p:spPr bwMode="auto">
            <a:xfrm>
              <a:off x="1248" y="27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477" name="Rectangle 1029"/>
            <p:cNvSpPr>
              <a:spLocks noChangeArrowheads="1"/>
            </p:cNvSpPr>
            <p:nvPr/>
          </p:nvSpPr>
          <p:spPr bwMode="auto">
            <a:xfrm>
              <a:off x="2784" y="27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3478" name="Text Box 1030"/>
            <p:cNvSpPr txBox="1">
              <a:spLocks noChangeArrowheads="1"/>
            </p:cNvSpPr>
            <p:nvPr/>
          </p:nvSpPr>
          <p:spPr bwMode="auto">
            <a:xfrm>
              <a:off x="2688" y="2352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pivot</a:t>
              </a:r>
            </a:p>
          </p:txBody>
        </p:sp>
        <p:sp>
          <p:nvSpPr>
            <p:cNvPr id="873479" name="Line 1031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3480" name="Text Box 1032"/>
            <p:cNvSpPr txBox="1">
              <a:spLocks noChangeArrowheads="1"/>
            </p:cNvSpPr>
            <p:nvPr/>
          </p:nvSpPr>
          <p:spPr bwMode="auto">
            <a:xfrm>
              <a:off x="1622" y="3223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sublist 1</a:t>
              </a:r>
            </a:p>
          </p:txBody>
        </p:sp>
        <p:sp>
          <p:nvSpPr>
            <p:cNvPr id="873481" name="Text Box 1033"/>
            <p:cNvSpPr txBox="1">
              <a:spLocks noChangeArrowheads="1"/>
            </p:cNvSpPr>
            <p:nvPr/>
          </p:nvSpPr>
          <p:spPr bwMode="auto">
            <a:xfrm>
              <a:off x="3504" y="3216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sublist 2</a:t>
              </a:r>
            </a:p>
          </p:txBody>
        </p:sp>
        <p:sp>
          <p:nvSpPr>
            <p:cNvPr id="873482" name="Line 1034"/>
            <p:cNvSpPr>
              <a:spLocks noChangeShapeType="1"/>
            </p:cNvSpPr>
            <p:nvPr/>
          </p:nvSpPr>
          <p:spPr bwMode="auto">
            <a:xfrm flipV="1">
              <a:off x="3840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3483" name="Line 1035"/>
            <p:cNvSpPr>
              <a:spLocks noChangeShapeType="1"/>
            </p:cNvSpPr>
            <p:nvPr/>
          </p:nvSpPr>
          <p:spPr bwMode="auto">
            <a:xfrm flipV="1">
              <a:off x="196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CF4B1356-32C8-4396-AAEC-F53C4653AF4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QuickSort Algorithm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33800"/>
            <a:ext cx="7772400" cy="2514600"/>
          </a:xfrm>
        </p:spPr>
        <p:txBody>
          <a:bodyPr/>
          <a:lstStyle/>
          <a:p>
            <a:r>
              <a:rPr lang="en-US" altLang="en-US" sz="2800"/>
              <a:t>Once pivot value is determined, values are shifted so that elements in sublist1 are &lt; pivot and elements in sublist2 are &gt; pivot</a:t>
            </a:r>
          </a:p>
          <a:p>
            <a:r>
              <a:rPr lang="en-US" altLang="en-US" sz="2800"/>
              <a:t>Algorithm then sorts sublist1 and sublist2</a:t>
            </a:r>
          </a:p>
          <a:p>
            <a:r>
              <a:rPr lang="en-US" altLang="en-US" sz="2800"/>
              <a:t>Base case: sublist has size 1</a:t>
            </a:r>
          </a:p>
        </p:txBody>
      </p:sp>
      <p:grpSp>
        <p:nvGrpSpPr>
          <p:cNvPr id="874508" name="Group 12"/>
          <p:cNvGrpSpPr>
            <a:grpSpLocks/>
          </p:cNvGrpSpPr>
          <p:nvPr/>
        </p:nvGrpSpPr>
        <p:grpSpPr bwMode="auto">
          <a:xfrm>
            <a:off x="1752600" y="1676400"/>
            <a:ext cx="5257800" cy="1779588"/>
            <a:chOff x="1152" y="1152"/>
            <a:chExt cx="3312" cy="1121"/>
          </a:xfrm>
        </p:grpSpPr>
        <p:sp>
          <p:nvSpPr>
            <p:cNvPr id="874500" name="Rectangle 4"/>
            <p:cNvSpPr>
              <a:spLocks noChangeArrowheads="1"/>
            </p:cNvSpPr>
            <p:nvPr/>
          </p:nvSpPr>
          <p:spPr bwMode="auto">
            <a:xfrm>
              <a:off x="1152" y="1584"/>
              <a:ext cx="331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501" name="Rectangle 5"/>
            <p:cNvSpPr>
              <a:spLocks noChangeArrowheads="1"/>
            </p:cNvSpPr>
            <p:nvPr/>
          </p:nvSpPr>
          <p:spPr bwMode="auto">
            <a:xfrm>
              <a:off x="2688" y="158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4502" name="Text Box 6"/>
            <p:cNvSpPr txBox="1">
              <a:spLocks noChangeArrowheads="1"/>
            </p:cNvSpPr>
            <p:nvPr/>
          </p:nvSpPr>
          <p:spPr bwMode="auto">
            <a:xfrm>
              <a:off x="2400" y="1152"/>
              <a:ext cx="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pivot value</a:t>
              </a:r>
            </a:p>
          </p:txBody>
        </p:sp>
        <p:sp>
          <p:nvSpPr>
            <p:cNvPr id="874503" name="Line 7"/>
            <p:cNvSpPr>
              <a:spLocks noChangeShapeType="1"/>
            </p:cNvSpPr>
            <p:nvPr/>
          </p:nvSpPr>
          <p:spPr bwMode="auto">
            <a:xfrm>
              <a:off x="2832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4504" name="Text Box 8"/>
            <p:cNvSpPr txBox="1">
              <a:spLocks noChangeArrowheads="1"/>
            </p:cNvSpPr>
            <p:nvPr/>
          </p:nvSpPr>
          <p:spPr bwMode="auto">
            <a:xfrm>
              <a:off x="1526" y="2023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sublist 1</a:t>
              </a:r>
            </a:p>
          </p:txBody>
        </p:sp>
        <p:sp>
          <p:nvSpPr>
            <p:cNvPr id="874505" name="Text Box 9"/>
            <p:cNvSpPr txBox="1">
              <a:spLocks noChangeArrowheads="1"/>
            </p:cNvSpPr>
            <p:nvPr/>
          </p:nvSpPr>
          <p:spPr bwMode="auto">
            <a:xfrm>
              <a:off x="3408" y="2016"/>
              <a:ext cx="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sublist 2</a:t>
              </a:r>
            </a:p>
          </p:txBody>
        </p:sp>
        <p:sp>
          <p:nvSpPr>
            <p:cNvPr id="874506" name="Line 10"/>
            <p:cNvSpPr>
              <a:spLocks noChangeShapeType="1"/>
            </p:cNvSpPr>
            <p:nvPr/>
          </p:nvSpPr>
          <p:spPr bwMode="auto">
            <a:xfrm flipV="1">
              <a:off x="374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4507" name="Line 11"/>
            <p:cNvSpPr>
              <a:spLocks noChangeShapeType="1"/>
            </p:cNvSpPr>
            <p:nvPr/>
          </p:nvSpPr>
          <p:spPr bwMode="auto">
            <a:xfrm flipV="1">
              <a:off x="187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1026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Exhaustive and Enumeration Algorithms</a:t>
            </a:r>
          </a:p>
        </p:txBody>
      </p:sp>
      <p:sp>
        <p:nvSpPr>
          <p:cNvPr id="881668" name="Rectangle 102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8D0FA421-E689-40BD-891F-5BEC58C149E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Exhaustive and Enumeration Algorithms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Exhaustive algorithm</a:t>
            </a:r>
            <a:r>
              <a:rPr lang="en-US" altLang="en-US"/>
              <a:t>: search a set of combinations to find an optimal one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Example: change for a certain amount of money that uses the fewest coins</a:t>
            </a:r>
          </a:p>
          <a:p>
            <a:r>
              <a:rPr lang="en-US" altLang="en-US"/>
              <a:t>Uses the generation of all possible combinations when determining the optimal one.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Oval 1026"/>
          <p:cNvSpPr>
            <a:spLocks noChangeAspect="1" noChangeArrowheads="1"/>
          </p:cNvSpPr>
          <p:nvPr/>
        </p:nvSpPr>
        <p:spPr bwMode="auto">
          <a:xfrm>
            <a:off x="541338" y="1427163"/>
            <a:ext cx="2624137" cy="26463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6000"/>
          </a:p>
        </p:txBody>
      </p:sp>
      <p:sp>
        <p:nvSpPr>
          <p:cNvPr id="883715" name="Rectangle 1027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Recursion vs. Iteration</a:t>
            </a:r>
          </a:p>
        </p:txBody>
      </p:sp>
      <p:sp>
        <p:nvSpPr>
          <p:cNvPr id="883717" name="Rectangle 1029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19.10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CE57A347-44EC-437C-9C81-0BAF732DDCA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vs. Iteration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altLang="en-US"/>
              <a:t>Benefits (+), disadvantages(-) for recursion: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 altLang="en-US"/>
              <a:t>Models certain algorithms most accurately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 altLang="en-US"/>
              <a:t>Results in shorter, simpler functions</a:t>
            </a:r>
          </a:p>
          <a:p>
            <a:pPr lvl="1"/>
            <a:r>
              <a:rPr lang="en-US" altLang="en-US"/>
              <a:t>May not execute very efficiently</a:t>
            </a:r>
          </a:p>
          <a:p>
            <a:r>
              <a:rPr lang="en-US" altLang="en-US"/>
              <a:t>Benefits (+), disadvantages(-) for iteration:</a:t>
            </a:r>
          </a:p>
          <a:p>
            <a:pPr lvl="1">
              <a:buClr>
                <a:schemeClr val="tx1"/>
              </a:buClr>
              <a:buFont typeface="Arial" charset="0"/>
              <a:buChar char="+"/>
            </a:pPr>
            <a:r>
              <a:rPr lang="en-US" altLang="en-US"/>
              <a:t>Executes more efficiently than recursion</a:t>
            </a:r>
          </a:p>
          <a:p>
            <a:pPr lvl="1"/>
            <a:r>
              <a:rPr lang="en-US" altLang="en-US"/>
              <a:t>Often is harder to code or understand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182B0887-A881-486E-8A40-E962CC58056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What Happens When Called?</a:t>
            </a:r>
          </a:p>
        </p:txBody>
      </p:sp>
      <p:grpSp>
        <p:nvGrpSpPr>
          <p:cNvPr id="832533" name="Group 21"/>
          <p:cNvGrpSpPr>
            <a:grpSpLocks/>
          </p:cNvGrpSpPr>
          <p:nvPr/>
        </p:nvGrpSpPr>
        <p:grpSpPr bwMode="auto">
          <a:xfrm>
            <a:off x="425450" y="1371600"/>
            <a:ext cx="8032750" cy="5105400"/>
            <a:chOff x="336" y="768"/>
            <a:chExt cx="5060" cy="3216"/>
          </a:xfrm>
        </p:grpSpPr>
        <p:sp>
          <p:nvSpPr>
            <p:cNvPr id="832515" name="Rectangle 3"/>
            <p:cNvSpPr>
              <a:spLocks noChangeArrowheads="1"/>
            </p:cNvSpPr>
            <p:nvPr/>
          </p:nvSpPr>
          <p:spPr bwMode="auto">
            <a:xfrm>
              <a:off x="912" y="1296"/>
              <a:ext cx="129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6" name="Rectangle 4"/>
            <p:cNvSpPr>
              <a:spLocks noChangeArrowheads="1"/>
            </p:cNvSpPr>
            <p:nvPr/>
          </p:nvSpPr>
          <p:spPr bwMode="auto">
            <a:xfrm>
              <a:off x="1920" y="2256"/>
              <a:ext cx="1296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7" name="Rectangle 5"/>
            <p:cNvSpPr>
              <a:spLocks noChangeArrowheads="1"/>
            </p:cNvSpPr>
            <p:nvPr/>
          </p:nvSpPr>
          <p:spPr bwMode="auto">
            <a:xfrm>
              <a:off x="2880" y="3216"/>
              <a:ext cx="1200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518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107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third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0</a:t>
              </a:r>
            </a:p>
          </p:txBody>
        </p:sp>
        <p:sp>
          <p:nvSpPr>
            <p:cNvPr id="832519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1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countDown(1);</a:t>
              </a:r>
            </a:p>
          </p:txBody>
        </p:sp>
        <p:sp>
          <p:nvSpPr>
            <p:cNvPr id="832520" name="Text Box 8"/>
            <p:cNvSpPr txBox="1">
              <a:spLocks noChangeArrowheads="1"/>
            </p:cNvSpPr>
            <p:nvPr/>
          </p:nvSpPr>
          <p:spPr bwMode="auto">
            <a:xfrm>
              <a:off x="1920" y="2448"/>
              <a:ext cx="1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countDown(0);</a:t>
              </a:r>
            </a:p>
          </p:txBody>
        </p:sp>
        <p:sp>
          <p:nvSpPr>
            <p:cNvPr id="832521" name="Text Box 9"/>
            <p:cNvSpPr txBox="1">
              <a:spLocks noChangeArrowheads="1"/>
            </p:cNvSpPr>
            <p:nvPr/>
          </p:nvSpPr>
          <p:spPr bwMode="auto">
            <a:xfrm>
              <a:off x="2832" y="3312"/>
              <a:ext cx="12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// no </a:t>
              </a:r>
            </a:p>
            <a:p>
              <a:r>
                <a:rPr lang="en-US" altLang="en-US" sz="2000">
                  <a:latin typeface="Courier New" pitchFamily="112" charset="0"/>
                </a:rPr>
                <a:t>// recursive</a:t>
              </a:r>
            </a:p>
            <a:p>
              <a:r>
                <a:rPr lang="en-US" altLang="en-US" sz="2000">
                  <a:latin typeface="Courier New" pitchFamily="112" charset="0"/>
                </a:rPr>
                <a:t>// call</a:t>
              </a:r>
            </a:p>
          </p:txBody>
        </p:sp>
        <p:sp>
          <p:nvSpPr>
            <p:cNvPr id="832522" name="Text Box 10"/>
            <p:cNvSpPr txBox="1">
              <a:spLocks noChangeArrowheads="1"/>
            </p:cNvSpPr>
            <p:nvPr/>
          </p:nvSpPr>
          <p:spPr bwMode="auto">
            <a:xfrm>
              <a:off x="2208" y="1776"/>
              <a:ext cx="10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second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 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1</a:t>
              </a:r>
            </a:p>
          </p:txBody>
        </p:sp>
        <p:sp>
          <p:nvSpPr>
            <p:cNvPr id="832523" name="Text Box 11"/>
            <p:cNvSpPr txBox="1">
              <a:spLocks noChangeArrowheads="1"/>
            </p:cNvSpPr>
            <p:nvPr/>
          </p:nvSpPr>
          <p:spPr bwMode="auto">
            <a:xfrm>
              <a:off x="1248" y="816"/>
              <a:ext cx="9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en-US" sz="2000"/>
                <a:t>first call to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countDown</a:t>
              </a:r>
            </a:p>
            <a:p>
              <a:pPr>
                <a:lnSpc>
                  <a:spcPct val="80000"/>
                </a:lnSpc>
              </a:pPr>
              <a:r>
                <a:rPr lang="en-US" altLang="en-US" sz="2000">
                  <a:latin typeface="Courier New" pitchFamily="112" charset="0"/>
                </a:rPr>
                <a:t>num</a:t>
              </a:r>
              <a:r>
                <a:rPr lang="en-US" altLang="en-US" sz="2000"/>
                <a:t>  is </a:t>
              </a:r>
              <a:r>
                <a:rPr lang="en-US" altLang="en-US" sz="2000">
                  <a:latin typeface="Courier New" pitchFamily="112" charset="0"/>
                </a:rPr>
                <a:t>2</a:t>
              </a:r>
            </a:p>
          </p:txBody>
        </p:sp>
        <p:sp>
          <p:nvSpPr>
            <p:cNvPr id="832524" name="Text Box 12"/>
            <p:cNvSpPr txBox="1">
              <a:spLocks noChangeArrowheads="1"/>
            </p:cNvSpPr>
            <p:nvPr/>
          </p:nvSpPr>
          <p:spPr bwMode="auto">
            <a:xfrm>
              <a:off x="4416" y="1008"/>
              <a:ext cx="60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output: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2...</a:t>
              </a:r>
            </a:p>
          </p:txBody>
        </p:sp>
        <p:sp>
          <p:nvSpPr>
            <p:cNvPr id="832525" name="Text Box 13"/>
            <p:cNvSpPr txBox="1">
              <a:spLocks noChangeArrowheads="1"/>
            </p:cNvSpPr>
            <p:nvPr/>
          </p:nvSpPr>
          <p:spPr bwMode="auto">
            <a:xfrm>
              <a:off x="4416" y="1968"/>
              <a:ext cx="5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1...</a:t>
              </a:r>
            </a:p>
          </p:txBody>
        </p:sp>
        <p:sp>
          <p:nvSpPr>
            <p:cNvPr id="832526" name="Text Box 14"/>
            <p:cNvSpPr txBox="1">
              <a:spLocks noChangeArrowheads="1"/>
            </p:cNvSpPr>
            <p:nvPr/>
          </p:nvSpPr>
          <p:spPr bwMode="auto">
            <a:xfrm>
              <a:off x="4416" y="2880"/>
              <a:ext cx="98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 </a:t>
              </a:r>
            </a:p>
            <a:p>
              <a:endParaRPr lang="en-US" altLang="en-US" sz="2000">
                <a:latin typeface="Courier New" pitchFamily="112" charset="0"/>
              </a:endParaRPr>
            </a:p>
            <a:p>
              <a:r>
                <a:rPr lang="en-US" altLang="en-US" sz="2000">
                  <a:latin typeface="Courier New" pitchFamily="112" charset="0"/>
                </a:rPr>
                <a:t>Blastoff!</a:t>
              </a:r>
            </a:p>
          </p:txBody>
        </p:sp>
        <p:sp>
          <p:nvSpPr>
            <p:cNvPr id="832527" name="Line 15"/>
            <p:cNvSpPr>
              <a:spLocks noChangeShapeType="1"/>
            </p:cNvSpPr>
            <p:nvPr/>
          </p:nvSpPr>
          <p:spPr bwMode="auto">
            <a:xfrm>
              <a:off x="1344" y="17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28" name="Line 16"/>
            <p:cNvSpPr>
              <a:spLocks noChangeShapeType="1"/>
            </p:cNvSpPr>
            <p:nvPr/>
          </p:nvSpPr>
          <p:spPr bwMode="auto">
            <a:xfrm>
              <a:off x="2400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29" name="Line 17"/>
            <p:cNvSpPr>
              <a:spLocks noChangeShapeType="1"/>
            </p:cNvSpPr>
            <p:nvPr/>
          </p:nvSpPr>
          <p:spPr bwMode="auto">
            <a:xfrm>
              <a:off x="1344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0" name="Line 18"/>
            <p:cNvSpPr>
              <a:spLocks noChangeShapeType="1"/>
            </p:cNvSpPr>
            <p:nvPr/>
          </p:nvSpPr>
          <p:spPr bwMode="auto">
            <a:xfrm>
              <a:off x="2400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1" name="Line 19"/>
            <p:cNvSpPr>
              <a:spLocks noChangeShapeType="1"/>
            </p:cNvSpPr>
            <p:nvPr/>
          </p:nvSpPr>
          <p:spPr bwMode="auto">
            <a:xfrm>
              <a:off x="336" y="76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2532" name="Line 20"/>
            <p:cNvSpPr>
              <a:spLocks noChangeShapeType="1"/>
            </p:cNvSpPr>
            <p:nvPr/>
          </p:nvSpPr>
          <p:spPr bwMode="auto">
            <a:xfrm>
              <a:off x="336" y="1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AA9328BD-03D3-4191-A351-92DB9BE186E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Recursive Functions - Purpose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Recursive functions are used to reduce a complex problem to a simpler-to-solve problem.</a:t>
            </a:r>
          </a:p>
          <a:p>
            <a:r>
              <a:rPr lang="en-US" altLang="en-US"/>
              <a:t>The simpler-to-solve problem is known as the </a:t>
            </a:r>
            <a:r>
              <a:rPr lang="en-US" altLang="en-US" u="sng"/>
              <a:t>base case</a:t>
            </a:r>
          </a:p>
          <a:p>
            <a:r>
              <a:rPr lang="en-US" altLang="en-US"/>
              <a:t>Recursive calls stop when the base case is reached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A6BDA24B-86AA-4107-87EB-CF4B5B5C6E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Stopping the Recursion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recursive function must always include a test to determine if another recursive call should be made, or if the recursion should stop with this call</a:t>
            </a:r>
          </a:p>
          <a:p>
            <a:r>
              <a:rPr lang="en-US" altLang="en-US"/>
              <a:t>In the sample program, the test is:</a:t>
            </a:r>
          </a:p>
          <a:p>
            <a:pPr>
              <a:buFont typeface="Times" pitchFamily="112" charset="0"/>
              <a:buNone/>
            </a:pPr>
            <a:r>
              <a:rPr lang="en-US" altLang="en-US"/>
              <a:t>	 	</a:t>
            </a:r>
            <a:r>
              <a:rPr lang="en-US" altLang="en-US">
                <a:latin typeface="Courier New" pitchFamily="112" charset="0"/>
              </a:rPr>
              <a:t>if (num == 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893C2AE4-F70A-4546-9761-69781E0287E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Stopping the Recursion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void countDown(int num)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 	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</a:t>
            </a:r>
            <a:r>
              <a:rPr lang="en-US" altLang="en-US" sz="2400" b="1">
                <a:latin typeface="Courier New" pitchFamily="112" charset="0"/>
              </a:rPr>
              <a:t>if (num == 0)</a:t>
            </a:r>
            <a:r>
              <a:rPr lang="en-US" altLang="en-US" sz="2400">
                <a:latin typeface="Courier New" pitchFamily="112" charset="0"/>
              </a:rPr>
              <a:t> // test</a:t>
            </a:r>
            <a:endParaRPr lang="en-US" altLang="en-US" sz="2400" b="1">
              <a:latin typeface="Courier New" pitchFamily="112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 cout &lt;&lt; "Blastoff!";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else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{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   cout &lt;&lt; num &lt;&lt; "...\n";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 countDown(num-1); // recursive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}                    // call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19-</a:t>
            </a:r>
            <a:fld id="{DB93694F-0F2C-4101-8148-59625E66222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Stopping the Recursion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Recursion uses a process of breaking a problem down into smaller problems until the problem can be solved</a:t>
            </a:r>
          </a:p>
          <a:p>
            <a:r>
              <a:rPr lang="en-US" altLang="en-US" sz="2800"/>
              <a:t>In the </a:t>
            </a:r>
            <a:r>
              <a:rPr lang="en-US" altLang="en-US" sz="2800">
                <a:latin typeface="Courier New" pitchFamily="112" charset="0"/>
              </a:rPr>
              <a:t>countDown</a:t>
            </a:r>
            <a:r>
              <a:rPr lang="en-US" altLang="en-US" sz="2800"/>
              <a:t> function, a different value is passed to the function each time it is called</a:t>
            </a:r>
          </a:p>
          <a:p>
            <a:r>
              <a:rPr lang="en-US" altLang="en-US" sz="2800"/>
              <a:t>Eventually, the parameter reaches the value in the test, and the recursion stops</a:t>
            </a:r>
          </a:p>
          <a:p>
            <a:pPr>
              <a:buFont typeface="Times" pitchFamily="112" charset="0"/>
              <a:buNone/>
            </a:pPr>
            <a:endParaRPr lang="en-US" altLang="en-US" sz="280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1150</TotalTime>
  <Words>1277</Words>
  <Application>Microsoft Office PowerPoint</Application>
  <PresentationFormat>Letter Paper (8.5x11 in)</PresentationFormat>
  <Paragraphs>304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ヒラギノ角ゴ Pro W3</vt:lpstr>
      <vt:lpstr>Times</vt:lpstr>
      <vt:lpstr>Times New Roman</vt:lpstr>
      <vt:lpstr>Wingdings</vt:lpstr>
      <vt:lpstr>Tahoma</vt:lpstr>
      <vt:lpstr>Courier New</vt:lpstr>
      <vt:lpstr>ch01</vt:lpstr>
      <vt:lpstr>Chapter 19:   Recursion</vt:lpstr>
      <vt:lpstr>19.1</vt:lpstr>
      <vt:lpstr>Introduction to Recursion</vt:lpstr>
      <vt:lpstr>What Happens When Called?</vt:lpstr>
      <vt:lpstr>What Happens When Called?</vt:lpstr>
      <vt:lpstr>Recursive Functions - Purpose</vt:lpstr>
      <vt:lpstr>Stopping the Recursion</vt:lpstr>
      <vt:lpstr>Stopping the Recursion</vt:lpstr>
      <vt:lpstr>Stopping the Recursion</vt:lpstr>
      <vt:lpstr>Stopping the Recursion</vt:lpstr>
      <vt:lpstr>What Happens When Called?</vt:lpstr>
      <vt:lpstr>What Happens When Called?</vt:lpstr>
      <vt:lpstr>Types of Recursion</vt:lpstr>
      <vt:lpstr>The Recursive Factorial Function</vt:lpstr>
      <vt:lpstr>The Recursive Factorial Function</vt:lpstr>
      <vt:lpstr>PowerPoint Presentation</vt:lpstr>
      <vt:lpstr>PowerPoint Presentation</vt:lpstr>
      <vt:lpstr>19.3</vt:lpstr>
      <vt:lpstr>The Recursive gcd Function</vt:lpstr>
      <vt:lpstr>The Recursive gcd Function</vt:lpstr>
      <vt:lpstr>19.4</vt:lpstr>
      <vt:lpstr>Solving Recursively Defined Problems</vt:lpstr>
      <vt:lpstr>Solving Recursively Defined Problems</vt:lpstr>
      <vt:lpstr>19.5</vt:lpstr>
      <vt:lpstr>Recursive Linked List Operations</vt:lpstr>
      <vt:lpstr>Counting the Nodes in a Linked List</vt:lpstr>
      <vt:lpstr>PowerPoint Presentation</vt:lpstr>
      <vt:lpstr>Contents of a List in Reverse Order</vt:lpstr>
      <vt:lpstr>PowerPoint Presentation</vt:lpstr>
      <vt:lpstr>19.6</vt:lpstr>
      <vt:lpstr>A Recursive Binary Search Function</vt:lpstr>
      <vt:lpstr>PowerPoint Presentation</vt:lpstr>
      <vt:lpstr>19.7</vt:lpstr>
      <vt:lpstr>The Towers of Hanoi</vt:lpstr>
      <vt:lpstr>The Towers of Hanoi</vt:lpstr>
      <vt:lpstr>Moving Three Discs</vt:lpstr>
      <vt:lpstr>The Towers of Hanoi</vt:lpstr>
      <vt:lpstr>The Towers of Hanoi</vt:lpstr>
      <vt:lpstr>PowerPoint Presentation</vt:lpstr>
      <vt:lpstr>PowerPoint Presentation</vt:lpstr>
      <vt:lpstr>PowerPoint Presentation</vt:lpstr>
      <vt:lpstr>19.8</vt:lpstr>
      <vt:lpstr>The QuickSort Algorithm</vt:lpstr>
      <vt:lpstr>The QuickSort Algorithm</vt:lpstr>
      <vt:lpstr>19.9</vt:lpstr>
      <vt:lpstr>Exhaustive and Enumeration Algorithms</vt:lpstr>
      <vt:lpstr>19.10</vt:lpstr>
      <vt:lpstr>Recursion vs. Iteration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Chaper 19</dc:title>
  <dc:subject>Recursion</dc:subject>
  <dc:creator>Tony Gaddis</dc:creator>
  <cp:lastModifiedBy>bEEDON</cp:lastModifiedBy>
  <cp:revision>199</cp:revision>
  <cp:lastPrinted>2001-11-04T00:51:13Z</cp:lastPrinted>
  <dcterms:created xsi:type="dcterms:W3CDTF">2005-02-25T19:46:41Z</dcterms:created>
  <dcterms:modified xsi:type="dcterms:W3CDTF">2014-10-16T03:22:53Z</dcterms:modified>
</cp:coreProperties>
</file>