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91" r:id="rId2"/>
    <p:sldId id="29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62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63" r:id="rId27"/>
    <p:sldId id="491" r:id="rId28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333CC"/>
    <a:srgbClr val="CC0000"/>
    <a:srgbClr val="FFFF00"/>
    <a:srgbClr val="FF9966"/>
    <a:srgbClr val="FF6600"/>
    <a:srgbClr val="D600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9" autoAdjust="0"/>
  </p:normalViewPr>
  <p:slideViewPr>
    <p:cSldViewPr snapToObjects="1">
      <p:cViewPr>
        <p:scale>
          <a:sx n="75" d="100"/>
          <a:sy n="75" d="100"/>
        </p:scale>
        <p:origin x="-1740" y="-378"/>
      </p:cViewPr>
      <p:guideLst>
        <p:guide orient="horz" pos="72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064D80BB-399E-4424-BA2E-842A46C33425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6983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FD0841E0-BB0C-4FEF-B720-D6D93D585D60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82846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C5173-CB71-4500-85C9-F67E130962B8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843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6053A-2773-482D-9329-2360B1AE4DBA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845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C0733-08A7-46BE-A9C5-B69ADD6961EE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848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AE7AD-A7DA-4CB4-B4FD-DF55C1E911A6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850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B9B14-30FC-458D-9678-F20ACC0C6DA6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857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62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60165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166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20-</a:t>
            </a:r>
            <a:fld id="{0EF1AA62-79CF-4D02-83A9-E9346A597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9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20-</a:t>
            </a:r>
            <a:fld id="{ED2AE369-5F70-4252-912D-E64A6827E3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7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20-</a:t>
            </a:r>
            <a:fld id="{F23F83CB-A879-4F39-B965-30F4DA1A9D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49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20-</a:t>
            </a:r>
            <a:fld id="{4819C6D4-058B-45AF-8515-099DDBDB84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3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20-</a:t>
            </a:r>
            <a:fld id="{F14DCC9E-4342-4205-AA55-7B540B9C3C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5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20-</a:t>
            </a:r>
            <a:fld id="{73460780-DDBE-446E-ADA4-CF0049634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4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20-</a:t>
            </a:r>
            <a:fld id="{495B9681-8DFC-4792-A829-36EE855871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11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20-</a:t>
            </a:r>
            <a:fld id="{512C0BF4-498F-49EB-A3EE-74075E4CD9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40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20-</a:t>
            </a:r>
            <a:fld id="{55D8A68D-A032-4B3D-9F63-8FE6501ADD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58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20-</a:t>
            </a:r>
            <a:fld id="{3A72F670-C625-42B0-ACBB-9B76245CD7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60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59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r>
              <a:rPr lang="en-US" altLang="en-US"/>
              <a:t>20-</a:t>
            </a:r>
            <a:fld id="{0A29F639-5DE6-4983-B96F-AE7A2A54AF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 flipV="1">
            <a:off x="0" y="1371600"/>
            <a:ext cx="9144000" cy="76200"/>
          </a:xfrm>
          <a:prstGeom prst="homePlate">
            <a:avLst>
              <a:gd name="adj" fmla="val 0"/>
            </a:avLst>
          </a:prstGeom>
          <a:solidFill>
            <a:srgbClr val="BFAF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59143" name="Picture 7" descr="Pink tissue pap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0"/>
            <a:ext cx="946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03A2F"/>
        </a:buClr>
        <a:buFont typeface="Times" pitchFamily="112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88" name="Rectangl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9489" name="Group 17"/>
          <p:cNvGrpSpPr>
            <a:grpSpLocks/>
          </p:cNvGrpSpPr>
          <p:nvPr/>
        </p:nvGrpSpPr>
        <p:grpSpPr bwMode="auto">
          <a:xfrm>
            <a:off x="0" y="17463"/>
            <a:ext cx="9144000" cy="6858000"/>
            <a:chOff x="0" y="0"/>
            <a:chExt cx="5760" cy="432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flipH="1">
              <a:off x="0" y="712"/>
              <a:ext cx="2443" cy="276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DFD3C7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aseline="-25000">
                <a:latin typeface="Times New Roman" charset="0"/>
              </a:endParaRPr>
            </a:p>
          </p:txBody>
        </p:sp>
        <p:pic>
          <p:nvPicPr>
            <p:cNvPr id="489491" name="Picture 19" descr="Pink tissue 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0"/>
              <a:ext cx="3426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9492" name="Picture 2" descr="awtri_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2557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489494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2133600"/>
            <a:ext cx="3248025" cy="2667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Chapter 20:</a:t>
            </a:r>
            <a:r>
              <a:rPr lang="en-US" altLang="en-US" sz="4000" dirty="0">
                <a:solidFill>
                  <a:srgbClr val="559E97"/>
                </a:solidFill>
              </a:rPr>
              <a:t> </a:t>
            </a:r>
            <a:br>
              <a:rPr lang="en-US" altLang="en-US" sz="4000" dirty="0">
                <a:solidFill>
                  <a:srgbClr val="559E97"/>
                </a:solidFill>
              </a:rPr>
            </a:br>
            <a:r>
              <a:rPr lang="en-US" altLang="en-US" sz="2800" dirty="0">
                <a:solidFill>
                  <a:srgbClr val="559E97"/>
                </a:solidFill>
              </a:rPr>
              <a:t/>
            </a:r>
            <a:br>
              <a:rPr lang="en-US" altLang="en-US" sz="2800" dirty="0">
                <a:solidFill>
                  <a:srgbClr val="559E97"/>
                </a:solidFill>
              </a:rPr>
            </a:br>
            <a:r>
              <a:rPr lang="en-US" altLang="en-US" sz="2800" dirty="0">
                <a:solidFill>
                  <a:srgbClr val="559E97"/>
                </a:solidFill>
              </a:rPr>
              <a:t>Binary Trees</a:t>
            </a:r>
            <a:endParaRPr lang="en-US" altLang="en-US" sz="32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3E85C596-C315-412F-BE4F-A169A28FA32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in a Binary Tree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4495800" cy="4572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SzPct val="80000"/>
              <a:buFontTx/>
              <a:buAutoNum type="arabicParenR"/>
            </a:pPr>
            <a:r>
              <a:rPr lang="en-US" altLang="en-US" sz="2400"/>
              <a:t>Start at root node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80000"/>
              <a:buFontTx/>
              <a:buAutoNum type="arabicParenR"/>
            </a:pPr>
            <a:r>
              <a:rPr lang="en-US" altLang="en-US" sz="2400"/>
              <a:t>Examine node data: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SzPct val="80000"/>
              <a:buFontTx/>
              <a:buAutoNum type="alphaLcParenR"/>
            </a:pPr>
            <a:r>
              <a:rPr lang="en-US" altLang="en-US" sz="2000"/>
              <a:t>Is it desired value? Done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SzPct val="80000"/>
              <a:buFontTx/>
              <a:buAutoNum type="alphaLcParenR"/>
            </a:pPr>
            <a:r>
              <a:rPr lang="en-US" altLang="en-US" sz="2000"/>
              <a:t>Else, is desired data &lt; node data? Repeat step 2 with left subtree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SzPct val="80000"/>
              <a:buFontTx/>
              <a:buAutoNum type="alphaLcParenR"/>
            </a:pPr>
            <a:r>
              <a:rPr lang="en-US" altLang="en-US" sz="2000"/>
              <a:t>Else, is desired data &gt; node data? Repeat step 2 with right subtree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80000"/>
              <a:buFontTx/>
              <a:buAutoNum type="arabicParenR"/>
            </a:pPr>
            <a:r>
              <a:rPr lang="en-US" altLang="en-US" sz="2400"/>
              <a:t>Continue until desired  value found or </a:t>
            </a:r>
            <a:r>
              <a:rPr lang="en-US" altLang="en-US" sz="2400">
                <a:latin typeface="Courier New" pitchFamily="112" charset="0"/>
              </a:rPr>
              <a:t>NULL</a:t>
            </a:r>
            <a:r>
              <a:rPr lang="en-US" altLang="en-US" sz="2400"/>
              <a:t>  pointer reached</a:t>
            </a:r>
          </a:p>
        </p:txBody>
      </p:sp>
      <p:grpSp>
        <p:nvGrpSpPr>
          <p:cNvPr id="837674" name="Group 42"/>
          <p:cNvGrpSpPr>
            <a:grpSpLocks/>
          </p:cNvGrpSpPr>
          <p:nvPr/>
        </p:nvGrpSpPr>
        <p:grpSpPr bwMode="auto">
          <a:xfrm>
            <a:off x="4371975" y="3048000"/>
            <a:ext cx="4619625" cy="3109913"/>
            <a:chOff x="2852" y="1488"/>
            <a:chExt cx="2910" cy="1959"/>
          </a:xfrm>
        </p:grpSpPr>
        <p:sp>
          <p:nvSpPr>
            <p:cNvPr id="837636" name="Rectangle 4"/>
            <p:cNvSpPr>
              <a:spLocks noChangeArrowheads="1"/>
            </p:cNvSpPr>
            <p:nvPr/>
          </p:nvSpPr>
          <p:spPr bwMode="auto">
            <a:xfrm>
              <a:off x="4100" y="14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37" name="Rectangle 5"/>
            <p:cNvSpPr>
              <a:spLocks noChangeArrowheads="1"/>
            </p:cNvSpPr>
            <p:nvPr/>
          </p:nvSpPr>
          <p:spPr bwMode="auto">
            <a:xfrm>
              <a:off x="3956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38" name="Rectangle 6"/>
            <p:cNvSpPr>
              <a:spLocks noChangeArrowheads="1"/>
            </p:cNvSpPr>
            <p:nvPr/>
          </p:nvSpPr>
          <p:spPr bwMode="auto">
            <a:xfrm>
              <a:off x="4388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39" name="Rectangle 7"/>
            <p:cNvSpPr>
              <a:spLocks noChangeArrowheads="1"/>
            </p:cNvSpPr>
            <p:nvPr/>
          </p:nvSpPr>
          <p:spPr bwMode="auto">
            <a:xfrm>
              <a:off x="4244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0" name="Rectangle 8"/>
            <p:cNvSpPr>
              <a:spLocks noChangeArrowheads="1"/>
            </p:cNvSpPr>
            <p:nvPr/>
          </p:nvSpPr>
          <p:spPr bwMode="auto">
            <a:xfrm>
              <a:off x="4820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1" name="Rectangle 9"/>
            <p:cNvSpPr>
              <a:spLocks noChangeArrowheads="1"/>
            </p:cNvSpPr>
            <p:nvPr/>
          </p:nvSpPr>
          <p:spPr bwMode="auto">
            <a:xfrm>
              <a:off x="525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2" name="Rectangle 10"/>
            <p:cNvSpPr>
              <a:spLocks noChangeArrowheads="1"/>
            </p:cNvSpPr>
            <p:nvPr/>
          </p:nvSpPr>
          <p:spPr bwMode="auto">
            <a:xfrm>
              <a:off x="5108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3" name="Rectangle 11"/>
            <p:cNvSpPr>
              <a:spLocks noChangeArrowheads="1"/>
            </p:cNvSpPr>
            <p:nvPr/>
          </p:nvSpPr>
          <p:spPr bwMode="auto">
            <a:xfrm>
              <a:off x="3332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4" name="Rectangle 12"/>
            <p:cNvSpPr>
              <a:spLocks noChangeArrowheads="1"/>
            </p:cNvSpPr>
            <p:nvPr/>
          </p:nvSpPr>
          <p:spPr bwMode="auto">
            <a:xfrm>
              <a:off x="3764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5" name="Rectangle 13"/>
            <p:cNvSpPr>
              <a:spLocks noChangeArrowheads="1"/>
            </p:cNvSpPr>
            <p:nvPr/>
          </p:nvSpPr>
          <p:spPr bwMode="auto">
            <a:xfrm>
              <a:off x="36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6" name="Rectangle 14"/>
            <p:cNvSpPr>
              <a:spLocks noChangeArrowheads="1"/>
            </p:cNvSpPr>
            <p:nvPr/>
          </p:nvSpPr>
          <p:spPr bwMode="auto">
            <a:xfrm>
              <a:off x="2996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7" name="Rectangle 15"/>
            <p:cNvSpPr>
              <a:spLocks noChangeArrowheads="1"/>
            </p:cNvSpPr>
            <p:nvPr/>
          </p:nvSpPr>
          <p:spPr bwMode="auto">
            <a:xfrm>
              <a:off x="342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8" name="Rectangle 16"/>
            <p:cNvSpPr>
              <a:spLocks noChangeArrowheads="1"/>
            </p:cNvSpPr>
            <p:nvPr/>
          </p:nvSpPr>
          <p:spPr bwMode="auto">
            <a:xfrm>
              <a:off x="3284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9" name="Rectangle 17"/>
            <p:cNvSpPr>
              <a:spLocks noChangeArrowheads="1"/>
            </p:cNvSpPr>
            <p:nvPr/>
          </p:nvSpPr>
          <p:spPr bwMode="auto">
            <a:xfrm>
              <a:off x="4580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0" name="Rectangle 18"/>
            <p:cNvSpPr>
              <a:spLocks noChangeArrowheads="1"/>
            </p:cNvSpPr>
            <p:nvPr/>
          </p:nvSpPr>
          <p:spPr bwMode="auto">
            <a:xfrm>
              <a:off x="501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1" name="Rectangle 19"/>
            <p:cNvSpPr>
              <a:spLocks noChangeArrowheads="1"/>
            </p:cNvSpPr>
            <p:nvPr/>
          </p:nvSpPr>
          <p:spPr bwMode="auto">
            <a:xfrm>
              <a:off x="486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2" name="Line 20"/>
            <p:cNvSpPr>
              <a:spLocks noChangeShapeType="1"/>
            </p:cNvSpPr>
            <p:nvPr/>
          </p:nvSpPr>
          <p:spPr bwMode="auto">
            <a:xfrm>
              <a:off x="424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53" name="Line 21"/>
            <p:cNvSpPr>
              <a:spLocks noChangeShapeType="1"/>
            </p:cNvSpPr>
            <p:nvPr/>
          </p:nvSpPr>
          <p:spPr bwMode="auto">
            <a:xfrm flipH="1">
              <a:off x="3620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54" name="Line 22"/>
            <p:cNvSpPr>
              <a:spLocks noChangeShapeType="1"/>
            </p:cNvSpPr>
            <p:nvPr/>
          </p:nvSpPr>
          <p:spPr bwMode="auto">
            <a:xfrm>
              <a:off x="4436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55" name="Line 23"/>
            <p:cNvSpPr>
              <a:spLocks noChangeShapeType="1"/>
            </p:cNvSpPr>
            <p:nvPr/>
          </p:nvSpPr>
          <p:spPr bwMode="auto">
            <a:xfrm flipH="1">
              <a:off x="3284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56" name="Line 24"/>
            <p:cNvSpPr>
              <a:spLocks noChangeShapeType="1"/>
            </p:cNvSpPr>
            <p:nvPr/>
          </p:nvSpPr>
          <p:spPr bwMode="auto">
            <a:xfrm>
              <a:off x="3812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57" name="Line 25"/>
            <p:cNvSpPr>
              <a:spLocks noChangeShapeType="1"/>
            </p:cNvSpPr>
            <p:nvPr/>
          </p:nvSpPr>
          <p:spPr bwMode="auto">
            <a:xfrm flipH="1">
              <a:off x="4868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58" name="Line 26"/>
            <p:cNvSpPr>
              <a:spLocks noChangeShapeType="1"/>
            </p:cNvSpPr>
            <p:nvPr/>
          </p:nvSpPr>
          <p:spPr bwMode="auto">
            <a:xfrm>
              <a:off x="5300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59" name="Text Box 27"/>
            <p:cNvSpPr txBox="1">
              <a:spLocks noChangeArrowheads="1"/>
            </p:cNvSpPr>
            <p:nvPr/>
          </p:nvSpPr>
          <p:spPr bwMode="auto">
            <a:xfrm>
              <a:off x="3802" y="286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7660" name="Text Box 28"/>
            <p:cNvSpPr txBox="1">
              <a:spLocks noChangeArrowheads="1"/>
            </p:cNvSpPr>
            <p:nvPr/>
          </p:nvSpPr>
          <p:spPr bwMode="auto">
            <a:xfrm>
              <a:off x="5300" y="2832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7661" name="Text Box 29"/>
            <p:cNvSpPr txBox="1">
              <a:spLocks noChangeArrowheads="1"/>
            </p:cNvSpPr>
            <p:nvPr/>
          </p:nvSpPr>
          <p:spPr bwMode="auto">
            <a:xfrm>
              <a:off x="3044" y="2832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37662" name="Text Box 30"/>
            <p:cNvSpPr txBox="1">
              <a:spLocks noChangeArrowheads="1"/>
            </p:cNvSpPr>
            <p:nvPr/>
          </p:nvSpPr>
          <p:spPr bwMode="auto">
            <a:xfrm>
              <a:off x="3332" y="240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37663" name="Text Box 31"/>
            <p:cNvSpPr txBox="1">
              <a:spLocks noChangeArrowheads="1"/>
            </p:cNvSpPr>
            <p:nvPr/>
          </p:nvSpPr>
          <p:spPr bwMode="auto">
            <a:xfrm>
              <a:off x="3956" y="196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37664" name="Text Box 32"/>
            <p:cNvSpPr txBox="1">
              <a:spLocks noChangeArrowheads="1"/>
            </p:cNvSpPr>
            <p:nvPr/>
          </p:nvSpPr>
          <p:spPr bwMode="auto">
            <a:xfrm>
              <a:off x="4580" y="2832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37665" name="Text Box 33"/>
            <p:cNvSpPr txBox="1">
              <a:spLocks noChangeArrowheads="1"/>
            </p:cNvSpPr>
            <p:nvPr/>
          </p:nvSpPr>
          <p:spPr bwMode="auto">
            <a:xfrm>
              <a:off x="4820" y="240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37666" name="Text Box 34"/>
            <p:cNvSpPr txBox="1">
              <a:spLocks noChangeArrowheads="1"/>
            </p:cNvSpPr>
            <p:nvPr/>
          </p:nvSpPr>
          <p:spPr bwMode="auto">
            <a:xfrm>
              <a:off x="2852" y="316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7667" name="Text Box 35"/>
            <p:cNvSpPr txBox="1">
              <a:spLocks noChangeArrowheads="1"/>
            </p:cNvSpPr>
            <p:nvPr/>
          </p:nvSpPr>
          <p:spPr bwMode="auto">
            <a:xfrm>
              <a:off x="3476" y="316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7668" name="Line 36"/>
            <p:cNvSpPr>
              <a:spLocks noChangeShapeType="1"/>
            </p:cNvSpPr>
            <p:nvPr/>
          </p:nvSpPr>
          <p:spPr bwMode="auto">
            <a:xfrm flipH="1">
              <a:off x="3044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69" name="Line 37"/>
            <p:cNvSpPr>
              <a:spLocks noChangeShapeType="1"/>
            </p:cNvSpPr>
            <p:nvPr/>
          </p:nvSpPr>
          <p:spPr bwMode="auto">
            <a:xfrm>
              <a:off x="3476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70" name="Text Box 38"/>
            <p:cNvSpPr txBox="1">
              <a:spLocks noChangeArrowheads="1"/>
            </p:cNvSpPr>
            <p:nvPr/>
          </p:nvSpPr>
          <p:spPr bwMode="auto">
            <a:xfrm>
              <a:off x="4224" y="32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7671" name="Text Box 39"/>
            <p:cNvSpPr txBox="1">
              <a:spLocks noChangeArrowheads="1"/>
            </p:cNvSpPr>
            <p:nvPr/>
          </p:nvSpPr>
          <p:spPr bwMode="auto">
            <a:xfrm>
              <a:off x="4944" y="32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7672" name="Line 40"/>
            <p:cNvSpPr>
              <a:spLocks noChangeShapeType="1"/>
            </p:cNvSpPr>
            <p:nvPr/>
          </p:nvSpPr>
          <p:spPr bwMode="auto">
            <a:xfrm flipH="1">
              <a:off x="4580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73" name="Line 41"/>
            <p:cNvSpPr>
              <a:spLocks noChangeShapeType="1"/>
            </p:cNvSpPr>
            <p:nvPr/>
          </p:nvSpPr>
          <p:spPr bwMode="auto">
            <a:xfrm>
              <a:off x="5060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9540C4E6-DD51-4179-9384-5523F3B1F2A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in a Binary Tree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860925" cy="4343400"/>
          </a:xfrm>
        </p:spPr>
        <p:txBody>
          <a:bodyPr/>
          <a:lstStyle/>
          <a:p>
            <a:pPr marL="114300" indent="-114300">
              <a:lnSpc>
                <a:spcPct val="95000"/>
              </a:lnSpc>
              <a:buClr>
                <a:srgbClr val="008000"/>
              </a:buClr>
              <a:buFont typeface="Times" pitchFamily="112" charset="0"/>
              <a:buNone/>
            </a:pPr>
            <a:r>
              <a:rPr lang="en-US" altLang="en-US" sz="2800"/>
              <a:t>	</a:t>
            </a:r>
            <a:r>
              <a:rPr lang="en-US" altLang="en-US" sz="2400"/>
              <a:t>To locate the node containing </a:t>
            </a:r>
            <a:r>
              <a:rPr lang="en-US" altLang="en-US" sz="2400">
                <a:latin typeface="Courier New" pitchFamily="112" charset="0"/>
              </a:rPr>
              <a:t>43</a:t>
            </a:r>
            <a:r>
              <a:rPr lang="en-US" altLang="en-US" sz="2400"/>
              <a:t>,</a:t>
            </a:r>
            <a:r>
              <a:rPr lang="en-US" altLang="en-US" sz="2800"/>
              <a:t> 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sz="2000"/>
              <a:t>Examine the root node (</a:t>
            </a:r>
            <a:r>
              <a:rPr lang="en-US" altLang="en-US" sz="2000">
                <a:latin typeface="Courier New" pitchFamily="112" charset="0"/>
              </a:rPr>
              <a:t>31</a:t>
            </a:r>
            <a:r>
              <a:rPr lang="en-US" altLang="en-US" sz="2000"/>
              <a:t>) first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sz="2000"/>
              <a:t>Since </a:t>
            </a:r>
            <a:r>
              <a:rPr lang="en-US" altLang="en-US" sz="2000">
                <a:latin typeface="Courier New" pitchFamily="112" charset="0"/>
              </a:rPr>
              <a:t>43 &gt; 31</a:t>
            </a:r>
            <a:r>
              <a:rPr lang="en-US" altLang="en-US" sz="2000"/>
              <a:t>, examine the right child of the node containing </a:t>
            </a:r>
            <a:r>
              <a:rPr lang="en-US" altLang="en-US" sz="2000">
                <a:latin typeface="Courier New" pitchFamily="112" charset="0"/>
              </a:rPr>
              <a:t>31</a:t>
            </a:r>
            <a:r>
              <a:rPr lang="en-US" altLang="en-US" sz="2000"/>
              <a:t>, (</a:t>
            </a:r>
            <a:r>
              <a:rPr lang="en-US" altLang="en-US" sz="2000">
                <a:latin typeface="Courier New" pitchFamily="112" charset="0"/>
              </a:rPr>
              <a:t>59</a:t>
            </a:r>
            <a:r>
              <a:rPr lang="en-US" altLang="en-US" sz="2000"/>
              <a:t>) 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sz="2000"/>
              <a:t>Since </a:t>
            </a:r>
            <a:r>
              <a:rPr lang="en-US" altLang="en-US" sz="2000">
                <a:latin typeface="Courier New" pitchFamily="112" charset="0"/>
              </a:rPr>
              <a:t>43 &lt; 59</a:t>
            </a:r>
            <a:r>
              <a:rPr lang="en-US" altLang="en-US" sz="2000"/>
              <a:t>, examine the left child of the node containing </a:t>
            </a:r>
            <a:r>
              <a:rPr lang="en-US" altLang="en-US" sz="2000">
                <a:latin typeface="Courier New" pitchFamily="112" charset="0"/>
              </a:rPr>
              <a:t>59</a:t>
            </a:r>
            <a:r>
              <a:rPr lang="en-US" altLang="en-US" sz="2000"/>
              <a:t>, (</a:t>
            </a:r>
            <a:r>
              <a:rPr lang="en-US" altLang="en-US" sz="2000">
                <a:latin typeface="Courier New" pitchFamily="112" charset="0"/>
              </a:rPr>
              <a:t>43</a:t>
            </a:r>
            <a:r>
              <a:rPr lang="en-US" altLang="en-US" sz="2000"/>
              <a:t>)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sz="2000"/>
              <a:t>The node containing</a:t>
            </a:r>
            <a:br>
              <a:rPr lang="en-US" altLang="en-US" sz="2000"/>
            </a:br>
            <a:r>
              <a:rPr lang="en-US" altLang="en-US" sz="2000"/>
              <a:t>43 has been found</a:t>
            </a:r>
          </a:p>
        </p:txBody>
      </p:sp>
      <p:grpSp>
        <p:nvGrpSpPr>
          <p:cNvPr id="838698" name="Group 42"/>
          <p:cNvGrpSpPr>
            <a:grpSpLocks/>
          </p:cNvGrpSpPr>
          <p:nvPr/>
        </p:nvGrpSpPr>
        <p:grpSpPr bwMode="auto">
          <a:xfrm>
            <a:off x="4371975" y="2833688"/>
            <a:ext cx="4619625" cy="3109912"/>
            <a:chOff x="2852" y="1488"/>
            <a:chExt cx="2910" cy="1959"/>
          </a:xfrm>
        </p:grpSpPr>
        <p:sp>
          <p:nvSpPr>
            <p:cNvPr id="838660" name="Rectangle 4"/>
            <p:cNvSpPr>
              <a:spLocks noChangeArrowheads="1"/>
            </p:cNvSpPr>
            <p:nvPr/>
          </p:nvSpPr>
          <p:spPr bwMode="auto">
            <a:xfrm>
              <a:off x="4100" y="14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61" name="Rectangle 5"/>
            <p:cNvSpPr>
              <a:spLocks noChangeArrowheads="1"/>
            </p:cNvSpPr>
            <p:nvPr/>
          </p:nvSpPr>
          <p:spPr bwMode="auto">
            <a:xfrm>
              <a:off x="3956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62" name="Rectangle 6"/>
            <p:cNvSpPr>
              <a:spLocks noChangeArrowheads="1"/>
            </p:cNvSpPr>
            <p:nvPr/>
          </p:nvSpPr>
          <p:spPr bwMode="auto">
            <a:xfrm>
              <a:off x="4388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63" name="Rectangle 7"/>
            <p:cNvSpPr>
              <a:spLocks noChangeArrowheads="1"/>
            </p:cNvSpPr>
            <p:nvPr/>
          </p:nvSpPr>
          <p:spPr bwMode="auto">
            <a:xfrm>
              <a:off x="4244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64" name="Rectangle 8"/>
            <p:cNvSpPr>
              <a:spLocks noChangeArrowheads="1"/>
            </p:cNvSpPr>
            <p:nvPr/>
          </p:nvSpPr>
          <p:spPr bwMode="auto">
            <a:xfrm>
              <a:off x="4820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65" name="Rectangle 9"/>
            <p:cNvSpPr>
              <a:spLocks noChangeArrowheads="1"/>
            </p:cNvSpPr>
            <p:nvPr/>
          </p:nvSpPr>
          <p:spPr bwMode="auto">
            <a:xfrm>
              <a:off x="525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66" name="Rectangle 10"/>
            <p:cNvSpPr>
              <a:spLocks noChangeArrowheads="1"/>
            </p:cNvSpPr>
            <p:nvPr/>
          </p:nvSpPr>
          <p:spPr bwMode="auto">
            <a:xfrm>
              <a:off x="5108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67" name="Rectangle 11"/>
            <p:cNvSpPr>
              <a:spLocks noChangeArrowheads="1"/>
            </p:cNvSpPr>
            <p:nvPr/>
          </p:nvSpPr>
          <p:spPr bwMode="auto">
            <a:xfrm>
              <a:off x="3332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68" name="Rectangle 12"/>
            <p:cNvSpPr>
              <a:spLocks noChangeArrowheads="1"/>
            </p:cNvSpPr>
            <p:nvPr/>
          </p:nvSpPr>
          <p:spPr bwMode="auto">
            <a:xfrm>
              <a:off x="3764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69" name="Rectangle 13"/>
            <p:cNvSpPr>
              <a:spLocks noChangeArrowheads="1"/>
            </p:cNvSpPr>
            <p:nvPr/>
          </p:nvSpPr>
          <p:spPr bwMode="auto">
            <a:xfrm>
              <a:off x="36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0" name="Rectangle 14"/>
            <p:cNvSpPr>
              <a:spLocks noChangeArrowheads="1"/>
            </p:cNvSpPr>
            <p:nvPr/>
          </p:nvSpPr>
          <p:spPr bwMode="auto">
            <a:xfrm>
              <a:off x="2996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1" name="Rectangle 15"/>
            <p:cNvSpPr>
              <a:spLocks noChangeArrowheads="1"/>
            </p:cNvSpPr>
            <p:nvPr/>
          </p:nvSpPr>
          <p:spPr bwMode="auto">
            <a:xfrm>
              <a:off x="342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2" name="Rectangle 16"/>
            <p:cNvSpPr>
              <a:spLocks noChangeArrowheads="1"/>
            </p:cNvSpPr>
            <p:nvPr/>
          </p:nvSpPr>
          <p:spPr bwMode="auto">
            <a:xfrm>
              <a:off x="3284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3" name="Rectangle 17"/>
            <p:cNvSpPr>
              <a:spLocks noChangeArrowheads="1"/>
            </p:cNvSpPr>
            <p:nvPr/>
          </p:nvSpPr>
          <p:spPr bwMode="auto">
            <a:xfrm>
              <a:off x="4580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4" name="Rectangle 18"/>
            <p:cNvSpPr>
              <a:spLocks noChangeArrowheads="1"/>
            </p:cNvSpPr>
            <p:nvPr/>
          </p:nvSpPr>
          <p:spPr bwMode="auto">
            <a:xfrm>
              <a:off x="501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5" name="Rectangle 19"/>
            <p:cNvSpPr>
              <a:spLocks noChangeArrowheads="1"/>
            </p:cNvSpPr>
            <p:nvPr/>
          </p:nvSpPr>
          <p:spPr bwMode="auto">
            <a:xfrm>
              <a:off x="486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6" name="Line 20"/>
            <p:cNvSpPr>
              <a:spLocks noChangeShapeType="1"/>
            </p:cNvSpPr>
            <p:nvPr/>
          </p:nvSpPr>
          <p:spPr bwMode="auto">
            <a:xfrm>
              <a:off x="424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77" name="Line 21"/>
            <p:cNvSpPr>
              <a:spLocks noChangeShapeType="1"/>
            </p:cNvSpPr>
            <p:nvPr/>
          </p:nvSpPr>
          <p:spPr bwMode="auto">
            <a:xfrm flipH="1">
              <a:off x="3620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78" name="Line 22"/>
            <p:cNvSpPr>
              <a:spLocks noChangeShapeType="1"/>
            </p:cNvSpPr>
            <p:nvPr/>
          </p:nvSpPr>
          <p:spPr bwMode="auto">
            <a:xfrm>
              <a:off x="4436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79" name="Line 23"/>
            <p:cNvSpPr>
              <a:spLocks noChangeShapeType="1"/>
            </p:cNvSpPr>
            <p:nvPr/>
          </p:nvSpPr>
          <p:spPr bwMode="auto">
            <a:xfrm flipH="1">
              <a:off x="3284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80" name="Line 24"/>
            <p:cNvSpPr>
              <a:spLocks noChangeShapeType="1"/>
            </p:cNvSpPr>
            <p:nvPr/>
          </p:nvSpPr>
          <p:spPr bwMode="auto">
            <a:xfrm>
              <a:off x="3812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81" name="Line 25"/>
            <p:cNvSpPr>
              <a:spLocks noChangeShapeType="1"/>
            </p:cNvSpPr>
            <p:nvPr/>
          </p:nvSpPr>
          <p:spPr bwMode="auto">
            <a:xfrm flipH="1">
              <a:off x="4868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82" name="Line 26"/>
            <p:cNvSpPr>
              <a:spLocks noChangeShapeType="1"/>
            </p:cNvSpPr>
            <p:nvPr/>
          </p:nvSpPr>
          <p:spPr bwMode="auto">
            <a:xfrm>
              <a:off x="5300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83" name="Text Box 27"/>
            <p:cNvSpPr txBox="1">
              <a:spLocks noChangeArrowheads="1"/>
            </p:cNvSpPr>
            <p:nvPr/>
          </p:nvSpPr>
          <p:spPr bwMode="auto">
            <a:xfrm>
              <a:off x="3802" y="286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8684" name="Text Box 28"/>
            <p:cNvSpPr txBox="1">
              <a:spLocks noChangeArrowheads="1"/>
            </p:cNvSpPr>
            <p:nvPr/>
          </p:nvSpPr>
          <p:spPr bwMode="auto">
            <a:xfrm>
              <a:off x="5300" y="2832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8685" name="Text Box 29"/>
            <p:cNvSpPr txBox="1">
              <a:spLocks noChangeArrowheads="1"/>
            </p:cNvSpPr>
            <p:nvPr/>
          </p:nvSpPr>
          <p:spPr bwMode="auto">
            <a:xfrm>
              <a:off x="3044" y="2832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38686" name="Text Box 30"/>
            <p:cNvSpPr txBox="1">
              <a:spLocks noChangeArrowheads="1"/>
            </p:cNvSpPr>
            <p:nvPr/>
          </p:nvSpPr>
          <p:spPr bwMode="auto">
            <a:xfrm>
              <a:off x="3332" y="240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38687" name="Text Box 31"/>
            <p:cNvSpPr txBox="1">
              <a:spLocks noChangeArrowheads="1"/>
            </p:cNvSpPr>
            <p:nvPr/>
          </p:nvSpPr>
          <p:spPr bwMode="auto">
            <a:xfrm>
              <a:off x="3956" y="196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4580" y="2832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38689" name="Text Box 33"/>
            <p:cNvSpPr txBox="1">
              <a:spLocks noChangeArrowheads="1"/>
            </p:cNvSpPr>
            <p:nvPr/>
          </p:nvSpPr>
          <p:spPr bwMode="auto">
            <a:xfrm>
              <a:off x="4820" y="240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2852" y="316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8691" name="Text Box 35"/>
            <p:cNvSpPr txBox="1">
              <a:spLocks noChangeArrowheads="1"/>
            </p:cNvSpPr>
            <p:nvPr/>
          </p:nvSpPr>
          <p:spPr bwMode="auto">
            <a:xfrm>
              <a:off x="3476" y="316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8692" name="Line 36"/>
            <p:cNvSpPr>
              <a:spLocks noChangeShapeType="1"/>
            </p:cNvSpPr>
            <p:nvPr/>
          </p:nvSpPr>
          <p:spPr bwMode="auto">
            <a:xfrm flipH="1">
              <a:off x="3044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93" name="Line 37"/>
            <p:cNvSpPr>
              <a:spLocks noChangeShapeType="1"/>
            </p:cNvSpPr>
            <p:nvPr/>
          </p:nvSpPr>
          <p:spPr bwMode="auto">
            <a:xfrm>
              <a:off x="3476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94" name="Text Box 38"/>
            <p:cNvSpPr txBox="1">
              <a:spLocks noChangeArrowheads="1"/>
            </p:cNvSpPr>
            <p:nvPr/>
          </p:nvSpPr>
          <p:spPr bwMode="auto">
            <a:xfrm>
              <a:off x="4224" y="32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8695" name="Text Box 39"/>
            <p:cNvSpPr txBox="1">
              <a:spLocks noChangeArrowheads="1"/>
            </p:cNvSpPr>
            <p:nvPr/>
          </p:nvSpPr>
          <p:spPr bwMode="auto">
            <a:xfrm>
              <a:off x="4944" y="32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8696" name="Line 40"/>
            <p:cNvSpPr>
              <a:spLocks noChangeShapeType="1"/>
            </p:cNvSpPr>
            <p:nvPr/>
          </p:nvSpPr>
          <p:spPr bwMode="auto">
            <a:xfrm flipH="1">
              <a:off x="4580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97" name="Line 41"/>
            <p:cNvSpPr>
              <a:spLocks noChangeShapeType="1"/>
            </p:cNvSpPr>
            <p:nvPr/>
          </p:nvSpPr>
          <p:spPr bwMode="auto">
            <a:xfrm>
              <a:off x="5060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Binary Search Tree Operations</a:t>
            </a:r>
          </a:p>
        </p:txBody>
      </p:sp>
      <p:sp>
        <p:nvSpPr>
          <p:cNvPr id="769028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20.2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C5B25884-BC90-42AF-B985-0440D5DA27C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Tree Operations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3100"/>
            <a:ext cx="79994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Create a binary search tree – organize data into a binary search tree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Insert a node into a binary tree – put node into tree in its correct position to maintain order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Find a node in a binary tree – locate a node with particular data value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Delete a node from a binary tree – remove a node and adjust links to maintain binary tree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A2670E12-15C9-4257-9ECC-5A65E4443F5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Tree Node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6725"/>
            <a:ext cx="7845425" cy="3811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node in a binary tree is like a node in a linked list, with two node pointer fields: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struct TreeNode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		int value;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		TreeNode *left;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		TreeNode *right;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4D34CCB3-6954-4B66-99CA-CD102DD5CB6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New Node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2469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Allocate memory for new node: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newNode = new TreeNode;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Initialize the contents of the node: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newNode-&gt;value = num;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Set the pointers to </a:t>
            </a:r>
            <a:r>
              <a:rPr lang="en-US" altLang="en-US" sz="2800">
                <a:latin typeface="Courier New" pitchFamily="112" charset="0"/>
              </a:rPr>
              <a:t>NULL</a:t>
            </a:r>
            <a:r>
              <a:rPr lang="en-US" altLang="en-US" sz="2800"/>
              <a:t>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newNode-&gt;Left 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= newNode-&gt;Right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= NULL;</a:t>
            </a:r>
            <a:endParaRPr lang="en-US" altLang="en-US" sz="2400"/>
          </a:p>
        </p:txBody>
      </p:sp>
      <p:grpSp>
        <p:nvGrpSpPr>
          <p:cNvPr id="841756" name="Group 28"/>
          <p:cNvGrpSpPr>
            <a:grpSpLocks/>
          </p:cNvGrpSpPr>
          <p:nvPr/>
        </p:nvGrpSpPr>
        <p:grpSpPr bwMode="auto">
          <a:xfrm>
            <a:off x="6019800" y="1752600"/>
            <a:ext cx="2287588" cy="4710113"/>
            <a:chOff x="4080" y="1104"/>
            <a:chExt cx="1441" cy="2967"/>
          </a:xfrm>
        </p:grpSpPr>
        <p:sp>
          <p:nvSpPr>
            <p:cNvPr id="841732" name="Rectangle 4"/>
            <p:cNvSpPr>
              <a:spLocks noChangeArrowheads="1"/>
            </p:cNvSpPr>
            <p:nvPr/>
          </p:nvSpPr>
          <p:spPr bwMode="auto">
            <a:xfrm>
              <a:off x="4512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33" name="Line 5"/>
            <p:cNvSpPr>
              <a:spLocks noChangeShapeType="1"/>
            </p:cNvSpPr>
            <p:nvPr/>
          </p:nvSpPr>
          <p:spPr bwMode="auto">
            <a:xfrm>
              <a:off x="4656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1734" name="Text Box 6"/>
            <p:cNvSpPr txBox="1">
              <a:spLocks noChangeArrowheads="1"/>
            </p:cNvSpPr>
            <p:nvPr/>
          </p:nvSpPr>
          <p:spPr bwMode="auto">
            <a:xfrm>
              <a:off x="4752" y="2976"/>
              <a:ext cx="7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newNode</a:t>
              </a:r>
            </a:p>
          </p:txBody>
        </p:sp>
        <p:sp>
          <p:nvSpPr>
            <p:cNvPr id="841735" name="Rectangle 7"/>
            <p:cNvSpPr>
              <a:spLocks noChangeArrowheads="1"/>
            </p:cNvSpPr>
            <p:nvPr/>
          </p:nvSpPr>
          <p:spPr bwMode="auto">
            <a:xfrm>
              <a:off x="4368" y="345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36" name="Rectangle 8"/>
            <p:cNvSpPr>
              <a:spLocks noChangeArrowheads="1"/>
            </p:cNvSpPr>
            <p:nvPr/>
          </p:nvSpPr>
          <p:spPr bwMode="auto">
            <a:xfrm>
              <a:off x="4800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37" name="Rectangle 9"/>
            <p:cNvSpPr>
              <a:spLocks noChangeArrowheads="1"/>
            </p:cNvSpPr>
            <p:nvPr/>
          </p:nvSpPr>
          <p:spPr bwMode="auto">
            <a:xfrm>
              <a:off x="4656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38" name="Text Box 10"/>
            <p:cNvSpPr txBox="1">
              <a:spLocks noChangeArrowheads="1"/>
            </p:cNvSpPr>
            <p:nvPr/>
          </p:nvSpPr>
          <p:spPr bwMode="auto">
            <a:xfrm>
              <a:off x="4368" y="345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23</a:t>
              </a:r>
            </a:p>
          </p:txBody>
        </p:sp>
        <p:sp>
          <p:nvSpPr>
            <p:cNvPr id="841739" name="Text Box 11"/>
            <p:cNvSpPr txBox="1">
              <a:spLocks noChangeArrowheads="1"/>
            </p:cNvSpPr>
            <p:nvPr/>
          </p:nvSpPr>
          <p:spPr bwMode="auto">
            <a:xfrm>
              <a:off x="4944" y="384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1740" name="Text Box 12"/>
            <p:cNvSpPr txBox="1">
              <a:spLocks noChangeArrowheads="1"/>
            </p:cNvSpPr>
            <p:nvPr/>
          </p:nvSpPr>
          <p:spPr bwMode="auto">
            <a:xfrm>
              <a:off x="4080" y="384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1741" name="Line 13"/>
            <p:cNvSpPr>
              <a:spLocks noChangeShapeType="1"/>
            </p:cNvSpPr>
            <p:nvPr/>
          </p:nvSpPr>
          <p:spPr bwMode="auto">
            <a:xfrm flipH="1">
              <a:off x="4272" y="36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1742" name="Line 14"/>
            <p:cNvSpPr>
              <a:spLocks noChangeShapeType="1"/>
            </p:cNvSpPr>
            <p:nvPr/>
          </p:nvSpPr>
          <p:spPr bwMode="auto">
            <a:xfrm>
              <a:off x="4896" y="36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1743" name="Rectangle 15"/>
            <p:cNvSpPr>
              <a:spLocks noChangeArrowheads="1"/>
            </p:cNvSpPr>
            <p:nvPr/>
          </p:nvSpPr>
          <p:spPr bwMode="auto">
            <a:xfrm>
              <a:off x="4560" y="110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44" name="Line 16"/>
            <p:cNvSpPr>
              <a:spLocks noChangeShapeType="1"/>
            </p:cNvSpPr>
            <p:nvPr/>
          </p:nvSpPr>
          <p:spPr bwMode="auto">
            <a:xfrm>
              <a:off x="4704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1745" name="Text Box 17"/>
            <p:cNvSpPr txBox="1">
              <a:spLocks noChangeArrowheads="1"/>
            </p:cNvSpPr>
            <p:nvPr/>
          </p:nvSpPr>
          <p:spPr bwMode="auto">
            <a:xfrm>
              <a:off x="4800" y="1104"/>
              <a:ext cx="7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newNode</a:t>
              </a:r>
            </a:p>
          </p:txBody>
        </p:sp>
        <p:sp>
          <p:nvSpPr>
            <p:cNvPr id="841746" name="Rectangle 18"/>
            <p:cNvSpPr>
              <a:spLocks noChangeArrowheads="1"/>
            </p:cNvSpPr>
            <p:nvPr/>
          </p:nvSpPr>
          <p:spPr bwMode="auto">
            <a:xfrm>
              <a:off x="4416" y="15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47" name="Rectangle 19"/>
            <p:cNvSpPr>
              <a:spLocks noChangeArrowheads="1"/>
            </p:cNvSpPr>
            <p:nvPr/>
          </p:nvSpPr>
          <p:spPr bwMode="auto">
            <a:xfrm>
              <a:off x="4848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48" name="Rectangle 20"/>
            <p:cNvSpPr>
              <a:spLocks noChangeArrowheads="1"/>
            </p:cNvSpPr>
            <p:nvPr/>
          </p:nvSpPr>
          <p:spPr bwMode="auto">
            <a:xfrm>
              <a:off x="4704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49" name="Rectangle 21"/>
            <p:cNvSpPr>
              <a:spLocks noChangeArrowheads="1"/>
            </p:cNvSpPr>
            <p:nvPr/>
          </p:nvSpPr>
          <p:spPr bwMode="auto">
            <a:xfrm>
              <a:off x="4560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1751" name="Text Box 23"/>
            <p:cNvSpPr txBox="1">
              <a:spLocks noChangeArrowheads="1"/>
            </p:cNvSpPr>
            <p:nvPr/>
          </p:nvSpPr>
          <p:spPr bwMode="auto">
            <a:xfrm>
              <a:off x="4800" y="1968"/>
              <a:ext cx="7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newNode</a:t>
              </a:r>
            </a:p>
          </p:txBody>
        </p:sp>
        <p:sp>
          <p:nvSpPr>
            <p:cNvPr id="841752" name="Rectangle 24"/>
            <p:cNvSpPr>
              <a:spLocks noChangeArrowheads="1"/>
            </p:cNvSpPr>
            <p:nvPr/>
          </p:nvSpPr>
          <p:spPr bwMode="auto">
            <a:xfrm>
              <a:off x="4416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53" name="Rectangle 25"/>
            <p:cNvSpPr>
              <a:spLocks noChangeArrowheads="1"/>
            </p:cNvSpPr>
            <p:nvPr/>
          </p:nvSpPr>
          <p:spPr bwMode="auto">
            <a:xfrm>
              <a:off x="484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54" name="Rectangle 26"/>
            <p:cNvSpPr>
              <a:spLocks noChangeArrowheads="1"/>
            </p:cNvSpPr>
            <p:nvPr/>
          </p:nvSpPr>
          <p:spPr bwMode="auto">
            <a:xfrm>
              <a:off x="4704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55" name="Text Box 27"/>
            <p:cNvSpPr txBox="1">
              <a:spLocks noChangeArrowheads="1"/>
            </p:cNvSpPr>
            <p:nvPr/>
          </p:nvSpPr>
          <p:spPr bwMode="auto">
            <a:xfrm>
              <a:off x="4416" y="244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23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777115A5-002E-4205-96C7-BDD2B23C79C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in a                         Binary Search Tree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191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800"/>
              <a:t>If tree is empty, insert the new node as the root node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800"/>
              <a:t>Else, compare new node against left or right child, depending on whether data value of new node is </a:t>
            </a:r>
            <a:r>
              <a:rPr lang="en-US" altLang="en-US" sz="2800">
                <a:latin typeface="Courier New" pitchFamily="112" charset="0"/>
              </a:rPr>
              <a:t>&lt;</a:t>
            </a:r>
            <a:r>
              <a:rPr lang="en-US" altLang="en-US" sz="2800"/>
              <a:t> or </a:t>
            </a:r>
            <a:r>
              <a:rPr lang="en-US" altLang="en-US" sz="2800">
                <a:latin typeface="Courier New" pitchFamily="112" charset="0"/>
              </a:rPr>
              <a:t>&gt;</a:t>
            </a:r>
            <a:r>
              <a:rPr lang="en-US" altLang="en-US" sz="2800"/>
              <a:t> root node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800"/>
              <a:t>Continue comparing and choosing left or right subtree until </a:t>
            </a:r>
            <a:r>
              <a:rPr lang="en-US" altLang="en-US" sz="2800">
                <a:latin typeface="Courier New" pitchFamily="112" charset="0"/>
              </a:rPr>
              <a:t>NULL</a:t>
            </a:r>
            <a:r>
              <a:rPr lang="en-US" altLang="en-US" sz="2800"/>
              <a:t> pointer found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800"/>
              <a:t>Set this </a:t>
            </a:r>
            <a:r>
              <a:rPr lang="en-US" altLang="en-US" sz="2800">
                <a:latin typeface="Courier New" pitchFamily="112" charset="0"/>
              </a:rPr>
              <a:t>NULL</a:t>
            </a:r>
            <a:r>
              <a:rPr lang="en-US" altLang="en-US" sz="2800"/>
              <a:t> pointer to point to new node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0444421A-1C23-4E3C-977A-040579A10C2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in a                         Binary Search Tree</a:t>
            </a:r>
          </a:p>
        </p:txBody>
      </p:sp>
      <p:grpSp>
        <p:nvGrpSpPr>
          <p:cNvPr id="844859" name="Group 59"/>
          <p:cNvGrpSpPr>
            <a:grpSpLocks/>
          </p:cNvGrpSpPr>
          <p:nvPr/>
        </p:nvGrpSpPr>
        <p:grpSpPr bwMode="auto">
          <a:xfrm>
            <a:off x="304800" y="1944688"/>
            <a:ext cx="6645275" cy="4456112"/>
            <a:chOff x="96" y="1127"/>
            <a:chExt cx="4186" cy="2807"/>
          </a:xfrm>
        </p:grpSpPr>
        <p:sp>
          <p:nvSpPr>
            <p:cNvPr id="844803" name="Rectangle 3"/>
            <p:cNvSpPr>
              <a:spLocks noChangeArrowheads="1"/>
            </p:cNvSpPr>
            <p:nvPr/>
          </p:nvSpPr>
          <p:spPr bwMode="auto">
            <a:xfrm>
              <a:off x="1968" y="14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04" name="Rectangle 4"/>
            <p:cNvSpPr>
              <a:spLocks noChangeArrowheads="1"/>
            </p:cNvSpPr>
            <p:nvPr/>
          </p:nvSpPr>
          <p:spPr bwMode="auto">
            <a:xfrm>
              <a:off x="1824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05" name="Rectangle 5"/>
            <p:cNvSpPr>
              <a:spLocks noChangeArrowheads="1"/>
            </p:cNvSpPr>
            <p:nvPr/>
          </p:nvSpPr>
          <p:spPr bwMode="auto">
            <a:xfrm>
              <a:off x="2256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06" name="Rectangle 6"/>
            <p:cNvSpPr>
              <a:spLocks noChangeArrowheads="1"/>
            </p:cNvSpPr>
            <p:nvPr/>
          </p:nvSpPr>
          <p:spPr bwMode="auto">
            <a:xfrm>
              <a:off x="2112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07" name="Rectangle 7"/>
            <p:cNvSpPr>
              <a:spLocks noChangeArrowheads="1"/>
            </p:cNvSpPr>
            <p:nvPr/>
          </p:nvSpPr>
          <p:spPr bwMode="auto">
            <a:xfrm>
              <a:off x="2688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08" name="Rectangle 8"/>
            <p:cNvSpPr>
              <a:spLocks noChangeArrowheads="1"/>
            </p:cNvSpPr>
            <p:nvPr/>
          </p:nvSpPr>
          <p:spPr bwMode="auto">
            <a:xfrm>
              <a:off x="31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09" name="Rectangle 9"/>
            <p:cNvSpPr>
              <a:spLocks noChangeArrowheads="1"/>
            </p:cNvSpPr>
            <p:nvPr/>
          </p:nvSpPr>
          <p:spPr bwMode="auto">
            <a:xfrm>
              <a:off x="297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0" name="Rectangle 10"/>
            <p:cNvSpPr>
              <a:spLocks noChangeArrowheads="1"/>
            </p:cNvSpPr>
            <p:nvPr/>
          </p:nvSpPr>
          <p:spPr bwMode="auto">
            <a:xfrm>
              <a:off x="1200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1" name="Rectangle 11"/>
            <p:cNvSpPr>
              <a:spLocks noChangeArrowheads="1"/>
            </p:cNvSpPr>
            <p:nvPr/>
          </p:nvSpPr>
          <p:spPr bwMode="auto">
            <a:xfrm>
              <a:off x="163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2" name="Rectangle 12"/>
            <p:cNvSpPr>
              <a:spLocks noChangeArrowheads="1"/>
            </p:cNvSpPr>
            <p:nvPr/>
          </p:nvSpPr>
          <p:spPr bwMode="auto">
            <a:xfrm>
              <a:off x="1488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3" name="Rectangle 13"/>
            <p:cNvSpPr>
              <a:spLocks noChangeArrowheads="1"/>
            </p:cNvSpPr>
            <p:nvPr/>
          </p:nvSpPr>
          <p:spPr bwMode="auto">
            <a:xfrm>
              <a:off x="1296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4" name="Rectangle 14"/>
            <p:cNvSpPr>
              <a:spLocks noChangeArrowheads="1"/>
            </p:cNvSpPr>
            <p:nvPr/>
          </p:nvSpPr>
          <p:spPr bwMode="auto">
            <a:xfrm>
              <a:off x="115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5" name="Rectangle 15"/>
            <p:cNvSpPr>
              <a:spLocks noChangeArrowheads="1"/>
            </p:cNvSpPr>
            <p:nvPr/>
          </p:nvSpPr>
          <p:spPr bwMode="auto">
            <a:xfrm>
              <a:off x="2448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6" name="Rectangle 16"/>
            <p:cNvSpPr>
              <a:spLocks noChangeArrowheads="1"/>
            </p:cNvSpPr>
            <p:nvPr/>
          </p:nvSpPr>
          <p:spPr bwMode="auto">
            <a:xfrm>
              <a:off x="2880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7" name="Rectangle 17"/>
            <p:cNvSpPr>
              <a:spLocks noChangeArrowheads="1"/>
            </p:cNvSpPr>
            <p:nvPr/>
          </p:nvSpPr>
          <p:spPr bwMode="auto">
            <a:xfrm>
              <a:off x="2736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8" name="Line 18"/>
            <p:cNvSpPr>
              <a:spLocks noChangeShapeType="1"/>
            </p:cNvSpPr>
            <p:nvPr/>
          </p:nvSpPr>
          <p:spPr bwMode="auto">
            <a:xfrm>
              <a:off x="2112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19" name="Line 19"/>
            <p:cNvSpPr>
              <a:spLocks noChangeShapeType="1"/>
            </p:cNvSpPr>
            <p:nvPr/>
          </p:nvSpPr>
          <p:spPr bwMode="auto">
            <a:xfrm flipH="1">
              <a:off x="1488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20" name="Line 20"/>
            <p:cNvSpPr>
              <a:spLocks noChangeShapeType="1"/>
            </p:cNvSpPr>
            <p:nvPr/>
          </p:nvSpPr>
          <p:spPr bwMode="auto">
            <a:xfrm>
              <a:off x="2304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21" name="Line 21"/>
            <p:cNvSpPr>
              <a:spLocks noChangeShapeType="1"/>
            </p:cNvSpPr>
            <p:nvPr/>
          </p:nvSpPr>
          <p:spPr bwMode="auto">
            <a:xfrm flipH="1">
              <a:off x="1152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22" name="Line 22"/>
            <p:cNvSpPr>
              <a:spLocks noChangeShapeType="1"/>
            </p:cNvSpPr>
            <p:nvPr/>
          </p:nvSpPr>
          <p:spPr bwMode="auto">
            <a:xfrm>
              <a:off x="1680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23" name="Line 23"/>
            <p:cNvSpPr>
              <a:spLocks noChangeShapeType="1"/>
            </p:cNvSpPr>
            <p:nvPr/>
          </p:nvSpPr>
          <p:spPr bwMode="auto">
            <a:xfrm flipH="1">
              <a:off x="2736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24" name="Line 24"/>
            <p:cNvSpPr>
              <a:spLocks noChangeShapeType="1"/>
            </p:cNvSpPr>
            <p:nvPr/>
          </p:nvSpPr>
          <p:spPr bwMode="auto">
            <a:xfrm>
              <a:off x="3168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25" name="Text Box 25"/>
            <p:cNvSpPr txBox="1">
              <a:spLocks noChangeArrowheads="1"/>
            </p:cNvSpPr>
            <p:nvPr/>
          </p:nvSpPr>
          <p:spPr bwMode="auto">
            <a:xfrm>
              <a:off x="1670" y="286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4826" name="Text Box 26"/>
            <p:cNvSpPr txBox="1">
              <a:spLocks noChangeArrowheads="1"/>
            </p:cNvSpPr>
            <p:nvPr/>
          </p:nvSpPr>
          <p:spPr bwMode="auto">
            <a:xfrm>
              <a:off x="3168" y="2832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4827" name="Text Box 27"/>
            <p:cNvSpPr txBox="1">
              <a:spLocks noChangeArrowheads="1"/>
            </p:cNvSpPr>
            <p:nvPr/>
          </p:nvSpPr>
          <p:spPr bwMode="auto">
            <a:xfrm>
              <a:off x="912" y="2832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44828" name="Text Box 28"/>
            <p:cNvSpPr txBox="1">
              <a:spLocks noChangeArrowheads="1"/>
            </p:cNvSpPr>
            <p:nvPr/>
          </p:nvSpPr>
          <p:spPr bwMode="auto">
            <a:xfrm>
              <a:off x="1200" y="240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44829" name="Text Box 29"/>
            <p:cNvSpPr txBox="1">
              <a:spLocks noChangeArrowheads="1"/>
            </p:cNvSpPr>
            <p:nvPr/>
          </p:nvSpPr>
          <p:spPr bwMode="auto">
            <a:xfrm>
              <a:off x="1824" y="196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44830" name="Text Box 30"/>
            <p:cNvSpPr txBox="1">
              <a:spLocks noChangeArrowheads="1"/>
            </p:cNvSpPr>
            <p:nvPr/>
          </p:nvSpPr>
          <p:spPr bwMode="auto">
            <a:xfrm>
              <a:off x="2448" y="2832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44831" name="Text Box 31"/>
            <p:cNvSpPr txBox="1">
              <a:spLocks noChangeArrowheads="1"/>
            </p:cNvSpPr>
            <p:nvPr/>
          </p:nvSpPr>
          <p:spPr bwMode="auto">
            <a:xfrm>
              <a:off x="2688" y="240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44832" name="Text Box 32"/>
            <p:cNvSpPr txBox="1">
              <a:spLocks noChangeArrowheads="1"/>
            </p:cNvSpPr>
            <p:nvPr/>
          </p:nvSpPr>
          <p:spPr bwMode="auto">
            <a:xfrm>
              <a:off x="2208" y="144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root</a:t>
              </a:r>
            </a:p>
          </p:txBody>
        </p:sp>
        <p:sp>
          <p:nvSpPr>
            <p:cNvPr id="844833" name="Text Box 33"/>
            <p:cNvSpPr txBox="1">
              <a:spLocks noChangeArrowheads="1"/>
            </p:cNvSpPr>
            <p:nvPr/>
          </p:nvSpPr>
          <p:spPr bwMode="auto">
            <a:xfrm>
              <a:off x="336" y="1127"/>
              <a:ext cx="1776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Examine this node first – value is &lt; node, so go to left subtree</a:t>
              </a:r>
            </a:p>
          </p:txBody>
        </p:sp>
        <p:sp>
          <p:nvSpPr>
            <p:cNvPr id="844834" name="Line 34"/>
            <p:cNvSpPr>
              <a:spLocks noChangeShapeType="1"/>
            </p:cNvSpPr>
            <p:nvPr/>
          </p:nvSpPr>
          <p:spPr bwMode="auto">
            <a:xfrm>
              <a:off x="1248" y="1632"/>
              <a:ext cx="672" cy="288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35" name="Text Box 35"/>
            <p:cNvSpPr txBox="1">
              <a:spLocks noChangeArrowheads="1"/>
            </p:cNvSpPr>
            <p:nvPr/>
          </p:nvSpPr>
          <p:spPr bwMode="auto">
            <a:xfrm>
              <a:off x="96" y="1776"/>
              <a:ext cx="129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Examine this node second – value is &gt; node, so go to right subtree</a:t>
              </a:r>
            </a:p>
          </p:txBody>
        </p:sp>
        <p:sp>
          <p:nvSpPr>
            <p:cNvPr id="844836" name="Line 36"/>
            <p:cNvSpPr>
              <a:spLocks noChangeShapeType="1"/>
            </p:cNvSpPr>
            <p:nvPr/>
          </p:nvSpPr>
          <p:spPr bwMode="auto">
            <a:xfrm>
              <a:off x="768" y="2448"/>
              <a:ext cx="384" cy="48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37" name="Text Box 37"/>
            <p:cNvSpPr txBox="1">
              <a:spLocks noChangeArrowheads="1"/>
            </p:cNvSpPr>
            <p:nvPr/>
          </p:nvSpPr>
          <p:spPr bwMode="auto">
            <a:xfrm>
              <a:off x="2592" y="3600"/>
              <a:ext cx="169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Since the right subtree is </a:t>
              </a:r>
              <a:r>
                <a:rPr lang="en-US" altLang="en-US" sz="1800">
                  <a:latin typeface="Courier New" pitchFamily="112" charset="0"/>
                </a:rPr>
                <a:t>NULL</a:t>
              </a:r>
              <a:r>
                <a:rPr lang="en-US" altLang="en-US" sz="1800"/>
                <a:t>, insert here </a:t>
              </a:r>
            </a:p>
          </p:txBody>
        </p:sp>
        <p:sp>
          <p:nvSpPr>
            <p:cNvPr id="844838" name="Line 38"/>
            <p:cNvSpPr>
              <a:spLocks noChangeShapeType="1"/>
            </p:cNvSpPr>
            <p:nvPr/>
          </p:nvSpPr>
          <p:spPr bwMode="auto">
            <a:xfrm flipH="1" flipV="1">
              <a:off x="1968" y="3072"/>
              <a:ext cx="624" cy="67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39" name="Text Box 39"/>
            <p:cNvSpPr txBox="1">
              <a:spLocks noChangeArrowheads="1"/>
            </p:cNvSpPr>
            <p:nvPr/>
          </p:nvSpPr>
          <p:spPr bwMode="auto">
            <a:xfrm>
              <a:off x="624" y="32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4840" name="Text Box 40"/>
            <p:cNvSpPr txBox="1">
              <a:spLocks noChangeArrowheads="1"/>
            </p:cNvSpPr>
            <p:nvPr/>
          </p:nvSpPr>
          <p:spPr bwMode="auto">
            <a:xfrm>
              <a:off x="1344" y="32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4841" name="Line 41"/>
            <p:cNvSpPr>
              <a:spLocks noChangeShapeType="1"/>
            </p:cNvSpPr>
            <p:nvPr/>
          </p:nvSpPr>
          <p:spPr bwMode="auto">
            <a:xfrm flipH="1">
              <a:off x="864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42" name="Line 42"/>
            <p:cNvSpPr>
              <a:spLocks noChangeShapeType="1"/>
            </p:cNvSpPr>
            <p:nvPr/>
          </p:nvSpPr>
          <p:spPr bwMode="auto">
            <a:xfrm>
              <a:off x="1344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43" name="Text Box 43"/>
            <p:cNvSpPr txBox="1">
              <a:spLocks noChangeArrowheads="1"/>
            </p:cNvSpPr>
            <p:nvPr/>
          </p:nvSpPr>
          <p:spPr bwMode="auto">
            <a:xfrm>
              <a:off x="2208" y="32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4844" name="Text Box 44"/>
            <p:cNvSpPr txBox="1">
              <a:spLocks noChangeArrowheads="1"/>
            </p:cNvSpPr>
            <p:nvPr/>
          </p:nvSpPr>
          <p:spPr bwMode="auto">
            <a:xfrm>
              <a:off x="2928" y="32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4845" name="Line 45"/>
            <p:cNvSpPr>
              <a:spLocks noChangeShapeType="1"/>
            </p:cNvSpPr>
            <p:nvPr/>
          </p:nvSpPr>
          <p:spPr bwMode="auto">
            <a:xfrm flipH="1">
              <a:off x="2448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46" name="Line 46"/>
            <p:cNvSpPr>
              <a:spLocks noChangeShapeType="1"/>
            </p:cNvSpPr>
            <p:nvPr/>
          </p:nvSpPr>
          <p:spPr bwMode="auto">
            <a:xfrm>
              <a:off x="2928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4858" name="Group 58"/>
          <p:cNvGrpSpPr>
            <a:grpSpLocks/>
          </p:cNvGrpSpPr>
          <p:nvPr/>
        </p:nvGrpSpPr>
        <p:grpSpPr bwMode="auto">
          <a:xfrm>
            <a:off x="5943600" y="1614488"/>
            <a:ext cx="2211388" cy="1738312"/>
            <a:chOff x="3984" y="912"/>
            <a:chExt cx="1393" cy="1095"/>
          </a:xfrm>
        </p:grpSpPr>
        <p:sp>
          <p:nvSpPr>
            <p:cNvPr id="844847" name="Rectangle 47"/>
            <p:cNvSpPr>
              <a:spLocks noChangeArrowheads="1"/>
            </p:cNvSpPr>
            <p:nvPr/>
          </p:nvSpPr>
          <p:spPr bwMode="auto">
            <a:xfrm>
              <a:off x="4416" y="91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48" name="Line 48"/>
            <p:cNvSpPr>
              <a:spLocks noChangeShapeType="1"/>
            </p:cNvSpPr>
            <p:nvPr/>
          </p:nvSpPr>
          <p:spPr bwMode="auto">
            <a:xfrm>
              <a:off x="456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49" name="Text Box 49"/>
            <p:cNvSpPr txBox="1">
              <a:spLocks noChangeArrowheads="1"/>
            </p:cNvSpPr>
            <p:nvPr/>
          </p:nvSpPr>
          <p:spPr bwMode="auto">
            <a:xfrm>
              <a:off x="4656" y="912"/>
              <a:ext cx="7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newNode</a:t>
              </a:r>
            </a:p>
          </p:txBody>
        </p:sp>
        <p:sp>
          <p:nvSpPr>
            <p:cNvPr id="844850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51" name="Rectangle 51"/>
            <p:cNvSpPr>
              <a:spLocks noChangeArrowheads="1"/>
            </p:cNvSpPr>
            <p:nvPr/>
          </p:nvSpPr>
          <p:spPr bwMode="auto">
            <a:xfrm>
              <a:off x="4704" y="13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52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53" name="Text Box 53"/>
            <p:cNvSpPr txBox="1">
              <a:spLocks noChangeArrowheads="1"/>
            </p:cNvSpPr>
            <p:nvPr/>
          </p:nvSpPr>
          <p:spPr bwMode="auto">
            <a:xfrm>
              <a:off x="4272" y="1392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23</a:t>
              </a:r>
            </a:p>
          </p:txBody>
        </p:sp>
        <p:sp>
          <p:nvSpPr>
            <p:cNvPr id="844854" name="Text Box 54"/>
            <p:cNvSpPr txBox="1">
              <a:spLocks noChangeArrowheads="1"/>
            </p:cNvSpPr>
            <p:nvPr/>
          </p:nvSpPr>
          <p:spPr bwMode="auto">
            <a:xfrm>
              <a:off x="4848" y="177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4855" name="Text Box 55"/>
            <p:cNvSpPr txBox="1">
              <a:spLocks noChangeArrowheads="1"/>
            </p:cNvSpPr>
            <p:nvPr/>
          </p:nvSpPr>
          <p:spPr bwMode="auto">
            <a:xfrm>
              <a:off x="3984" y="177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4856" name="Line 56"/>
            <p:cNvSpPr>
              <a:spLocks noChangeShapeType="1"/>
            </p:cNvSpPr>
            <p:nvPr/>
          </p:nvSpPr>
          <p:spPr bwMode="auto">
            <a:xfrm flipH="1">
              <a:off x="4176" y="153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57" name="Line 57"/>
            <p:cNvSpPr>
              <a:spLocks noChangeShapeType="1"/>
            </p:cNvSpPr>
            <p:nvPr/>
          </p:nvSpPr>
          <p:spPr bwMode="auto">
            <a:xfrm>
              <a:off x="4800" y="153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52BF37CD-5FDA-4F24-B556-A9DD5D949F3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Traversing a Binary Tree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294688" cy="4572000"/>
          </a:xfrm>
        </p:spPr>
        <p:txBody>
          <a:bodyPr/>
          <a:lstStyle/>
          <a:p>
            <a:pPr marL="114300" indent="-114300">
              <a:lnSpc>
                <a:spcPct val="80000"/>
              </a:lnSpc>
              <a:buSzPct val="90000"/>
              <a:buFont typeface="Times" pitchFamily="112" charset="0"/>
              <a:buNone/>
            </a:pPr>
            <a:r>
              <a:rPr lang="en-US" altLang="en-US" sz="2800"/>
              <a:t>	Three traversal methods:</a:t>
            </a:r>
          </a:p>
          <a:p>
            <a:pPr marL="863600" lvl="1" indent="-4064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400" u="sng"/>
              <a:t>Inorder</a:t>
            </a:r>
            <a:r>
              <a:rPr lang="en-US" altLang="en-US" sz="2400"/>
              <a:t>: 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left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Process data in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right subtree of node</a:t>
            </a:r>
          </a:p>
          <a:p>
            <a:pPr marL="863600" lvl="1" indent="-4064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400" u="sng"/>
              <a:t>Preorder</a:t>
            </a:r>
            <a:r>
              <a:rPr lang="en-US" altLang="en-US" sz="2400"/>
              <a:t>: 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Process data in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left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right subtree of node</a:t>
            </a:r>
          </a:p>
          <a:p>
            <a:pPr marL="863600" lvl="1" indent="-4064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400" u="sng"/>
              <a:t>Postorder</a:t>
            </a:r>
            <a:r>
              <a:rPr lang="en-US" altLang="en-US" sz="2400"/>
              <a:t>: 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left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right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Process data in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4A2F1A55-6798-48C5-B896-C96DA90501F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Traversing a Binary Tree</a:t>
            </a:r>
          </a:p>
        </p:txBody>
      </p:sp>
      <p:sp>
        <p:nvSpPr>
          <p:cNvPr id="847905" name="Text Box 33"/>
          <p:cNvSpPr txBox="1">
            <a:spLocks noChangeArrowheads="1"/>
          </p:cNvSpPr>
          <p:nvPr/>
        </p:nvSpPr>
        <p:spPr bwMode="auto">
          <a:xfrm>
            <a:off x="6080125" y="2098675"/>
            <a:ext cx="291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u="sng">
              <a:latin typeface="Times New Roman" pitchFamily="18" charset="0"/>
            </a:endParaRPr>
          </a:p>
        </p:txBody>
      </p:sp>
      <p:sp>
        <p:nvSpPr>
          <p:cNvPr id="847906" name="Text Box 34"/>
          <p:cNvSpPr txBox="1">
            <a:spLocks noChangeArrowheads="1"/>
          </p:cNvSpPr>
          <p:nvPr/>
        </p:nvSpPr>
        <p:spPr bwMode="auto">
          <a:xfrm>
            <a:off x="5318125" y="1641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u="sng">
              <a:latin typeface="Times New Roman" pitchFamily="18" charset="0"/>
            </a:endParaRPr>
          </a:p>
        </p:txBody>
      </p:sp>
      <p:graphicFrame>
        <p:nvGraphicFramePr>
          <p:cNvPr id="847907" name="Group 35"/>
          <p:cNvGraphicFramePr>
            <a:graphicFrameLocks noGrp="1"/>
          </p:cNvGraphicFramePr>
          <p:nvPr/>
        </p:nvGraphicFramePr>
        <p:xfrm>
          <a:off x="5359400" y="1879600"/>
          <a:ext cx="3251200" cy="4064000"/>
        </p:xfrm>
        <a:graphic>
          <a:graphicData uri="http://schemas.openxmlformats.org/drawingml/2006/table">
            <a:tbl>
              <a:tblPr/>
              <a:tblGrid>
                <a:gridCol w="1557338"/>
                <a:gridCol w="1693862"/>
              </a:tblGrid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TRAVERSAL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NODES VISITED IN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Inorder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7, 19, 31, 43, 59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Preorder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31, 19, 7, 59, 43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Postorder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7, 19, 43, 59, 31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47932" name="Group 60"/>
          <p:cNvGrpSpPr>
            <a:grpSpLocks/>
          </p:cNvGrpSpPr>
          <p:nvPr/>
        </p:nvGrpSpPr>
        <p:grpSpPr bwMode="auto">
          <a:xfrm>
            <a:off x="304800" y="1828800"/>
            <a:ext cx="4772025" cy="3109913"/>
            <a:chOff x="240" y="1152"/>
            <a:chExt cx="3006" cy="1959"/>
          </a:xfrm>
        </p:grpSpPr>
        <p:sp>
          <p:nvSpPr>
            <p:cNvPr id="847875" name="Rectangle 3"/>
            <p:cNvSpPr>
              <a:spLocks noChangeArrowheads="1"/>
            </p:cNvSpPr>
            <p:nvPr/>
          </p:nvSpPr>
          <p:spPr bwMode="auto">
            <a:xfrm>
              <a:off x="1584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76" name="Rectangle 4"/>
            <p:cNvSpPr>
              <a:spLocks noChangeArrowheads="1"/>
            </p:cNvSpPr>
            <p:nvPr/>
          </p:nvSpPr>
          <p:spPr bwMode="auto">
            <a:xfrm>
              <a:off x="1440" y="16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77" name="Rectangle 5"/>
            <p:cNvSpPr>
              <a:spLocks noChangeArrowheads="1"/>
            </p:cNvSpPr>
            <p:nvPr/>
          </p:nvSpPr>
          <p:spPr bwMode="auto">
            <a:xfrm>
              <a:off x="1872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78" name="Rectangle 6"/>
            <p:cNvSpPr>
              <a:spLocks noChangeArrowheads="1"/>
            </p:cNvSpPr>
            <p:nvPr/>
          </p:nvSpPr>
          <p:spPr bwMode="auto">
            <a:xfrm>
              <a:off x="1728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79" name="Rectangle 7"/>
            <p:cNvSpPr>
              <a:spLocks noChangeArrowheads="1"/>
            </p:cNvSpPr>
            <p:nvPr/>
          </p:nvSpPr>
          <p:spPr bwMode="auto">
            <a:xfrm>
              <a:off x="2304" y="20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0" name="Rectangle 8"/>
            <p:cNvSpPr>
              <a:spLocks noChangeArrowheads="1"/>
            </p:cNvSpPr>
            <p:nvPr/>
          </p:nvSpPr>
          <p:spPr bwMode="auto">
            <a:xfrm>
              <a:off x="2736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1" name="Rectangle 9"/>
            <p:cNvSpPr>
              <a:spLocks noChangeArrowheads="1"/>
            </p:cNvSpPr>
            <p:nvPr/>
          </p:nvSpPr>
          <p:spPr bwMode="auto">
            <a:xfrm>
              <a:off x="2592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2" name="Rectangle 10"/>
            <p:cNvSpPr>
              <a:spLocks noChangeArrowheads="1"/>
            </p:cNvSpPr>
            <p:nvPr/>
          </p:nvSpPr>
          <p:spPr bwMode="auto">
            <a:xfrm>
              <a:off x="816" y="20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3" name="Rectangle 11"/>
            <p:cNvSpPr>
              <a:spLocks noChangeArrowheads="1"/>
            </p:cNvSpPr>
            <p:nvPr/>
          </p:nvSpPr>
          <p:spPr bwMode="auto">
            <a:xfrm>
              <a:off x="1248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4" name="Rectangle 12"/>
            <p:cNvSpPr>
              <a:spLocks noChangeArrowheads="1"/>
            </p:cNvSpPr>
            <p:nvPr/>
          </p:nvSpPr>
          <p:spPr bwMode="auto">
            <a:xfrm>
              <a:off x="1104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5" name="Rectangle 13"/>
            <p:cNvSpPr>
              <a:spLocks noChangeArrowheads="1"/>
            </p:cNvSpPr>
            <p:nvPr/>
          </p:nvSpPr>
          <p:spPr bwMode="auto">
            <a:xfrm>
              <a:off x="480" y="249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6" name="Rectangle 14"/>
            <p:cNvSpPr>
              <a:spLocks noChangeArrowheads="1"/>
            </p:cNvSpPr>
            <p:nvPr/>
          </p:nvSpPr>
          <p:spPr bwMode="auto">
            <a:xfrm>
              <a:off x="912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7" name="Rectangle 15"/>
            <p:cNvSpPr>
              <a:spLocks noChangeArrowheads="1"/>
            </p:cNvSpPr>
            <p:nvPr/>
          </p:nvSpPr>
          <p:spPr bwMode="auto">
            <a:xfrm>
              <a:off x="768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8" name="Rectangle 16"/>
            <p:cNvSpPr>
              <a:spLocks noChangeArrowheads="1"/>
            </p:cNvSpPr>
            <p:nvPr/>
          </p:nvSpPr>
          <p:spPr bwMode="auto">
            <a:xfrm>
              <a:off x="2064" y="249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9" name="Rectangle 17"/>
            <p:cNvSpPr>
              <a:spLocks noChangeArrowheads="1"/>
            </p:cNvSpPr>
            <p:nvPr/>
          </p:nvSpPr>
          <p:spPr bwMode="auto">
            <a:xfrm>
              <a:off x="2496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90" name="Rectangle 18"/>
            <p:cNvSpPr>
              <a:spLocks noChangeArrowheads="1"/>
            </p:cNvSpPr>
            <p:nvPr/>
          </p:nvSpPr>
          <p:spPr bwMode="auto">
            <a:xfrm>
              <a:off x="2352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91" name="Line 19"/>
            <p:cNvSpPr>
              <a:spLocks noChangeShapeType="1"/>
            </p:cNvSpPr>
            <p:nvPr/>
          </p:nvSpPr>
          <p:spPr bwMode="auto">
            <a:xfrm>
              <a:off x="1728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892" name="Line 20"/>
            <p:cNvSpPr>
              <a:spLocks noChangeShapeType="1"/>
            </p:cNvSpPr>
            <p:nvPr/>
          </p:nvSpPr>
          <p:spPr bwMode="auto">
            <a:xfrm flipH="1">
              <a:off x="1104" y="177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893" name="Line 21"/>
            <p:cNvSpPr>
              <a:spLocks noChangeShapeType="1"/>
            </p:cNvSpPr>
            <p:nvPr/>
          </p:nvSpPr>
          <p:spPr bwMode="auto">
            <a:xfrm>
              <a:off x="1920" y="177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894" name="Line 22"/>
            <p:cNvSpPr>
              <a:spLocks noChangeShapeType="1"/>
            </p:cNvSpPr>
            <p:nvPr/>
          </p:nvSpPr>
          <p:spPr bwMode="auto">
            <a:xfrm flipH="1">
              <a:off x="768" y="220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895" name="Line 23"/>
            <p:cNvSpPr>
              <a:spLocks noChangeShapeType="1"/>
            </p:cNvSpPr>
            <p:nvPr/>
          </p:nvSpPr>
          <p:spPr bwMode="auto">
            <a:xfrm>
              <a:off x="1296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896" name="Line 24"/>
            <p:cNvSpPr>
              <a:spLocks noChangeShapeType="1"/>
            </p:cNvSpPr>
            <p:nvPr/>
          </p:nvSpPr>
          <p:spPr bwMode="auto">
            <a:xfrm flipH="1">
              <a:off x="2352" y="22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897" name="Line 25"/>
            <p:cNvSpPr>
              <a:spLocks noChangeShapeType="1"/>
            </p:cNvSpPr>
            <p:nvPr/>
          </p:nvSpPr>
          <p:spPr bwMode="auto">
            <a:xfrm>
              <a:off x="2784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898" name="Text Box 26"/>
            <p:cNvSpPr txBox="1">
              <a:spLocks noChangeArrowheads="1"/>
            </p:cNvSpPr>
            <p:nvPr/>
          </p:nvSpPr>
          <p:spPr bwMode="auto">
            <a:xfrm>
              <a:off x="1286" y="2532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7899" name="Text Box 27"/>
            <p:cNvSpPr txBox="1">
              <a:spLocks noChangeArrowheads="1"/>
            </p:cNvSpPr>
            <p:nvPr/>
          </p:nvSpPr>
          <p:spPr bwMode="auto">
            <a:xfrm>
              <a:off x="2784" y="249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7900" name="Text Box 28"/>
            <p:cNvSpPr txBox="1">
              <a:spLocks noChangeArrowheads="1"/>
            </p:cNvSpPr>
            <p:nvPr/>
          </p:nvSpPr>
          <p:spPr bwMode="auto">
            <a:xfrm>
              <a:off x="528" y="249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47901" name="Text Box 29"/>
            <p:cNvSpPr txBox="1">
              <a:spLocks noChangeArrowheads="1"/>
            </p:cNvSpPr>
            <p:nvPr/>
          </p:nvSpPr>
          <p:spPr bwMode="auto">
            <a:xfrm>
              <a:off x="816" y="2064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47902" name="Text Box 30"/>
            <p:cNvSpPr txBox="1">
              <a:spLocks noChangeArrowheads="1"/>
            </p:cNvSpPr>
            <p:nvPr/>
          </p:nvSpPr>
          <p:spPr bwMode="auto">
            <a:xfrm>
              <a:off x="1440" y="1632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47903" name="Text Box 31"/>
            <p:cNvSpPr txBox="1">
              <a:spLocks noChangeArrowheads="1"/>
            </p:cNvSpPr>
            <p:nvPr/>
          </p:nvSpPr>
          <p:spPr bwMode="auto">
            <a:xfrm>
              <a:off x="2064" y="249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47904" name="Text Box 32"/>
            <p:cNvSpPr txBox="1">
              <a:spLocks noChangeArrowheads="1"/>
            </p:cNvSpPr>
            <p:nvPr/>
          </p:nvSpPr>
          <p:spPr bwMode="auto">
            <a:xfrm>
              <a:off x="2304" y="2064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47924" name="Text Box 52"/>
            <p:cNvSpPr txBox="1">
              <a:spLocks noChangeArrowheads="1"/>
            </p:cNvSpPr>
            <p:nvPr/>
          </p:nvSpPr>
          <p:spPr bwMode="auto">
            <a:xfrm>
              <a:off x="240" y="288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7925" name="Text Box 53"/>
            <p:cNvSpPr txBox="1">
              <a:spLocks noChangeArrowheads="1"/>
            </p:cNvSpPr>
            <p:nvPr/>
          </p:nvSpPr>
          <p:spPr bwMode="auto">
            <a:xfrm>
              <a:off x="960" y="288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7926" name="Line 54"/>
            <p:cNvSpPr>
              <a:spLocks noChangeShapeType="1"/>
            </p:cNvSpPr>
            <p:nvPr/>
          </p:nvSpPr>
          <p:spPr bwMode="auto">
            <a:xfrm flipH="1">
              <a:off x="480" y="264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927" name="Line 55"/>
            <p:cNvSpPr>
              <a:spLocks noChangeShapeType="1"/>
            </p:cNvSpPr>
            <p:nvPr/>
          </p:nvSpPr>
          <p:spPr bwMode="auto">
            <a:xfrm>
              <a:off x="960" y="264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928" name="Text Box 56"/>
            <p:cNvSpPr txBox="1">
              <a:spLocks noChangeArrowheads="1"/>
            </p:cNvSpPr>
            <p:nvPr/>
          </p:nvSpPr>
          <p:spPr bwMode="auto">
            <a:xfrm>
              <a:off x="1824" y="288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7929" name="Text Box 57"/>
            <p:cNvSpPr txBox="1">
              <a:spLocks noChangeArrowheads="1"/>
            </p:cNvSpPr>
            <p:nvPr/>
          </p:nvSpPr>
          <p:spPr bwMode="auto">
            <a:xfrm>
              <a:off x="2544" y="288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7930" name="Line 58"/>
            <p:cNvSpPr>
              <a:spLocks noChangeShapeType="1"/>
            </p:cNvSpPr>
            <p:nvPr/>
          </p:nvSpPr>
          <p:spPr bwMode="auto">
            <a:xfrm flipH="1">
              <a:off x="2064" y="264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931" name="Line 59"/>
            <p:cNvSpPr>
              <a:spLocks noChangeShapeType="1"/>
            </p:cNvSpPr>
            <p:nvPr/>
          </p:nvSpPr>
          <p:spPr bwMode="auto">
            <a:xfrm>
              <a:off x="2544" y="264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Definition and Application of Binary Trees</a:t>
            </a:r>
          </a:p>
        </p:txBody>
      </p:sp>
      <p:sp>
        <p:nvSpPr>
          <p:cNvPr id="512008" name="Rectangle 8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20.1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D1ECFF89-001A-4868-A797-281714B2A39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in a Binary Tree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6725"/>
            <a:ext cx="3429000" cy="3703638"/>
          </a:xfrm>
        </p:spPr>
        <p:txBody>
          <a:bodyPr/>
          <a:lstStyle/>
          <a:p>
            <a:r>
              <a:rPr lang="en-US" altLang="en-US" sz="2400"/>
              <a:t>Start at root node, traverse the tree looking for value</a:t>
            </a:r>
          </a:p>
          <a:p>
            <a:r>
              <a:rPr lang="en-US" altLang="en-US" sz="2400"/>
              <a:t>Stop when value found or </a:t>
            </a:r>
            <a:r>
              <a:rPr lang="en-US" altLang="en-US" sz="2400">
                <a:latin typeface="Courier New" pitchFamily="112" charset="0"/>
              </a:rPr>
              <a:t>NULL</a:t>
            </a:r>
            <a:r>
              <a:rPr lang="en-US" altLang="en-US" sz="2400"/>
              <a:t> pointer detected</a:t>
            </a:r>
          </a:p>
          <a:p>
            <a:r>
              <a:rPr lang="en-US" altLang="en-US" sz="2400"/>
              <a:t>Can be implemented as a </a:t>
            </a:r>
            <a:r>
              <a:rPr lang="en-US" altLang="en-US" sz="2400">
                <a:latin typeface="Courier New" pitchFamily="112" charset="0"/>
              </a:rPr>
              <a:t>bool</a:t>
            </a:r>
            <a:r>
              <a:rPr lang="en-US" altLang="en-US" sz="2400"/>
              <a:t> function</a:t>
            </a:r>
          </a:p>
        </p:txBody>
      </p:sp>
      <p:grpSp>
        <p:nvGrpSpPr>
          <p:cNvPr id="849963" name="Group 43"/>
          <p:cNvGrpSpPr>
            <a:grpSpLocks/>
          </p:cNvGrpSpPr>
          <p:nvPr/>
        </p:nvGrpSpPr>
        <p:grpSpPr bwMode="auto">
          <a:xfrm>
            <a:off x="3886200" y="1984375"/>
            <a:ext cx="4772025" cy="4035425"/>
            <a:chOff x="2448" y="1056"/>
            <a:chExt cx="3006" cy="2542"/>
          </a:xfrm>
        </p:grpSpPr>
        <p:sp>
          <p:nvSpPr>
            <p:cNvPr id="849924" name="Rectangle 4"/>
            <p:cNvSpPr>
              <a:spLocks noChangeArrowheads="1"/>
            </p:cNvSpPr>
            <p:nvPr/>
          </p:nvSpPr>
          <p:spPr bwMode="auto">
            <a:xfrm>
              <a:off x="3792" y="105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25" name="Rectangle 5"/>
            <p:cNvSpPr>
              <a:spLocks noChangeArrowheads="1"/>
            </p:cNvSpPr>
            <p:nvPr/>
          </p:nvSpPr>
          <p:spPr bwMode="auto">
            <a:xfrm>
              <a:off x="3648" y="153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26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27" name="Rectangle 7"/>
            <p:cNvSpPr>
              <a:spLocks noChangeArrowheads="1"/>
            </p:cNvSpPr>
            <p:nvPr/>
          </p:nvSpPr>
          <p:spPr bwMode="auto">
            <a:xfrm>
              <a:off x="3936" y="153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28" name="Rectangle 8"/>
            <p:cNvSpPr>
              <a:spLocks noChangeArrowheads="1"/>
            </p:cNvSpPr>
            <p:nvPr/>
          </p:nvSpPr>
          <p:spPr bwMode="auto">
            <a:xfrm>
              <a:off x="4512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29" name="Rectangle 9"/>
            <p:cNvSpPr>
              <a:spLocks noChangeArrowheads="1"/>
            </p:cNvSpPr>
            <p:nvPr/>
          </p:nvSpPr>
          <p:spPr bwMode="auto">
            <a:xfrm>
              <a:off x="4944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30" name="Rectangle 10"/>
            <p:cNvSpPr>
              <a:spLocks noChangeArrowheads="1"/>
            </p:cNvSpPr>
            <p:nvPr/>
          </p:nvSpPr>
          <p:spPr bwMode="auto">
            <a:xfrm>
              <a:off x="4800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31" name="Rectangle 11"/>
            <p:cNvSpPr>
              <a:spLocks noChangeArrowheads="1"/>
            </p:cNvSpPr>
            <p:nvPr/>
          </p:nvSpPr>
          <p:spPr bwMode="auto">
            <a:xfrm>
              <a:off x="3024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32" name="Rectangle 12"/>
            <p:cNvSpPr>
              <a:spLocks noChangeArrowheads="1"/>
            </p:cNvSpPr>
            <p:nvPr/>
          </p:nvSpPr>
          <p:spPr bwMode="auto">
            <a:xfrm>
              <a:off x="3456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33" name="Rectangle 13"/>
            <p:cNvSpPr>
              <a:spLocks noChangeArrowheads="1"/>
            </p:cNvSpPr>
            <p:nvPr/>
          </p:nvSpPr>
          <p:spPr bwMode="auto">
            <a:xfrm>
              <a:off x="3312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34" name="Rectangle 14"/>
            <p:cNvSpPr>
              <a:spLocks noChangeArrowheads="1"/>
            </p:cNvSpPr>
            <p:nvPr/>
          </p:nvSpPr>
          <p:spPr bwMode="auto">
            <a:xfrm>
              <a:off x="2688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35" name="Rectangle 15"/>
            <p:cNvSpPr>
              <a:spLocks noChangeArrowheads="1"/>
            </p:cNvSpPr>
            <p:nvPr/>
          </p:nvSpPr>
          <p:spPr bwMode="auto">
            <a:xfrm>
              <a:off x="31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36" name="Rectangle 16"/>
            <p:cNvSpPr>
              <a:spLocks noChangeArrowheads="1"/>
            </p:cNvSpPr>
            <p:nvPr/>
          </p:nvSpPr>
          <p:spPr bwMode="auto">
            <a:xfrm>
              <a:off x="297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37" name="Rectangle 17"/>
            <p:cNvSpPr>
              <a:spLocks noChangeArrowheads="1"/>
            </p:cNvSpPr>
            <p:nvPr/>
          </p:nvSpPr>
          <p:spPr bwMode="auto">
            <a:xfrm>
              <a:off x="4272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38" name="Rectangle 18"/>
            <p:cNvSpPr>
              <a:spLocks noChangeArrowheads="1"/>
            </p:cNvSpPr>
            <p:nvPr/>
          </p:nvSpPr>
          <p:spPr bwMode="auto">
            <a:xfrm>
              <a:off x="4704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39" name="Rectangle 19"/>
            <p:cNvSpPr>
              <a:spLocks noChangeArrowheads="1"/>
            </p:cNvSpPr>
            <p:nvPr/>
          </p:nvSpPr>
          <p:spPr bwMode="auto">
            <a:xfrm>
              <a:off x="456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40" name="Line 20"/>
            <p:cNvSpPr>
              <a:spLocks noChangeShapeType="1"/>
            </p:cNvSpPr>
            <p:nvPr/>
          </p:nvSpPr>
          <p:spPr bwMode="auto">
            <a:xfrm>
              <a:off x="3936" y="12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41" name="Line 21"/>
            <p:cNvSpPr>
              <a:spLocks noChangeShapeType="1"/>
            </p:cNvSpPr>
            <p:nvPr/>
          </p:nvSpPr>
          <p:spPr bwMode="auto">
            <a:xfrm flipH="1">
              <a:off x="3312" y="168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42" name="Line 22"/>
            <p:cNvSpPr>
              <a:spLocks noChangeShapeType="1"/>
            </p:cNvSpPr>
            <p:nvPr/>
          </p:nvSpPr>
          <p:spPr bwMode="auto">
            <a:xfrm>
              <a:off x="4128" y="168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43" name="Line 23"/>
            <p:cNvSpPr>
              <a:spLocks noChangeShapeType="1"/>
            </p:cNvSpPr>
            <p:nvPr/>
          </p:nvSpPr>
          <p:spPr bwMode="auto">
            <a:xfrm flipH="1">
              <a:off x="2976" y="21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44" name="Line 24"/>
            <p:cNvSpPr>
              <a:spLocks noChangeShapeType="1"/>
            </p:cNvSpPr>
            <p:nvPr/>
          </p:nvSpPr>
          <p:spPr bwMode="auto">
            <a:xfrm>
              <a:off x="3504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45" name="Line 25"/>
            <p:cNvSpPr>
              <a:spLocks noChangeShapeType="1"/>
            </p:cNvSpPr>
            <p:nvPr/>
          </p:nvSpPr>
          <p:spPr bwMode="auto">
            <a:xfrm flipH="1">
              <a:off x="4560" y="211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46" name="Line 26"/>
            <p:cNvSpPr>
              <a:spLocks noChangeShapeType="1"/>
            </p:cNvSpPr>
            <p:nvPr/>
          </p:nvSpPr>
          <p:spPr bwMode="auto">
            <a:xfrm>
              <a:off x="499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47" name="Text Box 27"/>
            <p:cNvSpPr txBox="1">
              <a:spLocks noChangeArrowheads="1"/>
            </p:cNvSpPr>
            <p:nvPr/>
          </p:nvSpPr>
          <p:spPr bwMode="auto">
            <a:xfrm>
              <a:off x="3494" y="243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9948" name="Text Box 28"/>
            <p:cNvSpPr txBox="1">
              <a:spLocks noChangeArrowheads="1"/>
            </p:cNvSpPr>
            <p:nvPr/>
          </p:nvSpPr>
          <p:spPr bwMode="auto">
            <a:xfrm>
              <a:off x="4992" y="240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9949" name="Text Box 29"/>
            <p:cNvSpPr txBox="1">
              <a:spLocks noChangeArrowheads="1"/>
            </p:cNvSpPr>
            <p:nvPr/>
          </p:nvSpPr>
          <p:spPr bwMode="auto">
            <a:xfrm>
              <a:off x="2736" y="240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49950" name="Text Box 30"/>
            <p:cNvSpPr txBox="1">
              <a:spLocks noChangeArrowheads="1"/>
            </p:cNvSpPr>
            <p:nvPr/>
          </p:nvSpPr>
          <p:spPr bwMode="auto">
            <a:xfrm>
              <a:off x="3024" y="196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49951" name="Text Box 31"/>
            <p:cNvSpPr txBox="1">
              <a:spLocks noChangeArrowheads="1"/>
            </p:cNvSpPr>
            <p:nvPr/>
          </p:nvSpPr>
          <p:spPr bwMode="auto">
            <a:xfrm>
              <a:off x="3648" y="153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49952" name="Text Box 32"/>
            <p:cNvSpPr txBox="1">
              <a:spLocks noChangeArrowheads="1"/>
            </p:cNvSpPr>
            <p:nvPr/>
          </p:nvSpPr>
          <p:spPr bwMode="auto">
            <a:xfrm>
              <a:off x="4272" y="240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49953" name="Text Box 33"/>
            <p:cNvSpPr txBox="1">
              <a:spLocks noChangeArrowheads="1"/>
            </p:cNvSpPr>
            <p:nvPr/>
          </p:nvSpPr>
          <p:spPr bwMode="auto">
            <a:xfrm>
              <a:off x="4512" y="196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49954" name="Text Box 34"/>
            <p:cNvSpPr txBox="1">
              <a:spLocks noChangeArrowheads="1"/>
            </p:cNvSpPr>
            <p:nvPr/>
          </p:nvSpPr>
          <p:spPr bwMode="auto">
            <a:xfrm>
              <a:off x="2448" y="278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9955" name="Text Box 35"/>
            <p:cNvSpPr txBox="1">
              <a:spLocks noChangeArrowheads="1"/>
            </p:cNvSpPr>
            <p:nvPr/>
          </p:nvSpPr>
          <p:spPr bwMode="auto">
            <a:xfrm>
              <a:off x="3168" y="278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9956" name="Line 36"/>
            <p:cNvSpPr>
              <a:spLocks noChangeShapeType="1"/>
            </p:cNvSpPr>
            <p:nvPr/>
          </p:nvSpPr>
          <p:spPr bwMode="auto">
            <a:xfrm flipH="1">
              <a:off x="2688" y="254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57" name="Line 37"/>
            <p:cNvSpPr>
              <a:spLocks noChangeShapeType="1"/>
            </p:cNvSpPr>
            <p:nvPr/>
          </p:nvSpPr>
          <p:spPr bwMode="auto">
            <a:xfrm>
              <a:off x="3168" y="254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58" name="Text Box 38"/>
            <p:cNvSpPr txBox="1">
              <a:spLocks noChangeArrowheads="1"/>
            </p:cNvSpPr>
            <p:nvPr/>
          </p:nvSpPr>
          <p:spPr bwMode="auto">
            <a:xfrm>
              <a:off x="4032" y="278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9959" name="Text Box 39"/>
            <p:cNvSpPr txBox="1">
              <a:spLocks noChangeArrowheads="1"/>
            </p:cNvSpPr>
            <p:nvPr/>
          </p:nvSpPr>
          <p:spPr bwMode="auto">
            <a:xfrm>
              <a:off x="4752" y="278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9960" name="Line 40"/>
            <p:cNvSpPr>
              <a:spLocks noChangeShapeType="1"/>
            </p:cNvSpPr>
            <p:nvPr/>
          </p:nvSpPr>
          <p:spPr bwMode="auto">
            <a:xfrm flipH="1">
              <a:off x="4272" y="254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61" name="Line 41"/>
            <p:cNvSpPr>
              <a:spLocks noChangeShapeType="1"/>
            </p:cNvSpPr>
            <p:nvPr/>
          </p:nvSpPr>
          <p:spPr bwMode="auto">
            <a:xfrm>
              <a:off x="4752" y="254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62" name="Text Box 42"/>
            <p:cNvSpPr txBox="1">
              <a:spLocks noChangeArrowheads="1"/>
            </p:cNvSpPr>
            <p:nvPr/>
          </p:nvSpPr>
          <p:spPr bwMode="auto">
            <a:xfrm>
              <a:off x="3168" y="3264"/>
              <a:ext cx="196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Search for </a:t>
              </a:r>
              <a:r>
                <a:rPr lang="en-US" altLang="en-US" sz="1800">
                  <a:latin typeface="Courier New" pitchFamily="112" charset="0"/>
                </a:rPr>
                <a:t>43</a:t>
              </a:r>
              <a:r>
                <a:rPr lang="en-US" altLang="en-US" sz="1800"/>
                <a:t>? return</a:t>
              </a:r>
              <a:r>
                <a:rPr lang="en-US" altLang="en-US" sz="1800">
                  <a:latin typeface="Courier New" pitchFamily="112" charset="0"/>
                </a:rPr>
                <a:t> true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/>
                <a:t>Search for </a:t>
              </a:r>
              <a:r>
                <a:rPr lang="en-US" altLang="en-US" sz="1800">
                  <a:latin typeface="Courier New" pitchFamily="112" charset="0"/>
                </a:rPr>
                <a:t>17</a:t>
              </a:r>
              <a:r>
                <a:rPr lang="en-US" altLang="en-US" sz="1800"/>
                <a:t>? return </a:t>
              </a:r>
              <a:r>
                <a:rPr lang="en-US" altLang="en-US" sz="1800">
                  <a:latin typeface="Courier New" pitchFamily="112" charset="0"/>
                </a:rPr>
                <a:t>false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0CA7EDD1-F489-48C8-A99E-2BFF123B37F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</a:t>
            </a:r>
            <a:br>
              <a:rPr lang="en-US" altLang="en-US"/>
            </a:br>
            <a:r>
              <a:rPr lang="en-US" altLang="en-US"/>
              <a:t>Binary Tree – Leaf Node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600200"/>
          </a:xfrm>
        </p:spPr>
        <p:txBody>
          <a:bodyPr/>
          <a:lstStyle/>
          <a:p>
            <a:r>
              <a:rPr lang="en-US" altLang="en-US" sz="2800"/>
              <a:t>If node to be deleted is a leaf node, replace parent node’s pointer to it with a </a:t>
            </a:r>
            <a:r>
              <a:rPr lang="en-US" altLang="en-US" sz="2800">
                <a:latin typeface="Courier New" pitchFamily="112" charset="0"/>
              </a:rPr>
              <a:t>NULL</a:t>
            </a:r>
            <a:r>
              <a:rPr lang="en-US" altLang="en-US" sz="2800"/>
              <a:t> pointer, then delete the node</a:t>
            </a:r>
          </a:p>
        </p:txBody>
      </p:sp>
      <p:grpSp>
        <p:nvGrpSpPr>
          <p:cNvPr id="851997" name="Group 29"/>
          <p:cNvGrpSpPr>
            <a:grpSpLocks/>
          </p:cNvGrpSpPr>
          <p:nvPr/>
        </p:nvGrpSpPr>
        <p:grpSpPr bwMode="auto">
          <a:xfrm>
            <a:off x="685800" y="3581400"/>
            <a:ext cx="2454275" cy="2359025"/>
            <a:chOff x="432" y="2400"/>
            <a:chExt cx="1546" cy="1486"/>
          </a:xfrm>
        </p:grpSpPr>
        <p:sp>
          <p:nvSpPr>
            <p:cNvPr id="851972" name="Rectangle 4"/>
            <p:cNvSpPr>
              <a:spLocks noChangeArrowheads="1"/>
            </p:cNvSpPr>
            <p:nvPr/>
          </p:nvSpPr>
          <p:spPr bwMode="auto">
            <a:xfrm>
              <a:off x="1008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3" name="Rectangle 5"/>
            <p:cNvSpPr>
              <a:spLocks noChangeArrowheads="1"/>
            </p:cNvSpPr>
            <p:nvPr/>
          </p:nvSpPr>
          <p:spPr bwMode="auto">
            <a:xfrm>
              <a:off x="144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4" name="Rectangle 6"/>
            <p:cNvSpPr>
              <a:spLocks noChangeArrowheads="1"/>
            </p:cNvSpPr>
            <p:nvPr/>
          </p:nvSpPr>
          <p:spPr bwMode="auto">
            <a:xfrm>
              <a:off x="129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5" name="Rectangle 7"/>
            <p:cNvSpPr>
              <a:spLocks noChangeArrowheads="1"/>
            </p:cNvSpPr>
            <p:nvPr/>
          </p:nvSpPr>
          <p:spPr bwMode="auto">
            <a:xfrm>
              <a:off x="672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6" name="Rectangle 8"/>
            <p:cNvSpPr>
              <a:spLocks noChangeArrowheads="1"/>
            </p:cNvSpPr>
            <p:nvPr/>
          </p:nvSpPr>
          <p:spPr bwMode="auto">
            <a:xfrm>
              <a:off x="1104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7" name="Rectangle 9"/>
            <p:cNvSpPr>
              <a:spLocks noChangeArrowheads="1"/>
            </p:cNvSpPr>
            <p:nvPr/>
          </p:nvSpPr>
          <p:spPr bwMode="auto">
            <a:xfrm>
              <a:off x="960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8" name="Line 10"/>
            <p:cNvSpPr>
              <a:spLocks noChangeShapeType="1"/>
            </p:cNvSpPr>
            <p:nvPr/>
          </p:nvSpPr>
          <p:spPr bwMode="auto">
            <a:xfrm flipH="1">
              <a:off x="960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979" name="Line 11"/>
            <p:cNvSpPr>
              <a:spLocks noChangeShapeType="1"/>
            </p:cNvSpPr>
            <p:nvPr/>
          </p:nvSpPr>
          <p:spPr bwMode="auto">
            <a:xfrm>
              <a:off x="1488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980" name="Text Box 12"/>
            <p:cNvSpPr txBox="1">
              <a:spLocks noChangeArrowheads="1"/>
            </p:cNvSpPr>
            <p:nvPr/>
          </p:nvSpPr>
          <p:spPr bwMode="auto">
            <a:xfrm>
              <a:off x="1478" y="286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1981" name="Text Box 13"/>
            <p:cNvSpPr txBox="1">
              <a:spLocks noChangeArrowheads="1"/>
            </p:cNvSpPr>
            <p:nvPr/>
          </p:nvSpPr>
          <p:spPr bwMode="auto">
            <a:xfrm>
              <a:off x="720" y="2832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51982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51983" name="Text Box 15"/>
            <p:cNvSpPr txBox="1">
              <a:spLocks noChangeArrowheads="1"/>
            </p:cNvSpPr>
            <p:nvPr/>
          </p:nvSpPr>
          <p:spPr bwMode="auto">
            <a:xfrm>
              <a:off x="432" y="32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1984" name="Text Box 16"/>
            <p:cNvSpPr txBox="1">
              <a:spLocks noChangeArrowheads="1"/>
            </p:cNvSpPr>
            <p:nvPr/>
          </p:nvSpPr>
          <p:spPr bwMode="auto">
            <a:xfrm>
              <a:off x="1152" y="32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1985" name="Line 17"/>
            <p:cNvSpPr>
              <a:spLocks noChangeShapeType="1"/>
            </p:cNvSpPr>
            <p:nvPr/>
          </p:nvSpPr>
          <p:spPr bwMode="auto">
            <a:xfrm flipH="1">
              <a:off x="672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986" name="Line 18"/>
            <p:cNvSpPr>
              <a:spLocks noChangeShapeType="1"/>
            </p:cNvSpPr>
            <p:nvPr/>
          </p:nvSpPr>
          <p:spPr bwMode="auto">
            <a:xfrm>
              <a:off x="1152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994" name="Text Box 26"/>
            <p:cNvSpPr txBox="1">
              <a:spLocks noChangeArrowheads="1"/>
            </p:cNvSpPr>
            <p:nvPr/>
          </p:nvSpPr>
          <p:spPr bwMode="auto">
            <a:xfrm>
              <a:off x="480" y="3552"/>
              <a:ext cx="149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Deleting node with 7 – before deletion</a:t>
              </a:r>
            </a:p>
          </p:txBody>
        </p:sp>
      </p:grpSp>
      <p:grpSp>
        <p:nvGrpSpPr>
          <p:cNvPr id="851998" name="Group 30"/>
          <p:cNvGrpSpPr>
            <a:grpSpLocks/>
          </p:cNvGrpSpPr>
          <p:nvPr/>
        </p:nvGrpSpPr>
        <p:grpSpPr bwMode="auto">
          <a:xfrm>
            <a:off x="5638800" y="3429000"/>
            <a:ext cx="2393950" cy="2587625"/>
            <a:chOff x="3552" y="2304"/>
            <a:chExt cx="1508" cy="1630"/>
          </a:xfrm>
        </p:grpSpPr>
        <p:sp>
          <p:nvSpPr>
            <p:cNvPr id="851987" name="Rectangle 19"/>
            <p:cNvSpPr>
              <a:spLocks noChangeArrowheads="1"/>
            </p:cNvSpPr>
            <p:nvPr/>
          </p:nvSpPr>
          <p:spPr bwMode="auto">
            <a:xfrm>
              <a:off x="4128" y="230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88" name="Rectangle 20"/>
            <p:cNvSpPr>
              <a:spLocks noChangeArrowheads="1"/>
            </p:cNvSpPr>
            <p:nvPr/>
          </p:nvSpPr>
          <p:spPr bwMode="auto">
            <a:xfrm>
              <a:off x="4560" y="230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89" name="Rectangle 21"/>
            <p:cNvSpPr>
              <a:spLocks noChangeArrowheads="1"/>
            </p:cNvSpPr>
            <p:nvPr/>
          </p:nvSpPr>
          <p:spPr bwMode="auto">
            <a:xfrm>
              <a:off x="4416" y="230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90" name="Line 22"/>
            <p:cNvSpPr>
              <a:spLocks noChangeShapeType="1"/>
            </p:cNvSpPr>
            <p:nvPr/>
          </p:nvSpPr>
          <p:spPr bwMode="auto">
            <a:xfrm>
              <a:off x="4608" y="24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991" name="Text Box 23"/>
            <p:cNvSpPr txBox="1">
              <a:spLocks noChangeArrowheads="1"/>
            </p:cNvSpPr>
            <p:nvPr/>
          </p:nvSpPr>
          <p:spPr bwMode="auto">
            <a:xfrm>
              <a:off x="4598" y="2772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1992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3888" y="278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1995" name="Text Box 27"/>
            <p:cNvSpPr txBox="1">
              <a:spLocks noChangeArrowheads="1"/>
            </p:cNvSpPr>
            <p:nvPr/>
          </p:nvSpPr>
          <p:spPr bwMode="auto">
            <a:xfrm>
              <a:off x="3552" y="3600"/>
              <a:ext cx="149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Deleting node with 7 – after deletion</a:t>
              </a:r>
            </a:p>
          </p:txBody>
        </p:sp>
        <p:sp>
          <p:nvSpPr>
            <p:cNvPr id="851996" name="Line 28"/>
            <p:cNvSpPr>
              <a:spLocks noChangeShapeType="1"/>
            </p:cNvSpPr>
            <p:nvPr/>
          </p:nvSpPr>
          <p:spPr bwMode="auto">
            <a:xfrm flipH="1">
              <a:off x="4128" y="244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15D004F7-C763-4FC1-A564-8BB41B201A2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</a:t>
            </a:r>
            <a:br>
              <a:rPr lang="en-US" altLang="en-US"/>
            </a:br>
            <a:r>
              <a:rPr lang="en-US" altLang="en-US"/>
              <a:t>Binary Tree – One Child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12113" cy="2057400"/>
          </a:xfrm>
        </p:spPr>
        <p:txBody>
          <a:bodyPr/>
          <a:lstStyle/>
          <a:p>
            <a:r>
              <a:rPr lang="en-US" altLang="en-US" sz="2800"/>
              <a:t>If node to be deleted has one child node, adjust pointers so that parent of node to be deleted points to child of node to be deleted, then delete the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AF298724-18E6-4E25-A323-2C573EE1B22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</a:t>
            </a:r>
            <a:br>
              <a:rPr lang="en-US" altLang="en-US"/>
            </a:br>
            <a:r>
              <a:rPr lang="en-US" altLang="en-US"/>
              <a:t>Binary Tree – One Child</a:t>
            </a:r>
          </a:p>
        </p:txBody>
      </p:sp>
      <p:grpSp>
        <p:nvGrpSpPr>
          <p:cNvPr id="854094" name="Group 78"/>
          <p:cNvGrpSpPr>
            <a:grpSpLocks noChangeAspect="1"/>
          </p:cNvGrpSpPr>
          <p:nvPr/>
        </p:nvGrpSpPr>
        <p:grpSpPr bwMode="auto">
          <a:xfrm>
            <a:off x="260350" y="1752600"/>
            <a:ext cx="4341813" cy="2817813"/>
            <a:chOff x="164" y="1538"/>
            <a:chExt cx="3060" cy="1987"/>
          </a:xfrm>
        </p:grpSpPr>
        <p:sp>
          <p:nvSpPr>
            <p:cNvPr id="854019" name="Rectangle 3"/>
            <p:cNvSpPr>
              <a:spLocks noChangeAspect="1" noChangeArrowheads="1"/>
            </p:cNvSpPr>
            <p:nvPr/>
          </p:nvSpPr>
          <p:spPr bwMode="auto">
            <a:xfrm>
              <a:off x="1508" y="153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0" name="Rectangle 4"/>
            <p:cNvSpPr>
              <a:spLocks noChangeAspect="1" noChangeArrowheads="1"/>
            </p:cNvSpPr>
            <p:nvPr/>
          </p:nvSpPr>
          <p:spPr bwMode="auto">
            <a:xfrm>
              <a:off x="1364" y="201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1" name="Rectangle 5"/>
            <p:cNvSpPr>
              <a:spLocks noChangeAspect="1" noChangeArrowheads="1"/>
            </p:cNvSpPr>
            <p:nvPr/>
          </p:nvSpPr>
          <p:spPr bwMode="auto">
            <a:xfrm>
              <a:off x="1796" y="201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2" name="Rectangle 6"/>
            <p:cNvSpPr>
              <a:spLocks noChangeAspect="1" noChangeArrowheads="1"/>
            </p:cNvSpPr>
            <p:nvPr/>
          </p:nvSpPr>
          <p:spPr bwMode="auto">
            <a:xfrm>
              <a:off x="1652" y="201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3" name="Rectangle 7"/>
            <p:cNvSpPr>
              <a:spLocks noChangeAspect="1" noChangeArrowheads="1"/>
            </p:cNvSpPr>
            <p:nvPr/>
          </p:nvSpPr>
          <p:spPr bwMode="auto">
            <a:xfrm>
              <a:off x="2228" y="245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4" name="Rectangle 8"/>
            <p:cNvSpPr>
              <a:spLocks noChangeAspect="1" noChangeArrowheads="1"/>
            </p:cNvSpPr>
            <p:nvPr/>
          </p:nvSpPr>
          <p:spPr bwMode="auto">
            <a:xfrm>
              <a:off x="2660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5" name="Rectangle 9"/>
            <p:cNvSpPr>
              <a:spLocks noChangeAspect="1" noChangeArrowheads="1"/>
            </p:cNvSpPr>
            <p:nvPr/>
          </p:nvSpPr>
          <p:spPr bwMode="auto">
            <a:xfrm>
              <a:off x="2516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6" name="Rectangle 10"/>
            <p:cNvSpPr>
              <a:spLocks noChangeAspect="1" noChangeArrowheads="1"/>
            </p:cNvSpPr>
            <p:nvPr/>
          </p:nvSpPr>
          <p:spPr bwMode="auto">
            <a:xfrm>
              <a:off x="740" y="245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7" name="Rectangle 11"/>
            <p:cNvSpPr>
              <a:spLocks noChangeAspect="1" noChangeArrowheads="1"/>
            </p:cNvSpPr>
            <p:nvPr/>
          </p:nvSpPr>
          <p:spPr bwMode="auto">
            <a:xfrm>
              <a:off x="1172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8" name="Rectangle 12"/>
            <p:cNvSpPr>
              <a:spLocks noChangeAspect="1" noChangeArrowheads="1"/>
            </p:cNvSpPr>
            <p:nvPr/>
          </p:nvSpPr>
          <p:spPr bwMode="auto">
            <a:xfrm>
              <a:off x="1028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9" name="Rectangle 13"/>
            <p:cNvSpPr>
              <a:spLocks noChangeAspect="1" noChangeArrowheads="1"/>
            </p:cNvSpPr>
            <p:nvPr/>
          </p:nvSpPr>
          <p:spPr bwMode="auto">
            <a:xfrm>
              <a:off x="404" y="288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0" name="Rectangle 14"/>
            <p:cNvSpPr>
              <a:spLocks noChangeAspect="1" noChangeArrowheads="1"/>
            </p:cNvSpPr>
            <p:nvPr/>
          </p:nvSpPr>
          <p:spPr bwMode="auto">
            <a:xfrm>
              <a:off x="836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1" name="Rectangle 15"/>
            <p:cNvSpPr>
              <a:spLocks noChangeAspect="1" noChangeArrowheads="1"/>
            </p:cNvSpPr>
            <p:nvPr/>
          </p:nvSpPr>
          <p:spPr bwMode="auto">
            <a:xfrm>
              <a:off x="692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2" name="Rectangle 16"/>
            <p:cNvSpPr>
              <a:spLocks noChangeAspect="1" noChangeArrowheads="1"/>
            </p:cNvSpPr>
            <p:nvPr/>
          </p:nvSpPr>
          <p:spPr bwMode="auto">
            <a:xfrm>
              <a:off x="1988" y="288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3" name="Rectangle 17"/>
            <p:cNvSpPr>
              <a:spLocks noChangeAspect="1" noChangeArrowheads="1"/>
            </p:cNvSpPr>
            <p:nvPr/>
          </p:nvSpPr>
          <p:spPr bwMode="auto">
            <a:xfrm>
              <a:off x="2420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4" name="Rectangle 18"/>
            <p:cNvSpPr>
              <a:spLocks noChangeAspect="1" noChangeArrowheads="1"/>
            </p:cNvSpPr>
            <p:nvPr/>
          </p:nvSpPr>
          <p:spPr bwMode="auto">
            <a:xfrm>
              <a:off x="2276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5" name="Line 19"/>
            <p:cNvSpPr>
              <a:spLocks noChangeAspect="1" noChangeShapeType="1"/>
            </p:cNvSpPr>
            <p:nvPr/>
          </p:nvSpPr>
          <p:spPr bwMode="auto">
            <a:xfrm>
              <a:off x="1652" y="168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36" name="Line 20"/>
            <p:cNvSpPr>
              <a:spLocks noChangeAspect="1" noChangeShapeType="1"/>
            </p:cNvSpPr>
            <p:nvPr/>
          </p:nvSpPr>
          <p:spPr bwMode="auto">
            <a:xfrm flipH="1">
              <a:off x="1028" y="216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37" name="Line 21"/>
            <p:cNvSpPr>
              <a:spLocks noChangeAspect="1" noChangeShapeType="1"/>
            </p:cNvSpPr>
            <p:nvPr/>
          </p:nvSpPr>
          <p:spPr bwMode="auto">
            <a:xfrm>
              <a:off x="1844" y="216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38" name="Line 22"/>
            <p:cNvSpPr>
              <a:spLocks noChangeAspect="1" noChangeShapeType="1"/>
            </p:cNvSpPr>
            <p:nvPr/>
          </p:nvSpPr>
          <p:spPr bwMode="auto">
            <a:xfrm flipH="1">
              <a:off x="692" y="259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39" name="Line 23"/>
            <p:cNvSpPr>
              <a:spLocks noChangeAspect="1" noChangeShapeType="1"/>
            </p:cNvSpPr>
            <p:nvPr/>
          </p:nvSpPr>
          <p:spPr bwMode="auto">
            <a:xfrm>
              <a:off x="1220" y="259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40" name="Line 24"/>
            <p:cNvSpPr>
              <a:spLocks noChangeAspect="1" noChangeShapeType="1"/>
            </p:cNvSpPr>
            <p:nvPr/>
          </p:nvSpPr>
          <p:spPr bwMode="auto">
            <a:xfrm flipH="1">
              <a:off x="2276" y="259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41" name="Line 25"/>
            <p:cNvSpPr>
              <a:spLocks noChangeAspect="1" noChangeShapeType="1"/>
            </p:cNvSpPr>
            <p:nvPr/>
          </p:nvSpPr>
          <p:spPr bwMode="auto">
            <a:xfrm>
              <a:off x="2708" y="259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42" name="Text Box 26"/>
            <p:cNvSpPr txBox="1">
              <a:spLocks noChangeAspect="1" noChangeArrowheads="1"/>
            </p:cNvSpPr>
            <p:nvPr/>
          </p:nvSpPr>
          <p:spPr bwMode="auto">
            <a:xfrm>
              <a:off x="1210" y="2918"/>
              <a:ext cx="51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43" name="Text Box 27"/>
            <p:cNvSpPr txBox="1">
              <a:spLocks noChangeAspect="1" noChangeArrowheads="1"/>
            </p:cNvSpPr>
            <p:nvPr/>
          </p:nvSpPr>
          <p:spPr bwMode="auto">
            <a:xfrm>
              <a:off x="2707" y="2882"/>
              <a:ext cx="51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44" name="Text Box 28"/>
            <p:cNvSpPr txBox="1">
              <a:spLocks noChangeAspect="1" noChangeArrowheads="1"/>
            </p:cNvSpPr>
            <p:nvPr/>
          </p:nvSpPr>
          <p:spPr bwMode="auto">
            <a:xfrm>
              <a:off x="452" y="2882"/>
              <a:ext cx="237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54045" name="Text Box 29"/>
            <p:cNvSpPr txBox="1">
              <a:spLocks noChangeAspect="1" noChangeArrowheads="1"/>
            </p:cNvSpPr>
            <p:nvPr/>
          </p:nvSpPr>
          <p:spPr bwMode="auto">
            <a:xfrm>
              <a:off x="740" y="2450"/>
              <a:ext cx="34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54046" name="Text Box 30"/>
            <p:cNvSpPr txBox="1">
              <a:spLocks noChangeAspect="1" noChangeArrowheads="1"/>
            </p:cNvSpPr>
            <p:nvPr/>
          </p:nvSpPr>
          <p:spPr bwMode="auto">
            <a:xfrm>
              <a:off x="1365" y="2018"/>
              <a:ext cx="34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54047" name="Text Box 31"/>
            <p:cNvSpPr txBox="1">
              <a:spLocks noChangeAspect="1" noChangeArrowheads="1"/>
            </p:cNvSpPr>
            <p:nvPr/>
          </p:nvSpPr>
          <p:spPr bwMode="auto">
            <a:xfrm>
              <a:off x="1988" y="2882"/>
              <a:ext cx="34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54048" name="Text Box 32"/>
            <p:cNvSpPr txBox="1">
              <a:spLocks noChangeAspect="1" noChangeArrowheads="1"/>
            </p:cNvSpPr>
            <p:nvPr/>
          </p:nvSpPr>
          <p:spPr bwMode="auto">
            <a:xfrm>
              <a:off x="2229" y="2450"/>
              <a:ext cx="34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54049" name="Text Box 33"/>
            <p:cNvSpPr txBox="1">
              <a:spLocks noChangeAspect="1" noChangeArrowheads="1"/>
            </p:cNvSpPr>
            <p:nvPr/>
          </p:nvSpPr>
          <p:spPr bwMode="auto">
            <a:xfrm>
              <a:off x="164" y="3266"/>
              <a:ext cx="51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50" name="Text Box 34"/>
            <p:cNvSpPr txBox="1">
              <a:spLocks noChangeAspect="1" noChangeArrowheads="1"/>
            </p:cNvSpPr>
            <p:nvPr/>
          </p:nvSpPr>
          <p:spPr bwMode="auto">
            <a:xfrm>
              <a:off x="885" y="3266"/>
              <a:ext cx="5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51" name="Line 35"/>
            <p:cNvSpPr>
              <a:spLocks noChangeAspect="1" noChangeShapeType="1"/>
            </p:cNvSpPr>
            <p:nvPr/>
          </p:nvSpPr>
          <p:spPr bwMode="auto">
            <a:xfrm flipH="1">
              <a:off x="404" y="302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52" name="Line 36"/>
            <p:cNvSpPr>
              <a:spLocks noChangeAspect="1" noChangeShapeType="1"/>
            </p:cNvSpPr>
            <p:nvPr/>
          </p:nvSpPr>
          <p:spPr bwMode="auto">
            <a:xfrm>
              <a:off x="884" y="302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53" name="Text Box 37"/>
            <p:cNvSpPr txBox="1">
              <a:spLocks noChangeAspect="1" noChangeArrowheads="1"/>
            </p:cNvSpPr>
            <p:nvPr/>
          </p:nvSpPr>
          <p:spPr bwMode="auto">
            <a:xfrm>
              <a:off x="1748" y="3266"/>
              <a:ext cx="51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54" name="Text Box 38"/>
            <p:cNvSpPr txBox="1">
              <a:spLocks noChangeAspect="1" noChangeArrowheads="1"/>
            </p:cNvSpPr>
            <p:nvPr/>
          </p:nvSpPr>
          <p:spPr bwMode="auto">
            <a:xfrm>
              <a:off x="2467" y="3266"/>
              <a:ext cx="5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55" name="Line 39"/>
            <p:cNvSpPr>
              <a:spLocks noChangeAspect="1" noChangeShapeType="1"/>
            </p:cNvSpPr>
            <p:nvPr/>
          </p:nvSpPr>
          <p:spPr bwMode="auto">
            <a:xfrm flipH="1">
              <a:off x="1988" y="302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56" name="Line 40"/>
            <p:cNvSpPr>
              <a:spLocks noChangeAspect="1" noChangeShapeType="1"/>
            </p:cNvSpPr>
            <p:nvPr/>
          </p:nvSpPr>
          <p:spPr bwMode="auto">
            <a:xfrm>
              <a:off x="2468" y="302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4088" name="Text Box 72"/>
          <p:cNvSpPr txBox="1">
            <a:spLocks noChangeArrowheads="1"/>
          </p:cNvSpPr>
          <p:nvPr/>
        </p:nvSpPr>
        <p:spPr bwMode="auto">
          <a:xfrm>
            <a:off x="1098550" y="4876800"/>
            <a:ext cx="25304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800"/>
              <a:t>Deleting node with 19 – before deletion</a:t>
            </a:r>
          </a:p>
        </p:txBody>
      </p:sp>
      <p:grpSp>
        <p:nvGrpSpPr>
          <p:cNvPr id="854093" name="Group 77"/>
          <p:cNvGrpSpPr>
            <a:grpSpLocks noChangeAspect="1"/>
          </p:cNvGrpSpPr>
          <p:nvPr/>
        </p:nvGrpSpPr>
        <p:grpSpPr bwMode="auto">
          <a:xfrm>
            <a:off x="4970463" y="1752600"/>
            <a:ext cx="4024312" cy="2974975"/>
            <a:chOff x="3072" y="720"/>
            <a:chExt cx="2665" cy="1971"/>
          </a:xfrm>
        </p:grpSpPr>
        <p:sp>
          <p:nvSpPr>
            <p:cNvPr id="854057" name="Rectangle 41"/>
            <p:cNvSpPr>
              <a:spLocks noChangeAspect="1" noChangeArrowheads="1"/>
            </p:cNvSpPr>
            <p:nvPr/>
          </p:nvSpPr>
          <p:spPr bwMode="auto">
            <a:xfrm>
              <a:off x="4052" y="7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58" name="Rectangle 42"/>
            <p:cNvSpPr>
              <a:spLocks noChangeAspect="1" noChangeArrowheads="1"/>
            </p:cNvSpPr>
            <p:nvPr/>
          </p:nvSpPr>
          <p:spPr bwMode="auto">
            <a:xfrm>
              <a:off x="3908" y="12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59" name="Rectangle 43"/>
            <p:cNvSpPr>
              <a:spLocks noChangeAspect="1" noChangeArrowheads="1"/>
            </p:cNvSpPr>
            <p:nvPr/>
          </p:nvSpPr>
          <p:spPr bwMode="auto">
            <a:xfrm>
              <a:off x="4340" y="12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0" name="Rectangle 44"/>
            <p:cNvSpPr>
              <a:spLocks noChangeAspect="1" noChangeArrowheads="1"/>
            </p:cNvSpPr>
            <p:nvPr/>
          </p:nvSpPr>
          <p:spPr bwMode="auto">
            <a:xfrm>
              <a:off x="4196" y="12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1" name="Rectangle 45"/>
            <p:cNvSpPr>
              <a:spLocks noChangeAspect="1" noChangeArrowheads="1"/>
            </p:cNvSpPr>
            <p:nvPr/>
          </p:nvSpPr>
          <p:spPr bwMode="auto">
            <a:xfrm>
              <a:off x="4772" y="16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2" name="Rectangle 46"/>
            <p:cNvSpPr>
              <a:spLocks noChangeAspect="1" noChangeArrowheads="1"/>
            </p:cNvSpPr>
            <p:nvPr/>
          </p:nvSpPr>
          <p:spPr bwMode="auto">
            <a:xfrm>
              <a:off x="5204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3" name="Rectangle 47"/>
            <p:cNvSpPr>
              <a:spLocks noChangeAspect="1" noChangeArrowheads="1"/>
            </p:cNvSpPr>
            <p:nvPr/>
          </p:nvSpPr>
          <p:spPr bwMode="auto">
            <a:xfrm>
              <a:off x="5060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4" name="Rectangle 48"/>
            <p:cNvSpPr>
              <a:spLocks noChangeAspect="1" noChangeArrowheads="1"/>
            </p:cNvSpPr>
            <p:nvPr/>
          </p:nvSpPr>
          <p:spPr bwMode="auto">
            <a:xfrm>
              <a:off x="3264" y="16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5" name="Rectangle 49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6" name="Rectangle 50"/>
            <p:cNvSpPr>
              <a:spLocks noChangeAspect="1" noChangeArrowheads="1"/>
            </p:cNvSpPr>
            <p:nvPr/>
          </p:nvSpPr>
          <p:spPr bwMode="auto">
            <a:xfrm>
              <a:off x="3552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7" name="Rectangle 51"/>
            <p:cNvSpPr>
              <a:spLocks noChangeAspect="1" noChangeArrowheads="1"/>
            </p:cNvSpPr>
            <p:nvPr/>
          </p:nvSpPr>
          <p:spPr bwMode="auto">
            <a:xfrm>
              <a:off x="4532" y="20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8" name="Rectangle 52"/>
            <p:cNvSpPr>
              <a:spLocks noChangeAspect="1" noChangeArrowheads="1"/>
            </p:cNvSpPr>
            <p:nvPr/>
          </p:nvSpPr>
          <p:spPr bwMode="auto">
            <a:xfrm>
              <a:off x="4964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69" name="Rectangle 53"/>
            <p:cNvSpPr>
              <a:spLocks noChangeAspect="1" noChangeArrowheads="1"/>
            </p:cNvSpPr>
            <p:nvPr/>
          </p:nvSpPr>
          <p:spPr bwMode="auto">
            <a:xfrm>
              <a:off x="4820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70" name="Line 54"/>
            <p:cNvSpPr>
              <a:spLocks noChangeAspect="1" noChangeShapeType="1"/>
            </p:cNvSpPr>
            <p:nvPr/>
          </p:nvSpPr>
          <p:spPr bwMode="auto">
            <a:xfrm>
              <a:off x="4196" y="8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71" name="Line 55"/>
            <p:cNvSpPr>
              <a:spLocks noChangeAspect="1" noChangeShapeType="1"/>
            </p:cNvSpPr>
            <p:nvPr/>
          </p:nvSpPr>
          <p:spPr bwMode="auto">
            <a:xfrm flipH="1">
              <a:off x="3572" y="13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72" name="Line 56"/>
            <p:cNvSpPr>
              <a:spLocks noChangeAspect="1" noChangeShapeType="1"/>
            </p:cNvSpPr>
            <p:nvPr/>
          </p:nvSpPr>
          <p:spPr bwMode="auto">
            <a:xfrm>
              <a:off x="4388" y="13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73" name="Line 57"/>
            <p:cNvSpPr>
              <a:spLocks noChangeAspect="1" noChangeShapeType="1"/>
            </p:cNvSpPr>
            <p:nvPr/>
          </p:nvSpPr>
          <p:spPr bwMode="auto">
            <a:xfrm flipH="1">
              <a:off x="4820" y="177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74" name="Line 58"/>
            <p:cNvSpPr>
              <a:spLocks noChangeAspect="1" noChangeShapeType="1"/>
            </p:cNvSpPr>
            <p:nvPr/>
          </p:nvSpPr>
          <p:spPr bwMode="auto">
            <a:xfrm>
              <a:off x="5252" y="17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75" name="Text Box 59"/>
            <p:cNvSpPr txBox="1">
              <a:spLocks noChangeAspect="1" noChangeArrowheads="1"/>
            </p:cNvSpPr>
            <p:nvPr/>
          </p:nvSpPr>
          <p:spPr bwMode="auto">
            <a:xfrm>
              <a:off x="5251" y="2064"/>
              <a:ext cx="48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76" name="Text Box 60"/>
            <p:cNvSpPr txBox="1">
              <a:spLocks noChangeAspect="1" noChangeArrowheads="1"/>
            </p:cNvSpPr>
            <p:nvPr/>
          </p:nvSpPr>
          <p:spPr bwMode="auto">
            <a:xfrm>
              <a:off x="3312" y="1632"/>
              <a:ext cx="22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54077" name="Text Box 61"/>
            <p:cNvSpPr txBox="1">
              <a:spLocks noChangeAspect="1" noChangeArrowheads="1"/>
            </p:cNvSpPr>
            <p:nvPr/>
          </p:nvSpPr>
          <p:spPr bwMode="auto">
            <a:xfrm>
              <a:off x="3908" y="1200"/>
              <a:ext cx="32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54078" name="Text Box 62"/>
            <p:cNvSpPr txBox="1">
              <a:spLocks noChangeAspect="1" noChangeArrowheads="1"/>
            </p:cNvSpPr>
            <p:nvPr/>
          </p:nvSpPr>
          <p:spPr bwMode="auto">
            <a:xfrm>
              <a:off x="4532" y="2064"/>
              <a:ext cx="32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54079" name="Text Box 63"/>
            <p:cNvSpPr txBox="1">
              <a:spLocks noChangeAspect="1" noChangeArrowheads="1"/>
            </p:cNvSpPr>
            <p:nvPr/>
          </p:nvSpPr>
          <p:spPr bwMode="auto">
            <a:xfrm>
              <a:off x="4772" y="1632"/>
              <a:ext cx="32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54080" name="Text Box 64"/>
            <p:cNvSpPr txBox="1">
              <a:spLocks noChangeAspect="1" noChangeArrowheads="1"/>
            </p:cNvSpPr>
            <p:nvPr/>
          </p:nvSpPr>
          <p:spPr bwMode="auto">
            <a:xfrm>
              <a:off x="3072" y="1968"/>
              <a:ext cx="48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81" name="Text Box 65"/>
            <p:cNvSpPr txBox="1">
              <a:spLocks noChangeAspect="1" noChangeArrowheads="1"/>
            </p:cNvSpPr>
            <p:nvPr/>
          </p:nvSpPr>
          <p:spPr bwMode="auto">
            <a:xfrm>
              <a:off x="3744" y="1968"/>
              <a:ext cx="485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82" name="Line 66"/>
            <p:cNvSpPr>
              <a:spLocks noChangeAspect="1" noChangeShapeType="1"/>
            </p:cNvSpPr>
            <p:nvPr/>
          </p:nvSpPr>
          <p:spPr bwMode="auto">
            <a:xfrm flipH="1">
              <a:off x="3264" y="17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83" name="Line 67"/>
            <p:cNvSpPr>
              <a:spLocks noChangeAspect="1" noChangeShapeType="1"/>
            </p:cNvSpPr>
            <p:nvPr/>
          </p:nvSpPr>
          <p:spPr bwMode="auto">
            <a:xfrm>
              <a:off x="3744" y="17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84" name="Text Box 68"/>
            <p:cNvSpPr txBox="1">
              <a:spLocks noChangeAspect="1" noChangeArrowheads="1"/>
            </p:cNvSpPr>
            <p:nvPr/>
          </p:nvSpPr>
          <p:spPr bwMode="auto">
            <a:xfrm>
              <a:off x="4291" y="2448"/>
              <a:ext cx="48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85" name="Text Box 69"/>
            <p:cNvSpPr txBox="1">
              <a:spLocks noChangeAspect="1" noChangeArrowheads="1"/>
            </p:cNvSpPr>
            <p:nvPr/>
          </p:nvSpPr>
          <p:spPr bwMode="auto">
            <a:xfrm>
              <a:off x="5012" y="2448"/>
              <a:ext cx="485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86" name="Line 70"/>
            <p:cNvSpPr>
              <a:spLocks noChangeAspect="1" noChangeShapeType="1"/>
            </p:cNvSpPr>
            <p:nvPr/>
          </p:nvSpPr>
          <p:spPr bwMode="auto">
            <a:xfrm flipH="1">
              <a:off x="4532" y="22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087" name="Line 71"/>
            <p:cNvSpPr>
              <a:spLocks noChangeAspect="1" noChangeShapeType="1"/>
            </p:cNvSpPr>
            <p:nvPr/>
          </p:nvSpPr>
          <p:spPr bwMode="auto">
            <a:xfrm>
              <a:off x="5012" y="22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4089" name="Text Box 73"/>
          <p:cNvSpPr txBox="1">
            <a:spLocks noChangeArrowheads="1"/>
          </p:cNvSpPr>
          <p:nvPr/>
        </p:nvSpPr>
        <p:spPr bwMode="auto">
          <a:xfrm>
            <a:off x="5791200" y="4879975"/>
            <a:ext cx="25304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800"/>
              <a:t>Deleting node with 19 – after deletion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6032CE57-C73E-4553-816F-8F6CC49DB56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</a:t>
            </a:r>
            <a:br>
              <a:rPr lang="en-US" altLang="en-US"/>
            </a:br>
            <a:r>
              <a:rPr lang="en-US" altLang="en-US"/>
              <a:t>Binary Tree – Two Children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6575"/>
            <a:ext cx="8012113" cy="3497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If node to be deleted has left and right children,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‘Promote’ one child to take the place of the deleted node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Locate correct position for other child in subtree of promoted child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Convention in text: promote the right child, position left subtree underneath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BF0F7A90-7ECE-4A46-9720-D9DDDCB0108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</a:t>
            </a:r>
            <a:br>
              <a:rPr lang="en-US" altLang="en-US"/>
            </a:br>
            <a:r>
              <a:rPr lang="en-US" altLang="en-US"/>
              <a:t>Binary Tree – Two Children</a:t>
            </a:r>
          </a:p>
        </p:txBody>
      </p:sp>
      <p:grpSp>
        <p:nvGrpSpPr>
          <p:cNvPr id="856138" name="Group 74"/>
          <p:cNvGrpSpPr>
            <a:grpSpLocks noChangeAspect="1"/>
          </p:cNvGrpSpPr>
          <p:nvPr/>
        </p:nvGrpSpPr>
        <p:grpSpPr bwMode="auto">
          <a:xfrm>
            <a:off x="304800" y="1752600"/>
            <a:ext cx="4325938" cy="2874963"/>
            <a:chOff x="68" y="1104"/>
            <a:chExt cx="2981" cy="1981"/>
          </a:xfrm>
        </p:grpSpPr>
        <p:sp>
          <p:nvSpPr>
            <p:cNvPr id="856067" name="Rectangle 3"/>
            <p:cNvSpPr>
              <a:spLocks noChangeAspect="1"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68" name="Rectangle 4"/>
            <p:cNvSpPr>
              <a:spLocks noChangeAspect="1" noChangeArrowheads="1"/>
            </p:cNvSpPr>
            <p:nvPr/>
          </p:nvSpPr>
          <p:spPr bwMode="auto">
            <a:xfrm>
              <a:off x="1200" y="15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69" name="Rectangle 5"/>
            <p:cNvSpPr>
              <a:spLocks noChangeAspect="1" noChangeArrowheads="1"/>
            </p:cNvSpPr>
            <p:nvPr/>
          </p:nvSpPr>
          <p:spPr bwMode="auto">
            <a:xfrm>
              <a:off x="1632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70" name="Rectangle 6"/>
            <p:cNvSpPr>
              <a:spLocks noChangeAspect="1" noChangeArrowheads="1"/>
            </p:cNvSpPr>
            <p:nvPr/>
          </p:nvSpPr>
          <p:spPr bwMode="auto">
            <a:xfrm>
              <a:off x="1488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71" name="Rectangle 7"/>
            <p:cNvSpPr>
              <a:spLocks noChangeAspect="1" noChangeArrowheads="1"/>
            </p:cNvSpPr>
            <p:nvPr/>
          </p:nvSpPr>
          <p:spPr bwMode="auto">
            <a:xfrm>
              <a:off x="206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72" name="Rectangle 8"/>
            <p:cNvSpPr>
              <a:spLocks noChangeAspect="1" noChangeArrowheads="1"/>
            </p:cNvSpPr>
            <p:nvPr/>
          </p:nvSpPr>
          <p:spPr bwMode="auto">
            <a:xfrm>
              <a:off x="249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73" name="Rectangle 9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74" name="Rectangle 10"/>
            <p:cNvSpPr>
              <a:spLocks noChangeAspect="1" noChangeArrowheads="1"/>
            </p:cNvSpPr>
            <p:nvPr/>
          </p:nvSpPr>
          <p:spPr bwMode="auto">
            <a:xfrm>
              <a:off x="576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75" name="Rectangle 11"/>
            <p:cNvSpPr>
              <a:spLocks noChangeAspect="1" noChangeArrowheads="1"/>
            </p:cNvSpPr>
            <p:nvPr/>
          </p:nvSpPr>
          <p:spPr bwMode="auto">
            <a:xfrm>
              <a:off x="1008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76" name="Rectangle 12"/>
            <p:cNvSpPr>
              <a:spLocks noChangeAspect="1" noChangeArrowheads="1"/>
            </p:cNvSpPr>
            <p:nvPr/>
          </p:nvSpPr>
          <p:spPr bwMode="auto">
            <a:xfrm>
              <a:off x="864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77" name="Rectangle 13"/>
            <p:cNvSpPr>
              <a:spLocks noChangeAspect="1" noChangeArrowheads="1"/>
            </p:cNvSpPr>
            <p:nvPr/>
          </p:nvSpPr>
          <p:spPr bwMode="auto">
            <a:xfrm>
              <a:off x="24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78" name="Rectangle 14"/>
            <p:cNvSpPr>
              <a:spLocks noChangeAspect="1" noChangeArrowheads="1"/>
            </p:cNvSpPr>
            <p:nvPr/>
          </p:nvSpPr>
          <p:spPr bwMode="auto">
            <a:xfrm>
              <a:off x="67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79" name="Rectangle 15"/>
            <p:cNvSpPr>
              <a:spLocks noChangeAspect="1" noChangeArrowheads="1"/>
            </p:cNvSpPr>
            <p:nvPr/>
          </p:nvSpPr>
          <p:spPr bwMode="auto">
            <a:xfrm>
              <a:off x="52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80" name="Rectangle 16"/>
            <p:cNvSpPr>
              <a:spLocks noChangeAspect="1" noChangeArrowheads="1"/>
            </p:cNvSpPr>
            <p:nvPr/>
          </p:nvSpPr>
          <p:spPr bwMode="auto">
            <a:xfrm>
              <a:off x="1824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81" name="Rectangle 17"/>
            <p:cNvSpPr>
              <a:spLocks noChangeAspect="1" noChangeArrowheads="1"/>
            </p:cNvSpPr>
            <p:nvPr/>
          </p:nvSpPr>
          <p:spPr bwMode="auto">
            <a:xfrm>
              <a:off x="225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82" name="Rectangle 18"/>
            <p:cNvSpPr>
              <a:spLocks noChangeAspect="1" noChangeArrowheads="1"/>
            </p:cNvSpPr>
            <p:nvPr/>
          </p:nvSpPr>
          <p:spPr bwMode="auto">
            <a:xfrm>
              <a:off x="211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83" name="Line 19"/>
            <p:cNvSpPr>
              <a:spLocks noChangeAspect="1" noChangeShapeType="1"/>
            </p:cNvSpPr>
            <p:nvPr/>
          </p:nvSpPr>
          <p:spPr bwMode="auto">
            <a:xfrm>
              <a:off x="1488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084" name="Line 20"/>
            <p:cNvSpPr>
              <a:spLocks noChangeAspect="1" noChangeShapeType="1"/>
            </p:cNvSpPr>
            <p:nvPr/>
          </p:nvSpPr>
          <p:spPr bwMode="auto">
            <a:xfrm flipH="1">
              <a:off x="864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085" name="Line 21"/>
            <p:cNvSpPr>
              <a:spLocks noChangeAspect="1" noChangeShapeType="1"/>
            </p:cNvSpPr>
            <p:nvPr/>
          </p:nvSpPr>
          <p:spPr bwMode="auto">
            <a:xfrm>
              <a:off x="1680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086" name="Line 22"/>
            <p:cNvSpPr>
              <a:spLocks noChangeAspect="1" noChangeShapeType="1"/>
            </p:cNvSpPr>
            <p:nvPr/>
          </p:nvSpPr>
          <p:spPr bwMode="auto">
            <a:xfrm flipH="1">
              <a:off x="528" y="216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087" name="Line 23"/>
            <p:cNvSpPr>
              <a:spLocks noChangeAspect="1" noChangeShapeType="1"/>
            </p:cNvSpPr>
            <p:nvPr/>
          </p:nvSpPr>
          <p:spPr bwMode="auto">
            <a:xfrm>
              <a:off x="1056" y="21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088" name="Line 24"/>
            <p:cNvSpPr>
              <a:spLocks noChangeAspect="1" noChangeShapeType="1"/>
            </p:cNvSpPr>
            <p:nvPr/>
          </p:nvSpPr>
          <p:spPr bwMode="auto">
            <a:xfrm flipH="1">
              <a:off x="2112" y="216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089" name="Line 25"/>
            <p:cNvSpPr>
              <a:spLocks noChangeAspect="1" noChangeShapeType="1"/>
            </p:cNvSpPr>
            <p:nvPr/>
          </p:nvSpPr>
          <p:spPr bwMode="auto">
            <a:xfrm>
              <a:off x="2544" y="21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090" name="Text Box 26"/>
            <p:cNvSpPr txBox="1">
              <a:spLocks noChangeAspect="1" noChangeArrowheads="1"/>
            </p:cNvSpPr>
            <p:nvPr/>
          </p:nvSpPr>
          <p:spPr bwMode="auto">
            <a:xfrm>
              <a:off x="1046" y="2484"/>
              <a:ext cx="5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6091" name="Text Box 27"/>
            <p:cNvSpPr txBox="1">
              <a:spLocks noChangeAspect="1" noChangeArrowheads="1"/>
            </p:cNvSpPr>
            <p:nvPr/>
          </p:nvSpPr>
          <p:spPr bwMode="auto">
            <a:xfrm>
              <a:off x="2544" y="2448"/>
              <a:ext cx="5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6092" name="Text Box 28"/>
            <p:cNvSpPr txBox="1">
              <a:spLocks noChangeAspect="1" noChangeArrowheads="1"/>
            </p:cNvSpPr>
            <p:nvPr/>
          </p:nvSpPr>
          <p:spPr bwMode="auto">
            <a:xfrm>
              <a:off x="288" y="2448"/>
              <a:ext cx="232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56093" name="Text Box 29"/>
            <p:cNvSpPr txBox="1">
              <a:spLocks noChangeAspect="1" noChangeArrowheads="1"/>
            </p:cNvSpPr>
            <p:nvPr/>
          </p:nvSpPr>
          <p:spPr bwMode="auto">
            <a:xfrm>
              <a:off x="576" y="2016"/>
              <a:ext cx="337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56094" name="Text Box 30"/>
            <p:cNvSpPr txBox="1">
              <a:spLocks noChangeAspect="1" noChangeArrowheads="1"/>
            </p:cNvSpPr>
            <p:nvPr/>
          </p:nvSpPr>
          <p:spPr bwMode="auto">
            <a:xfrm>
              <a:off x="1200" y="1584"/>
              <a:ext cx="337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56095" name="Text Box 31"/>
            <p:cNvSpPr txBox="1">
              <a:spLocks noChangeAspect="1" noChangeArrowheads="1"/>
            </p:cNvSpPr>
            <p:nvPr/>
          </p:nvSpPr>
          <p:spPr bwMode="auto">
            <a:xfrm>
              <a:off x="1824" y="2448"/>
              <a:ext cx="337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56096" name="Text Box 32"/>
            <p:cNvSpPr txBox="1">
              <a:spLocks noChangeAspect="1" noChangeArrowheads="1"/>
            </p:cNvSpPr>
            <p:nvPr/>
          </p:nvSpPr>
          <p:spPr bwMode="auto">
            <a:xfrm>
              <a:off x="2064" y="2016"/>
              <a:ext cx="337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56097" name="Text Box 33"/>
            <p:cNvSpPr txBox="1">
              <a:spLocks noChangeAspect="1" noChangeArrowheads="1"/>
            </p:cNvSpPr>
            <p:nvPr/>
          </p:nvSpPr>
          <p:spPr bwMode="auto">
            <a:xfrm>
              <a:off x="68" y="2832"/>
              <a:ext cx="5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6098" name="Text Box 34"/>
            <p:cNvSpPr txBox="1">
              <a:spLocks noChangeAspect="1" noChangeArrowheads="1"/>
            </p:cNvSpPr>
            <p:nvPr/>
          </p:nvSpPr>
          <p:spPr bwMode="auto">
            <a:xfrm>
              <a:off x="720" y="2832"/>
              <a:ext cx="5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6099" name="Line 35"/>
            <p:cNvSpPr>
              <a:spLocks noChangeAspect="1" noChangeShapeType="1"/>
            </p:cNvSpPr>
            <p:nvPr/>
          </p:nvSpPr>
          <p:spPr bwMode="auto">
            <a:xfrm flipH="1">
              <a:off x="240" y="259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00" name="Line 36"/>
            <p:cNvSpPr>
              <a:spLocks noChangeAspect="1" noChangeShapeType="1"/>
            </p:cNvSpPr>
            <p:nvPr/>
          </p:nvSpPr>
          <p:spPr bwMode="auto">
            <a:xfrm>
              <a:off x="720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01" name="Text Box 37"/>
            <p:cNvSpPr txBox="1">
              <a:spLocks noChangeAspect="1" noChangeArrowheads="1"/>
            </p:cNvSpPr>
            <p:nvPr/>
          </p:nvSpPr>
          <p:spPr bwMode="auto">
            <a:xfrm>
              <a:off x="1584" y="2832"/>
              <a:ext cx="50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6102" name="Text Box 38"/>
            <p:cNvSpPr txBox="1">
              <a:spLocks noChangeAspect="1" noChangeArrowheads="1"/>
            </p:cNvSpPr>
            <p:nvPr/>
          </p:nvSpPr>
          <p:spPr bwMode="auto">
            <a:xfrm>
              <a:off x="2304" y="2832"/>
              <a:ext cx="5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6103" name="Line 39"/>
            <p:cNvSpPr>
              <a:spLocks noChangeAspect="1" noChangeShapeType="1"/>
            </p:cNvSpPr>
            <p:nvPr/>
          </p:nvSpPr>
          <p:spPr bwMode="auto">
            <a:xfrm flipH="1">
              <a:off x="1824" y="259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04" name="Line 40"/>
            <p:cNvSpPr>
              <a:spLocks noChangeAspect="1" noChangeShapeType="1"/>
            </p:cNvSpPr>
            <p:nvPr/>
          </p:nvSpPr>
          <p:spPr bwMode="auto">
            <a:xfrm>
              <a:off x="2304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6121" name="Text Box 57"/>
          <p:cNvSpPr txBox="1">
            <a:spLocks noChangeArrowheads="1"/>
          </p:cNvSpPr>
          <p:nvPr/>
        </p:nvSpPr>
        <p:spPr bwMode="auto">
          <a:xfrm>
            <a:off x="838200" y="5105400"/>
            <a:ext cx="25304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800"/>
              <a:t>Deleting node with 31 – before deletion</a:t>
            </a:r>
          </a:p>
        </p:txBody>
      </p:sp>
      <p:sp>
        <p:nvSpPr>
          <p:cNvPr id="856122" name="Text Box 58"/>
          <p:cNvSpPr txBox="1">
            <a:spLocks noChangeArrowheads="1"/>
          </p:cNvSpPr>
          <p:nvPr/>
        </p:nvSpPr>
        <p:spPr bwMode="auto">
          <a:xfrm>
            <a:off x="5715000" y="5334000"/>
            <a:ext cx="25304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800"/>
              <a:t>Deleting node with 31 – after deletion</a:t>
            </a:r>
          </a:p>
        </p:txBody>
      </p:sp>
      <p:grpSp>
        <p:nvGrpSpPr>
          <p:cNvPr id="856139" name="Group 75"/>
          <p:cNvGrpSpPr>
            <a:grpSpLocks noChangeAspect="1"/>
          </p:cNvGrpSpPr>
          <p:nvPr/>
        </p:nvGrpSpPr>
        <p:grpSpPr bwMode="auto">
          <a:xfrm>
            <a:off x="4679950" y="1849438"/>
            <a:ext cx="4179888" cy="3408362"/>
            <a:chOff x="2948" y="1104"/>
            <a:chExt cx="2770" cy="2259"/>
          </a:xfrm>
        </p:grpSpPr>
        <p:sp>
          <p:nvSpPr>
            <p:cNvPr id="856105" name="Rectangle 41"/>
            <p:cNvSpPr>
              <a:spLocks noChangeAspect="1" noChangeArrowheads="1"/>
            </p:cNvSpPr>
            <p:nvPr/>
          </p:nvSpPr>
          <p:spPr bwMode="auto">
            <a:xfrm>
              <a:off x="4552" y="110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06" name="Rectangle 42"/>
            <p:cNvSpPr>
              <a:spLocks noChangeAspect="1" noChangeArrowheads="1"/>
            </p:cNvSpPr>
            <p:nvPr/>
          </p:nvSpPr>
          <p:spPr bwMode="auto">
            <a:xfrm>
              <a:off x="4408" y="15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07" name="Rectangle 43"/>
            <p:cNvSpPr>
              <a:spLocks noChangeAspect="1" noChangeArrowheads="1"/>
            </p:cNvSpPr>
            <p:nvPr/>
          </p:nvSpPr>
          <p:spPr bwMode="auto">
            <a:xfrm>
              <a:off x="4840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08" name="Rectangle 44"/>
            <p:cNvSpPr>
              <a:spLocks noChangeAspect="1" noChangeArrowheads="1"/>
            </p:cNvSpPr>
            <p:nvPr/>
          </p:nvSpPr>
          <p:spPr bwMode="auto">
            <a:xfrm>
              <a:off x="4696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09" name="Rectangle 45"/>
            <p:cNvSpPr>
              <a:spLocks noChangeAspect="1" noChangeArrowheads="1"/>
            </p:cNvSpPr>
            <p:nvPr/>
          </p:nvSpPr>
          <p:spPr bwMode="auto">
            <a:xfrm>
              <a:off x="376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0" name="Rectangle 46"/>
            <p:cNvSpPr>
              <a:spLocks noChangeAspect="1" noChangeArrowheads="1"/>
            </p:cNvSpPr>
            <p:nvPr/>
          </p:nvSpPr>
          <p:spPr bwMode="auto">
            <a:xfrm>
              <a:off x="419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1" name="Rectangle 47"/>
            <p:cNvSpPr>
              <a:spLocks noChangeAspect="1" noChangeArrowheads="1"/>
            </p:cNvSpPr>
            <p:nvPr/>
          </p:nvSpPr>
          <p:spPr bwMode="auto">
            <a:xfrm>
              <a:off x="405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2" name="Line 48"/>
            <p:cNvSpPr>
              <a:spLocks noChangeAspect="1" noChangeShapeType="1"/>
            </p:cNvSpPr>
            <p:nvPr/>
          </p:nvSpPr>
          <p:spPr bwMode="auto">
            <a:xfrm>
              <a:off x="4696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13" name="Line 49"/>
            <p:cNvSpPr>
              <a:spLocks noChangeAspect="1" noChangeShapeType="1"/>
            </p:cNvSpPr>
            <p:nvPr/>
          </p:nvSpPr>
          <p:spPr bwMode="auto">
            <a:xfrm flipH="1">
              <a:off x="4072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14" name="Line 50"/>
            <p:cNvSpPr>
              <a:spLocks noChangeAspect="1" noChangeShapeType="1"/>
            </p:cNvSpPr>
            <p:nvPr/>
          </p:nvSpPr>
          <p:spPr bwMode="auto">
            <a:xfrm>
              <a:off x="4888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15" name="Text Box 51"/>
            <p:cNvSpPr txBox="1">
              <a:spLocks noChangeAspect="1" noChangeArrowheads="1"/>
            </p:cNvSpPr>
            <p:nvPr/>
          </p:nvSpPr>
          <p:spPr bwMode="auto">
            <a:xfrm>
              <a:off x="3764" y="2016"/>
              <a:ext cx="32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56116" name="Text Box 52"/>
            <p:cNvSpPr txBox="1">
              <a:spLocks noChangeAspect="1" noChangeArrowheads="1"/>
            </p:cNvSpPr>
            <p:nvPr/>
          </p:nvSpPr>
          <p:spPr bwMode="auto">
            <a:xfrm>
              <a:off x="4408" y="1584"/>
              <a:ext cx="32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56117" name="Text Box 53"/>
            <p:cNvSpPr txBox="1">
              <a:spLocks noChangeAspect="1" noChangeArrowheads="1"/>
            </p:cNvSpPr>
            <p:nvPr/>
          </p:nvSpPr>
          <p:spPr bwMode="auto">
            <a:xfrm>
              <a:off x="4244" y="2352"/>
              <a:ext cx="48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6118" name="Line 54"/>
            <p:cNvSpPr>
              <a:spLocks noChangeAspect="1" noChangeShapeType="1"/>
            </p:cNvSpPr>
            <p:nvPr/>
          </p:nvSpPr>
          <p:spPr bwMode="auto">
            <a:xfrm flipH="1">
              <a:off x="3764" y="216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19" name="Line 55"/>
            <p:cNvSpPr>
              <a:spLocks noChangeAspect="1" noChangeShapeType="1"/>
            </p:cNvSpPr>
            <p:nvPr/>
          </p:nvSpPr>
          <p:spPr bwMode="auto">
            <a:xfrm>
              <a:off x="4244" y="21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20" name="Text Box 56"/>
            <p:cNvSpPr txBox="1">
              <a:spLocks noChangeAspect="1" noChangeArrowheads="1"/>
            </p:cNvSpPr>
            <p:nvPr/>
          </p:nvSpPr>
          <p:spPr bwMode="auto">
            <a:xfrm>
              <a:off x="5232" y="2016"/>
              <a:ext cx="48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6123" name="Rectangle 59"/>
            <p:cNvSpPr>
              <a:spLocks noChangeAspect="1" noChangeArrowheads="1"/>
            </p:cNvSpPr>
            <p:nvPr/>
          </p:nvSpPr>
          <p:spPr bwMode="auto">
            <a:xfrm>
              <a:off x="3456" y="235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4" name="Rectangle 60"/>
            <p:cNvSpPr>
              <a:spLocks noChangeAspect="1" noChangeArrowheads="1"/>
            </p:cNvSpPr>
            <p:nvPr/>
          </p:nvSpPr>
          <p:spPr bwMode="auto">
            <a:xfrm>
              <a:off x="3888" y="235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5" name="Rectangle 61"/>
            <p:cNvSpPr>
              <a:spLocks noChangeAspect="1" noChangeArrowheads="1"/>
            </p:cNvSpPr>
            <p:nvPr/>
          </p:nvSpPr>
          <p:spPr bwMode="auto">
            <a:xfrm>
              <a:off x="3744" y="235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6" name="Rectangle 62"/>
            <p:cNvSpPr>
              <a:spLocks noChangeAspect="1" noChangeArrowheads="1"/>
            </p:cNvSpPr>
            <p:nvPr/>
          </p:nvSpPr>
          <p:spPr bwMode="auto">
            <a:xfrm>
              <a:off x="3120" y="27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7" name="Rectangle 63"/>
            <p:cNvSpPr>
              <a:spLocks noChangeAspect="1" noChangeArrowheads="1"/>
            </p:cNvSpPr>
            <p:nvPr/>
          </p:nvSpPr>
          <p:spPr bwMode="auto">
            <a:xfrm>
              <a:off x="3552" y="27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8" name="Rectangle 64"/>
            <p:cNvSpPr>
              <a:spLocks noChangeAspect="1" noChangeArrowheads="1"/>
            </p:cNvSpPr>
            <p:nvPr/>
          </p:nvSpPr>
          <p:spPr bwMode="auto">
            <a:xfrm>
              <a:off x="3408" y="27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9" name="Line 65"/>
            <p:cNvSpPr>
              <a:spLocks noChangeAspect="1" noChangeShapeType="1"/>
            </p:cNvSpPr>
            <p:nvPr/>
          </p:nvSpPr>
          <p:spPr bwMode="auto">
            <a:xfrm flipH="1">
              <a:off x="3408" y="249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30" name="Line 66"/>
            <p:cNvSpPr>
              <a:spLocks noChangeAspect="1" noChangeShapeType="1"/>
            </p:cNvSpPr>
            <p:nvPr/>
          </p:nvSpPr>
          <p:spPr bwMode="auto">
            <a:xfrm>
              <a:off x="3936" y="24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31" name="Text Box 67"/>
            <p:cNvSpPr txBox="1">
              <a:spLocks noChangeAspect="1" noChangeArrowheads="1"/>
            </p:cNvSpPr>
            <p:nvPr/>
          </p:nvSpPr>
          <p:spPr bwMode="auto">
            <a:xfrm>
              <a:off x="3168" y="2784"/>
              <a:ext cx="22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56132" name="Text Box 68"/>
            <p:cNvSpPr txBox="1">
              <a:spLocks noChangeAspect="1" noChangeArrowheads="1"/>
            </p:cNvSpPr>
            <p:nvPr/>
          </p:nvSpPr>
          <p:spPr bwMode="auto">
            <a:xfrm>
              <a:off x="3456" y="2352"/>
              <a:ext cx="32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56133" name="Text Box 69"/>
            <p:cNvSpPr txBox="1">
              <a:spLocks noChangeAspect="1" noChangeArrowheads="1"/>
            </p:cNvSpPr>
            <p:nvPr/>
          </p:nvSpPr>
          <p:spPr bwMode="auto">
            <a:xfrm>
              <a:off x="2948" y="3120"/>
              <a:ext cx="48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6134" name="Text Box 70"/>
            <p:cNvSpPr txBox="1">
              <a:spLocks noChangeAspect="1" noChangeArrowheads="1"/>
            </p:cNvSpPr>
            <p:nvPr/>
          </p:nvSpPr>
          <p:spPr bwMode="auto">
            <a:xfrm>
              <a:off x="3600" y="3120"/>
              <a:ext cx="48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6135" name="Line 71"/>
            <p:cNvSpPr>
              <a:spLocks noChangeAspect="1" noChangeShapeType="1"/>
            </p:cNvSpPr>
            <p:nvPr/>
          </p:nvSpPr>
          <p:spPr bwMode="auto">
            <a:xfrm flipH="1">
              <a:off x="3120" y="292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36" name="Line 72"/>
            <p:cNvSpPr>
              <a:spLocks noChangeAspect="1" noChangeShapeType="1"/>
            </p:cNvSpPr>
            <p:nvPr/>
          </p:nvSpPr>
          <p:spPr bwMode="auto">
            <a:xfrm>
              <a:off x="3600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137" name="Text Box 73"/>
            <p:cNvSpPr txBox="1">
              <a:spLocks noChangeAspect="1" noChangeArrowheads="1"/>
            </p:cNvSpPr>
            <p:nvPr/>
          </p:nvSpPr>
          <p:spPr bwMode="auto">
            <a:xfrm>
              <a:off x="3936" y="2832"/>
              <a:ext cx="48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Template Considerations for Binary Search Trees</a:t>
            </a:r>
          </a:p>
        </p:txBody>
      </p:sp>
      <p:sp>
        <p:nvSpPr>
          <p:cNvPr id="770052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20.3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06F4C1C9-0822-42F7-84AC-F4F4D563DD0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24800" cy="1143000"/>
          </a:xfrm>
        </p:spPr>
        <p:txBody>
          <a:bodyPr/>
          <a:lstStyle/>
          <a:p>
            <a:r>
              <a:rPr lang="en-US" altLang="en-US"/>
              <a:t>Template Considerations for            Binary Search Trees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29600" cy="4525963"/>
          </a:xfrm>
        </p:spPr>
        <p:txBody>
          <a:bodyPr/>
          <a:lstStyle/>
          <a:p>
            <a:r>
              <a:rPr lang="en-US" altLang="en-US"/>
              <a:t>Binary tree can be implemented as a template, allowing flexibility in  determining type of data stored</a:t>
            </a:r>
          </a:p>
          <a:p>
            <a:r>
              <a:rPr lang="en-US" altLang="en-US"/>
              <a:t>Implementation must support relational operators </a:t>
            </a:r>
            <a:r>
              <a:rPr lang="en-US" altLang="en-US">
                <a:latin typeface="Courier New" pitchFamily="112" charset="0"/>
              </a:rPr>
              <a:t>&gt;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&lt;</a:t>
            </a:r>
            <a:r>
              <a:rPr lang="en-US" altLang="en-US"/>
              <a:t>, and </a:t>
            </a:r>
            <a:r>
              <a:rPr lang="en-US" altLang="en-US">
                <a:latin typeface="Courier New" pitchFamily="112" charset="0"/>
              </a:rPr>
              <a:t>==</a:t>
            </a:r>
            <a:r>
              <a:rPr lang="en-US" altLang="en-US"/>
              <a:t> to allow comparison of nodes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B603A120-E104-4A87-ACF9-7771224C47E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and Application of                             Binary Trees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191000"/>
          </a:xfrm>
        </p:spPr>
        <p:txBody>
          <a:bodyPr/>
          <a:lstStyle/>
          <a:p>
            <a:r>
              <a:rPr lang="en-US" altLang="en-US" sz="2800" u="sng"/>
              <a:t>Binary tree</a:t>
            </a:r>
            <a:r>
              <a:rPr lang="en-US" altLang="en-US" sz="2800"/>
              <a:t>: a nonlinear linked list in which each node may point to 0, 1, or two other nodes</a:t>
            </a:r>
          </a:p>
          <a:p>
            <a:r>
              <a:rPr lang="en-US" altLang="en-US" sz="2800"/>
              <a:t>Each node contains</a:t>
            </a:r>
          </a:p>
          <a:p>
            <a:pPr>
              <a:buFont typeface="Times" pitchFamily="112" charset="0"/>
              <a:buNone/>
            </a:pPr>
            <a:r>
              <a:rPr lang="en-US" altLang="en-US" sz="2800"/>
              <a:t>	one or more</a:t>
            </a:r>
          </a:p>
          <a:p>
            <a:pPr>
              <a:buFont typeface="Times" pitchFamily="112" charset="0"/>
              <a:buNone/>
            </a:pPr>
            <a:r>
              <a:rPr lang="en-US" altLang="en-US" sz="2800"/>
              <a:t>	data fields and</a:t>
            </a:r>
          </a:p>
          <a:p>
            <a:pPr>
              <a:buFont typeface="Times" pitchFamily="112" charset="0"/>
              <a:buNone/>
            </a:pPr>
            <a:r>
              <a:rPr lang="en-US" altLang="en-US" sz="2800"/>
              <a:t>	two pointers</a:t>
            </a:r>
          </a:p>
        </p:txBody>
      </p:sp>
      <p:grpSp>
        <p:nvGrpSpPr>
          <p:cNvPr id="830501" name="Group 37"/>
          <p:cNvGrpSpPr>
            <a:grpSpLocks/>
          </p:cNvGrpSpPr>
          <p:nvPr/>
        </p:nvGrpSpPr>
        <p:grpSpPr bwMode="auto">
          <a:xfrm>
            <a:off x="3352800" y="3048000"/>
            <a:ext cx="4695825" cy="3109913"/>
            <a:chOff x="2352" y="1920"/>
            <a:chExt cx="2958" cy="1959"/>
          </a:xfrm>
        </p:grpSpPr>
        <p:sp>
          <p:nvSpPr>
            <p:cNvPr id="830468" name="Rectangle 4"/>
            <p:cNvSpPr>
              <a:spLocks noChangeArrowheads="1"/>
            </p:cNvSpPr>
            <p:nvPr/>
          </p:nvSpPr>
          <p:spPr bwMode="auto">
            <a:xfrm>
              <a:off x="3648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69" name="Rectangle 5"/>
            <p:cNvSpPr>
              <a:spLocks noChangeArrowheads="1"/>
            </p:cNvSpPr>
            <p:nvPr/>
          </p:nvSpPr>
          <p:spPr bwMode="auto">
            <a:xfrm>
              <a:off x="3504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0" name="Rectangle 6"/>
            <p:cNvSpPr>
              <a:spLocks noChangeArrowheads="1"/>
            </p:cNvSpPr>
            <p:nvPr/>
          </p:nvSpPr>
          <p:spPr bwMode="auto">
            <a:xfrm>
              <a:off x="393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1" name="Rectangle 7"/>
            <p:cNvSpPr>
              <a:spLocks noChangeArrowheads="1"/>
            </p:cNvSpPr>
            <p:nvPr/>
          </p:nvSpPr>
          <p:spPr bwMode="auto">
            <a:xfrm>
              <a:off x="379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2" name="Rectangle 8"/>
            <p:cNvSpPr>
              <a:spLocks noChangeArrowheads="1"/>
            </p:cNvSpPr>
            <p:nvPr/>
          </p:nvSpPr>
          <p:spPr bwMode="auto">
            <a:xfrm>
              <a:off x="4368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3" name="Rectangle 9"/>
            <p:cNvSpPr>
              <a:spLocks noChangeArrowheads="1"/>
            </p:cNvSpPr>
            <p:nvPr/>
          </p:nvSpPr>
          <p:spPr bwMode="auto">
            <a:xfrm>
              <a:off x="4800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4" name="Rectangle 10"/>
            <p:cNvSpPr>
              <a:spLocks noChangeArrowheads="1"/>
            </p:cNvSpPr>
            <p:nvPr/>
          </p:nvSpPr>
          <p:spPr bwMode="auto">
            <a:xfrm>
              <a:off x="4656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5" name="Rectangle 11"/>
            <p:cNvSpPr>
              <a:spLocks noChangeArrowheads="1"/>
            </p:cNvSpPr>
            <p:nvPr/>
          </p:nvSpPr>
          <p:spPr bwMode="auto">
            <a:xfrm>
              <a:off x="2880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6" name="Rectangle 12"/>
            <p:cNvSpPr>
              <a:spLocks noChangeArrowheads="1"/>
            </p:cNvSpPr>
            <p:nvPr/>
          </p:nvSpPr>
          <p:spPr bwMode="auto">
            <a:xfrm>
              <a:off x="331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7" name="Rectangle 13"/>
            <p:cNvSpPr>
              <a:spLocks noChangeArrowheads="1"/>
            </p:cNvSpPr>
            <p:nvPr/>
          </p:nvSpPr>
          <p:spPr bwMode="auto">
            <a:xfrm>
              <a:off x="316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8" name="Rectangle 14"/>
            <p:cNvSpPr>
              <a:spLocks noChangeArrowheads="1"/>
            </p:cNvSpPr>
            <p:nvPr/>
          </p:nvSpPr>
          <p:spPr bwMode="auto">
            <a:xfrm>
              <a:off x="2544" y="32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9" name="Rectangle 15"/>
            <p:cNvSpPr>
              <a:spLocks noChangeArrowheads="1"/>
            </p:cNvSpPr>
            <p:nvPr/>
          </p:nvSpPr>
          <p:spPr bwMode="auto">
            <a:xfrm>
              <a:off x="2976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80" name="Rectangle 16"/>
            <p:cNvSpPr>
              <a:spLocks noChangeArrowheads="1"/>
            </p:cNvSpPr>
            <p:nvPr/>
          </p:nvSpPr>
          <p:spPr bwMode="auto">
            <a:xfrm>
              <a:off x="2832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81" name="Rectangle 17"/>
            <p:cNvSpPr>
              <a:spLocks noChangeArrowheads="1"/>
            </p:cNvSpPr>
            <p:nvPr/>
          </p:nvSpPr>
          <p:spPr bwMode="auto">
            <a:xfrm>
              <a:off x="4128" y="32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82" name="Rectangle 18"/>
            <p:cNvSpPr>
              <a:spLocks noChangeArrowheads="1"/>
            </p:cNvSpPr>
            <p:nvPr/>
          </p:nvSpPr>
          <p:spPr bwMode="auto">
            <a:xfrm>
              <a:off x="4560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83" name="Rectangle 19"/>
            <p:cNvSpPr>
              <a:spLocks noChangeArrowheads="1"/>
            </p:cNvSpPr>
            <p:nvPr/>
          </p:nvSpPr>
          <p:spPr bwMode="auto">
            <a:xfrm>
              <a:off x="4416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84" name="Line 20"/>
            <p:cNvSpPr>
              <a:spLocks noChangeShapeType="1"/>
            </p:cNvSpPr>
            <p:nvPr/>
          </p:nvSpPr>
          <p:spPr bwMode="auto">
            <a:xfrm>
              <a:off x="3792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85" name="Line 21"/>
            <p:cNvSpPr>
              <a:spLocks noChangeShapeType="1"/>
            </p:cNvSpPr>
            <p:nvPr/>
          </p:nvSpPr>
          <p:spPr bwMode="auto">
            <a:xfrm flipH="1">
              <a:off x="3168" y="25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86" name="Line 22"/>
            <p:cNvSpPr>
              <a:spLocks noChangeShapeType="1"/>
            </p:cNvSpPr>
            <p:nvPr/>
          </p:nvSpPr>
          <p:spPr bwMode="auto">
            <a:xfrm>
              <a:off x="3984" y="25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87" name="Line 23"/>
            <p:cNvSpPr>
              <a:spLocks noChangeShapeType="1"/>
            </p:cNvSpPr>
            <p:nvPr/>
          </p:nvSpPr>
          <p:spPr bwMode="auto">
            <a:xfrm flipH="1">
              <a:off x="2832" y="29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88" name="Line 24"/>
            <p:cNvSpPr>
              <a:spLocks noChangeShapeType="1"/>
            </p:cNvSpPr>
            <p:nvPr/>
          </p:nvSpPr>
          <p:spPr bwMode="auto">
            <a:xfrm>
              <a:off x="3360" y="29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89" name="Line 25"/>
            <p:cNvSpPr>
              <a:spLocks noChangeShapeType="1"/>
            </p:cNvSpPr>
            <p:nvPr/>
          </p:nvSpPr>
          <p:spPr bwMode="auto">
            <a:xfrm flipH="1">
              <a:off x="4416" y="297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90" name="Line 26"/>
            <p:cNvSpPr>
              <a:spLocks noChangeShapeType="1"/>
            </p:cNvSpPr>
            <p:nvPr/>
          </p:nvSpPr>
          <p:spPr bwMode="auto">
            <a:xfrm>
              <a:off x="4848" y="29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91" name="Text Box 27"/>
            <p:cNvSpPr txBox="1">
              <a:spLocks noChangeArrowheads="1"/>
            </p:cNvSpPr>
            <p:nvPr/>
          </p:nvSpPr>
          <p:spPr bwMode="auto">
            <a:xfrm>
              <a:off x="3350" y="330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0492" name="Text Box 28"/>
            <p:cNvSpPr txBox="1">
              <a:spLocks noChangeArrowheads="1"/>
            </p:cNvSpPr>
            <p:nvPr/>
          </p:nvSpPr>
          <p:spPr bwMode="auto">
            <a:xfrm>
              <a:off x="4848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0493" name="Text Box 29"/>
            <p:cNvSpPr txBox="1">
              <a:spLocks noChangeArrowheads="1"/>
            </p:cNvSpPr>
            <p:nvPr/>
          </p:nvSpPr>
          <p:spPr bwMode="auto">
            <a:xfrm>
              <a:off x="2352" y="364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0494" name="Text Box 30"/>
            <p:cNvSpPr txBox="1">
              <a:spLocks noChangeArrowheads="1"/>
            </p:cNvSpPr>
            <p:nvPr/>
          </p:nvSpPr>
          <p:spPr bwMode="auto">
            <a:xfrm>
              <a:off x="3072" y="364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0495" name="Line 31"/>
            <p:cNvSpPr>
              <a:spLocks noChangeShapeType="1"/>
            </p:cNvSpPr>
            <p:nvPr/>
          </p:nvSpPr>
          <p:spPr bwMode="auto">
            <a:xfrm flipH="1">
              <a:off x="2592" y="34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96" name="Line 32"/>
            <p:cNvSpPr>
              <a:spLocks noChangeShapeType="1"/>
            </p:cNvSpPr>
            <p:nvPr/>
          </p:nvSpPr>
          <p:spPr bwMode="auto">
            <a:xfrm>
              <a:off x="3072" y="34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97" name="Text Box 33"/>
            <p:cNvSpPr txBox="1">
              <a:spLocks noChangeArrowheads="1"/>
            </p:cNvSpPr>
            <p:nvPr/>
          </p:nvSpPr>
          <p:spPr bwMode="auto">
            <a:xfrm>
              <a:off x="3936" y="364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0498" name="Text Box 34"/>
            <p:cNvSpPr txBox="1">
              <a:spLocks noChangeArrowheads="1"/>
            </p:cNvSpPr>
            <p:nvPr/>
          </p:nvSpPr>
          <p:spPr bwMode="auto">
            <a:xfrm>
              <a:off x="4656" y="3648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0499" name="Line 35"/>
            <p:cNvSpPr>
              <a:spLocks noChangeShapeType="1"/>
            </p:cNvSpPr>
            <p:nvPr/>
          </p:nvSpPr>
          <p:spPr bwMode="auto">
            <a:xfrm flipH="1">
              <a:off x="4176" y="34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500" name="Line 36"/>
            <p:cNvSpPr>
              <a:spLocks noChangeShapeType="1"/>
            </p:cNvSpPr>
            <p:nvPr/>
          </p:nvSpPr>
          <p:spPr bwMode="auto">
            <a:xfrm>
              <a:off x="4656" y="34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EFA6EBEF-8A86-4E80-8979-CEAE13DB953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 Terminology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4235450" cy="4114800"/>
          </a:xfrm>
        </p:spPr>
        <p:txBody>
          <a:bodyPr/>
          <a:lstStyle/>
          <a:p>
            <a:r>
              <a:rPr lang="en-US" altLang="en-US" sz="2800" u="sng"/>
              <a:t>Tree pointer</a:t>
            </a:r>
            <a:r>
              <a:rPr lang="en-US" altLang="en-US" sz="2800"/>
              <a:t>: like a head pointer for a linked list, it points to the first node in the binary tree</a:t>
            </a:r>
          </a:p>
          <a:p>
            <a:r>
              <a:rPr lang="en-US" altLang="en-US" sz="2800" u="sng"/>
              <a:t>Root node</a:t>
            </a:r>
            <a:r>
              <a:rPr lang="en-US" altLang="en-US" sz="2800"/>
              <a:t>: the node at the top of the tree</a:t>
            </a:r>
          </a:p>
        </p:txBody>
      </p:sp>
      <p:grpSp>
        <p:nvGrpSpPr>
          <p:cNvPr id="831527" name="Group 39"/>
          <p:cNvGrpSpPr>
            <a:grpSpLocks/>
          </p:cNvGrpSpPr>
          <p:nvPr/>
        </p:nvGrpSpPr>
        <p:grpSpPr bwMode="auto">
          <a:xfrm>
            <a:off x="3886200" y="3200400"/>
            <a:ext cx="4924425" cy="3262313"/>
            <a:chOff x="2448" y="2016"/>
            <a:chExt cx="3102" cy="2055"/>
          </a:xfrm>
        </p:grpSpPr>
        <p:sp>
          <p:nvSpPr>
            <p:cNvPr id="831492" name="Rectangle 4"/>
            <p:cNvSpPr>
              <a:spLocks noChangeArrowheads="1"/>
            </p:cNvSpPr>
            <p:nvPr/>
          </p:nvSpPr>
          <p:spPr bwMode="auto">
            <a:xfrm>
              <a:off x="3888" y="211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3" name="Rectangle 5"/>
            <p:cNvSpPr>
              <a:spLocks noChangeArrowheads="1"/>
            </p:cNvSpPr>
            <p:nvPr/>
          </p:nvSpPr>
          <p:spPr bwMode="auto">
            <a:xfrm>
              <a:off x="3744" y="259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4" name="Rectangle 6"/>
            <p:cNvSpPr>
              <a:spLocks noChangeArrowheads="1"/>
            </p:cNvSpPr>
            <p:nvPr/>
          </p:nvSpPr>
          <p:spPr bwMode="auto">
            <a:xfrm>
              <a:off x="4176" y="25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5" name="Rectangle 7"/>
            <p:cNvSpPr>
              <a:spLocks noChangeArrowheads="1"/>
            </p:cNvSpPr>
            <p:nvPr/>
          </p:nvSpPr>
          <p:spPr bwMode="auto">
            <a:xfrm>
              <a:off x="4032" y="25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6" name="Rectangle 8"/>
            <p:cNvSpPr>
              <a:spLocks noChangeArrowheads="1"/>
            </p:cNvSpPr>
            <p:nvPr/>
          </p:nvSpPr>
          <p:spPr bwMode="auto">
            <a:xfrm>
              <a:off x="4608" y="302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7" name="Rectangle 9"/>
            <p:cNvSpPr>
              <a:spLocks noChangeArrowheads="1"/>
            </p:cNvSpPr>
            <p:nvPr/>
          </p:nvSpPr>
          <p:spPr bwMode="auto">
            <a:xfrm>
              <a:off x="5040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8" name="Rectangle 10"/>
            <p:cNvSpPr>
              <a:spLocks noChangeArrowheads="1"/>
            </p:cNvSpPr>
            <p:nvPr/>
          </p:nvSpPr>
          <p:spPr bwMode="auto">
            <a:xfrm>
              <a:off x="4896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9" name="Rectangle 11"/>
            <p:cNvSpPr>
              <a:spLocks noChangeArrowheads="1"/>
            </p:cNvSpPr>
            <p:nvPr/>
          </p:nvSpPr>
          <p:spPr bwMode="auto">
            <a:xfrm>
              <a:off x="3120" y="302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0" name="Rectangle 12"/>
            <p:cNvSpPr>
              <a:spLocks noChangeArrowheads="1"/>
            </p:cNvSpPr>
            <p:nvPr/>
          </p:nvSpPr>
          <p:spPr bwMode="auto">
            <a:xfrm>
              <a:off x="3552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1" name="Rectangle 13"/>
            <p:cNvSpPr>
              <a:spLocks noChangeArrowheads="1"/>
            </p:cNvSpPr>
            <p:nvPr/>
          </p:nvSpPr>
          <p:spPr bwMode="auto">
            <a:xfrm>
              <a:off x="3408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2" name="Rectangle 14"/>
            <p:cNvSpPr>
              <a:spLocks noChangeArrowheads="1"/>
            </p:cNvSpPr>
            <p:nvPr/>
          </p:nvSpPr>
          <p:spPr bwMode="auto">
            <a:xfrm>
              <a:off x="2784" y="345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3" name="Rectangle 15"/>
            <p:cNvSpPr>
              <a:spLocks noChangeArrowheads="1"/>
            </p:cNvSpPr>
            <p:nvPr/>
          </p:nvSpPr>
          <p:spPr bwMode="auto">
            <a:xfrm>
              <a:off x="3216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4" name="Rectangle 16"/>
            <p:cNvSpPr>
              <a:spLocks noChangeArrowheads="1"/>
            </p:cNvSpPr>
            <p:nvPr/>
          </p:nvSpPr>
          <p:spPr bwMode="auto">
            <a:xfrm>
              <a:off x="3072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5" name="Rectangle 17"/>
            <p:cNvSpPr>
              <a:spLocks noChangeArrowheads="1"/>
            </p:cNvSpPr>
            <p:nvPr/>
          </p:nvSpPr>
          <p:spPr bwMode="auto">
            <a:xfrm>
              <a:off x="4368" y="345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6" name="Rectangle 18"/>
            <p:cNvSpPr>
              <a:spLocks noChangeArrowheads="1"/>
            </p:cNvSpPr>
            <p:nvPr/>
          </p:nvSpPr>
          <p:spPr bwMode="auto">
            <a:xfrm>
              <a:off x="4800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7" name="Rectangle 19"/>
            <p:cNvSpPr>
              <a:spLocks noChangeArrowheads="1"/>
            </p:cNvSpPr>
            <p:nvPr/>
          </p:nvSpPr>
          <p:spPr bwMode="auto">
            <a:xfrm>
              <a:off x="4656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8" name="Line 20"/>
            <p:cNvSpPr>
              <a:spLocks noChangeShapeType="1"/>
            </p:cNvSpPr>
            <p:nvPr/>
          </p:nvSpPr>
          <p:spPr bwMode="auto">
            <a:xfrm>
              <a:off x="4032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09" name="Line 21"/>
            <p:cNvSpPr>
              <a:spLocks noChangeShapeType="1"/>
            </p:cNvSpPr>
            <p:nvPr/>
          </p:nvSpPr>
          <p:spPr bwMode="auto">
            <a:xfrm flipH="1">
              <a:off x="3408" y="273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10" name="Line 22"/>
            <p:cNvSpPr>
              <a:spLocks noChangeShapeType="1"/>
            </p:cNvSpPr>
            <p:nvPr/>
          </p:nvSpPr>
          <p:spPr bwMode="auto">
            <a:xfrm>
              <a:off x="4224" y="273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11" name="Line 23"/>
            <p:cNvSpPr>
              <a:spLocks noChangeShapeType="1"/>
            </p:cNvSpPr>
            <p:nvPr/>
          </p:nvSpPr>
          <p:spPr bwMode="auto">
            <a:xfrm flipH="1">
              <a:off x="3072" y="31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12" name="Line 24"/>
            <p:cNvSpPr>
              <a:spLocks noChangeShapeType="1"/>
            </p:cNvSpPr>
            <p:nvPr/>
          </p:nvSpPr>
          <p:spPr bwMode="auto">
            <a:xfrm>
              <a:off x="3600" y="31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13" name="Line 25"/>
            <p:cNvSpPr>
              <a:spLocks noChangeShapeType="1"/>
            </p:cNvSpPr>
            <p:nvPr/>
          </p:nvSpPr>
          <p:spPr bwMode="auto">
            <a:xfrm flipH="1">
              <a:off x="4656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14" name="Line 26"/>
            <p:cNvSpPr>
              <a:spLocks noChangeShapeType="1"/>
            </p:cNvSpPr>
            <p:nvPr/>
          </p:nvSpPr>
          <p:spPr bwMode="auto">
            <a:xfrm>
              <a:off x="5088" y="31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15" name="Text Box 27"/>
            <p:cNvSpPr txBox="1">
              <a:spLocks noChangeArrowheads="1"/>
            </p:cNvSpPr>
            <p:nvPr/>
          </p:nvSpPr>
          <p:spPr bwMode="auto">
            <a:xfrm>
              <a:off x="3590" y="3492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1516" name="Text Box 28"/>
            <p:cNvSpPr txBox="1">
              <a:spLocks noChangeArrowheads="1"/>
            </p:cNvSpPr>
            <p:nvPr/>
          </p:nvSpPr>
          <p:spPr bwMode="auto">
            <a:xfrm>
              <a:off x="5088" y="345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1517" name="Line 29"/>
            <p:cNvSpPr>
              <a:spLocks noChangeShapeType="1"/>
            </p:cNvSpPr>
            <p:nvPr/>
          </p:nvSpPr>
          <p:spPr bwMode="auto">
            <a:xfrm>
              <a:off x="2880" y="2016"/>
              <a:ext cx="864" cy="144"/>
            </a:xfrm>
            <a:prstGeom prst="line">
              <a:avLst/>
            </a:prstGeom>
            <a:noFill/>
            <a:ln w="22225">
              <a:solidFill>
                <a:srgbClr val="99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18" name="Line 30"/>
            <p:cNvSpPr>
              <a:spLocks noChangeShapeType="1"/>
            </p:cNvSpPr>
            <p:nvPr/>
          </p:nvSpPr>
          <p:spPr bwMode="auto">
            <a:xfrm flipV="1">
              <a:off x="2448" y="2736"/>
              <a:ext cx="1200" cy="288"/>
            </a:xfrm>
            <a:prstGeom prst="line">
              <a:avLst/>
            </a:prstGeom>
            <a:noFill/>
            <a:ln w="22225">
              <a:solidFill>
                <a:srgbClr val="99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19" name="Text Box 31"/>
            <p:cNvSpPr txBox="1">
              <a:spLocks noChangeArrowheads="1"/>
            </p:cNvSpPr>
            <p:nvPr/>
          </p:nvSpPr>
          <p:spPr bwMode="auto">
            <a:xfrm>
              <a:off x="2592" y="384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1520" name="Text Box 32"/>
            <p:cNvSpPr txBox="1">
              <a:spLocks noChangeArrowheads="1"/>
            </p:cNvSpPr>
            <p:nvPr/>
          </p:nvSpPr>
          <p:spPr bwMode="auto">
            <a:xfrm>
              <a:off x="3312" y="384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1521" name="Line 33"/>
            <p:cNvSpPr>
              <a:spLocks noChangeShapeType="1"/>
            </p:cNvSpPr>
            <p:nvPr/>
          </p:nvSpPr>
          <p:spPr bwMode="auto">
            <a:xfrm flipH="1">
              <a:off x="2832" y="360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22" name="Line 34"/>
            <p:cNvSpPr>
              <a:spLocks noChangeShapeType="1"/>
            </p:cNvSpPr>
            <p:nvPr/>
          </p:nvSpPr>
          <p:spPr bwMode="auto">
            <a:xfrm>
              <a:off x="3312" y="360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23" name="Text Box 35"/>
            <p:cNvSpPr txBox="1">
              <a:spLocks noChangeArrowheads="1"/>
            </p:cNvSpPr>
            <p:nvPr/>
          </p:nvSpPr>
          <p:spPr bwMode="auto">
            <a:xfrm>
              <a:off x="4128" y="384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1524" name="Text Box 36"/>
            <p:cNvSpPr txBox="1">
              <a:spLocks noChangeArrowheads="1"/>
            </p:cNvSpPr>
            <p:nvPr/>
          </p:nvSpPr>
          <p:spPr bwMode="auto">
            <a:xfrm>
              <a:off x="4848" y="384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1525" name="Line 37"/>
            <p:cNvSpPr>
              <a:spLocks noChangeShapeType="1"/>
            </p:cNvSpPr>
            <p:nvPr/>
          </p:nvSpPr>
          <p:spPr bwMode="auto">
            <a:xfrm flipH="1">
              <a:off x="4368" y="360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26" name="Line 38"/>
            <p:cNvSpPr>
              <a:spLocks noChangeShapeType="1"/>
            </p:cNvSpPr>
            <p:nvPr/>
          </p:nvSpPr>
          <p:spPr bwMode="auto">
            <a:xfrm>
              <a:off x="4848" y="360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C80D3DF2-93F5-48EC-BABD-00F6E813384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 Terminology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544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/>
              <a:t>Leaf nodes</a:t>
            </a:r>
            <a:r>
              <a:rPr lang="en-US" altLang="en-US" sz="2800"/>
              <a:t>: nodes that have no children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altLang="en-US" sz="2800"/>
              <a:t>	The nodes containing </a:t>
            </a:r>
            <a:r>
              <a:rPr lang="en-US" altLang="en-US" sz="2800">
                <a:latin typeface="Courier New" pitchFamily="112" charset="0"/>
              </a:rPr>
              <a:t>7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itchFamily="112" charset="0"/>
              </a:rPr>
              <a:t>43</a:t>
            </a:r>
            <a:r>
              <a:rPr lang="en-US" altLang="en-US" sz="2800"/>
              <a:t> are leaf nodes</a:t>
            </a:r>
            <a:endParaRPr lang="en-US" altLang="en-US" sz="2800" u="sng"/>
          </a:p>
        </p:txBody>
      </p:sp>
      <p:grpSp>
        <p:nvGrpSpPr>
          <p:cNvPr id="832554" name="Group 42"/>
          <p:cNvGrpSpPr>
            <a:grpSpLocks/>
          </p:cNvGrpSpPr>
          <p:nvPr/>
        </p:nvGrpSpPr>
        <p:grpSpPr bwMode="auto">
          <a:xfrm>
            <a:off x="3810000" y="2528888"/>
            <a:ext cx="4695825" cy="3109912"/>
            <a:chOff x="2592" y="1536"/>
            <a:chExt cx="2958" cy="1959"/>
          </a:xfrm>
        </p:grpSpPr>
        <p:sp>
          <p:nvSpPr>
            <p:cNvPr id="832516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17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18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19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0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1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2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3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4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5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6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7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8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9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0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1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2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33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34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35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36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37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38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39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2540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2541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32542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32543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32544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32545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32546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2547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2548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49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50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2551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2552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53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6555DC45-6633-4F70-9BBB-097A77EEE57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 Terminology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/>
              <a:t>Child nodes</a:t>
            </a:r>
            <a:r>
              <a:rPr lang="en-US" altLang="en-US" sz="2800"/>
              <a:t>, </a:t>
            </a:r>
            <a:r>
              <a:rPr lang="en-US" altLang="en-US" sz="2800" u="sng"/>
              <a:t>children</a:t>
            </a:r>
            <a:r>
              <a:rPr lang="en-US" altLang="en-US" sz="2800"/>
              <a:t>: nodes below a given node 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altLang="en-US" sz="2800"/>
              <a:t>	The children of the node containing </a:t>
            </a:r>
            <a:r>
              <a:rPr lang="en-US" altLang="en-US" sz="2800">
                <a:latin typeface="Courier New" pitchFamily="112" charset="0"/>
              </a:rPr>
              <a:t>31</a:t>
            </a:r>
            <a:r>
              <a:rPr lang="en-US" altLang="en-US" sz="2800"/>
              <a:t> are the nodes containing </a:t>
            </a:r>
            <a:r>
              <a:rPr lang="en-US" altLang="en-US" sz="2800">
                <a:latin typeface="Courier New" pitchFamily="112" charset="0"/>
              </a:rPr>
              <a:t>19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itchFamily="112" charset="0"/>
              </a:rPr>
              <a:t>59</a:t>
            </a:r>
            <a:endParaRPr lang="en-US" altLang="en-US" sz="2800" u="sng">
              <a:latin typeface="Courier New" pitchFamily="112" charset="0"/>
            </a:endParaRPr>
          </a:p>
        </p:txBody>
      </p:sp>
      <p:grpSp>
        <p:nvGrpSpPr>
          <p:cNvPr id="833578" name="Group 42"/>
          <p:cNvGrpSpPr>
            <a:grpSpLocks/>
          </p:cNvGrpSpPr>
          <p:nvPr/>
        </p:nvGrpSpPr>
        <p:grpSpPr bwMode="auto">
          <a:xfrm>
            <a:off x="3962400" y="2528888"/>
            <a:ext cx="4695825" cy="3109912"/>
            <a:chOff x="2592" y="1536"/>
            <a:chExt cx="2958" cy="1959"/>
          </a:xfrm>
        </p:grpSpPr>
        <p:sp>
          <p:nvSpPr>
            <p:cNvPr id="833540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41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42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43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44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45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46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47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48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49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50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51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52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53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54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55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56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557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558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559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560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561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562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563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3564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3565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33566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33567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33568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33569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33570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3571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3572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573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574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3575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3576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577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D254EBC2-7085-42BC-A6D9-61A1C341883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 Terminology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544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/>
              <a:t>Parent node</a:t>
            </a:r>
            <a:r>
              <a:rPr lang="en-US" altLang="en-US" sz="2800"/>
              <a:t>: node above a given node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altLang="en-US" sz="2800"/>
              <a:t>	The parent of the node containing </a:t>
            </a:r>
            <a:r>
              <a:rPr lang="en-US" altLang="en-US" sz="2800">
                <a:latin typeface="Courier New" pitchFamily="112" charset="0"/>
              </a:rPr>
              <a:t>43</a:t>
            </a:r>
            <a:r>
              <a:rPr lang="en-US" altLang="en-US" sz="2800"/>
              <a:t> is the node containing </a:t>
            </a:r>
            <a:r>
              <a:rPr lang="en-US" altLang="en-US" sz="2800">
                <a:latin typeface="Courier New" pitchFamily="112" charset="0"/>
              </a:rPr>
              <a:t>59</a:t>
            </a:r>
            <a:endParaRPr lang="en-US" altLang="en-US" sz="2800" u="sng">
              <a:latin typeface="Courier New" pitchFamily="112" charset="0"/>
            </a:endParaRPr>
          </a:p>
        </p:txBody>
      </p:sp>
      <p:grpSp>
        <p:nvGrpSpPr>
          <p:cNvPr id="834602" name="Group 42"/>
          <p:cNvGrpSpPr>
            <a:grpSpLocks/>
          </p:cNvGrpSpPr>
          <p:nvPr/>
        </p:nvGrpSpPr>
        <p:grpSpPr bwMode="auto">
          <a:xfrm>
            <a:off x="3886200" y="2528888"/>
            <a:ext cx="4695825" cy="3109912"/>
            <a:chOff x="2592" y="1536"/>
            <a:chExt cx="2958" cy="1959"/>
          </a:xfrm>
        </p:grpSpPr>
        <p:sp>
          <p:nvSpPr>
            <p:cNvPr id="834564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65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66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67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68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69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0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1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2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3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4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5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6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7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8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9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80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1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2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3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4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5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6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7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4588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4589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34590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34591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34592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34593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34594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4595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4596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97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98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4599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4600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601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C5F63A24-7D37-43A6-8A0B-3AE220F60D3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 Terminology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54488" cy="4114800"/>
          </a:xfrm>
        </p:spPr>
        <p:txBody>
          <a:bodyPr/>
          <a:lstStyle/>
          <a:p>
            <a:r>
              <a:rPr lang="en-US" altLang="en-US" sz="2800" u="sng"/>
              <a:t>Subtree</a:t>
            </a:r>
            <a:r>
              <a:rPr lang="en-US" altLang="en-US" sz="2800"/>
              <a:t>: the portion of a tree from a node down to the leaves</a:t>
            </a:r>
          </a:p>
          <a:p>
            <a:endParaRPr lang="en-US" altLang="en-US" sz="2800">
              <a:latin typeface="Courier New" pitchFamily="112" charset="0"/>
            </a:endParaRPr>
          </a:p>
          <a:p>
            <a:pPr>
              <a:buFont typeface="Times" pitchFamily="112" charset="0"/>
              <a:buNone/>
            </a:pPr>
            <a:r>
              <a:rPr lang="en-US" altLang="en-US" sz="2800">
                <a:latin typeface="Courier New" pitchFamily="112" charset="0"/>
              </a:rPr>
              <a:t>	</a:t>
            </a:r>
            <a:r>
              <a:rPr lang="en-US" altLang="en-US" sz="2800"/>
              <a:t>The nodes containing </a:t>
            </a:r>
            <a:r>
              <a:rPr lang="en-US" altLang="en-US" sz="2800">
                <a:latin typeface="Courier New" pitchFamily="112" charset="0"/>
              </a:rPr>
              <a:t>19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itchFamily="112" charset="0"/>
              </a:rPr>
              <a:t>7</a:t>
            </a:r>
            <a:r>
              <a:rPr lang="en-US" altLang="en-US" sz="2800"/>
              <a:t> are the left subtree of the node containing </a:t>
            </a:r>
            <a:r>
              <a:rPr lang="en-US" altLang="en-US" sz="2800">
                <a:latin typeface="Courier New" pitchFamily="112" charset="0"/>
              </a:rPr>
              <a:t>31</a:t>
            </a:r>
          </a:p>
        </p:txBody>
      </p:sp>
      <p:grpSp>
        <p:nvGrpSpPr>
          <p:cNvPr id="835626" name="Group 42"/>
          <p:cNvGrpSpPr>
            <a:grpSpLocks/>
          </p:cNvGrpSpPr>
          <p:nvPr/>
        </p:nvGrpSpPr>
        <p:grpSpPr bwMode="auto">
          <a:xfrm>
            <a:off x="3962400" y="2528888"/>
            <a:ext cx="4695825" cy="3109912"/>
            <a:chOff x="2592" y="1536"/>
            <a:chExt cx="2958" cy="1959"/>
          </a:xfrm>
        </p:grpSpPr>
        <p:sp>
          <p:nvSpPr>
            <p:cNvPr id="835588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89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0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1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2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3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4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5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6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7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8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9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0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1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2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3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4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605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606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607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608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609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610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611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5612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5613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35614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35615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35616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35617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35618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5619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5620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621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622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5623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5624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625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20-</a:t>
            </a:r>
            <a:fld id="{293E4E6A-984B-4429-87EC-C566E0C176F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Uses of Binary Trees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8463"/>
            <a:ext cx="4043363" cy="3978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/>
              <a:t>Binary search tree</a:t>
            </a:r>
            <a:r>
              <a:rPr lang="en-US" altLang="en-US" sz="2400"/>
              <a:t>: data organized in a binary tree to simplify searches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Left subtree of a node contains data values &lt; the data in the node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Right subtree of a node contains values &gt; the data in the node </a:t>
            </a:r>
            <a:endParaRPr lang="en-US" altLang="en-US" sz="2400" u="sng"/>
          </a:p>
        </p:txBody>
      </p:sp>
      <p:grpSp>
        <p:nvGrpSpPr>
          <p:cNvPr id="836650" name="Group 42"/>
          <p:cNvGrpSpPr>
            <a:grpSpLocks/>
          </p:cNvGrpSpPr>
          <p:nvPr/>
        </p:nvGrpSpPr>
        <p:grpSpPr bwMode="auto">
          <a:xfrm>
            <a:off x="3962400" y="2681288"/>
            <a:ext cx="4695825" cy="3109912"/>
            <a:chOff x="2592" y="1536"/>
            <a:chExt cx="2958" cy="1959"/>
          </a:xfrm>
        </p:grpSpPr>
        <p:sp>
          <p:nvSpPr>
            <p:cNvPr id="836612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3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4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5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6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7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8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9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0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1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2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3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4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5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6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7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0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1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2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3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4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5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6636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6637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7</a:t>
              </a:r>
            </a:p>
          </p:txBody>
        </p:sp>
        <p:sp>
          <p:nvSpPr>
            <p:cNvPr id="836638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36639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31</a:t>
              </a:r>
            </a:p>
          </p:txBody>
        </p:sp>
        <p:sp>
          <p:nvSpPr>
            <p:cNvPr id="836640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43</a:t>
              </a:r>
            </a:p>
          </p:txBody>
        </p:sp>
        <p:sp>
          <p:nvSpPr>
            <p:cNvPr id="836641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59</a:t>
              </a:r>
            </a:p>
          </p:txBody>
        </p:sp>
        <p:sp>
          <p:nvSpPr>
            <p:cNvPr id="836642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6643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6644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45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46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6647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6648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49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HD:Users:stephanielindsey:Documents:AW-Gaddis C++ PPT_557239:ch01.pot</Template>
  <TotalTime>1402</TotalTime>
  <Words>1022</Words>
  <Application>Microsoft Office PowerPoint</Application>
  <PresentationFormat>Letter Paper (8.5x11 in)</PresentationFormat>
  <Paragraphs>339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ヒラギノ角ゴ Pro W3</vt:lpstr>
      <vt:lpstr>Times</vt:lpstr>
      <vt:lpstr>Times New Roman</vt:lpstr>
      <vt:lpstr>Tahoma</vt:lpstr>
      <vt:lpstr>Courier New</vt:lpstr>
      <vt:lpstr>ch01</vt:lpstr>
      <vt:lpstr>Chapter 20:   Binary Trees</vt:lpstr>
      <vt:lpstr>20.1</vt:lpstr>
      <vt:lpstr>Definition and Application of                             Binary Trees</vt:lpstr>
      <vt:lpstr>Binary Tree Terminology</vt:lpstr>
      <vt:lpstr>Binary Tree Terminology</vt:lpstr>
      <vt:lpstr>Binary Tree Terminology</vt:lpstr>
      <vt:lpstr>Binary Tree Terminology</vt:lpstr>
      <vt:lpstr>Binary Tree Terminology</vt:lpstr>
      <vt:lpstr>Uses of Binary Trees</vt:lpstr>
      <vt:lpstr>Searching in a Binary Tree</vt:lpstr>
      <vt:lpstr>Searching in a Binary Tree</vt:lpstr>
      <vt:lpstr>20.2</vt:lpstr>
      <vt:lpstr>Binary Search Tree Operations</vt:lpstr>
      <vt:lpstr>Binary Search Tree Node</vt:lpstr>
      <vt:lpstr>Creating a New Node</vt:lpstr>
      <vt:lpstr>Inserting a Node in a                         Binary Search Tree</vt:lpstr>
      <vt:lpstr>Inserting a Node in a                         Binary Search Tree</vt:lpstr>
      <vt:lpstr>Traversing a Binary Tree</vt:lpstr>
      <vt:lpstr>Traversing a Binary Tree</vt:lpstr>
      <vt:lpstr>Searching in a Binary Tree</vt:lpstr>
      <vt:lpstr>Deleting a Node from a  Binary Tree – Leaf Node</vt:lpstr>
      <vt:lpstr>Deleting a Node from a  Binary Tree – One Child</vt:lpstr>
      <vt:lpstr>Deleting a Node from a  Binary Tree – One Child</vt:lpstr>
      <vt:lpstr>Deleting a Node from a  Binary Tree – Two Children</vt:lpstr>
      <vt:lpstr>Deleting a Node from a  Binary Tree – Two Children</vt:lpstr>
      <vt:lpstr>20.3</vt:lpstr>
      <vt:lpstr>Template Considerations for            Binary Search Trees</vt:lpstr>
    </vt:vector>
  </TitlesOfParts>
  <Company>©2009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</dc:title>
  <dc:subject>Binary Trees</dc:subject>
  <dc:creator>Tony Gaddis</dc:creator>
  <cp:lastModifiedBy>bEEDON</cp:lastModifiedBy>
  <cp:revision>202</cp:revision>
  <cp:lastPrinted>2001-11-04T00:51:13Z</cp:lastPrinted>
  <dcterms:created xsi:type="dcterms:W3CDTF">2005-02-25T19:46:41Z</dcterms:created>
  <dcterms:modified xsi:type="dcterms:W3CDTF">2014-10-16T03:26:06Z</dcterms:modified>
</cp:coreProperties>
</file>