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62" r:id="rId3"/>
    <p:sldId id="260" r:id="rId4"/>
    <p:sldId id="259" r:id="rId5"/>
    <p:sldId id="258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39270" cy="1143000"/>
          </a:xfr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237843" y="6586330"/>
            <a:ext cx="954157" cy="2716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211339" y="6612835"/>
            <a:ext cx="980661" cy="2451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2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2BBB233-FC9F-4FDF-BCC2-6E8C4BB6CEE5}" type="datetimeFigureOut">
              <a:rPr lang="en-IN" smtClean="0"/>
              <a:t>12-06-2016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F1E355-BF65-40A5-B394-88D5E419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72" y="72668"/>
            <a:ext cx="2466975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826" y="504094"/>
            <a:ext cx="1828800" cy="184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2533" y="2378932"/>
            <a:ext cx="208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0070C0"/>
                </a:solidFill>
              </a:rPr>
              <a:t>Barclaycard 50  years young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solidFill>
                  <a:srgbClr val="0070C0"/>
                </a:solidFill>
              </a:rPr>
              <a:t>Digital Transformation through Life </a:t>
            </a:r>
            <a:r>
              <a:rPr lang="en-IN" sz="4400" dirty="0">
                <a:solidFill>
                  <a:srgbClr val="0070C0"/>
                </a:solidFill>
              </a:rPr>
              <a:t>moment analytics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Presented by: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DATA SCIENCE PEOPLE</a:t>
            </a:r>
          </a:p>
        </p:txBody>
      </p:sp>
    </p:spTree>
    <p:extLst>
      <p:ext uri="{BB962C8B-B14F-4D97-AF65-F5344CB8AC3E}">
        <p14:creationId xmlns:p14="http://schemas.microsoft.com/office/powerpoint/2010/main" val="375526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Overview and concept solution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Conceptual architecture and Minimal Viable Product demo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Product roadmap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Q&amp;A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52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Key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Build loyalty and positive customer sentiment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Emphasize win-win proposition; offer special benefits as well as increase revenue, cross sell, upsell or no sell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Future product roadmap</a:t>
            </a:r>
            <a:r>
              <a:rPr lang="en-IN" sz="3600" dirty="0" smtClean="0"/>
              <a:t>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0459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38" y="1799093"/>
            <a:ext cx="1594769" cy="1237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51" y="2862906"/>
            <a:ext cx="500855" cy="500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0" y="3808736"/>
            <a:ext cx="1270053" cy="468820"/>
          </a:xfrm>
          <a:prstGeom prst="rect">
            <a:avLst/>
          </a:prstGeom>
          <a:ln>
            <a:noFill/>
          </a:ln>
        </p:spPr>
      </p:pic>
      <p:sp>
        <p:nvSpPr>
          <p:cNvPr id="29" name="Flowchart: Document 28"/>
          <p:cNvSpPr/>
          <p:nvPr/>
        </p:nvSpPr>
        <p:spPr>
          <a:xfrm>
            <a:off x="4856399" y="3772354"/>
            <a:ext cx="1007242" cy="59423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dk1"/>
                </a:solidFill>
              </a:rPr>
              <a:t>Keyword File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2755695" y="1308091"/>
            <a:ext cx="262620" cy="3372251"/>
          </a:xfrm>
          <a:prstGeom prst="curvedConnector4">
            <a:avLst>
              <a:gd name="adj1" fmla="val -87046"/>
              <a:gd name="adj2" fmla="val 53713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73130" y="2886375"/>
            <a:ext cx="1585662" cy="4783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Engine</a:t>
            </a:r>
            <a:endParaRPr lang="en-IN" sz="1400" dirty="0"/>
          </a:p>
        </p:txBody>
      </p:sp>
      <p:sp>
        <p:nvSpPr>
          <p:cNvPr id="35" name="Rectangle 34"/>
          <p:cNvSpPr/>
          <p:nvPr/>
        </p:nvSpPr>
        <p:spPr>
          <a:xfrm>
            <a:off x="3805143" y="2742073"/>
            <a:ext cx="3354761" cy="38261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1400" b="1" dirty="0" smtClean="0"/>
              <a:t>Processing Engine Server</a:t>
            </a:r>
            <a:endParaRPr lang="en-IN" sz="1400" b="1" dirty="0"/>
          </a:p>
        </p:txBody>
      </p:sp>
      <p:cxnSp>
        <p:nvCxnSpPr>
          <p:cNvPr id="40" name="Curved Connector 39"/>
          <p:cNvCxnSpPr>
            <a:stCxn id="6" idx="3"/>
            <a:endCxn id="34" idx="1"/>
          </p:cNvCxnSpPr>
          <p:nvPr/>
        </p:nvCxnSpPr>
        <p:spPr>
          <a:xfrm flipV="1">
            <a:off x="1960943" y="3125526"/>
            <a:ext cx="2612187" cy="9176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Multidocument 7"/>
          <p:cNvSpPr/>
          <p:nvPr/>
        </p:nvSpPr>
        <p:spPr>
          <a:xfrm>
            <a:off x="2743432" y="3560153"/>
            <a:ext cx="636657" cy="55257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JSON</a:t>
            </a:r>
            <a:endParaRPr lang="en-IN" sz="1200" dirty="0"/>
          </a:p>
        </p:txBody>
      </p:sp>
      <p:sp>
        <p:nvSpPr>
          <p:cNvPr id="49" name="Flowchart: Multidocument 48"/>
          <p:cNvSpPr/>
          <p:nvPr/>
        </p:nvSpPr>
        <p:spPr>
          <a:xfrm>
            <a:off x="2755249" y="2601176"/>
            <a:ext cx="613021" cy="55257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JSON</a:t>
            </a:r>
            <a:endParaRPr lang="en-IN" sz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451" y="4756856"/>
            <a:ext cx="1933021" cy="446082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stCxn id="34" idx="2"/>
            <a:endCxn id="29" idx="0"/>
          </p:cNvCxnSpPr>
          <p:nvPr/>
        </p:nvCxnSpPr>
        <p:spPr>
          <a:xfrm flipH="1">
            <a:off x="5360020" y="3364677"/>
            <a:ext cx="5941" cy="4076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2"/>
            <a:endCxn id="50" idx="0"/>
          </p:cNvCxnSpPr>
          <p:nvPr/>
        </p:nvCxnSpPr>
        <p:spPr>
          <a:xfrm>
            <a:off x="5360020" y="4327300"/>
            <a:ext cx="5942" cy="429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88486" y="5195295"/>
            <a:ext cx="2550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Sentence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Named Entity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Other Text Processing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Retrieve Card holder data from SFDC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0223" y="3059689"/>
            <a:ext cx="1182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 smtClean="0"/>
              <a:t>Streaming Social Media Feeds</a:t>
            </a:r>
            <a:endParaRPr lang="en-IN" sz="1100" i="1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77" y="3333951"/>
            <a:ext cx="1599201" cy="102729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7" name="Straight Arrow Connector 86"/>
          <p:cNvCxnSpPr>
            <a:stCxn id="50" idx="3"/>
            <a:endCxn id="86" idx="2"/>
          </p:cNvCxnSpPr>
          <p:nvPr/>
        </p:nvCxnSpPr>
        <p:spPr>
          <a:xfrm flipV="1">
            <a:off x="6332472" y="4361241"/>
            <a:ext cx="2141606" cy="61865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Can 89"/>
          <p:cNvSpPr/>
          <p:nvPr/>
        </p:nvSpPr>
        <p:spPr>
          <a:xfrm>
            <a:off x="9668713" y="5580015"/>
            <a:ext cx="1442433" cy="848360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Historical Campaign Data</a:t>
            </a: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15" y="5054364"/>
            <a:ext cx="686027" cy="281862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stCxn id="92" idx="2"/>
            <a:endCxn id="90" idx="1"/>
          </p:cNvCxnSpPr>
          <p:nvPr/>
        </p:nvCxnSpPr>
        <p:spPr>
          <a:xfrm>
            <a:off x="10389929" y="5336226"/>
            <a:ext cx="1" cy="2437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2" idx="0"/>
            <a:endCxn id="86" idx="3"/>
          </p:cNvCxnSpPr>
          <p:nvPr/>
        </p:nvCxnSpPr>
        <p:spPr>
          <a:xfrm rot="16200000" flipV="1">
            <a:off x="9228420" y="3892854"/>
            <a:ext cx="1206768" cy="111625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20039" y="4035980"/>
            <a:ext cx="118284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 smtClean="0"/>
              <a:t>Predictive Model Deployment</a:t>
            </a:r>
            <a:endParaRPr lang="en-IN" sz="11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9289105" y="3049962"/>
            <a:ext cx="175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Campaign Success Probability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Campaign initiation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67" y="2085851"/>
            <a:ext cx="635047" cy="589972"/>
          </a:xfrm>
          <a:prstGeom prst="rect">
            <a:avLst/>
          </a:prstGeom>
        </p:spPr>
      </p:pic>
      <p:cxnSp>
        <p:nvCxnSpPr>
          <p:cNvPr id="103" name="Straight Arrow Connector 102"/>
          <p:cNvCxnSpPr>
            <a:stCxn id="86" idx="0"/>
            <a:endCxn id="102" idx="2"/>
          </p:cNvCxnSpPr>
          <p:nvPr/>
        </p:nvCxnSpPr>
        <p:spPr>
          <a:xfrm flipV="1">
            <a:off x="8474078" y="2675823"/>
            <a:ext cx="7713" cy="658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3"/>
            <a:endCxn id="106" idx="3"/>
          </p:cNvCxnSpPr>
          <p:nvPr/>
        </p:nvCxnSpPr>
        <p:spPr>
          <a:xfrm flipV="1">
            <a:off x="8799314" y="2370811"/>
            <a:ext cx="711110" cy="100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510424" y="1909066"/>
            <a:ext cx="1231318" cy="1122408"/>
            <a:chOff x="9501624" y="1520463"/>
            <a:chExt cx="1231318" cy="1122408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01624" y="1520463"/>
              <a:ext cx="1231318" cy="92348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9501624" y="2335094"/>
              <a:ext cx="1231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Consumer</a:t>
              </a:r>
              <a:endParaRPr lang="en-IN" sz="1400" b="1" dirty="0"/>
            </a:p>
          </p:txBody>
        </p:sp>
      </p:grpSp>
      <p:cxnSp>
        <p:nvCxnSpPr>
          <p:cNvPr id="16" name="Straight Arrow Connector 15"/>
          <p:cNvCxnSpPr>
            <a:stCxn id="106" idx="1"/>
            <a:endCxn id="90" idx="4"/>
          </p:cNvCxnSpPr>
          <p:nvPr/>
        </p:nvCxnSpPr>
        <p:spPr>
          <a:xfrm>
            <a:off x="10741742" y="2370811"/>
            <a:ext cx="369404" cy="3633384"/>
          </a:xfrm>
          <a:prstGeom prst="bentConnector3">
            <a:avLst>
              <a:gd name="adj1" fmla="val 161883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14" y="4900020"/>
            <a:ext cx="9144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65" y="1853668"/>
            <a:ext cx="642329" cy="522210"/>
          </a:xfrm>
          <a:prstGeom prst="rect">
            <a:avLst/>
          </a:prstGeom>
        </p:spPr>
      </p:pic>
      <p:cxnSp>
        <p:nvCxnSpPr>
          <p:cNvPr id="38" name="Curved Connector 37"/>
          <p:cNvCxnSpPr/>
          <p:nvPr/>
        </p:nvCxnSpPr>
        <p:spPr>
          <a:xfrm>
            <a:off x="1779095" y="2114773"/>
            <a:ext cx="2794036" cy="10107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Flowchart: Multidocument 36"/>
          <p:cNvSpPr/>
          <p:nvPr/>
        </p:nvSpPr>
        <p:spPr>
          <a:xfrm>
            <a:off x="2142228" y="1917700"/>
            <a:ext cx="613021" cy="55257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JSON</a:t>
            </a:r>
            <a:endParaRPr lang="en-IN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02" y="2085851"/>
            <a:ext cx="620184" cy="620184"/>
          </a:xfrm>
          <a:prstGeom prst="rect">
            <a:avLst/>
          </a:prstGeom>
        </p:spPr>
      </p:pic>
      <p:cxnSp>
        <p:nvCxnSpPr>
          <p:cNvPr id="55" name="Elbow Connector 54"/>
          <p:cNvCxnSpPr>
            <a:stCxn id="27" idx="0"/>
            <a:endCxn id="106" idx="0"/>
          </p:cNvCxnSpPr>
          <p:nvPr/>
        </p:nvCxnSpPr>
        <p:spPr>
          <a:xfrm rot="5400000" flipH="1" flipV="1">
            <a:off x="8688346" y="648115"/>
            <a:ext cx="176785" cy="2698689"/>
          </a:xfrm>
          <a:prstGeom prst="bentConnector3">
            <a:avLst>
              <a:gd name="adj1" fmla="val 21409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6" idx="1"/>
            <a:endCxn id="27" idx="2"/>
          </p:cNvCxnSpPr>
          <p:nvPr/>
        </p:nvCxnSpPr>
        <p:spPr>
          <a:xfrm rot="10800000">
            <a:off x="7427395" y="2706036"/>
            <a:ext cx="247083" cy="114156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Architecture – Life Moments Digital Marketing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5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Model Summary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995" y="1107742"/>
            <a:ext cx="4481042" cy="2744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995" y="3852015"/>
            <a:ext cx="4481042" cy="2305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68" y="1107742"/>
            <a:ext cx="6525027" cy="50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92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calculation from Decision tree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72" y="1711481"/>
            <a:ext cx="7248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86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Future 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Customer segmentation on event, demography(age, income, gender, location) and future revenue strategy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Identify possible future important milestone from a life event and improve campaign strategy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Tie up with merchants to get line item details and get in-sight of customer taste by demography and build marketing strategy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Technology and architecture review to cope up with market trend and a sustainable product life 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9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Questions?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3657600" lvl="8" indent="0" algn="just">
              <a:buNone/>
            </a:pPr>
            <a:r>
              <a:rPr lang="en-IN" sz="4000" dirty="0" smtClean="0"/>
              <a:t>				</a:t>
            </a:r>
            <a:r>
              <a:rPr lang="en-IN" sz="4000" dirty="0" smtClean="0">
                <a:solidFill>
                  <a:srgbClr val="0070C0"/>
                </a:solidFill>
              </a:rPr>
              <a:t>Thank you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8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190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2_Diseño predeterminado</vt:lpstr>
      <vt:lpstr>Digital Transformation through Life moment analytics</vt:lpstr>
      <vt:lpstr>Agenda</vt:lpstr>
      <vt:lpstr>Key steps</vt:lpstr>
      <vt:lpstr>Conceptual Architecture – Life Moments Digital Marketing Platform</vt:lpstr>
      <vt:lpstr>Analytics Model Summary</vt:lpstr>
      <vt:lpstr>Probability calculation from Decision tree</vt:lpstr>
      <vt:lpstr>Future vision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Mrityunjoy</dc:creator>
  <cp:lastModifiedBy>Krishna</cp:lastModifiedBy>
  <cp:revision>53</cp:revision>
  <dcterms:created xsi:type="dcterms:W3CDTF">2016-06-10T18:01:21Z</dcterms:created>
  <dcterms:modified xsi:type="dcterms:W3CDTF">2016-06-12T02:44:22Z</dcterms:modified>
</cp:coreProperties>
</file>