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59702E-0BA9-4B52-B776-977EDB7F9D10}">
  <a:tblStyle styleId="{9659702E-0BA9-4B52-B776-977EDB7F9D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Master" Target="slideMasters/slideMaster1.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34c482e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34c482e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34c482e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34c482e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34c482eb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34c482eb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34c482eb3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34c482eb3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34c482eb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34c482eb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57875" y="630225"/>
            <a:ext cx="85452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 of christofides algorithm</a:t>
            </a:r>
            <a:endParaRPr/>
          </a:p>
        </p:txBody>
      </p:sp>
      <p:sp>
        <p:nvSpPr>
          <p:cNvPr id="73" name="Google Shape;73;p13"/>
          <p:cNvSpPr txBox="1"/>
          <p:nvPr>
            <p:ph idx="1" type="subTitle"/>
          </p:nvPr>
        </p:nvSpPr>
        <p:spPr>
          <a:xfrm>
            <a:off x="1952475" y="2353873"/>
            <a:ext cx="6750600" cy="21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Jayakrishnan B 181IT120  (Ph.9446373615)</a:t>
            </a:r>
            <a:endParaRPr sz="2400"/>
          </a:p>
          <a:p>
            <a:pPr indent="0" lvl="0" marL="0" rtl="0" algn="l">
              <a:spcBef>
                <a:spcPts val="0"/>
              </a:spcBef>
              <a:spcAft>
                <a:spcPts val="0"/>
              </a:spcAft>
              <a:buNone/>
            </a:pPr>
            <a:r>
              <a:rPr lang="en" sz="2400"/>
              <a:t>V R Sandeep 181IT151  (Ph.9148310096)</a:t>
            </a:r>
            <a:endParaRPr sz="2400"/>
          </a:p>
          <a:p>
            <a:pPr indent="0" lvl="0" marL="0" rtl="0" algn="l">
              <a:spcBef>
                <a:spcPts val="0"/>
              </a:spcBef>
              <a:spcAft>
                <a:spcPts val="0"/>
              </a:spcAft>
              <a:buNone/>
            </a:pPr>
            <a:r>
              <a:rPr lang="en" sz="2400"/>
              <a:t>M Shiva Krishna 181IT225  (Ph.9573891760)</a:t>
            </a:r>
            <a:endParaRPr sz="2400"/>
          </a:p>
          <a:p>
            <a:pPr indent="0" lvl="0" marL="0" rtl="0" algn="l">
              <a:spcBef>
                <a:spcPts val="0"/>
              </a:spcBef>
              <a:spcAft>
                <a:spcPts val="0"/>
              </a:spcAft>
              <a:buNone/>
            </a:pPr>
            <a:r>
              <a:rPr lang="en" sz="2400"/>
              <a:t>Shashikantha 181IT242     </a:t>
            </a:r>
            <a:r>
              <a:rPr lang="en" sz="2400"/>
              <a:t>(Ph.7349490485)</a:t>
            </a:r>
            <a:r>
              <a:rPr lang="en" sz="2400"/>
              <a:t>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1678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79" name="Google Shape;79;p14"/>
          <p:cNvSpPr txBox="1"/>
          <p:nvPr>
            <p:ph idx="4294967295" type="title"/>
          </p:nvPr>
        </p:nvSpPr>
        <p:spPr>
          <a:xfrm>
            <a:off x="535775" y="935825"/>
            <a:ext cx="8355000" cy="390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700">
                <a:latin typeface="Lato"/>
                <a:ea typeface="Lato"/>
                <a:cs typeface="Lato"/>
                <a:sym typeface="Lato"/>
              </a:rPr>
              <a:t>The Christofides algorithm is used for finding approximate solutions to the travelling salesman problem, which is defined as follows : "Given a list of cities and the distances between each pair of cities, what is the shortest possible route that visits each city exactly once and returns to the origin city?”.</a:t>
            </a:r>
            <a:endParaRPr b="0" sz="1700">
              <a:latin typeface="Lato"/>
              <a:ea typeface="Lato"/>
              <a:cs typeface="Lato"/>
              <a:sym typeface="Lato"/>
            </a:endParaRPr>
          </a:p>
          <a:p>
            <a:pPr indent="0" lvl="0" marL="0" rtl="0" algn="l">
              <a:lnSpc>
                <a:spcPct val="115000"/>
              </a:lnSpc>
              <a:spcBef>
                <a:spcPts val="1600"/>
              </a:spcBef>
              <a:spcAft>
                <a:spcPts val="0"/>
              </a:spcAft>
              <a:buNone/>
            </a:pPr>
            <a:r>
              <a:rPr b="0" lang="en" sz="1700">
                <a:latin typeface="Lato"/>
                <a:ea typeface="Lato"/>
                <a:cs typeface="Lato"/>
                <a:sym typeface="Lato"/>
              </a:rPr>
              <a:t>It is an approximation algorithm that guarantees that its solutions will be within a factor of 3/2 of the optimal solution length. </a:t>
            </a:r>
            <a:endParaRPr b="0" sz="1700">
              <a:latin typeface="Lato"/>
              <a:ea typeface="Lato"/>
              <a:cs typeface="Lato"/>
              <a:sym typeface="Lato"/>
            </a:endParaRPr>
          </a:p>
          <a:p>
            <a:pPr indent="0" lvl="0" marL="0" rtl="0" algn="l">
              <a:lnSpc>
                <a:spcPct val="115000"/>
              </a:lnSpc>
              <a:spcBef>
                <a:spcPts val="1600"/>
              </a:spcBef>
              <a:spcAft>
                <a:spcPts val="0"/>
              </a:spcAft>
              <a:buNone/>
            </a:pPr>
            <a:r>
              <a:rPr b="0" lang="en" sz="1700">
                <a:latin typeface="Lato"/>
                <a:ea typeface="Lato"/>
                <a:cs typeface="Lato"/>
                <a:sym typeface="Lato"/>
              </a:rPr>
              <a:t>Christofides algorithm only works on graph instances which follow these conditions:</a:t>
            </a:r>
            <a:endParaRPr b="0" sz="1700">
              <a:latin typeface="Lato"/>
              <a:ea typeface="Lato"/>
              <a:cs typeface="Lato"/>
              <a:sym typeface="Lato"/>
            </a:endParaRPr>
          </a:p>
          <a:p>
            <a:pPr indent="-336550" lvl="0" marL="457200" rtl="0" algn="l">
              <a:lnSpc>
                <a:spcPct val="115000"/>
              </a:lnSpc>
              <a:spcBef>
                <a:spcPts val="1600"/>
              </a:spcBef>
              <a:spcAft>
                <a:spcPts val="0"/>
              </a:spcAft>
              <a:buSzPts val="1700"/>
              <a:buFont typeface="Lato"/>
              <a:buAutoNum type="alphaLcParenR"/>
            </a:pPr>
            <a:r>
              <a:rPr b="0" lang="en" sz="1700">
                <a:latin typeface="Lato"/>
                <a:ea typeface="Lato"/>
                <a:cs typeface="Lato"/>
                <a:sym typeface="Lato"/>
              </a:rPr>
              <a:t>All the edges have a non-negative weight</a:t>
            </a:r>
            <a:endParaRPr b="0" sz="1700">
              <a:latin typeface="Lato"/>
              <a:ea typeface="Lato"/>
              <a:cs typeface="Lato"/>
              <a:sym typeface="Lato"/>
            </a:endParaRPr>
          </a:p>
          <a:p>
            <a:pPr indent="-336550" lvl="0" marL="457200" rtl="0" algn="l">
              <a:lnSpc>
                <a:spcPct val="115000"/>
              </a:lnSpc>
              <a:spcBef>
                <a:spcPts val="0"/>
              </a:spcBef>
              <a:spcAft>
                <a:spcPts val="0"/>
              </a:spcAft>
              <a:buSzPts val="1700"/>
              <a:buFont typeface="Lato"/>
              <a:buAutoNum type="alphaLcParenR"/>
            </a:pPr>
            <a:r>
              <a:rPr b="0" lang="en" sz="1700">
                <a:latin typeface="Lato"/>
                <a:ea typeface="Lato"/>
                <a:cs typeface="Lato"/>
                <a:sym typeface="Lato"/>
              </a:rPr>
              <a:t>For every three vertices u, v and w, it should be the case that the edges formed should follow the triangle inequality : w(uv) + w(vw) ≥ w(uw).</a:t>
            </a:r>
            <a:endParaRPr b="0" sz="1700">
              <a:latin typeface="Lato"/>
              <a:ea typeface="Lato"/>
              <a:cs typeface="Lato"/>
              <a:sym typeface="Lato"/>
            </a:endParaRPr>
          </a:p>
          <a:p>
            <a:pPr indent="0" lvl="0" marL="0" rtl="0" algn="l">
              <a:lnSpc>
                <a:spcPct val="115000"/>
              </a:lnSpc>
              <a:spcBef>
                <a:spcPts val="1600"/>
              </a:spcBef>
              <a:spcAft>
                <a:spcPts val="1600"/>
              </a:spcAft>
              <a:buNone/>
            </a:pPr>
            <a:r>
              <a:t/>
            </a:r>
            <a:endParaRPr b="0"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167825"/>
            <a:ext cx="8102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Why christofides algorithm?</a:t>
            </a:r>
            <a:endParaRPr sz="2400"/>
          </a:p>
        </p:txBody>
      </p:sp>
      <p:sp>
        <p:nvSpPr>
          <p:cNvPr id="85" name="Google Shape;85;p15"/>
          <p:cNvSpPr txBox="1"/>
          <p:nvPr>
            <p:ph idx="4294967295" type="title"/>
          </p:nvPr>
        </p:nvSpPr>
        <p:spPr>
          <a:xfrm>
            <a:off x="535775" y="935825"/>
            <a:ext cx="8355000" cy="390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700">
                <a:latin typeface="Lato"/>
                <a:ea typeface="Lato"/>
                <a:cs typeface="Lato"/>
                <a:sym typeface="Lato"/>
              </a:rPr>
              <a:t>The travelling salesman problem is NP-hard with no known polynomial time solution. Since it takes exponential time to solve NP, the solution cannot be checked in polynomial time. </a:t>
            </a:r>
            <a:endParaRPr b="0" sz="1700">
              <a:latin typeface="Lato"/>
              <a:ea typeface="Lato"/>
              <a:cs typeface="Lato"/>
              <a:sym typeface="Lato"/>
            </a:endParaRPr>
          </a:p>
          <a:p>
            <a:pPr indent="0" lvl="0" marL="0" rtl="0" algn="l">
              <a:lnSpc>
                <a:spcPct val="115000"/>
              </a:lnSpc>
              <a:spcBef>
                <a:spcPts val="1600"/>
              </a:spcBef>
              <a:spcAft>
                <a:spcPts val="0"/>
              </a:spcAft>
              <a:buNone/>
            </a:pPr>
            <a:r>
              <a:rPr b="0" lang="en" sz="1700">
                <a:latin typeface="Lato"/>
                <a:ea typeface="Lato"/>
                <a:cs typeface="Lato"/>
                <a:sym typeface="Lato"/>
              </a:rPr>
              <a:t>The backtracking solution takes O(n!), while the dynamic programming solution takes O(n^2 * 2^n).  The christofides algorithm promises a solution within 3/2 of the optimal value in a worst case time complexity of O(n^2 * log(n)). The speedup compared to the dynamic programming version is 2^n / log(n).</a:t>
            </a:r>
            <a:endParaRPr b="0" sz="1700">
              <a:latin typeface="Lato"/>
              <a:ea typeface="Lato"/>
              <a:cs typeface="Lato"/>
              <a:sym typeface="Lato"/>
            </a:endParaRPr>
          </a:p>
          <a:p>
            <a:pPr indent="0" lvl="0" marL="0" rtl="0" algn="l">
              <a:lnSpc>
                <a:spcPct val="115000"/>
              </a:lnSpc>
              <a:spcBef>
                <a:spcPts val="1600"/>
              </a:spcBef>
              <a:spcAft>
                <a:spcPts val="1600"/>
              </a:spcAft>
              <a:buNone/>
            </a:pPr>
            <a:r>
              <a:t/>
            </a:r>
            <a:endParaRPr b="0" sz="17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535775" y="167825"/>
            <a:ext cx="8086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Simulation of the algorithm</a:t>
            </a:r>
            <a:endParaRPr sz="2400"/>
          </a:p>
        </p:txBody>
      </p:sp>
      <p:sp>
        <p:nvSpPr>
          <p:cNvPr id="91" name="Google Shape;91;p16"/>
          <p:cNvSpPr txBox="1"/>
          <p:nvPr>
            <p:ph idx="4294967295" type="title"/>
          </p:nvPr>
        </p:nvSpPr>
        <p:spPr>
          <a:xfrm>
            <a:off x="535775" y="935825"/>
            <a:ext cx="2321100" cy="41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700">
                <a:latin typeface="Lato"/>
                <a:ea typeface="Lato"/>
                <a:cs typeface="Lato"/>
                <a:sym typeface="Lato"/>
              </a:rPr>
              <a:t>1)We start with this graph</a:t>
            </a:r>
            <a:endParaRPr b="0" sz="1700">
              <a:latin typeface="Lato"/>
              <a:ea typeface="Lato"/>
              <a:cs typeface="Lato"/>
              <a:sym typeface="Lato"/>
            </a:endParaRPr>
          </a:p>
        </p:txBody>
      </p:sp>
      <p:sp>
        <p:nvSpPr>
          <p:cNvPr id="92" name="Google Shape;92;p16"/>
          <p:cNvSpPr txBox="1"/>
          <p:nvPr>
            <p:ph idx="4294967295" type="title"/>
          </p:nvPr>
        </p:nvSpPr>
        <p:spPr>
          <a:xfrm>
            <a:off x="2638350" y="984475"/>
            <a:ext cx="2997300" cy="4197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0" lang="en" sz="1700">
                <a:latin typeface="Lato"/>
                <a:ea typeface="Lato"/>
                <a:cs typeface="Lato"/>
                <a:sym typeface="Lato"/>
              </a:rPr>
              <a:t>2)Find minimum spanning tree</a:t>
            </a:r>
            <a:endParaRPr b="0" sz="1700">
              <a:latin typeface="Lato"/>
              <a:ea typeface="Lato"/>
              <a:cs typeface="Lato"/>
              <a:sym typeface="Lato"/>
            </a:endParaRPr>
          </a:p>
        </p:txBody>
      </p:sp>
      <p:sp>
        <p:nvSpPr>
          <p:cNvPr id="93" name="Google Shape;93;p16"/>
          <p:cNvSpPr txBox="1"/>
          <p:nvPr>
            <p:ph idx="4294967295" type="title"/>
          </p:nvPr>
        </p:nvSpPr>
        <p:spPr>
          <a:xfrm>
            <a:off x="5385300" y="984475"/>
            <a:ext cx="4134000" cy="4197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0" lang="en" sz="1700">
                <a:latin typeface="Lato"/>
                <a:ea typeface="Lato"/>
                <a:cs typeface="Lato"/>
                <a:sym typeface="Lato"/>
              </a:rPr>
              <a:t>3)Find minimum-weight perfect matchings of odd degree vertices</a:t>
            </a:r>
            <a:endParaRPr b="0" sz="1700">
              <a:latin typeface="Lato"/>
              <a:ea typeface="Lato"/>
              <a:cs typeface="Lato"/>
              <a:sym typeface="Lato"/>
            </a:endParaRPr>
          </a:p>
        </p:txBody>
      </p:sp>
      <p:sp>
        <p:nvSpPr>
          <p:cNvPr id="94" name="Google Shape;94;p16"/>
          <p:cNvSpPr txBox="1"/>
          <p:nvPr>
            <p:ph idx="4294967295" type="title"/>
          </p:nvPr>
        </p:nvSpPr>
        <p:spPr>
          <a:xfrm>
            <a:off x="77850" y="2946250"/>
            <a:ext cx="3753900" cy="4197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0" lang="en" sz="1700">
                <a:latin typeface="Lato"/>
                <a:ea typeface="Lato"/>
                <a:cs typeface="Lato"/>
                <a:sym typeface="Lato"/>
              </a:rPr>
              <a:t>4)Merge MST and Perfect Matchings graph</a:t>
            </a:r>
            <a:endParaRPr b="0" sz="1700">
              <a:latin typeface="Lato"/>
              <a:ea typeface="Lato"/>
              <a:cs typeface="Lato"/>
              <a:sym typeface="Lato"/>
            </a:endParaRPr>
          </a:p>
        </p:txBody>
      </p:sp>
      <p:sp>
        <p:nvSpPr>
          <p:cNvPr id="95" name="Google Shape;95;p16"/>
          <p:cNvSpPr txBox="1"/>
          <p:nvPr>
            <p:ph idx="4294967295" type="title"/>
          </p:nvPr>
        </p:nvSpPr>
        <p:spPr>
          <a:xfrm>
            <a:off x="4505050" y="3017475"/>
            <a:ext cx="4323600" cy="41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700">
                <a:latin typeface="Lato"/>
                <a:ea typeface="Lato"/>
                <a:cs typeface="Lato"/>
                <a:sym typeface="Lato"/>
              </a:rPr>
              <a:t>5)Take shortcuts making use of triangle inequality</a:t>
            </a:r>
            <a:endParaRPr b="0" sz="1700">
              <a:latin typeface="Lato"/>
              <a:ea typeface="Lato"/>
              <a:cs typeface="Lato"/>
              <a:sym typeface="Lato"/>
            </a:endParaRPr>
          </a:p>
        </p:txBody>
      </p:sp>
      <p:pic>
        <p:nvPicPr>
          <p:cNvPr id="96" name="Google Shape;96;p16"/>
          <p:cNvPicPr preferRelativeResize="0"/>
          <p:nvPr/>
        </p:nvPicPr>
        <p:blipFill rotWithShape="1">
          <a:blip r:embed="rId3">
            <a:alphaModFix/>
          </a:blip>
          <a:srcRect b="29540" l="35701" r="30091" t="33482"/>
          <a:stretch/>
        </p:blipFill>
        <p:spPr>
          <a:xfrm rot="5400000">
            <a:off x="1021461" y="1738565"/>
            <a:ext cx="1452525" cy="1177649"/>
          </a:xfrm>
          <a:prstGeom prst="rect">
            <a:avLst/>
          </a:prstGeom>
          <a:noFill/>
          <a:ln>
            <a:noFill/>
          </a:ln>
        </p:spPr>
      </p:pic>
      <p:pic>
        <p:nvPicPr>
          <p:cNvPr id="97" name="Google Shape;97;p16"/>
          <p:cNvPicPr preferRelativeResize="0"/>
          <p:nvPr/>
        </p:nvPicPr>
        <p:blipFill rotWithShape="1">
          <a:blip r:embed="rId4">
            <a:alphaModFix/>
          </a:blip>
          <a:srcRect b="34970" l="45043" r="26746" t="21051"/>
          <a:stretch/>
        </p:blipFill>
        <p:spPr>
          <a:xfrm rot="5400000">
            <a:off x="3172105" y="1520558"/>
            <a:ext cx="1380200" cy="1613650"/>
          </a:xfrm>
          <a:prstGeom prst="rect">
            <a:avLst/>
          </a:prstGeom>
          <a:noFill/>
          <a:ln>
            <a:noFill/>
          </a:ln>
        </p:spPr>
      </p:pic>
      <p:pic>
        <p:nvPicPr>
          <p:cNvPr id="98" name="Google Shape;98;p16"/>
          <p:cNvPicPr preferRelativeResize="0"/>
          <p:nvPr/>
        </p:nvPicPr>
        <p:blipFill rotWithShape="1">
          <a:blip r:embed="rId5">
            <a:alphaModFix/>
          </a:blip>
          <a:srcRect b="34975" l="51260" r="27462" t="11374"/>
          <a:stretch/>
        </p:blipFill>
        <p:spPr>
          <a:xfrm rot="5400000">
            <a:off x="6884913" y="1208237"/>
            <a:ext cx="962899" cy="1820975"/>
          </a:xfrm>
          <a:prstGeom prst="rect">
            <a:avLst/>
          </a:prstGeom>
          <a:noFill/>
          <a:ln>
            <a:noFill/>
          </a:ln>
        </p:spPr>
      </p:pic>
      <p:pic>
        <p:nvPicPr>
          <p:cNvPr id="99" name="Google Shape;99;p16"/>
          <p:cNvPicPr preferRelativeResize="0"/>
          <p:nvPr/>
        </p:nvPicPr>
        <p:blipFill rotWithShape="1">
          <a:blip r:embed="rId6">
            <a:alphaModFix/>
          </a:blip>
          <a:srcRect b="50000" l="46884" r="24424" t="3262"/>
          <a:stretch/>
        </p:blipFill>
        <p:spPr>
          <a:xfrm rot="5400000">
            <a:off x="805775" y="3434925"/>
            <a:ext cx="1527725" cy="1866475"/>
          </a:xfrm>
          <a:prstGeom prst="rect">
            <a:avLst/>
          </a:prstGeom>
          <a:noFill/>
          <a:ln>
            <a:noFill/>
          </a:ln>
        </p:spPr>
      </p:pic>
      <p:pic>
        <p:nvPicPr>
          <p:cNvPr id="100" name="Google Shape;100;p16"/>
          <p:cNvPicPr preferRelativeResize="0"/>
          <p:nvPr/>
        </p:nvPicPr>
        <p:blipFill rotWithShape="1">
          <a:blip r:embed="rId7">
            <a:alphaModFix/>
          </a:blip>
          <a:srcRect b="46966" l="49998" r="19644" t="6724"/>
          <a:stretch/>
        </p:blipFill>
        <p:spPr>
          <a:xfrm rot="5400000">
            <a:off x="6021938" y="3321637"/>
            <a:ext cx="1603849" cy="1834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idx="4294967295" type="title"/>
          </p:nvPr>
        </p:nvSpPr>
        <p:spPr>
          <a:xfrm>
            <a:off x="535775" y="1678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chemeClr val="dk1"/>
                </a:solidFill>
              </a:rPr>
              <a:t>Creating a Graph</a:t>
            </a:r>
            <a:endParaRPr sz="2000"/>
          </a:p>
        </p:txBody>
      </p:sp>
      <p:sp>
        <p:nvSpPr>
          <p:cNvPr id="106" name="Google Shape;106;p17"/>
          <p:cNvSpPr txBox="1"/>
          <p:nvPr>
            <p:ph idx="4294967295" type="title"/>
          </p:nvPr>
        </p:nvSpPr>
        <p:spPr>
          <a:xfrm>
            <a:off x="569850" y="659725"/>
            <a:ext cx="8355000" cy="44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700">
                <a:latin typeface="Lato"/>
                <a:ea typeface="Lato"/>
                <a:cs typeface="Lato"/>
                <a:sym typeface="Lato"/>
              </a:rPr>
              <a:t>We create a graph which obeys the triangle inequality and has non-negative edges</a:t>
            </a:r>
            <a:endParaRPr b="0" sz="1700">
              <a:latin typeface="Lato"/>
              <a:ea typeface="Lato"/>
              <a:cs typeface="Lato"/>
              <a:sym typeface="Lato"/>
            </a:endParaRPr>
          </a:p>
          <a:p>
            <a:pPr indent="0" lvl="0" marL="0" rtl="0" algn="l">
              <a:lnSpc>
                <a:spcPct val="115000"/>
              </a:lnSpc>
              <a:spcBef>
                <a:spcPts val="1600"/>
              </a:spcBef>
              <a:spcAft>
                <a:spcPts val="1600"/>
              </a:spcAft>
              <a:buNone/>
            </a:pPr>
            <a:r>
              <a:t/>
            </a:r>
            <a:endParaRPr b="0" sz="1700">
              <a:latin typeface="Lato"/>
              <a:ea typeface="Lato"/>
              <a:cs typeface="Lato"/>
              <a:sym typeface="Lato"/>
            </a:endParaRPr>
          </a:p>
        </p:txBody>
      </p:sp>
      <p:sp>
        <p:nvSpPr>
          <p:cNvPr id="107" name="Google Shape;107;p17"/>
          <p:cNvSpPr txBox="1"/>
          <p:nvPr>
            <p:ph idx="4294967295" type="title"/>
          </p:nvPr>
        </p:nvSpPr>
        <p:spPr>
          <a:xfrm>
            <a:off x="535775" y="1053900"/>
            <a:ext cx="7808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chemeClr val="dk1"/>
                </a:solidFill>
              </a:rPr>
              <a:t>Finding Minimum Spanning Tree</a:t>
            </a:r>
            <a:endParaRPr sz="2000"/>
          </a:p>
        </p:txBody>
      </p:sp>
      <p:sp>
        <p:nvSpPr>
          <p:cNvPr id="108" name="Google Shape;108;p17"/>
          <p:cNvSpPr txBox="1"/>
          <p:nvPr>
            <p:ph idx="4294967295" type="title"/>
          </p:nvPr>
        </p:nvSpPr>
        <p:spPr>
          <a:xfrm>
            <a:off x="569850" y="1410188"/>
            <a:ext cx="8355000" cy="139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700">
                <a:latin typeface="Lato"/>
                <a:ea typeface="Lato"/>
                <a:cs typeface="Lato"/>
                <a:sym typeface="Lato"/>
              </a:rPr>
              <a:t>We find the minimum spanning tree of the above graph. We can prove that the minimum-weight hamiltonian cycle has weight sum less than or equal to twice the weight-sum of the hamiltonian cycle formed by merging MST with an edge that connects the last node to the start node. We perform further steps to bring this down to 3/2</a:t>
            </a:r>
            <a:endParaRPr b="0" sz="1700">
              <a:latin typeface="Lato"/>
              <a:ea typeface="Lato"/>
              <a:cs typeface="Lato"/>
              <a:sym typeface="Lato"/>
            </a:endParaRPr>
          </a:p>
          <a:p>
            <a:pPr indent="0" lvl="0" marL="0" rtl="0" algn="l">
              <a:lnSpc>
                <a:spcPct val="115000"/>
              </a:lnSpc>
              <a:spcBef>
                <a:spcPts val="1600"/>
              </a:spcBef>
              <a:spcAft>
                <a:spcPts val="1600"/>
              </a:spcAft>
              <a:buNone/>
            </a:pPr>
            <a:r>
              <a:t/>
            </a:r>
            <a:endParaRPr b="0" sz="1700">
              <a:latin typeface="Lato"/>
              <a:ea typeface="Lato"/>
              <a:cs typeface="Lato"/>
              <a:sym typeface="Lato"/>
            </a:endParaRPr>
          </a:p>
        </p:txBody>
      </p:sp>
      <p:sp>
        <p:nvSpPr>
          <p:cNvPr id="109" name="Google Shape;109;p17"/>
          <p:cNvSpPr txBox="1"/>
          <p:nvPr>
            <p:ph idx="4294967295" type="title"/>
          </p:nvPr>
        </p:nvSpPr>
        <p:spPr>
          <a:xfrm>
            <a:off x="535775" y="2877700"/>
            <a:ext cx="7808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chemeClr val="dk1"/>
                </a:solidFill>
              </a:rPr>
              <a:t>Finding perfect matching for odd degree vertices</a:t>
            </a:r>
            <a:endParaRPr sz="2000"/>
          </a:p>
        </p:txBody>
      </p:sp>
      <p:sp>
        <p:nvSpPr>
          <p:cNvPr id="110" name="Google Shape;110;p17"/>
          <p:cNvSpPr txBox="1"/>
          <p:nvPr>
            <p:ph idx="4294967295" type="title"/>
          </p:nvPr>
        </p:nvSpPr>
        <p:spPr>
          <a:xfrm>
            <a:off x="569850" y="3202413"/>
            <a:ext cx="8355000" cy="139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700">
                <a:latin typeface="Lato"/>
                <a:ea typeface="Lato"/>
                <a:cs typeface="Lato"/>
                <a:sym typeface="Lato"/>
              </a:rPr>
              <a:t>We can prove using the handshaking theorem that any graph has an even number of odd degree vertices. This means that we will have a minimum weight perfect matching for the graph. We then proceed to union the obtained MST and the minimum-weight perfect matching.</a:t>
            </a:r>
            <a:endParaRPr b="0" sz="17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nvSpPr>
        <p:spPr>
          <a:xfrm>
            <a:off x="520775" y="1054775"/>
            <a:ext cx="8112600" cy="16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solidFill>
                  <a:schemeClr val="dk2"/>
                </a:solidFill>
                <a:latin typeface="Lato"/>
                <a:ea typeface="Lato"/>
                <a:cs typeface="Lato"/>
                <a:sym typeface="Lato"/>
              </a:rPr>
              <a:t>Once we add the perfect matching edge back to the MST we have to shortcut the route. In order to do that we will first find the eulerian tour in the formed multigraph. This graph contain the  vertices with even degree and that is always true as in the previous step  we have made all odd degree vertices to even by adding minimum weighted perfectly matched edges.</a:t>
            </a:r>
            <a:endParaRPr sz="1700">
              <a:solidFill>
                <a:schemeClr val="dk2"/>
              </a:solidFill>
              <a:latin typeface="Lato"/>
              <a:ea typeface="Lato"/>
              <a:cs typeface="Lato"/>
              <a:sym typeface="Lato"/>
            </a:endParaRPr>
          </a:p>
        </p:txBody>
      </p:sp>
      <p:sp>
        <p:nvSpPr>
          <p:cNvPr id="116" name="Google Shape;116;p18"/>
          <p:cNvSpPr txBox="1"/>
          <p:nvPr/>
        </p:nvSpPr>
        <p:spPr>
          <a:xfrm>
            <a:off x="390650" y="351575"/>
            <a:ext cx="80472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Raleway"/>
                <a:ea typeface="Raleway"/>
                <a:cs typeface="Raleway"/>
                <a:sym typeface="Raleway"/>
              </a:rPr>
              <a:t>   Finding the Eulerian tour of the combined graph</a:t>
            </a:r>
            <a:endParaRPr b="1" sz="2000">
              <a:solidFill>
                <a:schemeClr val="dk2"/>
              </a:solidFill>
              <a:latin typeface="Raleway"/>
              <a:ea typeface="Raleway"/>
              <a:cs typeface="Raleway"/>
              <a:sym typeface="Raleway"/>
            </a:endParaRPr>
          </a:p>
        </p:txBody>
      </p:sp>
      <p:sp>
        <p:nvSpPr>
          <p:cNvPr id="117" name="Google Shape;117;p18"/>
          <p:cNvSpPr txBox="1"/>
          <p:nvPr/>
        </p:nvSpPr>
        <p:spPr>
          <a:xfrm>
            <a:off x="520775" y="3300125"/>
            <a:ext cx="8112600" cy="134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solidFill>
                  <a:schemeClr val="dk2"/>
                </a:solidFill>
                <a:latin typeface="Lato"/>
                <a:ea typeface="Lato"/>
                <a:cs typeface="Lato"/>
                <a:sym typeface="Lato"/>
              </a:rPr>
              <a:t>We will find the hamiltonian cycle for the same multigraph in the next step.  While doing this we also have the eulerian tour, by using that information we will skip all the vertices in the tour, which is visited multiple times and we will go to the next vertices. Finally we will have the hamiltonian cycle of the graph.</a:t>
            </a:r>
            <a:endParaRPr sz="1700">
              <a:solidFill>
                <a:schemeClr val="dk2"/>
              </a:solidFill>
              <a:latin typeface="Lato"/>
              <a:ea typeface="Lato"/>
              <a:cs typeface="Lato"/>
              <a:sym typeface="Lato"/>
            </a:endParaRPr>
          </a:p>
        </p:txBody>
      </p:sp>
      <p:sp>
        <p:nvSpPr>
          <p:cNvPr id="118" name="Google Shape;118;p18"/>
          <p:cNvSpPr txBox="1"/>
          <p:nvPr/>
        </p:nvSpPr>
        <p:spPr>
          <a:xfrm>
            <a:off x="520775" y="2701025"/>
            <a:ext cx="82557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Raleway"/>
                <a:ea typeface="Raleway"/>
                <a:cs typeface="Raleway"/>
                <a:sym typeface="Raleway"/>
              </a:rPr>
              <a:t>Finding the Hamiltonian  cycle of the combined graph</a:t>
            </a:r>
            <a:endParaRPr b="1" sz="2000">
              <a:solidFill>
                <a:schemeClr val="dk2"/>
              </a:solidFill>
              <a:latin typeface="Raleway"/>
              <a:ea typeface="Raleway"/>
              <a:cs typeface="Raleway"/>
              <a:sym typeface="Raleway"/>
            </a:endParaRPr>
          </a:p>
          <a:p>
            <a:pPr indent="0" lvl="0" marL="0" rtl="0" algn="l">
              <a:lnSpc>
                <a:spcPct val="115000"/>
              </a:lnSpc>
              <a:spcBef>
                <a:spcPts val="1600"/>
              </a:spcBef>
              <a:spcAft>
                <a:spcPts val="1600"/>
              </a:spcAft>
              <a:buNone/>
            </a:pPr>
            <a:r>
              <a:t/>
            </a:r>
            <a:endParaRPr sz="17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4294967295" type="title"/>
          </p:nvPr>
        </p:nvSpPr>
        <p:spPr>
          <a:xfrm>
            <a:off x="535775" y="167825"/>
            <a:ext cx="8102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Results </a:t>
            </a:r>
            <a:endParaRPr sz="2400"/>
          </a:p>
        </p:txBody>
      </p:sp>
      <p:graphicFrame>
        <p:nvGraphicFramePr>
          <p:cNvPr id="124" name="Google Shape;124;p19"/>
          <p:cNvGraphicFramePr/>
          <p:nvPr/>
        </p:nvGraphicFramePr>
        <p:xfrm>
          <a:off x="195150" y="1047765"/>
          <a:ext cx="3000000" cy="3000000"/>
        </p:xfrm>
        <a:graphic>
          <a:graphicData uri="http://schemas.openxmlformats.org/drawingml/2006/table">
            <a:tbl>
              <a:tblPr>
                <a:noFill/>
                <a:tableStyleId>{9659702E-0BA9-4B52-B776-977EDB7F9D10}</a:tableStyleId>
              </a:tblPr>
              <a:tblGrid>
                <a:gridCol w="1426750"/>
                <a:gridCol w="1426750"/>
                <a:gridCol w="1426750"/>
                <a:gridCol w="1426750"/>
                <a:gridCol w="1426750"/>
                <a:gridCol w="1426750"/>
              </a:tblGrid>
              <a:tr h="1046075">
                <a:tc>
                  <a:txBody>
                    <a:bodyPr/>
                    <a:lstStyle/>
                    <a:p>
                      <a:pPr indent="0" lvl="0" marL="0" rtl="0" algn="ctr">
                        <a:spcBef>
                          <a:spcPts val="0"/>
                        </a:spcBef>
                        <a:spcAft>
                          <a:spcPts val="0"/>
                        </a:spcAft>
                        <a:buNone/>
                      </a:pPr>
                      <a:r>
                        <a:rPr lang="en"/>
                        <a:t>Number of vertices</a:t>
                      </a:r>
                      <a:endParaRPr/>
                    </a:p>
                    <a:p>
                      <a:pPr indent="0" lvl="0" marL="0" rtl="0" algn="ctr">
                        <a:spcBef>
                          <a:spcPts val="0"/>
                        </a:spcBef>
                        <a:spcAft>
                          <a:spcPts val="0"/>
                        </a:spcAft>
                        <a:buNone/>
                      </a:pPr>
                      <a:r>
                        <a:rPr lang="en"/>
                        <a:t>(n)</a:t>
                      </a:r>
                      <a:endParaRPr/>
                    </a:p>
                  </a:txBody>
                  <a:tcPr marT="91425" marB="91425" marR="91425" marL="91425"/>
                </a:tc>
                <a:tc>
                  <a:txBody>
                    <a:bodyPr/>
                    <a:lstStyle/>
                    <a:p>
                      <a:pPr indent="0" lvl="0" marL="0" rtl="0" algn="ctr">
                        <a:spcBef>
                          <a:spcPts val="0"/>
                        </a:spcBef>
                        <a:spcAft>
                          <a:spcPts val="0"/>
                        </a:spcAft>
                        <a:buNone/>
                      </a:pPr>
                      <a:r>
                        <a:rPr lang="en"/>
                        <a:t>TSP DP</a:t>
                      </a:r>
                      <a:endParaRPr/>
                    </a:p>
                    <a:p>
                      <a:pPr indent="0" lvl="0" marL="0" rtl="0" algn="ctr">
                        <a:spcBef>
                          <a:spcPts val="0"/>
                        </a:spcBef>
                        <a:spcAft>
                          <a:spcPts val="0"/>
                        </a:spcAft>
                        <a:buNone/>
                      </a:pPr>
                      <a:r>
                        <a:rPr lang="en"/>
                        <a:t>(Path Cost(X)) </a:t>
                      </a:r>
                      <a:endParaRPr/>
                    </a:p>
                  </a:txBody>
                  <a:tcPr marT="91425" marB="91425" marR="91425" marL="91425"/>
                </a:tc>
                <a:tc>
                  <a:txBody>
                    <a:bodyPr/>
                    <a:lstStyle/>
                    <a:p>
                      <a:pPr indent="0" lvl="0" marL="0" rtl="0" algn="ctr">
                        <a:spcBef>
                          <a:spcPts val="0"/>
                        </a:spcBef>
                        <a:spcAft>
                          <a:spcPts val="0"/>
                        </a:spcAft>
                        <a:buNone/>
                      </a:pPr>
                      <a:r>
                        <a:rPr lang="en"/>
                        <a:t>Christofides</a:t>
                      </a:r>
                      <a:endParaRPr/>
                    </a:p>
                    <a:p>
                      <a:pPr indent="0" lvl="0" marL="0" rtl="0" algn="ctr">
                        <a:spcBef>
                          <a:spcPts val="0"/>
                        </a:spcBef>
                        <a:spcAft>
                          <a:spcPts val="0"/>
                        </a:spcAft>
                        <a:buClr>
                          <a:schemeClr val="dk2"/>
                        </a:buClr>
                        <a:buSzPts val="1100"/>
                        <a:buFont typeface="Arial"/>
                        <a:buNone/>
                      </a:pPr>
                      <a:r>
                        <a:rPr lang="en">
                          <a:solidFill>
                            <a:schemeClr val="dk2"/>
                          </a:solidFill>
                        </a:rPr>
                        <a:t>(Path Cost(Y)) </a:t>
                      </a:r>
                      <a:endParaRPr>
                        <a:solidFill>
                          <a:schemeClr val="dk2"/>
                        </a:solidFill>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Analysis</a:t>
                      </a:r>
                      <a:endParaRPr/>
                    </a:p>
                    <a:p>
                      <a:pPr indent="0" lvl="0" marL="0" rtl="0" algn="ctr">
                        <a:spcBef>
                          <a:spcPts val="0"/>
                        </a:spcBef>
                        <a:spcAft>
                          <a:spcPts val="0"/>
                        </a:spcAft>
                        <a:buNone/>
                      </a:pPr>
                      <a:r>
                        <a:rPr lang="en"/>
                        <a:t>(Ratio(Y/X))</a:t>
                      </a:r>
                      <a:endParaRPr/>
                    </a:p>
                  </a:txBody>
                  <a:tcPr marT="91425" marB="91425" marR="91425" marL="91425"/>
                </a:tc>
                <a:tc>
                  <a:txBody>
                    <a:bodyPr/>
                    <a:lstStyle/>
                    <a:p>
                      <a:pPr indent="0" lvl="0" marL="0" rtl="0" algn="ctr">
                        <a:spcBef>
                          <a:spcPts val="0"/>
                        </a:spcBef>
                        <a:spcAft>
                          <a:spcPts val="0"/>
                        </a:spcAft>
                        <a:buNone/>
                      </a:pPr>
                      <a:r>
                        <a:rPr lang="en"/>
                        <a:t>TSP DP</a:t>
                      </a:r>
                      <a:endParaRPr/>
                    </a:p>
                    <a:p>
                      <a:pPr indent="0" lvl="0" marL="0" rtl="0" algn="ctr">
                        <a:spcBef>
                          <a:spcPts val="0"/>
                        </a:spcBef>
                        <a:spcAft>
                          <a:spcPts val="0"/>
                        </a:spcAft>
                        <a:buNone/>
                      </a:pPr>
                      <a:r>
                        <a:rPr lang="en"/>
                        <a:t>Time taken (seconds)</a:t>
                      </a:r>
                      <a:endParaRPr/>
                    </a:p>
                  </a:txBody>
                  <a:tcPr marT="91425" marB="91425" marR="91425" marL="91425"/>
                </a:tc>
                <a:tc>
                  <a:txBody>
                    <a:bodyPr/>
                    <a:lstStyle/>
                    <a:p>
                      <a:pPr indent="0" lvl="0" marL="0" rtl="0" algn="ctr">
                        <a:spcBef>
                          <a:spcPts val="0"/>
                        </a:spcBef>
                        <a:spcAft>
                          <a:spcPts val="0"/>
                        </a:spcAft>
                        <a:buNone/>
                      </a:pPr>
                      <a:r>
                        <a:rPr lang="en"/>
                        <a:t>Christofides</a:t>
                      </a:r>
                      <a:endParaRPr/>
                    </a:p>
                    <a:p>
                      <a:pPr indent="0" lvl="0" marL="0" rtl="0" algn="ctr">
                        <a:spcBef>
                          <a:spcPts val="0"/>
                        </a:spcBef>
                        <a:spcAft>
                          <a:spcPts val="0"/>
                        </a:spcAft>
                        <a:buNone/>
                      </a:pPr>
                      <a:r>
                        <a:rPr lang="en"/>
                        <a:t>Time taken</a:t>
                      </a:r>
                      <a:endParaRPr/>
                    </a:p>
                    <a:p>
                      <a:pPr indent="0" lvl="0" marL="0" rtl="0" algn="ctr">
                        <a:spcBef>
                          <a:spcPts val="0"/>
                        </a:spcBef>
                        <a:spcAft>
                          <a:spcPts val="0"/>
                        </a:spcAft>
                        <a:buNone/>
                      </a:pPr>
                      <a:r>
                        <a:rPr lang="en"/>
                        <a:t>(seconds)</a:t>
                      </a:r>
                      <a:endParaRPr/>
                    </a:p>
                  </a:txBody>
                  <a:tcPr marT="91425" marB="91425" marR="91425" marL="91425"/>
                </a:tc>
              </a:tr>
              <a:tr h="510725">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15062</a:t>
                      </a:r>
                      <a:endParaRPr/>
                    </a:p>
                  </a:txBody>
                  <a:tcPr marT="91425" marB="91425" marR="91425" marL="91425"/>
                </a:tc>
                <a:tc>
                  <a:txBody>
                    <a:bodyPr/>
                    <a:lstStyle/>
                    <a:p>
                      <a:pPr indent="0" lvl="0" marL="0" rtl="0" algn="ctr">
                        <a:spcBef>
                          <a:spcPts val="0"/>
                        </a:spcBef>
                        <a:spcAft>
                          <a:spcPts val="0"/>
                        </a:spcAft>
                        <a:buNone/>
                      </a:pPr>
                      <a:r>
                        <a:rPr lang="en"/>
                        <a:t>15639</a:t>
                      </a:r>
                      <a:endParaRPr/>
                    </a:p>
                  </a:txBody>
                  <a:tcPr marT="91425" marB="91425" marR="91425" marL="91425"/>
                </a:tc>
                <a:tc>
                  <a:txBody>
                    <a:bodyPr/>
                    <a:lstStyle/>
                    <a:p>
                      <a:pPr indent="0" lvl="0" marL="0" rtl="0" algn="ctr">
                        <a:spcBef>
                          <a:spcPts val="0"/>
                        </a:spcBef>
                        <a:spcAft>
                          <a:spcPts val="0"/>
                        </a:spcAft>
                        <a:buNone/>
                      </a:pPr>
                      <a:r>
                        <a:rPr lang="en"/>
                        <a:t>1.038</a:t>
                      </a:r>
                      <a:endParaRPr/>
                    </a:p>
                  </a:txBody>
                  <a:tcPr marT="91425" marB="91425" marR="91425" marL="91425"/>
                </a:tc>
                <a:tc>
                  <a:txBody>
                    <a:bodyPr/>
                    <a:lstStyle/>
                    <a:p>
                      <a:pPr indent="0" lvl="0" marL="0" rtl="0" algn="ctr">
                        <a:spcBef>
                          <a:spcPts val="0"/>
                        </a:spcBef>
                        <a:spcAft>
                          <a:spcPts val="0"/>
                        </a:spcAft>
                        <a:buNone/>
                      </a:pPr>
                      <a:r>
                        <a:rPr lang="en"/>
                        <a:t>20 microseconds</a:t>
                      </a:r>
                      <a:endParaRPr/>
                    </a:p>
                  </a:txBody>
                  <a:tcPr marT="91425" marB="91425" marR="91425" marL="91425"/>
                </a:tc>
                <a:tc>
                  <a:txBody>
                    <a:bodyPr/>
                    <a:lstStyle/>
                    <a:p>
                      <a:pPr indent="0" lvl="0" marL="0" rtl="0" algn="ctr">
                        <a:spcBef>
                          <a:spcPts val="0"/>
                        </a:spcBef>
                        <a:spcAft>
                          <a:spcPts val="0"/>
                        </a:spcAft>
                        <a:buNone/>
                      </a:pPr>
                      <a:r>
                        <a:rPr lang="en"/>
                        <a:t>67 microseconds</a:t>
                      </a:r>
                      <a:endParaRPr/>
                    </a:p>
                  </a:txBody>
                  <a:tcPr marT="91425" marB="91425" marR="91425" marL="91425"/>
                </a:tc>
              </a:tr>
              <a:tr h="510725">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21378</a:t>
                      </a:r>
                      <a:endParaRPr/>
                    </a:p>
                  </a:txBody>
                  <a:tcPr marT="91425" marB="91425" marR="91425" marL="91425"/>
                </a:tc>
                <a:tc>
                  <a:txBody>
                    <a:bodyPr/>
                    <a:lstStyle/>
                    <a:p>
                      <a:pPr indent="0" lvl="0" marL="0" rtl="0" algn="ctr">
                        <a:spcBef>
                          <a:spcPts val="0"/>
                        </a:spcBef>
                        <a:spcAft>
                          <a:spcPts val="0"/>
                        </a:spcAft>
                        <a:buNone/>
                      </a:pPr>
                      <a:r>
                        <a:rPr lang="en"/>
                        <a:t>21918</a:t>
                      </a:r>
                      <a:endParaRPr/>
                    </a:p>
                  </a:txBody>
                  <a:tcPr marT="91425" marB="91425" marR="91425" marL="91425"/>
                </a:tc>
                <a:tc>
                  <a:txBody>
                    <a:bodyPr/>
                    <a:lstStyle/>
                    <a:p>
                      <a:pPr indent="0" lvl="0" marL="0" rtl="0" algn="ctr">
                        <a:spcBef>
                          <a:spcPts val="0"/>
                        </a:spcBef>
                        <a:spcAft>
                          <a:spcPts val="0"/>
                        </a:spcAft>
                        <a:buNone/>
                      </a:pPr>
                      <a:r>
                        <a:rPr lang="en"/>
                        <a:t>1.025</a:t>
                      </a:r>
                      <a:endParaRPr/>
                    </a:p>
                  </a:txBody>
                  <a:tcPr marT="91425" marB="91425" marR="91425" marL="91425"/>
                </a:tc>
                <a:tc>
                  <a:txBody>
                    <a:bodyPr/>
                    <a:lstStyle/>
                    <a:p>
                      <a:pPr indent="0" lvl="0" marL="0" rtl="0" algn="ctr">
                        <a:spcBef>
                          <a:spcPts val="0"/>
                        </a:spcBef>
                        <a:spcAft>
                          <a:spcPts val="0"/>
                        </a:spcAft>
                        <a:buNone/>
                      </a:pPr>
                      <a:r>
                        <a:rPr lang="en"/>
                        <a:t>479 microseconds</a:t>
                      </a:r>
                      <a:endParaRPr/>
                    </a:p>
                  </a:txBody>
                  <a:tcPr marT="91425" marB="91425" marR="91425" marL="91425"/>
                </a:tc>
                <a:tc>
                  <a:txBody>
                    <a:bodyPr/>
                    <a:lstStyle/>
                    <a:p>
                      <a:pPr indent="0" lvl="0" marL="0" rtl="0" algn="ctr">
                        <a:spcBef>
                          <a:spcPts val="0"/>
                        </a:spcBef>
                        <a:spcAft>
                          <a:spcPts val="0"/>
                        </a:spcAft>
                        <a:buNone/>
                      </a:pPr>
                      <a:r>
                        <a:rPr lang="en"/>
                        <a:t>230 microseconds</a:t>
                      </a:r>
                      <a:endParaRPr/>
                    </a:p>
                  </a:txBody>
                  <a:tcPr marT="91425" marB="91425" marR="91425" marL="91425"/>
                </a:tc>
              </a:tr>
              <a:tr h="510725">
                <a:tc>
                  <a:txBody>
                    <a:bodyPr/>
                    <a:lstStyle/>
                    <a:p>
                      <a:pPr indent="0" lvl="0" marL="0" rtl="0" algn="ctr">
                        <a:spcBef>
                          <a:spcPts val="0"/>
                        </a:spcBef>
                        <a:spcAft>
                          <a:spcPts val="0"/>
                        </a:spcAft>
                        <a:buNone/>
                      </a:pPr>
                      <a:r>
                        <a:rPr lang="en"/>
                        <a:t>15</a:t>
                      </a:r>
                      <a:endParaRPr/>
                    </a:p>
                  </a:txBody>
                  <a:tcPr marT="91425" marB="91425" marR="91425" marL="91425"/>
                </a:tc>
                <a:tc>
                  <a:txBody>
                    <a:bodyPr/>
                    <a:lstStyle/>
                    <a:p>
                      <a:pPr indent="0" lvl="0" marL="0" rtl="0" algn="ctr">
                        <a:spcBef>
                          <a:spcPts val="0"/>
                        </a:spcBef>
                        <a:spcAft>
                          <a:spcPts val="0"/>
                        </a:spcAft>
                        <a:buNone/>
                      </a:pPr>
                      <a:r>
                        <a:rPr lang="en"/>
                        <a:t>28506</a:t>
                      </a:r>
                      <a:endParaRPr/>
                    </a:p>
                  </a:txBody>
                  <a:tcPr marT="91425" marB="91425" marR="91425" marL="91425"/>
                </a:tc>
                <a:tc>
                  <a:txBody>
                    <a:bodyPr/>
                    <a:lstStyle/>
                    <a:p>
                      <a:pPr indent="0" lvl="0" marL="0" rtl="0" algn="ctr">
                        <a:spcBef>
                          <a:spcPts val="0"/>
                        </a:spcBef>
                        <a:spcAft>
                          <a:spcPts val="0"/>
                        </a:spcAft>
                        <a:buNone/>
                      </a:pPr>
                      <a:r>
                        <a:rPr lang="en"/>
                        <a:t>30381</a:t>
                      </a:r>
                      <a:endParaRPr/>
                    </a:p>
                  </a:txBody>
                  <a:tcPr marT="91425" marB="91425" marR="91425" marL="91425"/>
                </a:tc>
                <a:tc>
                  <a:txBody>
                    <a:bodyPr/>
                    <a:lstStyle/>
                    <a:p>
                      <a:pPr indent="0" lvl="0" marL="0" rtl="0" algn="ctr">
                        <a:spcBef>
                          <a:spcPts val="0"/>
                        </a:spcBef>
                        <a:spcAft>
                          <a:spcPts val="0"/>
                        </a:spcAft>
                        <a:buNone/>
                      </a:pPr>
                      <a:r>
                        <a:rPr lang="en"/>
                        <a:t>1.065</a:t>
                      </a:r>
                      <a:endParaRPr/>
                    </a:p>
                  </a:txBody>
                  <a:tcPr marT="91425" marB="91425" marR="91425" marL="91425"/>
                </a:tc>
                <a:tc>
                  <a:txBody>
                    <a:bodyPr/>
                    <a:lstStyle/>
                    <a:p>
                      <a:pPr indent="0" lvl="0" marL="0" rtl="0" algn="ctr">
                        <a:spcBef>
                          <a:spcPts val="0"/>
                        </a:spcBef>
                        <a:spcAft>
                          <a:spcPts val="0"/>
                        </a:spcAft>
                        <a:buNone/>
                      </a:pPr>
                      <a:r>
                        <a:rPr lang="en"/>
                        <a:t>35391 microseconds</a:t>
                      </a:r>
                      <a:endParaRPr/>
                    </a:p>
                  </a:txBody>
                  <a:tcPr marT="91425" marB="91425" marR="91425" marL="91425"/>
                </a:tc>
                <a:tc>
                  <a:txBody>
                    <a:bodyPr/>
                    <a:lstStyle/>
                    <a:p>
                      <a:pPr indent="0" lvl="0" marL="0" rtl="0" algn="ctr">
                        <a:spcBef>
                          <a:spcPts val="0"/>
                        </a:spcBef>
                        <a:spcAft>
                          <a:spcPts val="0"/>
                        </a:spcAft>
                        <a:buNone/>
                      </a:pPr>
                      <a:r>
                        <a:rPr lang="en"/>
                        <a:t>490 microseconds</a:t>
                      </a:r>
                      <a:endParaRPr/>
                    </a:p>
                  </a:txBody>
                  <a:tcPr marT="91425" marB="91425" marR="91425" marL="91425"/>
                </a:tc>
              </a:tr>
              <a:tr h="510725">
                <a:tc>
                  <a:txBody>
                    <a:bodyPr/>
                    <a:lstStyle/>
                    <a:p>
                      <a:pPr indent="0" lvl="0" marL="0" rtl="0" algn="ctr">
                        <a:spcBef>
                          <a:spcPts val="0"/>
                        </a:spcBef>
                        <a:spcAft>
                          <a:spcPts val="0"/>
                        </a:spcAft>
                        <a:buNone/>
                      </a:pPr>
                      <a:r>
                        <a:rPr lang="en"/>
                        <a:t>20</a:t>
                      </a:r>
                      <a:endParaRPr/>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a:solidFill>
                            <a:schemeClr val="dk2"/>
                          </a:solidFill>
                        </a:rPr>
                        <a:t>34898</a:t>
                      </a:r>
                      <a:endParaRPr/>
                    </a:p>
                  </a:txBody>
                  <a:tcPr marT="91425" marB="91425" marR="91425" marL="91425"/>
                </a:tc>
                <a:tc>
                  <a:txBody>
                    <a:bodyPr/>
                    <a:lstStyle/>
                    <a:p>
                      <a:pPr indent="0" lvl="0" marL="0" rtl="0" algn="ctr">
                        <a:spcBef>
                          <a:spcPts val="0"/>
                        </a:spcBef>
                        <a:spcAft>
                          <a:spcPts val="0"/>
                        </a:spcAft>
                        <a:buNone/>
                      </a:pPr>
                      <a:r>
                        <a:rPr lang="en"/>
                        <a:t>38975</a:t>
                      </a:r>
                      <a:endParaRPr/>
                    </a:p>
                  </a:txBody>
                  <a:tcPr marT="91425" marB="91425" marR="91425" marL="91425"/>
                </a:tc>
                <a:tc>
                  <a:txBody>
                    <a:bodyPr/>
                    <a:lstStyle/>
                    <a:p>
                      <a:pPr indent="0" lvl="0" marL="0" rtl="0" algn="ctr">
                        <a:spcBef>
                          <a:spcPts val="0"/>
                        </a:spcBef>
                        <a:spcAft>
                          <a:spcPts val="0"/>
                        </a:spcAft>
                        <a:buNone/>
                      </a:pPr>
                      <a:r>
                        <a:rPr lang="en"/>
                        <a:t>1.116</a:t>
                      </a:r>
                      <a:endParaRPr/>
                    </a:p>
                  </a:txBody>
                  <a:tcPr marT="91425" marB="91425" marR="91425" marL="91425"/>
                </a:tc>
                <a:tc>
                  <a:txBody>
                    <a:bodyPr/>
                    <a:lstStyle/>
                    <a:p>
                      <a:pPr indent="0" lvl="0" marL="0" rtl="0" algn="ctr">
                        <a:spcBef>
                          <a:spcPts val="0"/>
                        </a:spcBef>
                        <a:spcAft>
                          <a:spcPts val="0"/>
                        </a:spcAft>
                        <a:buNone/>
                      </a:pPr>
                      <a:r>
                        <a:rPr lang="en"/>
                        <a:t>2642920 microseconds</a:t>
                      </a:r>
                      <a:endParaRPr/>
                    </a:p>
                  </a:txBody>
                  <a:tcPr marT="91425" marB="91425" marR="91425" marL="91425"/>
                </a:tc>
                <a:tc>
                  <a:txBody>
                    <a:bodyPr/>
                    <a:lstStyle/>
                    <a:p>
                      <a:pPr indent="0" lvl="0" marL="0" rtl="0" algn="ctr">
                        <a:spcBef>
                          <a:spcPts val="0"/>
                        </a:spcBef>
                        <a:spcAft>
                          <a:spcPts val="0"/>
                        </a:spcAft>
                        <a:buNone/>
                      </a:pPr>
                      <a:r>
                        <a:rPr lang="en"/>
                        <a:t>832 microseconds</a:t>
                      </a:r>
                      <a:endParaRPr/>
                    </a:p>
                  </a:txBody>
                  <a:tcPr marT="91425" marB="91425" marR="91425" marL="91425"/>
                </a:tc>
              </a:tr>
              <a:tr h="510725">
                <a:tc>
                  <a:txBody>
                    <a:bodyPr/>
                    <a:lstStyle/>
                    <a:p>
                      <a:pPr indent="0" lvl="0" marL="0" rtl="0" algn="ctr">
                        <a:spcBef>
                          <a:spcPts val="0"/>
                        </a:spcBef>
                        <a:spcAft>
                          <a:spcPts val="0"/>
                        </a:spcAft>
                        <a:buNone/>
                      </a:pPr>
                      <a:r>
                        <a:rPr lang="en"/>
                        <a:t>25</a:t>
                      </a:r>
                      <a:endParaRPr/>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a:solidFill>
                            <a:schemeClr val="dk2"/>
                          </a:solidFill>
                        </a:rPr>
                        <a:t>41220</a:t>
                      </a:r>
                      <a:endParaRPr>
                        <a:solidFill>
                          <a:schemeClr val="dk2"/>
                        </a:solidFill>
                      </a:endParaRPr>
                    </a:p>
                    <a:p>
                      <a:pPr indent="0" lvl="0" marL="0" rtl="0" algn="ctr">
                        <a:spcBef>
                          <a:spcPts val="0"/>
                        </a:spcBef>
                        <a:spcAft>
                          <a:spcPts val="0"/>
                        </a:spcAft>
                        <a:buNone/>
                      </a:pPr>
                      <a:r>
                        <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t>42997</a:t>
                      </a:r>
                      <a:endParaRPr/>
                    </a:p>
                  </a:txBody>
                  <a:tcPr marT="91425" marB="91425" marR="91425" marL="91425"/>
                </a:tc>
                <a:tc>
                  <a:txBody>
                    <a:bodyPr/>
                    <a:lstStyle/>
                    <a:p>
                      <a:pPr indent="0" lvl="0" marL="0" rtl="0" algn="ctr">
                        <a:spcBef>
                          <a:spcPts val="0"/>
                        </a:spcBef>
                        <a:spcAft>
                          <a:spcPts val="0"/>
                        </a:spcAft>
                        <a:buNone/>
                      </a:pPr>
                      <a:r>
                        <a:rPr lang="en"/>
                        <a:t>1.043</a:t>
                      </a:r>
                      <a:endParaRPr/>
                    </a:p>
                  </a:txBody>
                  <a:tcPr marT="91425" marB="91425" marR="91425" marL="91425"/>
                </a:tc>
                <a:tc>
                  <a:txBody>
                    <a:bodyPr/>
                    <a:lstStyle/>
                    <a:p>
                      <a:pPr indent="0" lvl="0" marL="0" rtl="0" algn="ctr">
                        <a:spcBef>
                          <a:spcPts val="0"/>
                        </a:spcBef>
                        <a:spcAft>
                          <a:spcPts val="0"/>
                        </a:spcAft>
                        <a:buNone/>
                      </a:pPr>
                      <a:r>
                        <a:rPr lang="en"/>
                        <a:t>187032551 microseconds</a:t>
                      </a:r>
                      <a:endParaRPr/>
                    </a:p>
                  </a:txBody>
                  <a:tcPr marT="91425" marB="91425" marR="91425" marL="91425"/>
                </a:tc>
                <a:tc>
                  <a:txBody>
                    <a:bodyPr/>
                    <a:lstStyle/>
                    <a:p>
                      <a:pPr indent="0" lvl="0" marL="0" rtl="0" algn="ctr">
                        <a:spcBef>
                          <a:spcPts val="0"/>
                        </a:spcBef>
                        <a:spcAft>
                          <a:spcPts val="0"/>
                        </a:spcAft>
                        <a:buNone/>
                      </a:pPr>
                      <a:r>
                        <a:rPr lang="en"/>
                        <a:t>1054 microseconds</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