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5" r:id="rId5"/>
    <p:sldId id="276" r:id="rId6"/>
    <p:sldId id="281" r:id="rId7"/>
    <p:sldId id="280" r:id="rId8"/>
    <p:sldId id="259" r:id="rId9"/>
    <p:sldId id="278" r:id="rId10"/>
    <p:sldId id="277" r:id="rId11"/>
    <p:sldId id="272" r:id="rId12"/>
    <p:sldId id="273" r:id="rId13"/>
    <p:sldId id="260" r:id="rId14"/>
    <p:sldId id="264" r:id="rId15"/>
    <p:sldId id="266" r:id="rId16"/>
    <p:sldId id="267" r:id="rId17"/>
    <p:sldId id="268" r:id="rId18"/>
    <p:sldId id="270" r:id="rId19"/>
    <p:sldId id="269" r:id="rId20"/>
    <p:sldId id="271" r:id="rId21"/>
    <p:sldId id="279" r:id="rId22"/>
    <p:sldId id="261" r:id="rId23"/>
    <p:sldId id="263"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327" autoAdjust="0"/>
  </p:normalViewPr>
  <p:slideViewPr>
    <p:cSldViewPr snapToGrid="0">
      <p:cViewPr varScale="1">
        <p:scale>
          <a:sx n="58" d="100"/>
          <a:sy n="58" d="100"/>
        </p:scale>
        <p:origin x="16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1D9D6-87D9-444C-874A-22726E0E48E1}" type="datetimeFigureOut">
              <a:rPr lang="en-CA" smtClean="0"/>
              <a:t>2024-01-23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B6121-7B1B-4870-A0F6-C59D409A20DE}" type="slidenum">
              <a:rPr lang="en-CA" smtClean="0"/>
              <a:t>‹#›</a:t>
            </a:fld>
            <a:endParaRPr lang="en-CA"/>
          </a:p>
        </p:txBody>
      </p:sp>
    </p:spTree>
    <p:extLst>
      <p:ext uri="{BB962C8B-B14F-4D97-AF65-F5344CB8AC3E}">
        <p14:creationId xmlns:p14="http://schemas.microsoft.com/office/powerpoint/2010/main" val="3361737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Mention so our </a:t>
            </a:r>
            <a:r>
              <a:rPr lang="en-CA" dirty="0" err="1"/>
              <a:t>xgboost</a:t>
            </a:r>
            <a:r>
              <a:rPr lang="en-CA" dirty="0"/>
              <a:t> model prediction is the sum of the prediction the output leaf score from each of the trees.</a:t>
            </a:r>
          </a:p>
        </p:txBody>
      </p:sp>
      <p:sp>
        <p:nvSpPr>
          <p:cNvPr id="4" name="Slide Number Placeholder 3"/>
          <p:cNvSpPr>
            <a:spLocks noGrp="1"/>
          </p:cNvSpPr>
          <p:nvPr>
            <p:ph type="sldNum" sz="quarter" idx="5"/>
          </p:nvPr>
        </p:nvSpPr>
        <p:spPr/>
        <p:txBody>
          <a:bodyPr/>
          <a:lstStyle/>
          <a:p>
            <a:fld id="{FC2B6121-7B1B-4870-A0F6-C59D409A20DE}" type="slidenum">
              <a:rPr lang="en-CA" smtClean="0"/>
              <a:t>3</a:t>
            </a:fld>
            <a:endParaRPr lang="en-CA"/>
          </a:p>
        </p:txBody>
      </p:sp>
    </p:spTree>
    <p:extLst>
      <p:ext uri="{BB962C8B-B14F-4D97-AF65-F5344CB8AC3E}">
        <p14:creationId xmlns:p14="http://schemas.microsoft.com/office/powerpoint/2010/main" val="60556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B6121-7B1B-4870-A0F6-C59D409A20DE}" type="slidenum">
              <a:rPr lang="en-CA" smtClean="0"/>
              <a:t>4</a:t>
            </a:fld>
            <a:endParaRPr lang="en-CA"/>
          </a:p>
        </p:txBody>
      </p:sp>
    </p:spTree>
    <p:extLst>
      <p:ext uri="{BB962C8B-B14F-4D97-AF65-F5344CB8AC3E}">
        <p14:creationId xmlns:p14="http://schemas.microsoft.com/office/powerpoint/2010/main" val="361191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Two key differences between this objective and the original gradient boosting paper from Friedman in 1999 is that this loss is a second order </a:t>
            </a:r>
            <a:r>
              <a:rPr lang="en-CA" dirty="0" err="1"/>
              <a:t>taylor</a:t>
            </a:r>
            <a:r>
              <a:rPr lang="en-CA" dirty="0"/>
              <a:t> polynomial whereas his was only a first order </a:t>
            </a:r>
            <a:r>
              <a:rPr lang="en-CA" dirty="0" err="1"/>
              <a:t>taylor</a:t>
            </a:r>
            <a:r>
              <a:rPr lang="en-CA" dirty="0"/>
              <a:t> polynomial, secondly this is regularized and thirdly is that we will take a fixed step size with each new tree based on a hyperparameter learning rate whereas Friedman performs a line search each iteration to determine the optimal step size for each new tree.</a:t>
            </a:r>
          </a:p>
        </p:txBody>
      </p:sp>
      <p:sp>
        <p:nvSpPr>
          <p:cNvPr id="4" name="Slide Number Placeholder 3"/>
          <p:cNvSpPr>
            <a:spLocks noGrp="1"/>
          </p:cNvSpPr>
          <p:nvPr>
            <p:ph type="sldNum" sz="quarter" idx="5"/>
          </p:nvPr>
        </p:nvSpPr>
        <p:spPr/>
        <p:txBody>
          <a:bodyPr/>
          <a:lstStyle/>
          <a:p>
            <a:fld id="{FC2B6121-7B1B-4870-A0F6-C59D409A20DE}" type="slidenum">
              <a:rPr lang="en-CA" smtClean="0"/>
              <a:t>5</a:t>
            </a:fld>
            <a:endParaRPr lang="en-CA"/>
          </a:p>
        </p:txBody>
      </p:sp>
    </p:spTree>
    <p:extLst>
      <p:ext uri="{BB962C8B-B14F-4D97-AF65-F5344CB8AC3E}">
        <p14:creationId xmlns:p14="http://schemas.microsoft.com/office/powerpoint/2010/main" val="214025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the original boosted trees paper in 1999 thirdly we will take a fixed step size with each new tree based on a hyperparameter learning rate whereas Friedman performs a line search each iteration to determine the optimal step size for each new tree.</a:t>
            </a:r>
          </a:p>
        </p:txBody>
      </p:sp>
      <p:sp>
        <p:nvSpPr>
          <p:cNvPr id="4" name="Slide Number Placeholder 3"/>
          <p:cNvSpPr>
            <a:spLocks noGrp="1"/>
          </p:cNvSpPr>
          <p:nvPr>
            <p:ph type="sldNum" sz="quarter" idx="5"/>
          </p:nvPr>
        </p:nvSpPr>
        <p:spPr/>
        <p:txBody>
          <a:bodyPr/>
          <a:lstStyle/>
          <a:p>
            <a:fld id="{FC2B6121-7B1B-4870-A0F6-C59D409A20DE}" type="slidenum">
              <a:rPr lang="en-CA" smtClean="0"/>
              <a:t>6</a:t>
            </a:fld>
            <a:endParaRPr lang="en-CA"/>
          </a:p>
        </p:txBody>
      </p:sp>
    </p:spTree>
    <p:extLst>
      <p:ext uri="{BB962C8B-B14F-4D97-AF65-F5344CB8AC3E}">
        <p14:creationId xmlns:p14="http://schemas.microsoft.com/office/powerpoint/2010/main" val="265606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Two key differences between this objective and the original gradient boosting paper from Friedman in 1999 is that this loss is a second order </a:t>
            </a:r>
            <a:r>
              <a:rPr lang="en-CA" dirty="0" err="1"/>
              <a:t>taylor</a:t>
            </a:r>
            <a:r>
              <a:rPr lang="en-CA" dirty="0"/>
              <a:t> polynomial whereas his was only a first order </a:t>
            </a:r>
            <a:r>
              <a:rPr lang="en-CA" dirty="0" err="1"/>
              <a:t>taylor</a:t>
            </a:r>
            <a:r>
              <a:rPr lang="en-CA" dirty="0"/>
              <a:t> polynomial, secondly this is regularized and thirdly is that we will take a fixed step size with each new tree based on a hyperparameter learning rate whereas Friedman performs a line search each iteration to determine the optimal step size for each new tree.</a:t>
            </a:r>
          </a:p>
        </p:txBody>
      </p:sp>
      <p:sp>
        <p:nvSpPr>
          <p:cNvPr id="4" name="Slide Number Placeholder 3"/>
          <p:cNvSpPr>
            <a:spLocks noGrp="1"/>
          </p:cNvSpPr>
          <p:nvPr>
            <p:ph type="sldNum" sz="quarter" idx="5"/>
          </p:nvPr>
        </p:nvSpPr>
        <p:spPr/>
        <p:txBody>
          <a:bodyPr/>
          <a:lstStyle/>
          <a:p>
            <a:fld id="{FC2B6121-7B1B-4870-A0F6-C59D409A20DE}" type="slidenum">
              <a:rPr lang="en-CA" smtClean="0"/>
              <a:t>7</a:t>
            </a:fld>
            <a:endParaRPr lang="en-CA"/>
          </a:p>
        </p:txBody>
      </p:sp>
    </p:spTree>
    <p:extLst>
      <p:ext uri="{BB962C8B-B14F-4D97-AF65-F5344CB8AC3E}">
        <p14:creationId xmlns:p14="http://schemas.microsoft.com/office/powerpoint/2010/main" val="169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B6121-7B1B-4870-A0F6-C59D409A20DE}" type="slidenum">
              <a:rPr lang="en-CA" smtClean="0"/>
              <a:t>10</a:t>
            </a:fld>
            <a:endParaRPr lang="en-CA"/>
          </a:p>
        </p:txBody>
      </p:sp>
    </p:spTree>
    <p:extLst>
      <p:ext uri="{BB962C8B-B14F-4D97-AF65-F5344CB8AC3E}">
        <p14:creationId xmlns:p14="http://schemas.microsoft.com/office/powerpoint/2010/main" val="391134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https://stats.stackexchange.com/questions/519203/does-wikipedia-explain-gradient-boosting-in-wrong-way</a:t>
            </a:r>
          </a:p>
          <a:p>
            <a:endParaRPr lang="en-CA" dirty="0"/>
          </a:p>
          <a:p>
            <a:r>
              <a:rPr lang="en-CA" dirty="0"/>
              <a:t>Not a fixed step size.</a:t>
            </a:r>
          </a:p>
        </p:txBody>
      </p:sp>
      <p:sp>
        <p:nvSpPr>
          <p:cNvPr id="4" name="Slide Number Placeholder 3"/>
          <p:cNvSpPr>
            <a:spLocks noGrp="1"/>
          </p:cNvSpPr>
          <p:nvPr>
            <p:ph type="sldNum" sz="quarter" idx="5"/>
          </p:nvPr>
        </p:nvSpPr>
        <p:spPr/>
        <p:txBody>
          <a:bodyPr/>
          <a:lstStyle/>
          <a:p>
            <a:fld id="{FC2B6121-7B1B-4870-A0F6-C59D409A20DE}" type="slidenum">
              <a:rPr lang="en-CA" smtClean="0"/>
              <a:t>24</a:t>
            </a:fld>
            <a:endParaRPr lang="en-CA"/>
          </a:p>
        </p:txBody>
      </p:sp>
    </p:spTree>
    <p:extLst>
      <p:ext uri="{BB962C8B-B14F-4D97-AF65-F5344CB8AC3E}">
        <p14:creationId xmlns:p14="http://schemas.microsoft.com/office/powerpoint/2010/main" val="2494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56CB-AFD3-4F30-3E48-7D52F4DD0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61EE15C-0B4C-EA76-C5B7-142E54BA2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96FE77-17A2-6D50-6B3B-84A1D9C3BDE2}"/>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5" name="Footer Placeholder 4">
            <a:extLst>
              <a:ext uri="{FF2B5EF4-FFF2-40B4-BE49-F238E27FC236}">
                <a16:creationId xmlns:a16="http://schemas.microsoft.com/office/drawing/2014/main" id="{A66D802D-3AB5-410A-61B7-8AC9353DB0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4EC108-44D8-ABF1-5A8E-CC3A7DB30CF1}"/>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37293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11F9-8CAE-1707-32D3-CC7F83ECF75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6E01FD-9DE7-32D2-BDCD-24E1E8D79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1609EC-F2CD-199D-A009-4A135BF35A1C}"/>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5" name="Footer Placeholder 4">
            <a:extLst>
              <a:ext uri="{FF2B5EF4-FFF2-40B4-BE49-F238E27FC236}">
                <a16:creationId xmlns:a16="http://schemas.microsoft.com/office/drawing/2014/main" id="{C567DE0D-D165-F541-A373-EAE386B6A5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CCEE61-5069-83F1-D155-24525A618554}"/>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271443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D2994-E7F8-ECF1-0282-27897E232B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87B23A2-B52E-395C-1223-FEE39E6C3E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50384E-B672-3276-554E-F2F4C5AB5B47}"/>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5" name="Footer Placeholder 4">
            <a:extLst>
              <a:ext uri="{FF2B5EF4-FFF2-40B4-BE49-F238E27FC236}">
                <a16:creationId xmlns:a16="http://schemas.microsoft.com/office/drawing/2014/main" id="{E987F18B-89D1-FE1B-1BAC-DCDF595399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FE3CF4-252F-FF85-33EF-B75C854B78D9}"/>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343750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386E-384D-11C2-489A-7363A9665B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CFB647E-38AE-A83B-ED39-4CE7F4E7D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8E87FC6-5A6F-B833-5DDA-29C826128DC9}"/>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5" name="Footer Placeholder 4">
            <a:extLst>
              <a:ext uri="{FF2B5EF4-FFF2-40B4-BE49-F238E27FC236}">
                <a16:creationId xmlns:a16="http://schemas.microsoft.com/office/drawing/2014/main" id="{1B7DD1F7-7503-9386-0088-8AAAF14229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538CCB-8850-9CD7-A5F1-7FBCE8389FBD}"/>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131513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FC26-B7E3-54A2-4CE1-66FDEC177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D99ACB3-FA1C-E3C1-A426-23ADA5097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F597D-1429-1202-F3B1-0341711E2F97}"/>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5" name="Footer Placeholder 4">
            <a:extLst>
              <a:ext uri="{FF2B5EF4-FFF2-40B4-BE49-F238E27FC236}">
                <a16:creationId xmlns:a16="http://schemas.microsoft.com/office/drawing/2014/main" id="{EEE47563-67B1-65A9-2D83-22676270DB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CA4AA2-D801-D14D-965B-89E2DCC5BCBA}"/>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205440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3B47-71EA-299C-8844-654C222CA74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365484-0778-4BD0-75CE-2AC4F91DDF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56D2FA4-E67A-CEA3-C6F2-FD92F5A9B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2C6D691-0DF5-ED11-D365-B2CF9A1B2A83}"/>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6" name="Footer Placeholder 5">
            <a:extLst>
              <a:ext uri="{FF2B5EF4-FFF2-40B4-BE49-F238E27FC236}">
                <a16:creationId xmlns:a16="http://schemas.microsoft.com/office/drawing/2014/main" id="{0B9290F5-D4A1-BF34-6653-245BD13693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2F2913-EEB2-5146-B11D-820EBDAF55B5}"/>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200318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48F0-1028-F0C2-BACB-84272ED2F6B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028803E-2B59-7BCB-0EB0-EC5D90613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33FCE0-2186-F9DC-DEEF-0A1B42800D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3629FA9-FE21-2D62-4EDB-ED22F5D23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52329-50AF-E983-5444-F27A8238E3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5E7D0CA-0F7B-F3FA-0F56-9C9E39841CC4}"/>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8" name="Footer Placeholder 7">
            <a:extLst>
              <a:ext uri="{FF2B5EF4-FFF2-40B4-BE49-F238E27FC236}">
                <a16:creationId xmlns:a16="http://schemas.microsoft.com/office/drawing/2014/main" id="{DAE4539A-C18C-7084-289D-A1F9D958B32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B2A287D-CCCB-C258-9A69-EF05D6BC8BE4}"/>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387784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5B63-0BA2-34F4-C7F9-336C9D864EC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4E7F8B9-E517-7B07-4A86-EC64D3C4A498}"/>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4" name="Footer Placeholder 3">
            <a:extLst>
              <a:ext uri="{FF2B5EF4-FFF2-40B4-BE49-F238E27FC236}">
                <a16:creationId xmlns:a16="http://schemas.microsoft.com/office/drawing/2014/main" id="{5380D7D5-C46E-2DE2-6F14-59713BB6A37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C7D1718-7603-E989-0C53-A88F3C6B332D}"/>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86385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AB50-4406-F4E1-CC36-1E1AE2E86CBC}"/>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3" name="Footer Placeholder 2">
            <a:extLst>
              <a:ext uri="{FF2B5EF4-FFF2-40B4-BE49-F238E27FC236}">
                <a16:creationId xmlns:a16="http://schemas.microsoft.com/office/drawing/2014/main" id="{595195CE-F0BC-EDD9-9A34-3AF75C27BE6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5776792-C5DD-1AAE-9E54-59D34B9909DD}"/>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2998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8E15-B3F9-A381-F584-63E27A7B4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13EBA1B-0474-304B-9F67-E04DE6B87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07EE9A8-FF2C-E6A6-E209-2790C8B3E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9A7BC-454D-496C-BD76-9879EC02C184}"/>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6" name="Footer Placeholder 5">
            <a:extLst>
              <a:ext uri="{FF2B5EF4-FFF2-40B4-BE49-F238E27FC236}">
                <a16:creationId xmlns:a16="http://schemas.microsoft.com/office/drawing/2014/main" id="{DA11B35D-006A-707A-6847-6064754A9F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22D669-F413-7FE0-D331-E150D1DA2474}"/>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215497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B9F4-FC46-5202-279D-F704FF8DF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865523A-2DBF-DF64-9064-70BB1B023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5800808-11E0-3071-4922-DB0400038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B4F9D-D4D3-0016-1BCC-FF5D7483218D}"/>
              </a:ext>
            </a:extLst>
          </p:cNvPr>
          <p:cNvSpPr>
            <a:spLocks noGrp="1"/>
          </p:cNvSpPr>
          <p:nvPr>
            <p:ph type="dt" sz="half" idx="10"/>
          </p:nvPr>
        </p:nvSpPr>
        <p:spPr/>
        <p:txBody>
          <a:bodyPr/>
          <a:lstStyle/>
          <a:p>
            <a:fld id="{25574872-71AA-46FF-A072-C00452D84989}" type="datetimeFigureOut">
              <a:rPr lang="en-CA" smtClean="0"/>
              <a:t>2024-01-23</a:t>
            </a:fld>
            <a:endParaRPr lang="en-CA"/>
          </a:p>
        </p:txBody>
      </p:sp>
      <p:sp>
        <p:nvSpPr>
          <p:cNvPr id="6" name="Footer Placeholder 5">
            <a:extLst>
              <a:ext uri="{FF2B5EF4-FFF2-40B4-BE49-F238E27FC236}">
                <a16:creationId xmlns:a16="http://schemas.microsoft.com/office/drawing/2014/main" id="{579D2947-339C-65E8-DD6B-73C21CFC29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FAFE264-A0AB-0526-E62F-443B488AD61A}"/>
              </a:ext>
            </a:extLst>
          </p:cNvPr>
          <p:cNvSpPr>
            <a:spLocks noGrp="1"/>
          </p:cNvSpPr>
          <p:nvPr>
            <p:ph type="sldNum" sz="quarter" idx="12"/>
          </p:nvPr>
        </p:nvSpPr>
        <p:spPr/>
        <p:txBody>
          <a:bodyPr/>
          <a:lstStyle/>
          <a:p>
            <a:fld id="{7DCE5B84-A53D-46F4-9D46-F4B384AFE378}" type="slidenum">
              <a:rPr lang="en-CA" smtClean="0"/>
              <a:t>‹#›</a:t>
            </a:fld>
            <a:endParaRPr lang="en-CA"/>
          </a:p>
        </p:txBody>
      </p:sp>
    </p:spTree>
    <p:extLst>
      <p:ext uri="{BB962C8B-B14F-4D97-AF65-F5344CB8AC3E}">
        <p14:creationId xmlns:p14="http://schemas.microsoft.com/office/powerpoint/2010/main" val="265066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BD61D-F3BB-6101-FC34-92B9001DB4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6AD6D96-820C-960B-225A-761E2BD1C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654D4A-DF42-CEBC-1B3B-CCF29CAAF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74872-71AA-46FF-A072-C00452D84989}" type="datetimeFigureOut">
              <a:rPr lang="en-CA" smtClean="0"/>
              <a:t>2024-01-23</a:t>
            </a:fld>
            <a:endParaRPr lang="en-CA"/>
          </a:p>
        </p:txBody>
      </p:sp>
      <p:sp>
        <p:nvSpPr>
          <p:cNvPr id="5" name="Footer Placeholder 4">
            <a:extLst>
              <a:ext uri="{FF2B5EF4-FFF2-40B4-BE49-F238E27FC236}">
                <a16:creationId xmlns:a16="http://schemas.microsoft.com/office/drawing/2014/main" id="{0953E1AE-7717-DB36-B7DC-486DA322A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5F79498-3552-3366-45CC-D3B330BB5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E5B84-A53D-46F4-9D46-F4B384AFE378}" type="slidenum">
              <a:rPr lang="en-CA" smtClean="0"/>
              <a:t>‹#›</a:t>
            </a:fld>
            <a:endParaRPr lang="en-CA"/>
          </a:p>
        </p:txBody>
      </p:sp>
    </p:spTree>
    <p:extLst>
      <p:ext uri="{BB962C8B-B14F-4D97-AF65-F5344CB8AC3E}">
        <p14:creationId xmlns:p14="http://schemas.microsoft.com/office/powerpoint/2010/main" val="35892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1DD5-41D0-0A00-FD81-D70592C601D5}"/>
              </a:ext>
            </a:extLst>
          </p:cNvPr>
          <p:cNvSpPr>
            <a:spLocks noGrp="1"/>
          </p:cNvSpPr>
          <p:nvPr>
            <p:ph type="ctrTitle"/>
          </p:nvPr>
        </p:nvSpPr>
        <p:spPr/>
        <p:txBody>
          <a:bodyPr/>
          <a:lstStyle/>
          <a:p>
            <a:r>
              <a:rPr lang="en-CA" dirty="0"/>
              <a:t>Advancements in Tree Ensembles</a:t>
            </a:r>
          </a:p>
        </p:txBody>
      </p:sp>
      <p:sp>
        <p:nvSpPr>
          <p:cNvPr id="3" name="Subtitle 2">
            <a:extLst>
              <a:ext uri="{FF2B5EF4-FFF2-40B4-BE49-F238E27FC236}">
                <a16:creationId xmlns:a16="http://schemas.microsoft.com/office/drawing/2014/main" id="{083AE9C0-8A09-4AAE-F183-B581FA5C4F4D}"/>
              </a:ext>
            </a:extLst>
          </p:cNvPr>
          <p:cNvSpPr>
            <a:spLocks noGrp="1"/>
          </p:cNvSpPr>
          <p:nvPr>
            <p:ph type="subTitle" idx="1"/>
          </p:nvPr>
        </p:nvSpPr>
        <p:spPr/>
        <p:txBody>
          <a:bodyPr/>
          <a:lstStyle/>
          <a:p>
            <a:r>
              <a:rPr lang="en-CA" dirty="0"/>
              <a:t>Brendan Kolisnik, </a:t>
            </a:r>
            <a:r>
              <a:rPr lang="en-CA" dirty="0" err="1"/>
              <a:t>Taewoo</a:t>
            </a:r>
            <a:r>
              <a:rPr lang="en-CA" dirty="0"/>
              <a:t> Kim</a:t>
            </a:r>
          </a:p>
          <a:p>
            <a:r>
              <a:rPr lang="en-CA" dirty="0"/>
              <a:t>2024-01-25</a:t>
            </a:r>
          </a:p>
        </p:txBody>
      </p:sp>
    </p:spTree>
    <p:extLst>
      <p:ext uri="{BB962C8B-B14F-4D97-AF65-F5344CB8AC3E}">
        <p14:creationId xmlns:p14="http://schemas.microsoft.com/office/powerpoint/2010/main" val="76349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a:t>
            </a:r>
            <a:r>
              <a:rPr lang="en-CA" dirty="0" err="1"/>
              <a:t>Depthwise</a:t>
            </a:r>
            <a:r>
              <a:rPr lang="en-CA" dirty="0"/>
              <a:t> </a:t>
            </a:r>
            <a:r>
              <a:rPr lang="en-CA" dirty="0" err="1"/>
              <a:t>treegrowth</a:t>
            </a:r>
            <a:endParaRPr lang="en-CA" dirty="0"/>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r>
              <a:rPr lang="en-CA" dirty="0"/>
              <a:t>Loss reduction after a split is given by </a:t>
            </a:r>
          </a:p>
          <a:p>
            <a:endParaRPr lang="en-CA" dirty="0"/>
          </a:p>
          <a:p>
            <a:endParaRPr lang="en-CA" dirty="0"/>
          </a:p>
          <a:p>
            <a:endParaRPr lang="en-CA" dirty="0"/>
          </a:p>
          <a:p>
            <a:endParaRPr lang="en-CA" dirty="0"/>
          </a:p>
          <a:p>
            <a:r>
              <a:rPr lang="en-CA" dirty="0" err="1"/>
              <a:t>Depthwise</a:t>
            </a:r>
            <a:r>
              <a:rPr lang="en-CA" dirty="0"/>
              <a:t> tree growth means we simply iterate one level at a time creating splits.</a:t>
            </a:r>
          </a:p>
        </p:txBody>
      </p:sp>
      <p:pic>
        <p:nvPicPr>
          <p:cNvPr id="6" name="Picture 5">
            <a:extLst>
              <a:ext uri="{FF2B5EF4-FFF2-40B4-BE49-F238E27FC236}">
                <a16:creationId xmlns:a16="http://schemas.microsoft.com/office/drawing/2014/main" id="{41783B3D-BCB8-6023-9F80-9383C369447A}"/>
              </a:ext>
            </a:extLst>
          </p:cNvPr>
          <p:cNvPicPr>
            <a:picLocks noChangeAspect="1"/>
          </p:cNvPicPr>
          <p:nvPr/>
        </p:nvPicPr>
        <p:blipFill>
          <a:blip r:embed="rId3"/>
          <a:stretch>
            <a:fillRect/>
          </a:stretch>
        </p:blipFill>
        <p:spPr>
          <a:xfrm>
            <a:off x="2256464" y="2584176"/>
            <a:ext cx="7679071" cy="1034696"/>
          </a:xfrm>
          <a:prstGeom prst="rect">
            <a:avLst/>
          </a:prstGeom>
        </p:spPr>
      </p:pic>
      <p:pic>
        <p:nvPicPr>
          <p:cNvPr id="8" name="Picture 7">
            <a:extLst>
              <a:ext uri="{FF2B5EF4-FFF2-40B4-BE49-F238E27FC236}">
                <a16:creationId xmlns:a16="http://schemas.microsoft.com/office/drawing/2014/main" id="{A68FBB1D-7905-32C2-6CC7-780CA7443609}"/>
              </a:ext>
            </a:extLst>
          </p:cNvPr>
          <p:cNvPicPr>
            <a:picLocks noChangeAspect="1"/>
          </p:cNvPicPr>
          <p:nvPr/>
        </p:nvPicPr>
        <p:blipFill>
          <a:blip r:embed="rId4"/>
          <a:stretch>
            <a:fillRect/>
          </a:stretch>
        </p:blipFill>
        <p:spPr>
          <a:xfrm>
            <a:off x="4583298" y="4989203"/>
            <a:ext cx="3025402" cy="1729890"/>
          </a:xfrm>
          <a:prstGeom prst="rect">
            <a:avLst/>
          </a:prstGeom>
        </p:spPr>
      </p:pic>
    </p:spTree>
    <p:extLst>
      <p:ext uri="{BB962C8B-B14F-4D97-AF65-F5344CB8AC3E}">
        <p14:creationId xmlns:p14="http://schemas.microsoft.com/office/powerpoint/2010/main" val="168336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Tree Methods</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r>
              <a:rPr lang="en-CA" dirty="0"/>
              <a:t>The construction algorithm used in </a:t>
            </a:r>
            <a:r>
              <a:rPr lang="en-CA" dirty="0" err="1"/>
              <a:t>XGBoost</a:t>
            </a:r>
            <a:r>
              <a:rPr lang="en-CA" dirty="0"/>
              <a:t>.</a:t>
            </a:r>
          </a:p>
          <a:p>
            <a:endParaRPr lang="en-CA" dirty="0"/>
          </a:p>
        </p:txBody>
      </p:sp>
    </p:spTree>
    <p:extLst>
      <p:ext uri="{BB962C8B-B14F-4D97-AF65-F5344CB8AC3E}">
        <p14:creationId xmlns:p14="http://schemas.microsoft.com/office/powerpoint/2010/main" val="180132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Sparsity Aware </a:t>
            </a:r>
            <a:r>
              <a:rPr lang="en-CA" dirty="0" err="1"/>
              <a:t>Splitfinding</a:t>
            </a:r>
            <a:endParaRPr lang="en-CA" dirty="0"/>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7161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LightGBM</a:t>
            </a:r>
            <a:endParaRPr lang="en-CA" dirty="0"/>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21585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Depthwise</a:t>
            </a:r>
            <a:r>
              <a:rPr lang="en-CA" dirty="0"/>
              <a:t> Growth</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652102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Categorical Feature Splitting</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23190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Proof of Categorical Feature Splitting Time Complexity</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76690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Multi-target Tree: Vector Leaf</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56236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Multi-target Tree: Hessian Approximation with vector</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36303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Multi-target Trees Performance</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53895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C3E-3044-6E1D-2EE8-F850F765993E}"/>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CD60D301-2E7C-1886-755F-67D451B6C059}"/>
              </a:ext>
            </a:extLst>
          </p:cNvPr>
          <p:cNvSpPr>
            <a:spLocks noGrp="1"/>
          </p:cNvSpPr>
          <p:nvPr>
            <p:ph idx="1"/>
          </p:nvPr>
        </p:nvSpPr>
        <p:spPr/>
        <p:txBody>
          <a:bodyPr/>
          <a:lstStyle/>
          <a:p>
            <a:r>
              <a:rPr lang="en-CA" dirty="0"/>
              <a:t>Recap </a:t>
            </a:r>
            <a:r>
              <a:rPr lang="en-CA" dirty="0" err="1"/>
              <a:t>XGBoost</a:t>
            </a:r>
            <a:r>
              <a:rPr lang="en-CA" dirty="0"/>
              <a:t> and </a:t>
            </a:r>
            <a:r>
              <a:rPr lang="en-CA" dirty="0" err="1"/>
              <a:t>LightGBM</a:t>
            </a:r>
            <a:endParaRPr lang="en-CA" dirty="0"/>
          </a:p>
          <a:p>
            <a:pPr lvl="1"/>
            <a:r>
              <a:rPr lang="en-CA" dirty="0"/>
              <a:t>Highlight the main difference between </a:t>
            </a:r>
            <a:r>
              <a:rPr lang="en-CA" dirty="0" err="1"/>
              <a:t>xgboost</a:t>
            </a:r>
            <a:r>
              <a:rPr lang="en-CA" dirty="0"/>
              <a:t> and </a:t>
            </a:r>
            <a:r>
              <a:rPr lang="en-CA" dirty="0" err="1"/>
              <a:t>lightgbm</a:t>
            </a:r>
            <a:r>
              <a:rPr lang="en-CA" dirty="0"/>
              <a:t> and how they have converged with </a:t>
            </a:r>
            <a:r>
              <a:rPr lang="en-CA" dirty="0" err="1"/>
              <a:t>depthwise</a:t>
            </a:r>
            <a:r>
              <a:rPr lang="en-CA" dirty="0"/>
              <a:t> growth</a:t>
            </a:r>
          </a:p>
          <a:p>
            <a:r>
              <a:rPr lang="en-CA" dirty="0"/>
              <a:t>Base score</a:t>
            </a:r>
          </a:p>
          <a:p>
            <a:r>
              <a:rPr lang="en-CA" dirty="0"/>
              <a:t>Categorical Feature Splitting</a:t>
            </a:r>
          </a:p>
          <a:p>
            <a:r>
              <a:rPr lang="en-CA" dirty="0"/>
              <a:t>Proof of Categorical Feature Splitting Time Complexity</a:t>
            </a:r>
          </a:p>
          <a:p>
            <a:r>
              <a:rPr lang="en-CA" dirty="0"/>
              <a:t>Multi-target Trees Model Structure</a:t>
            </a:r>
          </a:p>
          <a:p>
            <a:r>
              <a:rPr lang="en-CA" dirty="0"/>
              <a:t>Multi-target Trees Performance</a:t>
            </a:r>
          </a:p>
          <a:p>
            <a:r>
              <a:rPr lang="en-CA" dirty="0" err="1"/>
              <a:t>XGBoost</a:t>
            </a:r>
            <a:r>
              <a:rPr lang="en-CA" dirty="0"/>
              <a:t> 2.0</a:t>
            </a:r>
          </a:p>
          <a:p>
            <a:endParaRPr lang="en-CA" dirty="0"/>
          </a:p>
        </p:txBody>
      </p:sp>
    </p:spTree>
    <p:extLst>
      <p:ext uri="{BB962C8B-B14F-4D97-AF65-F5344CB8AC3E}">
        <p14:creationId xmlns:p14="http://schemas.microsoft.com/office/powerpoint/2010/main" val="62110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2.0 Recap</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r>
              <a:rPr lang="en-CA" dirty="0"/>
              <a:t>Distributed Training</a:t>
            </a:r>
          </a:p>
          <a:p>
            <a:r>
              <a:rPr lang="en-CA" dirty="0"/>
              <a:t>Categorical Feature Split</a:t>
            </a:r>
          </a:p>
          <a:p>
            <a:r>
              <a:rPr lang="en-CA" dirty="0"/>
              <a:t>Vector Leaf implementation</a:t>
            </a:r>
          </a:p>
        </p:txBody>
      </p:sp>
    </p:spTree>
    <p:extLst>
      <p:ext uri="{BB962C8B-B14F-4D97-AF65-F5344CB8AC3E}">
        <p14:creationId xmlns:p14="http://schemas.microsoft.com/office/powerpoint/2010/main" val="1784092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Appendix</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r>
              <a:rPr lang="en-CA" dirty="0"/>
              <a:t>Original Gradient Boosted Trees</a:t>
            </a:r>
          </a:p>
        </p:txBody>
      </p:sp>
    </p:spTree>
    <p:extLst>
      <p:ext uri="{BB962C8B-B14F-4D97-AF65-F5344CB8AC3E}">
        <p14:creationId xmlns:p14="http://schemas.microsoft.com/office/powerpoint/2010/main" val="162748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Gradient Boosted Trees</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a:bodyPr>
          <a:lstStyle/>
          <a:p>
            <a:r>
              <a:rPr lang="en-CA" dirty="0"/>
              <a:t>Originally popularized by Friedman (1999). </a:t>
            </a:r>
          </a:p>
          <a:p>
            <a:endParaRPr lang="en-CA" dirty="0"/>
          </a:p>
          <a:p>
            <a:r>
              <a:rPr lang="en-CA" dirty="0"/>
              <a:t>Supervised learning problem to find function that minimize expected loss over training data. </a:t>
            </a:r>
          </a:p>
          <a:p>
            <a:endParaRPr lang="en-CA" dirty="0"/>
          </a:p>
          <a:p>
            <a:r>
              <a:rPr lang="en-CA" dirty="0"/>
              <a:t>Assume F has an additive form. Learn an ensemble of regression trees parameterized by split variables, split locations and terminal node means for each tree. The beta for a particular tree is a learnable multiplier.</a:t>
            </a:r>
          </a:p>
        </p:txBody>
      </p:sp>
      <p:pic>
        <p:nvPicPr>
          <p:cNvPr id="5" name="Picture 4">
            <a:extLst>
              <a:ext uri="{FF2B5EF4-FFF2-40B4-BE49-F238E27FC236}">
                <a16:creationId xmlns:a16="http://schemas.microsoft.com/office/drawing/2014/main" id="{9039F002-DB15-07B3-094F-79E609F20100}"/>
              </a:ext>
            </a:extLst>
          </p:cNvPr>
          <p:cNvPicPr>
            <a:picLocks noChangeAspect="1"/>
          </p:cNvPicPr>
          <p:nvPr/>
        </p:nvPicPr>
        <p:blipFill>
          <a:blip r:embed="rId2"/>
          <a:stretch>
            <a:fillRect/>
          </a:stretch>
        </p:blipFill>
        <p:spPr>
          <a:xfrm>
            <a:off x="3685947" y="2216170"/>
            <a:ext cx="5258256" cy="464860"/>
          </a:xfrm>
          <a:prstGeom prst="rect">
            <a:avLst/>
          </a:prstGeom>
        </p:spPr>
      </p:pic>
      <p:pic>
        <p:nvPicPr>
          <p:cNvPr id="13" name="Picture 12">
            <a:extLst>
              <a:ext uri="{FF2B5EF4-FFF2-40B4-BE49-F238E27FC236}">
                <a16:creationId xmlns:a16="http://schemas.microsoft.com/office/drawing/2014/main" id="{463991FE-7AF0-CB5E-031E-A3772A1CCAAA}"/>
              </a:ext>
            </a:extLst>
          </p:cNvPr>
          <p:cNvPicPr>
            <a:picLocks noChangeAspect="1"/>
          </p:cNvPicPr>
          <p:nvPr/>
        </p:nvPicPr>
        <p:blipFill>
          <a:blip r:embed="rId3"/>
          <a:stretch>
            <a:fillRect/>
          </a:stretch>
        </p:blipFill>
        <p:spPr>
          <a:xfrm>
            <a:off x="4770245" y="3806967"/>
            <a:ext cx="2789162" cy="388654"/>
          </a:xfrm>
          <a:prstGeom prst="rect">
            <a:avLst/>
          </a:prstGeom>
        </p:spPr>
      </p:pic>
    </p:spTree>
    <p:extLst>
      <p:ext uri="{BB962C8B-B14F-4D97-AF65-F5344CB8AC3E}">
        <p14:creationId xmlns:p14="http://schemas.microsoft.com/office/powerpoint/2010/main" val="2626908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Gradient Boosted Trees</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a:bodyPr>
          <a:lstStyle/>
          <a:p>
            <a:endParaRPr lang="en-CA" dirty="0"/>
          </a:p>
        </p:txBody>
      </p:sp>
      <p:pic>
        <p:nvPicPr>
          <p:cNvPr id="6" name="Picture 5">
            <a:extLst>
              <a:ext uri="{FF2B5EF4-FFF2-40B4-BE49-F238E27FC236}">
                <a16:creationId xmlns:a16="http://schemas.microsoft.com/office/drawing/2014/main" id="{ADE25EEA-FA43-F193-3243-6A88C2428640}"/>
              </a:ext>
            </a:extLst>
          </p:cNvPr>
          <p:cNvPicPr>
            <a:picLocks noChangeAspect="1"/>
          </p:cNvPicPr>
          <p:nvPr/>
        </p:nvPicPr>
        <p:blipFill>
          <a:blip r:embed="rId2"/>
          <a:stretch>
            <a:fillRect/>
          </a:stretch>
        </p:blipFill>
        <p:spPr>
          <a:xfrm>
            <a:off x="1176830" y="1825625"/>
            <a:ext cx="9414556" cy="4270375"/>
          </a:xfrm>
          <a:prstGeom prst="rect">
            <a:avLst/>
          </a:prstGeom>
        </p:spPr>
      </p:pic>
    </p:spTree>
    <p:extLst>
      <p:ext uri="{BB962C8B-B14F-4D97-AF65-F5344CB8AC3E}">
        <p14:creationId xmlns:p14="http://schemas.microsoft.com/office/powerpoint/2010/main" val="2521811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a:t>Gradient Boosted Trees</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r>
              <a:rPr lang="en-CA" dirty="0"/>
              <a:t>First get best steepest descent direction by obtaining the negative gradient of the loss for previous ensemble.</a:t>
            </a:r>
          </a:p>
          <a:p>
            <a:endParaRPr lang="en-CA" dirty="0"/>
          </a:p>
          <a:p>
            <a:endParaRPr lang="en-CA" dirty="0"/>
          </a:p>
          <a:p>
            <a:r>
              <a:rPr lang="en-CA" dirty="0"/>
              <a:t>Then optimize the parameters for a new tree to minimize previous ensemble’s residuals. Notice this is independent of what loss function we chose.</a:t>
            </a:r>
          </a:p>
          <a:p>
            <a:endParaRPr lang="en-CA" dirty="0"/>
          </a:p>
          <a:p>
            <a:r>
              <a:rPr lang="en-CA" dirty="0"/>
              <a:t>Determine step size via line search and add current tree to ensemble.</a:t>
            </a:r>
          </a:p>
        </p:txBody>
      </p:sp>
      <p:pic>
        <p:nvPicPr>
          <p:cNvPr id="4" name="Picture 3">
            <a:extLst>
              <a:ext uri="{FF2B5EF4-FFF2-40B4-BE49-F238E27FC236}">
                <a16:creationId xmlns:a16="http://schemas.microsoft.com/office/drawing/2014/main" id="{6083AAD0-B11B-BFBD-D2A8-FE7F3F7C1A75}"/>
              </a:ext>
            </a:extLst>
          </p:cNvPr>
          <p:cNvPicPr>
            <a:picLocks noChangeAspect="1"/>
          </p:cNvPicPr>
          <p:nvPr/>
        </p:nvPicPr>
        <p:blipFill>
          <a:blip r:embed="rId3"/>
          <a:stretch>
            <a:fillRect/>
          </a:stretch>
        </p:blipFill>
        <p:spPr>
          <a:xfrm>
            <a:off x="4545209" y="5685085"/>
            <a:ext cx="2796782" cy="807790"/>
          </a:xfrm>
          <a:prstGeom prst="rect">
            <a:avLst/>
          </a:prstGeom>
        </p:spPr>
      </p:pic>
      <p:pic>
        <p:nvPicPr>
          <p:cNvPr id="7" name="Picture 6">
            <a:extLst>
              <a:ext uri="{FF2B5EF4-FFF2-40B4-BE49-F238E27FC236}">
                <a16:creationId xmlns:a16="http://schemas.microsoft.com/office/drawing/2014/main" id="{12C0FAF8-9FAE-5BC0-EF90-4685BC87380F}"/>
              </a:ext>
            </a:extLst>
          </p:cNvPr>
          <p:cNvPicPr>
            <a:picLocks noChangeAspect="1"/>
          </p:cNvPicPr>
          <p:nvPr/>
        </p:nvPicPr>
        <p:blipFill>
          <a:blip r:embed="rId4"/>
          <a:stretch>
            <a:fillRect/>
          </a:stretch>
        </p:blipFill>
        <p:spPr>
          <a:xfrm>
            <a:off x="4255610" y="3082260"/>
            <a:ext cx="3680779" cy="693480"/>
          </a:xfrm>
          <a:prstGeom prst="rect">
            <a:avLst/>
          </a:prstGeom>
        </p:spPr>
      </p:pic>
      <p:pic>
        <p:nvPicPr>
          <p:cNvPr id="10" name="Picture 9">
            <a:extLst>
              <a:ext uri="{FF2B5EF4-FFF2-40B4-BE49-F238E27FC236}">
                <a16:creationId xmlns:a16="http://schemas.microsoft.com/office/drawing/2014/main" id="{BDF1B55E-6381-74DB-8320-25E57D869F39}"/>
              </a:ext>
            </a:extLst>
          </p:cNvPr>
          <p:cNvPicPr>
            <a:picLocks noChangeAspect="1"/>
          </p:cNvPicPr>
          <p:nvPr/>
        </p:nvPicPr>
        <p:blipFill>
          <a:blip r:embed="rId5"/>
          <a:stretch>
            <a:fillRect/>
          </a:stretch>
        </p:blipFill>
        <p:spPr>
          <a:xfrm>
            <a:off x="4499471" y="4185535"/>
            <a:ext cx="3436918" cy="1089754"/>
          </a:xfrm>
          <a:prstGeom prst="rect">
            <a:avLst/>
          </a:prstGeom>
        </p:spPr>
      </p:pic>
    </p:spTree>
    <p:extLst>
      <p:ext uri="{BB962C8B-B14F-4D97-AF65-F5344CB8AC3E}">
        <p14:creationId xmlns:p14="http://schemas.microsoft.com/office/powerpoint/2010/main" val="374236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Introduction: Regularized Objective</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lnSpcReduction="10000"/>
          </a:bodyPr>
          <a:lstStyle/>
          <a:p>
            <a:r>
              <a:rPr lang="en-CA" dirty="0"/>
              <a:t>Given dataset with n examples and m features.</a:t>
            </a:r>
          </a:p>
          <a:p>
            <a:endParaRPr lang="en-CA" dirty="0"/>
          </a:p>
          <a:p>
            <a:r>
              <a:rPr lang="en-CA" dirty="0"/>
              <a:t>A tree ensemble uses K additive functions to produce output.</a:t>
            </a:r>
          </a:p>
          <a:p>
            <a:endParaRPr lang="en-CA" dirty="0"/>
          </a:p>
          <a:p>
            <a:endParaRPr lang="en-CA" dirty="0"/>
          </a:p>
          <a:p>
            <a:endParaRPr lang="en-CA" dirty="0"/>
          </a:p>
          <a:p>
            <a:endParaRPr lang="en-CA" dirty="0"/>
          </a:p>
          <a:p>
            <a:r>
              <a:rPr lang="en-CA" dirty="0"/>
              <a:t>Here q is the structure of our tree and maps the feature vector to a leaf index.</a:t>
            </a:r>
          </a:p>
        </p:txBody>
      </p:sp>
      <p:pic>
        <p:nvPicPr>
          <p:cNvPr id="5" name="Picture 4">
            <a:extLst>
              <a:ext uri="{FF2B5EF4-FFF2-40B4-BE49-F238E27FC236}">
                <a16:creationId xmlns:a16="http://schemas.microsoft.com/office/drawing/2014/main" id="{1606ACB5-926A-DFC1-8C5A-6CAE0526645D}"/>
              </a:ext>
            </a:extLst>
          </p:cNvPr>
          <p:cNvPicPr>
            <a:picLocks noChangeAspect="1"/>
          </p:cNvPicPr>
          <p:nvPr/>
        </p:nvPicPr>
        <p:blipFill>
          <a:blip r:embed="rId3"/>
          <a:stretch>
            <a:fillRect/>
          </a:stretch>
        </p:blipFill>
        <p:spPr>
          <a:xfrm>
            <a:off x="4166614" y="2373004"/>
            <a:ext cx="4016088" cy="243861"/>
          </a:xfrm>
          <a:prstGeom prst="rect">
            <a:avLst/>
          </a:prstGeom>
        </p:spPr>
      </p:pic>
      <p:pic>
        <p:nvPicPr>
          <p:cNvPr id="7" name="Picture 6">
            <a:extLst>
              <a:ext uri="{FF2B5EF4-FFF2-40B4-BE49-F238E27FC236}">
                <a16:creationId xmlns:a16="http://schemas.microsoft.com/office/drawing/2014/main" id="{C6BF24E5-80C5-08B7-1CB5-90050F4CC4F1}"/>
              </a:ext>
            </a:extLst>
          </p:cNvPr>
          <p:cNvPicPr>
            <a:picLocks noChangeAspect="1"/>
          </p:cNvPicPr>
          <p:nvPr/>
        </p:nvPicPr>
        <p:blipFill>
          <a:blip r:embed="rId4"/>
          <a:stretch>
            <a:fillRect/>
          </a:stretch>
        </p:blipFill>
        <p:spPr>
          <a:xfrm>
            <a:off x="4488040" y="3627881"/>
            <a:ext cx="3215919" cy="746825"/>
          </a:xfrm>
          <a:prstGeom prst="rect">
            <a:avLst/>
          </a:prstGeom>
        </p:spPr>
      </p:pic>
      <p:pic>
        <p:nvPicPr>
          <p:cNvPr id="9" name="Picture 8">
            <a:extLst>
              <a:ext uri="{FF2B5EF4-FFF2-40B4-BE49-F238E27FC236}">
                <a16:creationId xmlns:a16="http://schemas.microsoft.com/office/drawing/2014/main" id="{44EBEC14-A683-C98D-A93E-EDD26CD3ACB3}"/>
              </a:ext>
            </a:extLst>
          </p:cNvPr>
          <p:cNvPicPr>
            <a:picLocks noChangeAspect="1"/>
          </p:cNvPicPr>
          <p:nvPr/>
        </p:nvPicPr>
        <p:blipFill>
          <a:blip r:embed="rId5"/>
          <a:stretch>
            <a:fillRect/>
          </a:stretch>
        </p:blipFill>
        <p:spPr>
          <a:xfrm>
            <a:off x="4034610" y="4509643"/>
            <a:ext cx="4122777" cy="281964"/>
          </a:xfrm>
          <a:prstGeom prst="rect">
            <a:avLst/>
          </a:prstGeom>
        </p:spPr>
      </p:pic>
    </p:spTree>
    <p:extLst>
      <p:ext uri="{BB962C8B-B14F-4D97-AF65-F5344CB8AC3E}">
        <p14:creationId xmlns:p14="http://schemas.microsoft.com/office/powerpoint/2010/main" val="266349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Introduction: Regularized Objective</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a:bodyPr>
          <a:lstStyle/>
          <a:p>
            <a:r>
              <a:rPr lang="en-CA" dirty="0"/>
              <a:t>To learn the set of functions used in the model we minimize the following regularized objective:</a:t>
            </a:r>
          </a:p>
          <a:p>
            <a:endParaRPr lang="en-CA" dirty="0"/>
          </a:p>
          <a:p>
            <a:endParaRPr lang="en-CA" dirty="0"/>
          </a:p>
          <a:p>
            <a:endParaRPr lang="en-CA" dirty="0"/>
          </a:p>
          <a:p>
            <a:r>
              <a:rPr lang="en-CA" dirty="0"/>
              <a:t>Where l is a differentiable convex loss function and omega penalizes the complexity of the model. Here this is the L2 norm of the weights vector for a tree plus a scalar factor times the number of leaves.</a:t>
            </a:r>
          </a:p>
          <a:p>
            <a:endParaRPr lang="en-CA" dirty="0"/>
          </a:p>
          <a:p>
            <a:endParaRPr lang="en-CA" dirty="0"/>
          </a:p>
        </p:txBody>
      </p:sp>
      <p:pic>
        <p:nvPicPr>
          <p:cNvPr id="6" name="Picture 5">
            <a:extLst>
              <a:ext uri="{FF2B5EF4-FFF2-40B4-BE49-F238E27FC236}">
                <a16:creationId xmlns:a16="http://schemas.microsoft.com/office/drawing/2014/main" id="{033D8555-FA00-A521-E7C2-C4B3B1792765}"/>
              </a:ext>
            </a:extLst>
          </p:cNvPr>
          <p:cNvPicPr>
            <a:picLocks noChangeAspect="1"/>
          </p:cNvPicPr>
          <p:nvPr/>
        </p:nvPicPr>
        <p:blipFill>
          <a:blip r:embed="rId3"/>
          <a:stretch>
            <a:fillRect/>
          </a:stretch>
        </p:blipFill>
        <p:spPr>
          <a:xfrm>
            <a:off x="4602350" y="2865071"/>
            <a:ext cx="2987299" cy="1127858"/>
          </a:xfrm>
          <a:prstGeom prst="rect">
            <a:avLst/>
          </a:prstGeom>
        </p:spPr>
      </p:pic>
    </p:spTree>
    <p:extLst>
      <p:ext uri="{BB962C8B-B14F-4D97-AF65-F5344CB8AC3E}">
        <p14:creationId xmlns:p14="http://schemas.microsoft.com/office/powerpoint/2010/main" val="169475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Introduction: Optimization</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a:bodyPr>
          <a:lstStyle/>
          <a:p>
            <a:r>
              <a:rPr lang="en-CA" dirty="0"/>
              <a:t>Since the tree ensemble has functions as parameters, we cannot use traditional optimization methods. Instead, we train the model in an additive manner. We want to optimize the following objective for ft(xi)</a:t>
            </a:r>
          </a:p>
          <a:p>
            <a:endParaRPr lang="en-CA" dirty="0"/>
          </a:p>
          <a:p>
            <a:endParaRPr lang="en-CA" dirty="0"/>
          </a:p>
          <a:p>
            <a:r>
              <a:rPr lang="en-CA" dirty="0"/>
              <a:t>Where </a:t>
            </a:r>
            <a:r>
              <a:rPr lang="en-CA" dirty="0" err="1"/>
              <a:t>yhat</a:t>
            </a:r>
            <a:r>
              <a:rPr lang="en-CA" dirty="0"/>
              <a:t> is the prediction of the current ensemble on training example </a:t>
            </a:r>
            <a:r>
              <a:rPr lang="en-CA" dirty="0" err="1"/>
              <a:t>i</a:t>
            </a:r>
            <a:r>
              <a:rPr lang="en-CA" dirty="0"/>
              <a:t>. We initialize this as hyperparameter yhat0 = </a:t>
            </a:r>
            <a:r>
              <a:rPr lang="en-CA" dirty="0" err="1"/>
              <a:t>base_score</a:t>
            </a:r>
            <a:r>
              <a:rPr lang="en-CA" dirty="0"/>
              <a:t>. Base score default value is 0.5.</a:t>
            </a:r>
          </a:p>
        </p:txBody>
      </p:sp>
      <p:pic>
        <p:nvPicPr>
          <p:cNvPr id="5" name="Picture 4">
            <a:extLst>
              <a:ext uri="{FF2B5EF4-FFF2-40B4-BE49-F238E27FC236}">
                <a16:creationId xmlns:a16="http://schemas.microsoft.com/office/drawing/2014/main" id="{F83DFCFE-BCAD-004F-B738-7D298A5071C2}"/>
              </a:ext>
            </a:extLst>
          </p:cNvPr>
          <p:cNvPicPr>
            <a:picLocks noChangeAspect="1"/>
          </p:cNvPicPr>
          <p:nvPr/>
        </p:nvPicPr>
        <p:blipFill>
          <a:blip r:embed="rId3"/>
          <a:stretch>
            <a:fillRect/>
          </a:stretch>
        </p:blipFill>
        <p:spPr>
          <a:xfrm>
            <a:off x="4255610" y="3074639"/>
            <a:ext cx="3680779" cy="708721"/>
          </a:xfrm>
          <a:prstGeom prst="rect">
            <a:avLst/>
          </a:prstGeom>
        </p:spPr>
      </p:pic>
    </p:spTree>
    <p:extLst>
      <p:ext uri="{BB962C8B-B14F-4D97-AF65-F5344CB8AC3E}">
        <p14:creationId xmlns:p14="http://schemas.microsoft.com/office/powerpoint/2010/main" val="394470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Base Score</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a:bodyPr>
          <a:lstStyle/>
          <a:p>
            <a:r>
              <a:rPr lang="en-CA" dirty="0"/>
              <a:t>We initialize f0(xi) = </a:t>
            </a:r>
            <a:r>
              <a:rPr lang="en-CA" dirty="0" err="1"/>
              <a:t>base_score</a:t>
            </a:r>
            <a:r>
              <a:rPr lang="en-CA" dirty="0"/>
              <a:t>. Base score default value is 0.5.</a:t>
            </a:r>
          </a:p>
          <a:p>
            <a:r>
              <a:rPr lang="en-CA" dirty="0"/>
              <a:t>In recement versions of </a:t>
            </a:r>
            <a:r>
              <a:rPr lang="en-CA" dirty="0" err="1"/>
              <a:t>XGBoost</a:t>
            </a:r>
            <a:r>
              <a:rPr lang="en-CA" dirty="0"/>
              <a:t> this </a:t>
            </a:r>
            <a:r>
              <a:rPr lang="en-CA" dirty="0" err="1"/>
              <a:t>base_score</a:t>
            </a:r>
            <a:r>
              <a:rPr lang="en-CA" dirty="0"/>
              <a:t> can be inferred from target variable so that it is the scalar value that minimizes our convex loss function. This helps reduce number of trees.</a:t>
            </a:r>
          </a:p>
          <a:p>
            <a:r>
              <a:rPr lang="en-CA" dirty="0"/>
              <a:t>Our ensemble prediction can also include a learning rate lambda which is applied to tree output. For now we will consider it to be 1.0</a:t>
            </a:r>
          </a:p>
        </p:txBody>
      </p:sp>
      <p:pic>
        <p:nvPicPr>
          <p:cNvPr id="10" name="Picture 9">
            <a:extLst>
              <a:ext uri="{FF2B5EF4-FFF2-40B4-BE49-F238E27FC236}">
                <a16:creationId xmlns:a16="http://schemas.microsoft.com/office/drawing/2014/main" id="{1231C748-0D8E-416E-AF19-D8242CCBBD2E}"/>
              </a:ext>
            </a:extLst>
          </p:cNvPr>
          <p:cNvPicPr>
            <a:picLocks noChangeAspect="1"/>
          </p:cNvPicPr>
          <p:nvPr/>
        </p:nvPicPr>
        <p:blipFill>
          <a:blip r:embed="rId3"/>
          <a:stretch>
            <a:fillRect/>
          </a:stretch>
        </p:blipFill>
        <p:spPr>
          <a:xfrm>
            <a:off x="2575000" y="4744279"/>
            <a:ext cx="7041999" cy="789519"/>
          </a:xfrm>
          <a:prstGeom prst="rect">
            <a:avLst/>
          </a:prstGeom>
        </p:spPr>
      </p:pic>
    </p:spTree>
    <p:extLst>
      <p:ext uri="{BB962C8B-B14F-4D97-AF65-F5344CB8AC3E}">
        <p14:creationId xmlns:p14="http://schemas.microsoft.com/office/powerpoint/2010/main" val="70945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Introduction: Optimization</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lnSpcReduction="10000"/>
          </a:bodyPr>
          <a:lstStyle/>
          <a:p>
            <a:r>
              <a:rPr lang="en-CA" dirty="0"/>
              <a:t>Since the tree ensemble has functions as parameters, we cannot use traditional optimization methods. Instead, we train the model in an additive manner. We want to optimize the following objective for ft(xi)</a:t>
            </a:r>
          </a:p>
          <a:p>
            <a:endParaRPr lang="en-CA" dirty="0"/>
          </a:p>
          <a:p>
            <a:endParaRPr lang="en-CA" dirty="0"/>
          </a:p>
          <a:p>
            <a:r>
              <a:rPr lang="en-CA" dirty="0"/>
              <a:t>We can approximate the loss of ft(xi) holding </a:t>
            </a:r>
            <a:r>
              <a:rPr lang="en-CA" dirty="0" err="1"/>
              <a:t>yi</a:t>
            </a:r>
            <a:r>
              <a:rPr lang="en-CA" dirty="0"/>
              <a:t> fixed as the second order Taylor polynomial</a:t>
            </a:r>
          </a:p>
          <a:p>
            <a:endParaRPr lang="en-CA" dirty="0"/>
          </a:p>
          <a:p>
            <a:r>
              <a:rPr lang="en-CA" dirty="0"/>
              <a:t>Where </a:t>
            </a:r>
          </a:p>
        </p:txBody>
      </p:sp>
      <p:pic>
        <p:nvPicPr>
          <p:cNvPr id="5" name="Picture 4">
            <a:extLst>
              <a:ext uri="{FF2B5EF4-FFF2-40B4-BE49-F238E27FC236}">
                <a16:creationId xmlns:a16="http://schemas.microsoft.com/office/drawing/2014/main" id="{F83DFCFE-BCAD-004F-B738-7D298A5071C2}"/>
              </a:ext>
            </a:extLst>
          </p:cNvPr>
          <p:cNvPicPr>
            <a:picLocks noChangeAspect="1"/>
          </p:cNvPicPr>
          <p:nvPr/>
        </p:nvPicPr>
        <p:blipFill>
          <a:blip r:embed="rId3"/>
          <a:stretch>
            <a:fillRect/>
          </a:stretch>
        </p:blipFill>
        <p:spPr>
          <a:xfrm>
            <a:off x="4255610" y="3074639"/>
            <a:ext cx="3680779" cy="708721"/>
          </a:xfrm>
          <a:prstGeom prst="rect">
            <a:avLst/>
          </a:prstGeom>
        </p:spPr>
      </p:pic>
      <p:pic>
        <p:nvPicPr>
          <p:cNvPr id="8" name="Picture 7">
            <a:extLst>
              <a:ext uri="{FF2B5EF4-FFF2-40B4-BE49-F238E27FC236}">
                <a16:creationId xmlns:a16="http://schemas.microsoft.com/office/drawing/2014/main" id="{C77D994A-2258-2160-D6AE-DF0DF655A104}"/>
              </a:ext>
            </a:extLst>
          </p:cNvPr>
          <p:cNvPicPr>
            <a:picLocks noChangeAspect="1"/>
          </p:cNvPicPr>
          <p:nvPr/>
        </p:nvPicPr>
        <p:blipFill>
          <a:blip r:embed="rId4"/>
          <a:stretch>
            <a:fillRect/>
          </a:stretch>
        </p:blipFill>
        <p:spPr>
          <a:xfrm>
            <a:off x="4653378" y="4553457"/>
            <a:ext cx="5303980" cy="769687"/>
          </a:xfrm>
          <a:prstGeom prst="rect">
            <a:avLst/>
          </a:prstGeom>
        </p:spPr>
      </p:pic>
      <p:pic>
        <p:nvPicPr>
          <p:cNvPr id="10" name="Picture 9">
            <a:extLst>
              <a:ext uri="{FF2B5EF4-FFF2-40B4-BE49-F238E27FC236}">
                <a16:creationId xmlns:a16="http://schemas.microsoft.com/office/drawing/2014/main" id="{CDE25B23-4D38-251A-F44D-04CA5C4A1D48}"/>
              </a:ext>
            </a:extLst>
          </p:cNvPr>
          <p:cNvPicPr>
            <a:picLocks noChangeAspect="1"/>
          </p:cNvPicPr>
          <p:nvPr/>
        </p:nvPicPr>
        <p:blipFill>
          <a:blip r:embed="rId5"/>
          <a:stretch>
            <a:fillRect/>
          </a:stretch>
        </p:blipFill>
        <p:spPr>
          <a:xfrm>
            <a:off x="2449888" y="5586209"/>
            <a:ext cx="4701947" cy="327688"/>
          </a:xfrm>
          <a:prstGeom prst="rect">
            <a:avLst/>
          </a:prstGeom>
        </p:spPr>
      </p:pic>
    </p:spTree>
    <p:extLst>
      <p:ext uri="{BB962C8B-B14F-4D97-AF65-F5344CB8AC3E}">
        <p14:creationId xmlns:p14="http://schemas.microsoft.com/office/powerpoint/2010/main" val="221285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Fitting</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lstStyle/>
          <a:p>
            <a:r>
              <a:rPr lang="en-CA" dirty="0"/>
              <a:t>Simply removing constants </a:t>
            </a:r>
            <a:r>
              <a:rPr lang="en-CA" dirty="0" err="1"/>
              <a:t>wrt</a:t>
            </a:r>
            <a:r>
              <a:rPr lang="en-CA" dirty="0"/>
              <a:t> ft(xi) we get the first line</a:t>
            </a:r>
          </a:p>
          <a:p>
            <a:endParaRPr lang="en-CA" dirty="0"/>
          </a:p>
          <a:p>
            <a:endParaRPr lang="en-CA" dirty="0"/>
          </a:p>
          <a:p>
            <a:endParaRPr lang="en-CA" dirty="0"/>
          </a:p>
          <a:p>
            <a:endParaRPr lang="en-CA" dirty="0"/>
          </a:p>
          <a:p>
            <a:r>
              <a:rPr lang="en-CA" dirty="0"/>
              <a:t>Then rewrite the summation in terms of each of the leaves of our new tree and the instances within each leaf. Then the prediction within that leaf is </a:t>
            </a:r>
            <a:r>
              <a:rPr lang="en-CA" dirty="0" err="1"/>
              <a:t>wj</a:t>
            </a:r>
            <a:r>
              <a:rPr lang="en-CA" dirty="0"/>
              <a:t>.</a:t>
            </a:r>
          </a:p>
        </p:txBody>
      </p:sp>
      <p:pic>
        <p:nvPicPr>
          <p:cNvPr id="5" name="Picture 4">
            <a:extLst>
              <a:ext uri="{FF2B5EF4-FFF2-40B4-BE49-F238E27FC236}">
                <a16:creationId xmlns:a16="http://schemas.microsoft.com/office/drawing/2014/main" id="{6BC8C067-5E71-48C7-DD44-4680AA828BFE}"/>
              </a:ext>
            </a:extLst>
          </p:cNvPr>
          <p:cNvPicPr>
            <a:picLocks noChangeAspect="1"/>
          </p:cNvPicPr>
          <p:nvPr/>
        </p:nvPicPr>
        <p:blipFill>
          <a:blip r:embed="rId2"/>
          <a:stretch>
            <a:fillRect/>
          </a:stretch>
        </p:blipFill>
        <p:spPr>
          <a:xfrm>
            <a:off x="3577371" y="2605968"/>
            <a:ext cx="5037257" cy="1646063"/>
          </a:xfrm>
          <a:prstGeom prst="rect">
            <a:avLst/>
          </a:prstGeom>
        </p:spPr>
      </p:pic>
    </p:spTree>
    <p:extLst>
      <p:ext uri="{BB962C8B-B14F-4D97-AF65-F5344CB8AC3E}">
        <p14:creationId xmlns:p14="http://schemas.microsoft.com/office/powerpoint/2010/main" val="361588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F5A4-3238-0E67-958D-9E6300377A6A}"/>
              </a:ext>
            </a:extLst>
          </p:cNvPr>
          <p:cNvSpPr>
            <a:spLocks noGrp="1"/>
          </p:cNvSpPr>
          <p:nvPr>
            <p:ph type="title"/>
          </p:nvPr>
        </p:nvSpPr>
        <p:spPr/>
        <p:txBody>
          <a:bodyPr/>
          <a:lstStyle/>
          <a:p>
            <a:r>
              <a:rPr lang="en-CA" dirty="0" err="1"/>
              <a:t>XGBoost</a:t>
            </a:r>
            <a:r>
              <a:rPr lang="en-CA" dirty="0"/>
              <a:t>: Fitting</a:t>
            </a:r>
          </a:p>
        </p:txBody>
      </p:sp>
      <p:sp>
        <p:nvSpPr>
          <p:cNvPr id="3" name="Content Placeholder 2">
            <a:extLst>
              <a:ext uri="{FF2B5EF4-FFF2-40B4-BE49-F238E27FC236}">
                <a16:creationId xmlns:a16="http://schemas.microsoft.com/office/drawing/2014/main" id="{11419EAA-84B2-A248-782A-40C696D9C173}"/>
              </a:ext>
            </a:extLst>
          </p:cNvPr>
          <p:cNvSpPr>
            <a:spLocks noGrp="1"/>
          </p:cNvSpPr>
          <p:nvPr>
            <p:ph idx="1"/>
          </p:nvPr>
        </p:nvSpPr>
        <p:spPr/>
        <p:txBody>
          <a:bodyPr>
            <a:normAutofit fontScale="92500" lnSpcReduction="10000"/>
          </a:bodyPr>
          <a:lstStyle/>
          <a:p>
            <a:r>
              <a:rPr lang="en-CA" dirty="0"/>
              <a:t>Optimizing </a:t>
            </a:r>
            <a:r>
              <a:rPr lang="en-CA" dirty="0" err="1"/>
              <a:t>wrt</a:t>
            </a:r>
            <a:r>
              <a:rPr lang="en-CA" dirty="0"/>
              <a:t> to </a:t>
            </a:r>
            <a:r>
              <a:rPr lang="en-CA" dirty="0" err="1"/>
              <a:t>wj</a:t>
            </a:r>
            <a:r>
              <a:rPr lang="en-CA" dirty="0"/>
              <a:t> we get</a:t>
            </a:r>
          </a:p>
          <a:p>
            <a:endParaRPr lang="en-CA" dirty="0"/>
          </a:p>
          <a:p>
            <a:endParaRPr lang="en-CA" dirty="0"/>
          </a:p>
          <a:p>
            <a:r>
              <a:rPr lang="en-CA" dirty="0"/>
              <a:t>Which achieves optimal loss</a:t>
            </a:r>
          </a:p>
          <a:p>
            <a:endParaRPr lang="en-CA" dirty="0"/>
          </a:p>
          <a:p>
            <a:endParaRPr lang="en-CA" dirty="0"/>
          </a:p>
          <a:p>
            <a:endParaRPr lang="en-CA" dirty="0"/>
          </a:p>
          <a:p>
            <a:r>
              <a:rPr lang="en-CA" dirty="0"/>
              <a:t>It is impossible to enumerate all possible tree structures q so we will add the split the improves the loss the most in greedy fashion one split at a time</a:t>
            </a:r>
          </a:p>
        </p:txBody>
      </p:sp>
      <p:pic>
        <p:nvPicPr>
          <p:cNvPr id="8" name="Picture 7">
            <a:extLst>
              <a:ext uri="{FF2B5EF4-FFF2-40B4-BE49-F238E27FC236}">
                <a16:creationId xmlns:a16="http://schemas.microsoft.com/office/drawing/2014/main" id="{4EACA806-5DFF-D03F-3938-2A32B664C828}"/>
              </a:ext>
            </a:extLst>
          </p:cNvPr>
          <p:cNvPicPr>
            <a:picLocks noChangeAspect="1"/>
          </p:cNvPicPr>
          <p:nvPr/>
        </p:nvPicPr>
        <p:blipFill>
          <a:blip r:embed="rId2"/>
          <a:stretch>
            <a:fillRect/>
          </a:stretch>
        </p:blipFill>
        <p:spPr>
          <a:xfrm>
            <a:off x="5063400" y="2476302"/>
            <a:ext cx="2065199" cy="739204"/>
          </a:xfrm>
          <a:prstGeom prst="rect">
            <a:avLst/>
          </a:prstGeom>
        </p:spPr>
      </p:pic>
      <p:pic>
        <p:nvPicPr>
          <p:cNvPr id="10" name="Picture 9">
            <a:extLst>
              <a:ext uri="{FF2B5EF4-FFF2-40B4-BE49-F238E27FC236}">
                <a16:creationId xmlns:a16="http://schemas.microsoft.com/office/drawing/2014/main" id="{A6804D4C-D9F5-878B-C5A1-9C4384D48341}"/>
              </a:ext>
            </a:extLst>
          </p:cNvPr>
          <p:cNvPicPr>
            <a:picLocks noChangeAspect="1"/>
          </p:cNvPicPr>
          <p:nvPr/>
        </p:nvPicPr>
        <p:blipFill>
          <a:blip r:embed="rId3"/>
          <a:stretch>
            <a:fillRect/>
          </a:stretch>
        </p:blipFill>
        <p:spPr>
          <a:xfrm>
            <a:off x="4286092" y="4001294"/>
            <a:ext cx="3619814" cy="815411"/>
          </a:xfrm>
          <a:prstGeom prst="rect">
            <a:avLst/>
          </a:prstGeom>
        </p:spPr>
      </p:pic>
    </p:spTree>
    <p:extLst>
      <p:ext uri="{BB962C8B-B14F-4D97-AF65-F5344CB8AC3E}">
        <p14:creationId xmlns:p14="http://schemas.microsoft.com/office/powerpoint/2010/main" val="1417619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934</Words>
  <Application>Microsoft Office PowerPoint</Application>
  <PresentationFormat>Widescreen</PresentationFormat>
  <Paragraphs>110</Paragraphs>
  <Slides>24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Advancements in Tree Ensembles</vt:lpstr>
      <vt:lpstr>Agenda</vt:lpstr>
      <vt:lpstr>XGBoost Introduction: Regularized Objective</vt:lpstr>
      <vt:lpstr>XGBoost Introduction: Regularized Objective</vt:lpstr>
      <vt:lpstr>XGBoost Introduction: Optimization</vt:lpstr>
      <vt:lpstr>XGBoost: Base Score</vt:lpstr>
      <vt:lpstr>XGBoost Introduction: Optimization</vt:lpstr>
      <vt:lpstr>XGBoost: Fitting</vt:lpstr>
      <vt:lpstr>XGBoost: Fitting</vt:lpstr>
      <vt:lpstr>XGBoost: Depthwise treegrowth</vt:lpstr>
      <vt:lpstr>XGBoost: Tree Methods</vt:lpstr>
      <vt:lpstr>XGBoost: Sparsity Aware Splitfinding</vt:lpstr>
      <vt:lpstr>LightGBM</vt:lpstr>
      <vt:lpstr>Depthwise Growth</vt:lpstr>
      <vt:lpstr>Categorical Feature Splitting</vt:lpstr>
      <vt:lpstr>Proof of Categorical Feature Splitting Time Complexity</vt:lpstr>
      <vt:lpstr>Multi-target Tree: Vector Leaf</vt:lpstr>
      <vt:lpstr>Multi-target Tree: Hessian Approximation with vector</vt:lpstr>
      <vt:lpstr>Multi-target Trees Performance</vt:lpstr>
      <vt:lpstr>XGBoost 2.0 Recap</vt:lpstr>
      <vt:lpstr>Appendix</vt:lpstr>
      <vt:lpstr>Gradient Boosted Trees</vt:lpstr>
      <vt:lpstr>Gradient Boosted Trees</vt:lpstr>
      <vt:lpstr>Gradient Boosted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in Tree Ensembles</dc:title>
  <dc:creator>bkolisnik@outlook.com</dc:creator>
  <cp:lastModifiedBy>Brendan Kolisnik</cp:lastModifiedBy>
  <cp:revision>8</cp:revision>
  <dcterms:created xsi:type="dcterms:W3CDTF">2024-01-10T00:08:48Z</dcterms:created>
  <dcterms:modified xsi:type="dcterms:W3CDTF">2024-01-23T20:51:10Z</dcterms:modified>
</cp:coreProperties>
</file>