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4667C-C6C5-4329-998F-FA9DCCFA863C}">
          <p14:sldIdLst>
            <p14:sldId id="256"/>
            <p14:sldId id="269"/>
            <p14:sldId id="270"/>
            <p14:sldId id="271"/>
            <p14:sldId id="272"/>
            <p14:sldId id="273"/>
            <p14:sldId id="274"/>
            <p14:sldId id="278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51967-442F-6127-2C8D-B8364FEF7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1DC3F5-5779-2C8B-A34D-BA60B90B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138E5-DD61-4670-6628-353E8818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5DFBD6-DBE6-DDAA-E356-C605181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D95C14-A662-26BB-5901-A818F9E9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915A0-B73D-57A3-51E0-72DE9903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AF0120-9D9A-E08F-7BAF-501C0B57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820313-3CD5-EA82-265C-E2A39A84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D70017-8839-33D4-8FD5-FC160F0E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24830A-8281-7B21-4552-6B5E255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5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699841-F644-B302-8BB9-AC631EE1A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900186-E28E-89B8-ABD4-439C65C5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E7D87D-BB94-CF28-494A-15A5B16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67B83E-5324-C2B6-E46E-87205E34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9C503-3DAD-FC30-54BB-43EEA90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5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51967-442F-6127-2C8D-B8364FEF7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1DC3F5-5779-2C8B-A34D-BA60B90B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138E5-DD61-4670-6628-353E8818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5DFBD6-DBE6-DDAA-E356-C605181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D95C14-A662-26BB-5901-A818F9E9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7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DF47E-381B-25E7-BAD9-77E7324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100DBE-6233-FAEA-0989-AB770CBB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B4628F-13BD-1A45-5815-0F484FAB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AA98E6-D0EF-1001-3555-B48A6BCA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CB862B-0407-7B52-EA0D-9686004A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7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69B77-07B6-C80B-B7B1-06407D71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620FE5-E42E-51F6-0721-88083F57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51A99A-6592-1886-D28B-127CEFDD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8CC317-679A-7DE7-325D-0720443E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E7E770-52D8-C21D-77FF-C1886798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8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9FAFD-FB9D-E80B-AA2C-7F361321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C59076-8BBC-845E-A420-296084BB3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259CE0-DE71-0B90-33ED-9D3DEA25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952423-FADA-9ABE-9B98-F241121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56BC28-6851-71D2-AE4F-D97ECC40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B6EC35-3394-BF05-E556-34B802FC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8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4B281-C4DA-0D01-BB48-9548C6F6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9A9D3E-2BA5-C047-52E0-230AA87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F38FC27-8E5E-42F3-81E9-882FDC6A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592962-73BD-4AA6-7E03-37EA8EC65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4622DA-3FD6-6495-4B86-B5D1B0A7D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6ACA52-9AE3-986B-8DB3-7D442651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CFE57C-78BA-5585-31ED-39B7291C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D1EE72-AA7D-1725-F537-EFD45412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7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10AC2-D087-C8AC-F070-0EDAC36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B9E8CD-ECF1-F28D-D721-0D0C433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0EF5C7-3E5B-B8DF-4F51-519F1C2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35E426-9EC9-5636-CD9F-B47102CD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0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8D00EB-7FCD-DFED-9392-5D64A91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05BF96F-D308-3393-80DA-887F9139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64114F-BBEB-5857-9BDE-C61090B2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31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660501-0DEC-9014-FC0D-FD06186C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370287-1053-0E7A-08B0-B412BAC0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EB8AD9-6828-1686-CF8D-BAD8695D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E16A81-E6D1-13BE-5DAB-CC9F7776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9A2A27-1A4A-791B-D3BD-62E259C8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5B29C2-41B2-25BF-0765-4F46810A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6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DF47E-381B-25E7-BAD9-77E7324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100DBE-6233-FAEA-0989-AB770CBB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B4628F-13BD-1A45-5815-0F484FAB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AA98E6-D0EF-1001-3555-B48A6BCA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CB862B-0407-7B52-EA0D-9686004A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57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15173-F2FE-CB3D-E838-0898341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7854429-038B-4660-2F6C-713CB11D6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693A07-418E-3AB4-C6AB-0CD6498E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8ED645-E4ED-259C-C5F0-2236D2BB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92556E-6D4C-4F86-3143-6BF996E6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E45F91-0A0F-193F-0711-EBC9541D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01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915A0-B73D-57A3-51E0-72DE9903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AF0120-9D9A-E08F-7BAF-501C0B57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820313-3CD5-EA82-265C-E2A39A84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D70017-8839-33D4-8FD5-FC160F0E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24830A-8281-7B21-4552-6B5E255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59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699841-F644-B302-8BB9-AC631EE1A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900186-E28E-89B8-ABD4-439C65C5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E7D87D-BB94-CF28-494A-15A5B16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67B83E-5324-C2B6-E46E-87205E34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9C503-3DAD-FC30-54BB-43EEA90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69B77-07B6-C80B-B7B1-06407D71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620FE5-E42E-51F6-0721-88083F57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51A99A-6592-1886-D28B-127CEFDD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8CC317-679A-7DE7-325D-0720443E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E7E770-52D8-C21D-77FF-C1886798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5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9FAFD-FB9D-E80B-AA2C-7F361321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C59076-8BBC-845E-A420-296084BB3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259CE0-DE71-0B90-33ED-9D3DEA25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9952423-FADA-9ABE-9B98-F241121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56BC28-6851-71D2-AE4F-D97ECC40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B6EC35-3394-BF05-E556-34B802FC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4B281-C4DA-0D01-BB48-9548C6F6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9A9D3E-2BA5-C047-52E0-230AA87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F38FC27-8E5E-42F3-81E9-882FDC6A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592962-73BD-4AA6-7E03-37EA8EC65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4622DA-3FD6-6495-4B86-B5D1B0A7D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6ACA52-9AE3-986B-8DB3-7D442651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CFE57C-78BA-5585-31ED-39B7291C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D1EE72-AA7D-1725-F537-EFD45412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8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10AC2-D087-C8AC-F070-0EDAC36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B9E8CD-ECF1-F28D-D721-0D0C433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0EF5C7-3E5B-B8DF-4F51-519F1C2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35E426-9EC9-5636-CD9F-B47102CD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9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8D00EB-7FCD-DFED-9392-5D64A91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05BF96F-D308-3393-80DA-887F9139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64114F-BBEB-5857-9BDE-C61090B2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5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660501-0DEC-9014-FC0D-FD06186C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370287-1053-0E7A-08B0-B412BAC0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EB8AD9-6828-1686-CF8D-BAD8695D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E16A81-E6D1-13BE-5DAB-CC9F7776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9A2A27-1A4A-791B-D3BD-62E259C8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5B29C2-41B2-25BF-0765-4F46810A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15173-F2FE-CB3D-E838-0898341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7854429-038B-4660-2F6C-713CB11D6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693A07-418E-3AB4-C6AB-0CD6498E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8ED645-E4ED-259C-C5F0-2236D2BB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92556E-6D4C-4F86-3143-6BF996E6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E45F91-0A0F-193F-0711-EBC9541D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B44133-8082-749F-AABF-A5C88EBC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D6A9CC-E12A-BBB3-9338-9522F7BD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65BB29-D1E8-761F-C098-75804EECF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EF80-BD19-49BC-B3F1-366812B7FE04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BA84A6-3242-A6B4-DA82-077C84990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012F3A-C4A9-15F1-71A7-136DC4BAC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A9C3-E026-46CD-AA6D-9EF3807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B44133-8082-749F-AABF-A5C88EBC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D6A9CC-E12A-BBB3-9338-9522F7BD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65BB29-D1E8-761F-C098-75804EECF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EF80-BD19-49BC-B3F1-366812B7FE04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23-01-2024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BA84A6-3242-A6B4-DA82-077C84990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012F3A-C4A9-15F1-71A7-136DC4BAC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A9C3-E026-46CD-AA6D-9EF3807588B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8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="" xmlns:a16="http://schemas.microsoft.com/office/drawing/2014/main" id="{FEC7823C-FDD6-429C-986C-063FDEBF9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="" xmlns:a16="http://schemas.microsoft.com/office/drawing/2014/main" id="{9CF7FE1C-8BC5-4B0C-A2BC-93AB72C90F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="" xmlns:a16="http://schemas.microsoft.com/office/drawing/2014/main" id="{B0651F5E-0457-4065-ACB2-8B81590C2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937846"/>
            <a:ext cx="11410949" cy="3092116"/>
          </a:xfrm>
        </p:spPr>
        <p:txBody>
          <a:bodyPr anchor="ctr">
            <a:normAutofit/>
          </a:bodyPr>
          <a:lstStyle/>
          <a:p>
            <a:pPr algn="l"/>
            <a:r>
              <a:rPr lang="en-IN" sz="5200" dirty="0" smtClean="0"/>
              <a:t>LEAD_SCORE_CASE_STUDY_ASSIGNMENT</a:t>
            </a:r>
            <a:endParaRPr lang="en-IN" sz="52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310EE5-6C8D-4793-89ED-DFFCF8CC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076" y="4628799"/>
            <a:ext cx="3781926" cy="1630363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Name: B Krishna Prasanth</a:t>
            </a:r>
          </a:p>
          <a:p>
            <a:pPr algn="l"/>
            <a:r>
              <a:rPr lang="en-IN" dirty="0"/>
              <a:t>Data Science Program</a:t>
            </a:r>
          </a:p>
          <a:p>
            <a:pPr algn="l"/>
            <a:r>
              <a:rPr lang="en-IN" dirty="0"/>
              <a:t>Upgrade &amp; IIITB</a:t>
            </a:r>
          </a:p>
        </p:txBody>
      </p:sp>
    </p:spTree>
    <p:extLst>
      <p:ext uri="{BB962C8B-B14F-4D97-AF65-F5344CB8AC3E}">
        <p14:creationId xmlns:p14="http://schemas.microsoft.com/office/powerpoint/2010/main" val="28928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IN" dirty="0" smtClean="0"/>
              <a:t>Business</a:t>
            </a:r>
            <a:br>
              <a:rPr lang="en-IN" dirty="0" smtClean="0"/>
            </a:br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C2310EE5-6C8D-4793-89ED-DFFCF8C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The </a:t>
            </a:r>
            <a:r>
              <a:rPr lang="en-US" sz="2000" dirty="0" smtClean="0"/>
              <a:t>X </a:t>
            </a:r>
            <a:r>
              <a:rPr lang="en-US" sz="2000" dirty="0"/>
              <a:t>E</a:t>
            </a:r>
            <a:r>
              <a:rPr lang="en-US" sz="2000" dirty="0" smtClean="0"/>
              <a:t>ducation company sells the online </a:t>
            </a:r>
            <a:r>
              <a:rPr lang="en-US" sz="2000" dirty="0"/>
              <a:t>courses to industry </a:t>
            </a:r>
            <a:r>
              <a:rPr lang="en-US" sz="2000" dirty="0" smtClean="0"/>
              <a:t>professionals.</a:t>
            </a:r>
            <a:endParaRPr lang="en-US" sz="2000" dirty="0" smtClean="0"/>
          </a:p>
          <a:p>
            <a:r>
              <a:rPr lang="en-US" sz="2000" dirty="0" smtClean="0"/>
              <a:t>The Main objective is to </a:t>
            </a:r>
            <a:r>
              <a:rPr lang="en-US" sz="2000" dirty="0" smtClean="0"/>
              <a:t>build </a:t>
            </a:r>
            <a:r>
              <a:rPr lang="en-US" sz="2000" dirty="0"/>
              <a:t>a </a:t>
            </a:r>
            <a:r>
              <a:rPr lang="en-US" sz="2000" dirty="0" smtClean="0"/>
              <a:t> </a:t>
            </a:r>
            <a:r>
              <a:rPr lang="en-US" sz="2000" dirty="0"/>
              <a:t>model for X Education Company is to assign a lead score between 0 and 100 to each of the leads which can be used by the company to target potential leads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X Education company wants to find the potential leads before the deadlines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420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IN" dirty="0" smtClean="0"/>
              <a:t>EDA ANALYSIS</a:t>
            </a:r>
            <a:endParaRPr lang="en-IN" dirty="0"/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C2310EE5-6C8D-4793-89ED-DFFCF8C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 MAIN STEPS INVOLVED IN EDA ARE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Understanding the business objective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to 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Analyze the given data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Import the useful libraries in python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Load the datasets for which to execute analysis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Check the structure/ metadata of the data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Check the missing values in data frame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Drop the columns which have more missing values and which are not affect the analysis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Impute the missing values with appropriate data and check with data imbalance.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Correct the columns in data frame and divided in to sub-categories for analysis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Check for </a:t>
            </a:r>
            <a:r>
              <a:rPr lang="en-US" sz="2000" dirty="0" smtClean="0"/>
              <a:t>Outliers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Check for data imbalance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98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UNIVARIATE ANALYSIS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24922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7970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818183"/>
            <a:ext cx="5183188" cy="1371479"/>
          </a:xfrm>
        </p:spPr>
        <p:txBody>
          <a:bodyPr>
            <a:normAutofit/>
          </a:bodyPr>
          <a:lstStyle/>
          <a:p>
            <a:r>
              <a:rPr lang="en-US" sz="2200" dirty="0"/>
              <a:t>Mumbai from </a:t>
            </a:r>
            <a:r>
              <a:rPr lang="en-US" sz="2200" dirty="0" err="1"/>
              <a:t>india</a:t>
            </a:r>
            <a:r>
              <a:rPr lang="en-US" sz="2200" dirty="0"/>
              <a:t> has most </a:t>
            </a:r>
            <a:r>
              <a:rPr lang="en-US" sz="2200" dirty="0" err="1"/>
              <a:t>occuring</a:t>
            </a:r>
            <a:r>
              <a:rPr lang="en-US" sz="2200" dirty="0"/>
              <a:t> and conversion rate is even high </a:t>
            </a:r>
            <a:r>
              <a:rPr lang="en-US" sz="2200" dirty="0" err="1"/>
              <a:t>wnen</a:t>
            </a:r>
            <a:r>
              <a:rPr lang="en-US" sz="2200" dirty="0"/>
              <a:t> compared to other cities</a:t>
            </a:r>
            <a:endParaRPr lang="en-US" sz="22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4818184"/>
            <a:ext cx="5157787" cy="13714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Country from India is most occurring  and conversion rate is also high </a:t>
            </a:r>
            <a:endParaRPr lang="en-US" sz="2000" dirty="0"/>
          </a:p>
        </p:txBody>
      </p:sp>
      <p:pic>
        <p:nvPicPr>
          <p:cNvPr id="1026" name="Picture 2" descr="C:\Users\Krishna\Desktop\C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77" y="1570893"/>
            <a:ext cx="5074570" cy="28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Krishna\Desktop\coun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1570893"/>
            <a:ext cx="5193323" cy="27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UNIVARIATE ANALYSIS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24922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7970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818183"/>
            <a:ext cx="5183188" cy="13714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Unemployed has high conversion rate when compared with others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4818184"/>
            <a:ext cx="5157787" cy="1371478"/>
          </a:xfrm>
        </p:spPr>
        <p:txBody>
          <a:bodyPr/>
          <a:lstStyle/>
          <a:p>
            <a:r>
              <a:rPr lang="en-US" sz="1800" dirty="0" smtClean="0"/>
              <a:t>Management specialization and even whose has not specified has conversion rate when compared to other specializations</a:t>
            </a:r>
            <a:endParaRPr lang="en-US" dirty="0"/>
          </a:p>
        </p:txBody>
      </p:sp>
      <p:pic>
        <p:nvPicPr>
          <p:cNvPr id="3" name="Picture 2" descr="C:\Users\Krishna\Desktop\Speci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8" y="1402741"/>
            <a:ext cx="5640207" cy="313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rishna\Desktop\occup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37" y="1402741"/>
            <a:ext cx="5323801" cy="313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UNIVARIATE ANALYSIS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2996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7970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818183"/>
            <a:ext cx="5183188" cy="1371479"/>
          </a:xfrm>
        </p:spPr>
        <p:txBody>
          <a:bodyPr>
            <a:normAutofit/>
          </a:bodyPr>
          <a:lstStyle/>
          <a:p>
            <a:r>
              <a:rPr lang="en-US" sz="1800" dirty="0"/>
              <a:t>Direct traffic, Google bring more number of leads as well as conversion when compared with others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4818184"/>
            <a:ext cx="5157787" cy="1371478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1800" dirty="0"/>
              <a:t>API and Landing Page Submission bring more number of leads as well as </a:t>
            </a:r>
            <a:r>
              <a:rPr lang="en-US" sz="1800" dirty="0" smtClean="0"/>
              <a:t>conversion when compared with others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3" name="Picture 2" descr="C:\Users\Krishna\Desktop\Lead_ori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7" y="1472711"/>
            <a:ext cx="5687646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rishna\Desktop\123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490295"/>
            <a:ext cx="5588860" cy="29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BIVARIATE ANALYSIS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Total Visits and Total time spent on website has good correlation with the target variable and which lead to high conversion.</a:t>
            </a:r>
            <a:endParaRPr lang="en-US" dirty="0"/>
          </a:p>
        </p:txBody>
      </p:sp>
      <p:pic>
        <p:nvPicPr>
          <p:cNvPr id="4" name="Picture 2" descr="C:\Users\Krishna\Desktop\Capm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046"/>
            <a:ext cx="5181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24922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7970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818183"/>
            <a:ext cx="5183188" cy="13714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Model is build considering  Accuracy, Sensitivity and Specificity with optimum threshold cut off  </a:t>
            </a:r>
            <a:r>
              <a:rPr lang="en-US" sz="1800" dirty="0" err="1" smtClean="0"/>
              <a:t>propability</a:t>
            </a:r>
            <a:r>
              <a:rPr lang="en-US" sz="1800" dirty="0" smtClean="0"/>
              <a:t> of 0.3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4818184"/>
            <a:ext cx="5157787" cy="1371478"/>
          </a:xfrm>
        </p:spPr>
        <p:txBody>
          <a:bodyPr/>
          <a:lstStyle/>
          <a:p>
            <a:r>
              <a:rPr lang="en-US" sz="1800" dirty="0" smtClean="0"/>
              <a:t>By using Logistic regression, model is build with ROC curve area of 95% </a:t>
            </a:r>
            <a:endParaRPr lang="en-US" dirty="0"/>
          </a:p>
        </p:txBody>
      </p:sp>
      <p:pic>
        <p:nvPicPr>
          <p:cNvPr id="5122" name="Picture 2" descr="C:\Users\Krishna\Desktop\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4" y="1379659"/>
            <a:ext cx="5323743" cy="316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rishna\Desktop\ACC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2" y="1379659"/>
            <a:ext cx="5114925" cy="30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2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="" xmlns:a16="http://schemas.microsoft.com/office/drawing/2014/main" id="{A0339EE9-5436-4860-BBFC-7CD7C90DBA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: Shape 9">
            <a:extLst>
              <a:ext uri="{FF2B5EF4-FFF2-40B4-BE49-F238E27FC236}">
                <a16:creationId xmlns="" xmlns:a16="http://schemas.microsoft.com/office/drawing/2014/main" id="{AA770EBD-5B77-46EC-BF58-EF27ACD6B4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2B51F-3795-63F3-9992-19FFA743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1065749"/>
            <a:ext cx="4217501" cy="472650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RECOMMENDATION</a:t>
            </a:r>
            <a:r>
              <a:rPr lang="en-IN" dirty="0" smtClean="0"/>
              <a:t> / </a:t>
            </a:r>
            <a:r>
              <a:rPr lang="en-IN" sz="3600" dirty="0"/>
              <a:t>CONCLUSION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C2310EE5-6C8D-4793-89ED-DFFCF8C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Potential Lead Conversion: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Total Time Spent On Website has conversion rate.</a:t>
            </a: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Tags- Will revert after reading the email has conversion rate.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Occupation – Working Professionals has conversion rate. </a:t>
            </a:r>
            <a:endParaRPr lang="en-US" sz="2000" dirty="0"/>
          </a:p>
          <a:p>
            <a:pPr marL="0" indent="0">
              <a:buNone/>
            </a:pPr>
            <a:r>
              <a:rPr lang="en-IN" sz="2000" dirty="0" smtClean="0"/>
              <a:t>Low Conversion Rate: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Occupation- students has low conversion rate</a:t>
            </a:r>
            <a:r>
              <a:rPr lang="en-US" sz="2000" b="1" dirty="0" smtClean="0"/>
              <a:t>.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Tags-Ringing has low conversion rate.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Last Activity – Email bounced has low conversion rate.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602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391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LEAD_SCORE_CASE_STUDY_ASSIGNMENT</vt:lpstr>
      <vt:lpstr>Business Objective</vt:lpstr>
      <vt:lpstr>EDA ANALYSIS</vt:lpstr>
      <vt:lpstr>UNIVARIATE ANALYSIS </vt:lpstr>
      <vt:lpstr>UNIVARIATE ANALYSIS </vt:lpstr>
      <vt:lpstr>UNIVARIATE ANALYSIS </vt:lpstr>
      <vt:lpstr>BIVARIATE ANALYSIS </vt:lpstr>
      <vt:lpstr>LOGISTIC REGRESSION</vt:lpstr>
      <vt:lpstr>RECOMMENDATION /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 on Loan Application Data</dc:title>
  <dc:creator>Mitta, Ramya</dc:creator>
  <cp:lastModifiedBy>Krishna</cp:lastModifiedBy>
  <cp:revision>18</cp:revision>
  <dcterms:created xsi:type="dcterms:W3CDTF">2023-10-04T01:01:36Z</dcterms:created>
  <dcterms:modified xsi:type="dcterms:W3CDTF">2024-01-23T04:10:02Z</dcterms:modified>
</cp:coreProperties>
</file>