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59" r:id="rId3"/>
    <p:sldId id="260" r:id="rId4"/>
    <p:sldId id="261" r:id="rId5"/>
    <p:sldId id="262" r:id="rId6"/>
    <p:sldId id="263" r:id="rId7"/>
    <p:sldId id="264" r:id="rId8"/>
    <p:sldId id="265" r:id="rId9"/>
    <p:sldId id="266" r:id="rId10"/>
    <p:sldId id="268" r:id="rId11"/>
    <p:sldId id="267" r:id="rId12"/>
    <p:sldId id="269" r:id="rId13"/>
    <p:sldId id="270" r:id="rId14"/>
    <p:sldId id="271"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453AF-88BB-4876-A139-52FD8412429E}" v="5" dt="2023-03-07T19:12:44.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4EFB2-65D4-4841-BCCF-6D6271A58F35}" type="datetimeFigureOut">
              <a:rPr lang="en-IN" smtClean="0"/>
              <a:t>24-03-2023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C5F87-9267-4121-9848-27A5305D5A44}" type="slidenum">
              <a:rPr lang="en-IN" smtClean="0"/>
              <a:t>‹#›</a:t>
            </a:fld>
            <a:endParaRPr lang="en-IN"/>
          </a:p>
        </p:txBody>
      </p:sp>
    </p:spTree>
    <p:extLst>
      <p:ext uri="{BB962C8B-B14F-4D97-AF65-F5344CB8AC3E}">
        <p14:creationId xmlns:p14="http://schemas.microsoft.com/office/powerpoint/2010/main" val="333473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0068B040-A35B-4BFD-8A7C-C7A646D638E2}" type="slidenum">
              <a:rPr lang="en-IN" smtClean="0"/>
              <a:t>‹#›</a:t>
            </a:fld>
            <a:endParaRPr lang="en-IN"/>
          </a:p>
        </p:txBody>
      </p:sp>
    </p:spTree>
    <p:extLst>
      <p:ext uri="{BB962C8B-B14F-4D97-AF65-F5344CB8AC3E}">
        <p14:creationId xmlns:p14="http://schemas.microsoft.com/office/powerpoint/2010/main" val="154882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9BB84-C8C3-43AB-9BDE-5811A7550044}"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220104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1363238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255297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223666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99BB84-C8C3-43AB-9BDE-5811A7550044}"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69312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99BB84-C8C3-43AB-9BDE-5811A7550044}"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644570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3181295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286181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317090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9BB84-C8C3-43AB-9BDE-5811A7550044}"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168181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99BB84-C8C3-43AB-9BDE-5811A7550044}"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32536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9BB84-C8C3-43AB-9BDE-5811A7550044}"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4126267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99BB84-C8C3-43AB-9BDE-5811A7550044}"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215752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BB84-C8C3-43AB-9BDE-5811A7550044}"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221175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9BB84-C8C3-43AB-9BDE-5811A7550044}"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220104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9BB84-C8C3-43AB-9BDE-5811A7550044}"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68B040-A35B-4BFD-8A7C-C7A646D638E2}" type="slidenum">
              <a:rPr lang="en-IN" smtClean="0"/>
              <a:t>‹#›</a:t>
            </a:fld>
            <a:endParaRPr lang="en-IN"/>
          </a:p>
        </p:txBody>
      </p:sp>
    </p:spTree>
    <p:extLst>
      <p:ext uri="{BB962C8B-B14F-4D97-AF65-F5344CB8AC3E}">
        <p14:creationId xmlns:p14="http://schemas.microsoft.com/office/powerpoint/2010/main" val="342652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99BB84-C8C3-43AB-9BDE-5811A7550044}" type="datetimeFigureOut">
              <a:rPr lang="en-IN" smtClean="0"/>
              <a:t>24-03-2023</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68B040-A35B-4BFD-8A7C-C7A646D638E2}" type="slidenum">
              <a:rPr lang="en-IN" smtClean="0"/>
              <a:t>‹#›</a:t>
            </a:fld>
            <a:endParaRPr lang="en-IN"/>
          </a:p>
        </p:txBody>
      </p:sp>
    </p:spTree>
    <p:extLst>
      <p:ext uri="{BB962C8B-B14F-4D97-AF65-F5344CB8AC3E}">
        <p14:creationId xmlns:p14="http://schemas.microsoft.com/office/powerpoint/2010/main" val="6668932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98D05-C4D5-54BC-E73B-0F4BE85DDC02}"/>
              </a:ext>
            </a:extLst>
          </p:cNvPr>
          <p:cNvSpPr>
            <a:spLocks noGrp="1"/>
          </p:cNvSpPr>
          <p:nvPr>
            <p:ph type="ctrTitle"/>
          </p:nvPr>
        </p:nvSpPr>
        <p:spPr>
          <a:xfrm>
            <a:off x="1154955" y="1696720"/>
            <a:ext cx="8825658" cy="3080661"/>
          </a:xfrm>
        </p:spPr>
        <p:txBody>
          <a:bodyPr/>
          <a:lstStyle/>
          <a:p>
            <a:r>
              <a:rPr lang="en-IN" sz="6600" b="1" dirty="0"/>
              <a:t>TASK1:                   </a:t>
            </a:r>
            <a:r>
              <a:rPr lang="en-IN" sz="3200" b="1" dirty="0"/>
              <a:t>SOFTWARE REQUIREMENT SPECIFICATION</a:t>
            </a:r>
            <a:endParaRPr lang="en-IN" sz="4400" b="1" dirty="0"/>
          </a:p>
        </p:txBody>
      </p:sp>
      <p:sp>
        <p:nvSpPr>
          <p:cNvPr id="3" name="Subtitle 2">
            <a:extLst>
              <a:ext uri="{FF2B5EF4-FFF2-40B4-BE49-F238E27FC236}">
                <a16:creationId xmlns:a16="http://schemas.microsoft.com/office/drawing/2014/main" xmlns="" id="{671275F6-63BA-4EC2-2E0A-92EACAC141C4}"/>
              </a:ext>
            </a:extLst>
          </p:cNvPr>
          <p:cNvSpPr>
            <a:spLocks noGrp="1"/>
          </p:cNvSpPr>
          <p:nvPr>
            <p:ph type="subTitle" idx="1"/>
          </p:nvPr>
        </p:nvSpPr>
        <p:spPr/>
        <p:txBody>
          <a:bodyPr/>
          <a:lstStyle/>
          <a:p>
            <a:r>
              <a:rPr lang="en-IN" dirty="0"/>
              <a:t>                                                                                 -RAILWAY RESERVATION SYSTEM </a:t>
            </a:r>
          </a:p>
        </p:txBody>
      </p:sp>
      <p:sp>
        <p:nvSpPr>
          <p:cNvPr id="4" name="TextBox 3">
            <a:extLst>
              <a:ext uri="{FF2B5EF4-FFF2-40B4-BE49-F238E27FC236}">
                <a16:creationId xmlns:a16="http://schemas.microsoft.com/office/drawing/2014/main" xmlns="" id="{E52E74CF-BF6C-6B92-1533-83E20CA88DE8}"/>
              </a:ext>
            </a:extLst>
          </p:cNvPr>
          <p:cNvSpPr txBox="1"/>
          <p:nvPr/>
        </p:nvSpPr>
        <p:spPr>
          <a:xfrm>
            <a:off x="8219090" y="5454134"/>
            <a:ext cx="3689131" cy="369332"/>
          </a:xfrm>
          <a:prstGeom prst="rect">
            <a:avLst/>
          </a:prstGeom>
          <a:noFill/>
        </p:spPr>
        <p:txBody>
          <a:bodyPr wrap="square" rtlCol="0">
            <a:spAutoFit/>
          </a:bodyPr>
          <a:lstStyle/>
          <a:p>
            <a:r>
              <a:rPr lang="en-IN" b="1" dirty="0"/>
              <a:t>By </a:t>
            </a:r>
            <a:r>
              <a:rPr lang="en-IN" b="1" smtClean="0"/>
              <a:t>B.Krithiga</a:t>
            </a:r>
            <a:endParaRPr lang="en-IN" b="1" dirty="0"/>
          </a:p>
        </p:txBody>
      </p:sp>
    </p:spTree>
    <p:extLst>
      <p:ext uri="{BB962C8B-B14F-4D97-AF65-F5344CB8AC3E}">
        <p14:creationId xmlns:p14="http://schemas.microsoft.com/office/powerpoint/2010/main" val="275427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4667-5822-DE9B-70B2-7C4BF63C4EE7}"/>
              </a:ext>
            </a:extLst>
          </p:cNvPr>
          <p:cNvSpPr>
            <a:spLocks noGrp="1"/>
          </p:cNvSpPr>
          <p:nvPr>
            <p:ph type="title"/>
          </p:nvPr>
        </p:nvSpPr>
        <p:spPr/>
        <p:txBody>
          <a:bodyPr/>
          <a:lstStyle/>
          <a:p>
            <a:r>
              <a:rPr lang="en-IN"/>
              <a:t>NON FUNCTIONAL REQUIREMENTS :</a:t>
            </a:r>
          </a:p>
        </p:txBody>
      </p:sp>
      <p:sp>
        <p:nvSpPr>
          <p:cNvPr id="3" name="Content Placeholder 2">
            <a:extLst>
              <a:ext uri="{FF2B5EF4-FFF2-40B4-BE49-F238E27FC236}">
                <a16:creationId xmlns:a16="http://schemas.microsoft.com/office/drawing/2014/main" xmlns="" id="{5CCE8F16-06A1-D8CF-A8DD-AF7A168F8697}"/>
              </a:ext>
            </a:extLst>
          </p:cNvPr>
          <p:cNvSpPr>
            <a:spLocks noGrp="1"/>
          </p:cNvSpPr>
          <p:nvPr>
            <p:ph idx="1"/>
          </p:nvPr>
        </p:nvSpPr>
        <p:spPr>
          <a:xfrm>
            <a:off x="1154954" y="2603500"/>
            <a:ext cx="10508510" cy="3306580"/>
          </a:xfrm>
        </p:spPr>
        <p:txBody>
          <a:bodyPr>
            <a:normAutofit fontScale="92500" lnSpcReduction="10000"/>
          </a:bodyPr>
          <a:lstStyle/>
          <a:p>
            <a:pPr marL="0" indent="0">
              <a:buNone/>
            </a:pPr>
            <a:r>
              <a:rPr lang="en-US" sz="3600"/>
              <a:t>• Security</a:t>
            </a:r>
          </a:p>
          <a:p>
            <a:pPr marL="0" indent="0">
              <a:buNone/>
            </a:pPr>
            <a:r>
              <a:rPr lang="en-US"/>
              <a:t>                </a:t>
            </a:r>
            <a:r>
              <a:rPr lang="en-US" sz="2800"/>
              <a:t>The system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management. </a:t>
            </a:r>
            <a:endParaRPr lang="en-IN"/>
          </a:p>
        </p:txBody>
      </p:sp>
    </p:spTree>
    <p:extLst>
      <p:ext uri="{BB962C8B-B14F-4D97-AF65-F5344CB8AC3E}">
        <p14:creationId xmlns:p14="http://schemas.microsoft.com/office/powerpoint/2010/main" val="311152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19ACA3-6A76-4DBF-CCF6-B74AF3D07F09}"/>
              </a:ext>
            </a:extLst>
          </p:cNvPr>
          <p:cNvSpPr txBox="1"/>
          <p:nvPr/>
        </p:nvSpPr>
        <p:spPr>
          <a:xfrm>
            <a:off x="1382543" y="1382286"/>
            <a:ext cx="9426913" cy="4093428"/>
          </a:xfrm>
          <a:prstGeom prst="rect">
            <a:avLst/>
          </a:prstGeom>
          <a:noFill/>
        </p:spPr>
        <p:txBody>
          <a:bodyPr wrap="square">
            <a:spAutoFit/>
          </a:bodyPr>
          <a:lstStyle/>
          <a:p>
            <a:r>
              <a:rPr lang="en-US" sz="3600"/>
              <a:t>• Reliability </a:t>
            </a:r>
          </a:p>
          <a:p>
            <a:r>
              <a:rPr lang="en-US" sz="2800"/>
              <a:t>                The reliability of the overall project depends on the reliability of the separate components. The main pillar of reliability of the system is the backup of the database which is continuously maintained and updated to reflect the most recent changes. Also the system will be functioning inside a container. Thus the overall stability of the system depends on the stability of container and its underlying operating system. </a:t>
            </a:r>
            <a:endParaRPr lang="en-IN" sz="2800"/>
          </a:p>
        </p:txBody>
      </p:sp>
    </p:spTree>
    <p:extLst>
      <p:ext uri="{BB962C8B-B14F-4D97-AF65-F5344CB8AC3E}">
        <p14:creationId xmlns:p14="http://schemas.microsoft.com/office/powerpoint/2010/main" val="222573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1ECC86A-2F23-AD61-ABA4-87CAD68DBCFC}"/>
              </a:ext>
            </a:extLst>
          </p:cNvPr>
          <p:cNvSpPr txBox="1"/>
          <p:nvPr/>
        </p:nvSpPr>
        <p:spPr>
          <a:xfrm>
            <a:off x="839009" y="1813173"/>
            <a:ext cx="10697995" cy="3231654"/>
          </a:xfrm>
          <a:prstGeom prst="rect">
            <a:avLst/>
          </a:prstGeom>
          <a:noFill/>
        </p:spPr>
        <p:txBody>
          <a:bodyPr wrap="square">
            <a:spAutoFit/>
          </a:bodyPr>
          <a:lstStyle/>
          <a:p>
            <a:r>
              <a:rPr lang="en-US" sz="3600"/>
              <a:t>• Availability </a:t>
            </a:r>
          </a:p>
          <a:p>
            <a:r>
              <a:rPr lang="en-US"/>
              <a:t>              </a:t>
            </a:r>
            <a:r>
              <a:rPr lang="en-US" sz="2800"/>
              <a:t>The system should be available at all times, meaning the user can access it using a web browser, only restricted by the down time of the server on which the system runs. A customer friendly system which is in access of people around the world should work 24 hours. In case of a hardware failure or database corruption, a replacement page will be shown.</a:t>
            </a:r>
            <a:endParaRPr lang="en-IN"/>
          </a:p>
        </p:txBody>
      </p:sp>
    </p:spTree>
    <p:extLst>
      <p:ext uri="{BB962C8B-B14F-4D97-AF65-F5344CB8AC3E}">
        <p14:creationId xmlns:p14="http://schemas.microsoft.com/office/powerpoint/2010/main" val="18313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1433335-04C2-51D8-EC28-CAD307F5A208}"/>
              </a:ext>
            </a:extLst>
          </p:cNvPr>
          <p:cNvSpPr txBox="1"/>
          <p:nvPr/>
        </p:nvSpPr>
        <p:spPr>
          <a:xfrm>
            <a:off x="1077743" y="1813173"/>
            <a:ext cx="10036514" cy="3231654"/>
          </a:xfrm>
          <a:prstGeom prst="rect">
            <a:avLst/>
          </a:prstGeom>
          <a:noFill/>
        </p:spPr>
        <p:txBody>
          <a:bodyPr wrap="square">
            <a:spAutoFit/>
          </a:bodyPr>
          <a:lstStyle/>
          <a:p>
            <a:r>
              <a:rPr lang="en-US" sz="3600"/>
              <a:t>• Maintainability </a:t>
            </a:r>
          </a:p>
          <a:p>
            <a:r>
              <a:rPr lang="en-US"/>
              <a:t>                  </a:t>
            </a:r>
            <a:r>
              <a:rPr lang="en-US" sz="2800"/>
              <a:t>A commercial database is used for maintaining the database and the application server takes care of the site. In case of failure, a re-initialization of the project will be done. Also the software design is being done with modularity in mind so that maintainability can be done efficiently. </a:t>
            </a:r>
            <a:endParaRPr lang="en-IN" sz="2800"/>
          </a:p>
        </p:txBody>
      </p:sp>
    </p:spTree>
    <p:extLst>
      <p:ext uri="{BB962C8B-B14F-4D97-AF65-F5344CB8AC3E}">
        <p14:creationId xmlns:p14="http://schemas.microsoft.com/office/powerpoint/2010/main" val="290876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DBABC1-CEFB-DD5D-E4B9-370019724A73}"/>
              </a:ext>
            </a:extLst>
          </p:cNvPr>
          <p:cNvSpPr txBox="1"/>
          <p:nvPr/>
        </p:nvSpPr>
        <p:spPr>
          <a:xfrm>
            <a:off x="937909" y="2257216"/>
            <a:ext cx="10521273" cy="2062103"/>
          </a:xfrm>
          <a:prstGeom prst="rect">
            <a:avLst/>
          </a:prstGeom>
          <a:noFill/>
        </p:spPr>
        <p:txBody>
          <a:bodyPr wrap="square">
            <a:spAutoFit/>
          </a:bodyPr>
          <a:lstStyle/>
          <a:p>
            <a:r>
              <a:rPr lang="en-IN" sz="3600"/>
              <a:t>• Supportability</a:t>
            </a:r>
          </a:p>
          <a:p>
            <a:r>
              <a:rPr lang="en-IN" sz="3600"/>
              <a:t>           </a:t>
            </a:r>
            <a:r>
              <a:rPr lang="en-US" sz="2800"/>
              <a:t>The code and supporting modules of the system will be documented and easy to understand. Online User Documentation and help system requirements</a:t>
            </a:r>
            <a:r>
              <a:rPr lang="en-US"/>
              <a:t>.</a:t>
            </a:r>
            <a:endParaRPr lang="en-IN"/>
          </a:p>
        </p:txBody>
      </p:sp>
    </p:spTree>
    <p:extLst>
      <p:ext uri="{BB962C8B-B14F-4D97-AF65-F5344CB8AC3E}">
        <p14:creationId xmlns:p14="http://schemas.microsoft.com/office/powerpoint/2010/main" val="145102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4870D-FF11-A383-02D8-B53D4EDAC7CC}"/>
              </a:ext>
            </a:extLst>
          </p:cNvPr>
          <p:cNvSpPr>
            <a:spLocks noGrp="1"/>
          </p:cNvSpPr>
          <p:nvPr>
            <p:ph type="title"/>
          </p:nvPr>
        </p:nvSpPr>
        <p:spPr>
          <a:xfrm>
            <a:off x="1154955" y="3073621"/>
            <a:ext cx="3650510" cy="768484"/>
          </a:xfrm>
        </p:spPr>
        <p:txBody>
          <a:bodyPr/>
          <a:lstStyle/>
          <a:p>
            <a:r>
              <a:rPr lang="en-IN" sz="4000"/>
              <a:t>THANK YOU</a:t>
            </a:r>
          </a:p>
        </p:txBody>
      </p:sp>
      <p:pic>
        <p:nvPicPr>
          <p:cNvPr id="6" name="Content Placeholder 5" descr="Monitor with solid fill">
            <a:extLst>
              <a:ext uri="{FF2B5EF4-FFF2-40B4-BE49-F238E27FC236}">
                <a16:creationId xmlns:a16="http://schemas.microsoft.com/office/drawing/2014/main" xmlns="" id="{7AFDCC56-E540-2A3B-2026-7DBBABA47DC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309353" y="495789"/>
            <a:ext cx="8463065" cy="6692631"/>
          </a:xfrm>
        </p:spPr>
      </p:pic>
      <p:sp>
        <p:nvSpPr>
          <p:cNvPr id="7" name="TextBox 6">
            <a:extLst>
              <a:ext uri="{FF2B5EF4-FFF2-40B4-BE49-F238E27FC236}">
                <a16:creationId xmlns:a16="http://schemas.microsoft.com/office/drawing/2014/main" xmlns="" id="{27D63D27-C65C-0535-3407-BD4A4C5059A9}"/>
              </a:ext>
            </a:extLst>
          </p:cNvPr>
          <p:cNvSpPr txBox="1"/>
          <p:nvPr/>
        </p:nvSpPr>
        <p:spPr>
          <a:xfrm>
            <a:off x="5554494" y="2247089"/>
            <a:ext cx="1468876" cy="369332"/>
          </a:xfrm>
          <a:prstGeom prst="rect">
            <a:avLst/>
          </a:prstGeom>
          <a:noFill/>
        </p:spPr>
        <p:txBody>
          <a:bodyPr wrap="square" rtlCol="0">
            <a:spAutoFit/>
          </a:bodyPr>
          <a:lstStyle/>
          <a:p>
            <a:r>
              <a:rPr lang="en-IN" u="sng"/>
              <a:t>GitHub link</a:t>
            </a:r>
            <a:r>
              <a:rPr lang="en-IN"/>
              <a:t>:</a:t>
            </a:r>
          </a:p>
        </p:txBody>
      </p:sp>
      <p:sp>
        <p:nvSpPr>
          <p:cNvPr id="9" name="TextBox 8">
            <a:extLst>
              <a:ext uri="{FF2B5EF4-FFF2-40B4-BE49-F238E27FC236}">
                <a16:creationId xmlns:a16="http://schemas.microsoft.com/office/drawing/2014/main" xmlns="" id="{7774B002-8B9A-9437-4323-03D437C27037}"/>
              </a:ext>
            </a:extLst>
          </p:cNvPr>
          <p:cNvSpPr txBox="1"/>
          <p:nvPr/>
        </p:nvSpPr>
        <p:spPr>
          <a:xfrm>
            <a:off x="5792821" y="2679970"/>
            <a:ext cx="5496127" cy="369332"/>
          </a:xfrm>
          <a:prstGeom prst="rect">
            <a:avLst/>
          </a:prstGeom>
          <a:noFill/>
        </p:spPr>
        <p:txBody>
          <a:bodyPr wrap="square" rtlCol="0">
            <a:spAutoFit/>
          </a:bodyPr>
          <a:lstStyle/>
          <a:p>
            <a:r>
              <a:rPr lang="en-IN"/>
              <a:t>https://github.com/bKrithi/demo-repo.git</a:t>
            </a:r>
            <a:endParaRPr lang="en-IN" dirty="0"/>
          </a:p>
        </p:txBody>
      </p:sp>
    </p:spTree>
    <p:extLst>
      <p:ext uri="{BB962C8B-B14F-4D97-AF65-F5344CB8AC3E}">
        <p14:creationId xmlns:p14="http://schemas.microsoft.com/office/powerpoint/2010/main" val="947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22FBC-7663-C4D2-62BB-2E671679031E}"/>
              </a:ext>
            </a:extLst>
          </p:cNvPr>
          <p:cNvSpPr>
            <a:spLocks noGrp="1"/>
          </p:cNvSpPr>
          <p:nvPr>
            <p:ph type="title"/>
          </p:nvPr>
        </p:nvSpPr>
        <p:spPr>
          <a:xfrm>
            <a:off x="1803883" y="838200"/>
            <a:ext cx="8761413" cy="728480"/>
          </a:xfrm>
        </p:spPr>
        <p:txBody>
          <a:bodyPr/>
          <a:lstStyle/>
          <a:p>
            <a:r>
              <a:rPr lang="en-IN" sz="3200" b="1" dirty="0"/>
              <a:t>SOFTWARE REQUIREMENT SPECIFICATION</a:t>
            </a:r>
            <a:endParaRPr lang="en-IN" sz="3200" dirty="0"/>
          </a:p>
        </p:txBody>
      </p:sp>
      <p:sp>
        <p:nvSpPr>
          <p:cNvPr id="3" name="Content Placeholder 2">
            <a:extLst>
              <a:ext uri="{FF2B5EF4-FFF2-40B4-BE49-F238E27FC236}">
                <a16:creationId xmlns:a16="http://schemas.microsoft.com/office/drawing/2014/main" xmlns="" id="{4B4CA7E9-822B-1796-2BC5-B1F5154ADCE2}"/>
              </a:ext>
            </a:extLst>
          </p:cNvPr>
          <p:cNvSpPr>
            <a:spLocks noGrp="1"/>
          </p:cNvSpPr>
          <p:nvPr>
            <p:ph idx="1"/>
          </p:nvPr>
        </p:nvSpPr>
        <p:spPr>
          <a:xfrm>
            <a:off x="2120588" y="2679985"/>
            <a:ext cx="8570110" cy="1220806"/>
          </a:xfrm>
        </p:spPr>
        <p:txBody>
          <a:bodyPr>
            <a:normAutofit/>
          </a:bodyPr>
          <a:lstStyle/>
          <a:p>
            <a:r>
              <a:rPr lang="en-US" sz="2400" dirty="0"/>
              <a:t>To document software requirement specifications for online railway reservation system which enables the customer to book tickets from online.</a:t>
            </a:r>
            <a:endParaRPr lang="en-IN" sz="2400" dirty="0"/>
          </a:p>
          <a:p>
            <a:endParaRPr lang="en-IN" dirty="0"/>
          </a:p>
        </p:txBody>
      </p:sp>
      <p:sp>
        <p:nvSpPr>
          <p:cNvPr id="4" name="TextBox 3">
            <a:extLst>
              <a:ext uri="{FF2B5EF4-FFF2-40B4-BE49-F238E27FC236}">
                <a16:creationId xmlns:a16="http://schemas.microsoft.com/office/drawing/2014/main" xmlns="" id="{EE83C7C1-4106-7184-737F-799ED55924F3}"/>
              </a:ext>
            </a:extLst>
          </p:cNvPr>
          <p:cNvSpPr txBox="1"/>
          <p:nvPr/>
        </p:nvSpPr>
        <p:spPr>
          <a:xfrm>
            <a:off x="544270" y="2095211"/>
            <a:ext cx="10021026" cy="584775"/>
          </a:xfrm>
          <a:prstGeom prst="rect">
            <a:avLst/>
          </a:prstGeom>
          <a:noFill/>
        </p:spPr>
        <p:txBody>
          <a:bodyPr wrap="square" rtlCol="0">
            <a:spAutoFit/>
          </a:bodyPr>
          <a:lstStyle/>
          <a:p>
            <a:r>
              <a:rPr lang="en-US" sz="2400"/>
              <a:t>INTRODUCTION</a:t>
            </a:r>
            <a:r>
              <a:rPr lang="en-US" sz="3200"/>
              <a:t>: </a:t>
            </a:r>
            <a:endParaRPr lang="en-IN" sz="3200"/>
          </a:p>
        </p:txBody>
      </p:sp>
      <p:graphicFrame>
        <p:nvGraphicFramePr>
          <p:cNvPr id="5" name="Table 5">
            <a:extLst>
              <a:ext uri="{FF2B5EF4-FFF2-40B4-BE49-F238E27FC236}">
                <a16:creationId xmlns:a16="http://schemas.microsoft.com/office/drawing/2014/main" xmlns="" id="{4D953FBB-D3FC-1D00-2EC4-DF5074493970}"/>
              </a:ext>
            </a:extLst>
          </p:cNvPr>
          <p:cNvGraphicFramePr>
            <a:graphicFrameLocks noGrp="1"/>
          </p:cNvGraphicFramePr>
          <p:nvPr>
            <p:extLst>
              <p:ext uri="{D42A27DB-BD31-4B8C-83A1-F6EECF244321}">
                <p14:modId xmlns:p14="http://schemas.microsoft.com/office/powerpoint/2010/main" val="4052626342"/>
              </p:ext>
            </p:extLst>
          </p:nvPr>
        </p:nvGraphicFramePr>
        <p:xfrm>
          <a:off x="2120588" y="3989030"/>
          <a:ext cx="8127999" cy="2225040"/>
        </p:xfrm>
        <a:graphic>
          <a:graphicData uri="http://schemas.openxmlformats.org/drawingml/2006/table">
            <a:tbl>
              <a:tblPr firstRow="1" bandRow="1">
                <a:tableStyleId>{5C22544A-7EE6-4342-B048-85BDC9FD1C3A}</a:tableStyleId>
              </a:tblPr>
              <a:tblGrid>
                <a:gridCol w="2018890">
                  <a:extLst>
                    <a:ext uri="{9D8B030D-6E8A-4147-A177-3AD203B41FA5}">
                      <a16:colId xmlns:a16="http://schemas.microsoft.com/office/drawing/2014/main" xmlns="" val="2839295270"/>
                    </a:ext>
                  </a:extLst>
                </a:gridCol>
                <a:gridCol w="3775587">
                  <a:extLst>
                    <a:ext uri="{9D8B030D-6E8A-4147-A177-3AD203B41FA5}">
                      <a16:colId xmlns:a16="http://schemas.microsoft.com/office/drawing/2014/main" xmlns="" val="3211545611"/>
                    </a:ext>
                  </a:extLst>
                </a:gridCol>
                <a:gridCol w="2333522">
                  <a:extLst>
                    <a:ext uri="{9D8B030D-6E8A-4147-A177-3AD203B41FA5}">
                      <a16:colId xmlns:a16="http://schemas.microsoft.com/office/drawing/2014/main" xmlns="" val="1680037662"/>
                    </a:ext>
                  </a:extLst>
                </a:gridCol>
              </a:tblGrid>
              <a:tr h="370840">
                <a:tc>
                  <a:txBody>
                    <a:bodyPr/>
                    <a:lstStyle/>
                    <a:p>
                      <a:r>
                        <a:rPr lang="en-IN" dirty="0" err="1"/>
                        <a:t>Lms</a:t>
                      </a:r>
                      <a:r>
                        <a:rPr lang="en-IN" dirty="0"/>
                        <a:t> username</a:t>
                      </a:r>
                    </a:p>
                  </a:txBody>
                  <a:tcPr/>
                </a:tc>
                <a:tc>
                  <a:txBody>
                    <a:bodyPr/>
                    <a:lstStyle/>
                    <a:p>
                      <a:r>
                        <a:rPr lang="en-IN" dirty="0"/>
                        <a:t>Name </a:t>
                      </a:r>
                    </a:p>
                  </a:txBody>
                  <a:tcPr/>
                </a:tc>
                <a:tc>
                  <a:txBody>
                    <a:bodyPr/>
                    <a:lstStyle/>
                    <a:p>
                      <a:r>
                        <a:rPr lang="en-IN"/>
                        <a:t>Batch no</a:t>
                      </a:r>
                    </a:p>
                  </a:txBody>
                  <a:tcPr/>
                </a:tc>
                <a:extLst>
                  <a:ext uri="{0D108BD9-81ED-4DB2-BD59-A6C34878D82A}">
                    <a16:rowId xmlns:a16="http://schemas.microsoft.com/office/drawing/2014/main" xmlns="" val="818308144"/>
                  </a:ext>
                </a:extLst>
              </a:tr>
              <a:tr h="370840">
                <a:tc>
                  <a:txBody>
                    <a:bodyPr/>
                    <a:lstStyle/>
                    <a:p>
                      <a:r>
                        <a:rPr lang="en-IN" dirty="0" smtClean="0"/>
                        <a:t>2102a248</a:t>
                      </a:r>
                      <a:endParaRPr lang="en-IN" dirty="0"/>
                    </a:p>
                  </a:txBody>
                  <a:tcPr/>
                </a:tc>
                <a:tc>
                  <a:txBody>
                    <a:bodyPr/>
                    <a:lstStyle/>
                    <a:p>
                      <a:r>
                        <a:rPr lang="en-IN" dirty="0" err="1" smtClean="0"/>
                        <a:t>karthiga</a:t>
                      </a:r>
                      <a:endParaRPr lang="en-IN" dirty="0"/>
                    </a:p>
                  </a:txBody>
                  <a:tcPr/>
                </a:tc>
                <a:tc>
                  <a:txBody>
                    <a:bodyPr/>
                    <a:lstStyle/>
                    <a:p>
                      <a:r>
                        <a:rPr lang="en-IN"/>
                        <a:t>A24</a:t>
                      </a:r>
                    </a:p>
                  </a:txBody>
                  <a:tcPr/>
                </a:tc>
                <a:extLst>
                  <a:ext uri="{0D108BD9-81ED-4DB2-BD59-A6C34878D82A}">
                    <a16:rowId xmlns:a16="http://schemas.microsoft.com/office/drawing/2014/main" xmlns="" val="3495863991"/>
                  </a:ext>
                </a:extLst>
              </a:tr>
              <a:tr h="370840">
                <a:tc>
                  <a:txBody>
                    <a:bodyPr/>
                    <a:lstStyle/>
                    <a:p>
                      <a:r>
                        <a:rPr lang="en-IN" dirty="0" smtClean="0"/>
                        <a:t>2102a249</a:t>
                      </a:r>
                      <a:endParaRPr lang="en-IN" dirty="0"/>
                    </a:p>
                  </a:txBody>
                  <a:tcPr/>
                </a:tc>
                <a:tc>
                  <a:txBody>
                    <a:bodyPr/>
                    <a:lstStyle/>
                    <a:p>
                      <a:r>
                        <a:rPr lang="en-IN" dirty="0" err="1" smtClean="0"/>
                        <a:t>krithiga</a:t>
                      </a:r>
                      <a:endParaRPr lang="en-IN" dirty="0"/>
                    </a:p>
                  </a:txBody>
                  <a:tcPr/>
                </a:tc>
                <a:tc>
                  <a:txBody>
                    <a:bodyPr/>
                    <a:lstStyle/>
                    <a:p>
                      <a:r>
                        <a:rPr lang="en-IN"/>
                        <a:t>A24</a:t>
                      </a:r>
                    </a:p>
                  </a:txBody>
                  <a:tcPr/>
                </a:tc>
                <a:extLst>
                  <a:ext uri="{0D108BD9-81ED-4DB2-BD59-A6C34878D82A}">
                    <a16:rowId xmlns:a16="http://schemas.microsoft.com/office/drawing/2014/main" xmlns="" val="1989218726"/>
                  </a:ext>
                </a:extLst>
              </a:tr>
              <a:tr h="370840">
                <a:tc>
                  <a:txBody>
                    <a:bodyPr/>
                    <a:lstStyle/>
                    <a:p>
                      <a:r>
                        <a:rPr lang="en-IN" dirty="0" smtClean="0"/>
                        <a:t>2102a2427</a:t>
                      </a:r>
                      <a:endParaRPr lang="en-IN" dirty="0"/>
                    </a:p>
                  </a:txBody>
                  <a:tcPr/>
                </a:tc>
                <a:tc>
                  <a:txBody>
                    <a:bodyPr/>
                    <a:lstStyle/>
                    <a:p>
                      <a:r>
                        <a:rPr lang="en-IN" dirty="0" err="1" smtClean="0"/>
                        <a:t>Vidyha</a:t>
                      </a:r>
                      <a:r>
                        <a:rPr lang="en-IN" baseline="0" dirty="0" smtClean="0"/>
                        <a:t> </a:t>
                      </a:r>
                      <a:r>
                        <a:rPr lang="en-IN" baseline="0" dirty="0" err="1" smtClean="0"/>
                        <a:t>lakshmi</a:t>
                      </a:r>
                      <a:endParaRPr lang="en-IN" dirty="0"/>
                    </a:p>
                  </a:txBody>
                  <a:tcPr/>
                </a:tc>
                <a:tc>
                  <a:txBody>
                    <a:bodyPr/>
                    <a:lstStyle/>
                    <a:p>
                      <a:r>
                        <a:rPr lang="en-IN"/>
                        <a:t>A24</a:t>
                      </a:r>
                    </a:p>
                  </a:txBody>
                  <a:tcPr/>
                </a:tc>
                <a:extLst>
                  <a:ext uri="{0D108BD9-81ED-4DB2-BD59-A6C34878D82A}">
                    <a16:rowId xmlns:a16="http://schemas.microsoft.com/office/drawing/2014/main" xmlns="" val="1887744631"/>
                  </a:ext>
                </a:extLst>
              </a:tr>
              <a:tr h="370840">
                <a:tc>
                  <a:txBody>
                    <a:bodyPr/>
                    <a:lstStyle/>
                    <a:p>
                      <a:r>
                        <a:rPr lang="en-IN" dirty="0" smtClean="0"/>
                        <a:t>2102a2419</a:t>
                      </a:r>
                      <a:endParaRPr lang="en-IN" dirty="0"/>
                    </a:p>
                  </a:txBody>
                  <a:tcPr/>
                </a:tc>
                <a:tc>
                  <a:txBody>
                    <a:bodyPr/>
                    <a:lstStyle/>
                    <a:p>
                      <a:r>
                        <a:rPr lang="en-IN" dirty="0" err="1" smtClean="0"/>
                        <a:t>rashmi</a:t>
                      </a:r>
                      <a:endParaRPr lang="en-IN" dirty="0"/>
                    </a:p>
                  </a:txBody>
                  <a:tcPr/>
                </a:tc>
                <a:tc>
                  <a:txBody>
                    <a:bodyPr/>
                    <a:lstStyle/>
                    <a:p>
                      <a:r>
                        <a:rPr lang="en-IN"/>
                        <a:t>A24</a:t>
                      </a:r>
                    </a:p>
                  </a:txBody>
                  <a:tcPr/>
                </a:tc>
                <a:extLst>
                  <a:ext uri="{0D108BD9-81ED-4DB2-BD59-A6C34878D82A}">
                    <a16:rowId xmlns:a16="http://schemas.microsoft.com/office/drawing/2014/main" xmlns="" val="1189758289"/>
                  </a:ext>
                </a:extLst>
              </a:tr>
              <a:tr h="370840">
                <a:tc>
                  <a:txBody>
                    <a:bodyPr/>
                    <a:lstStyle/>
                    <a:p>
                      <a:r>
                        <a:rPr lang="en-IN" dirty="0" smtClean="0"/>
                        <a:t>2102a246</a:t>
                      </a:r>
                      <a:endParaRPr lang="en-IN" dirty="0"/>
                    </a:p>
                  </a:txBody>
                  <a:tcPr/>
                </a:tc>
                <a:tc>
                  <a:txBody>
                    <a:bodyPr/>
                    <a:lstStyle/>
                    <a:p>
                      <a:r>
                        <a:rPr lang="en-IN" dirty="0" err="1" smtClean="0"/>
                        <a:t>haripriya</a:t>
                      </a:r>
                      <a:endParaRPr lang="en-IN" dirty="0"/>
                    </a:p>
                  </a:txBody>
                  <a:tcPr/>
                </a:tc>
                <a:tc>
                  <a:txBody>
                    <a:bodyPr/>
                    <a:lstStyle/>
                    <a:p>
                      <a:r>
                        <a:rPr lang="en-IN" dirty="0"/>
                        <a:t>A24</a:t>
                      </a:r>
                    </a:p>
                  </a:txBody>
                  <a:tcPr/>
                </a:tc>
                <a:extLst>
                  <a:ext uri="{0D108BD9-81ED-4DB2-BD59-A6C34878D82A}">
                    <a16:rowId xmlns:a16="http://schemas.microsoft.com/office/drawing/2014/main" xmlns="" val="2411673711"/>
                  </a:ext>
                </a:extLst>
              </a:tr>
            </a:tbl>
          </a:graphicData>
        </a:graphic>
      </p:graphicFrame>
    </p:spTree>
    <p:extLst>
      <p:ext uri="{BB962C8B-B14F-4D97-AF65-F5344CB8AC3E}">
        <p14:creationId xmlns:p14="http://schemas.microsoft.com/office/powerpoint/2010/main" val="67014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001C7-6F24-DA45-CAFF-2FD0F49472B0}"/>
              </a:ext>
            </a:extLst>
          </p:cNvPr>
          <p:cNvSpPr>
            <a:spLocks noGrp="1"/>
          </p:cNvSpPr>
          <p:nvPr>
            <p:ph type="title"/>
          </p:nvPr>
        </p:nvSpPr>
        <p:spPr/>
        <p:txBody>
          <a:bodyPr/>
          <a:lstStyle/>
          <a:p>
            <a:r>
              <a:rPr lang="en-IN"/>
              <a:t>EXTERNAL INTERFACE REQUIREMENTS:</a:t>
            </a:r>
          </a:p>
        </p:txBody>
      </p:sp>
      <p:sp>
        <p:nvSpPr>
          <p:cNvPr id="3" name="Content Placeholder 2">
            <a:extLst>
              <a:ext uri="{FF2B5EF4-FFF2-40B4-BE49-F238E27FC236}">
                <a16:creationId xmlns:a16="http://schemas.microsoft.com/office/drawing/2014/main" xmlns="" id="{9EE2467C-D2DE-8FDF-F70C-7B45F3E9AFD5}"/>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sz="2000"/>
              <a:t>USER INTERFACE: </a:t>
            </a:r>
          </a:p>
          <a:p>
            <a:pPr marL="0" indent="0">
              <a:buNone/>
            </a:pPr>
            <a:r>
              <a:rPr lang="en-IN" sz="2000"/>
              <a:t>                           • Keyboard </a:t>
            </a:r>
          </a:p>
          <a:p>
            <a:pPr marL="0" indent="0">
              <a:buNone/>
            </a:pPr>
            <a:r>
              <a:rPr lang="en-IN" sz="2000"/>
              <a:t>                           • Mouse</a:t>
            </a:r>
          </a:p>
          <a:p>
            <a:pPr>
              <a:buFont typeface="Wingdings" panose="05000000000000000000" pitchFamily="2" charset="2"/>
              <a:buChar char="Ø"/>
            </a:pPr>
            <a:r>
              <a:rPr lang="en-IN" sz="2000"/>
              <a:t>HARDWARE INTERFACE: </a:t>
            </a:r>
          </a:p>
          <a:p>
            <a:pPr marL="0" indent="0">
              <a:buNone/>
            </a:pPr>
            <a:r>
              <a:rPr lang="en-IN" sz="2000"/>
              <a:t>                           • Printer </a:t>
            </a:r>
          </a:p>
          <a:p>
            <a:pPr marL="0" indent="0">
              <a:buNone/>
            </a:pPr>
            <a:r>
              <a:rPr lang="en-IN" sz="2000"/>
              <a:t>                           • Normal PC </a:t>
            </a:r>
          </a:p>
          <a:p>
            <a:pPr>
              <a:buFont typeface="Wingdings" panose="05000000000000000000" pitchFamily="2" charset="2"/>
              <a:buChar char="Ø"/>
            </a:pPr>
            <a:r>
              <a:rPr lang="en-IN" sz="2000"/>
              <a:t> SOFTWARE INTERFACE:</a:t>
            </a:r>
          </a:p>
          <a:p>
            <a:pPr marL="0" indent="0">
              <a:buNone/>
            </a:pPr>
            <a:r>
              <a:rPr lang="en-IN" sz="2000"/>
              <a:t>                           • Front end -&gt; Visual Basic </a:t>
            </a:r>
          </a:p>
          <a:p>
            <a:pPr marL="0" indent="0">
              <a:buNone/>
            </a:pPr>
            <a:r>
              <a:rPr lang="en-IN" sz="2000"/>
              <a:t>                           • Back end -&gt; MS-Access </a:t>
            </a:r>
          </a:p>
        </p:txBody>
      </p:sp>
    </p:spTree>
    <p:extLst>
      <p:ext uri="{BB962C8B-B14F-4D97-AF65-F5344CB8AC3E}">
        <p14:creationId xmlns:p14="http://schemas.microsoft.com/office/powerpoint/2010/main" val="97769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0B7BD-2336-CF38-7034-C17EB191B284}"/>
              </a:ext>
            </a:extLst>
          </p:cNvPr>
          <p:cNvSpPr>
            <a:spLocks noGrp="1"/>
          </p:cNvSpPr>
          <p:nvPr>
            <p:ph type="title"/>
          </p:nvPr>
        </p:nvSpPr>
        <p:spPr>
          <a:xfrm>
            <a:off x="1154954" y="947920"/>
            <a:ext cx="10090220" cy="728480"/>
          </a:xfrm>
        </p:spPr>
        <p:txBody>
          <a:bodyPr/>
          <a:lstStyle/>
          <a:p>
            <a:r>
              <a:rPr lang="en-US" sz="2800"/>
              <a:t>FUNCTIONAL AND NON FUNCTIONAL REQUIREMENTS: </a:t>
            </a:r>
            <a:endParaRPr lang="en-IN" sz="2800"/>
          </a:p>
        </p:txBody>
      </p:sp>
      <p:sp>
        <p:nvSpPr>
          <p:cNvPr id="3" name="Content Placeholder 2">
            <a:extLst>
              <a:ext uri="{FF2B5EF4-FFF2-40B4-BE49-F238E27FC236}">
                <a16:creationId xmlns:a16="http://schemas.microsoft.com/office/drawing/2014/main" xmlns="" id="{DC853706-C70A-0633-59E2-F000C27110CA}"/>
              </a:ext>
            </a:extLst>
          </p:cNvPr>
          <p:cNvSpPr>
            <a:spLocks noGrp="1"/>
          </p:cNvSpPr>
          <p:nvPr>
            <p:ph idx="1"/>
          </p:nvPr>
        </p:nvSpPr>
        <p:spPr/>
        <p:txBody>
          <a:bodyPr>
            <a:normAutofit/>
          </a:bodyPr>
          <a:lstStyle/>
          <a:p>
            <a:r>
              <a:rPr lang="en-US" sz="2800"/>
              <a:t>Functional requirements are those that refer to the functionality of the system, i.e., what services it will provide to the user.</a:t>
            </a:r>
          </a:p>
          <a:p>
            <a:r>
              <a:rPr lang="en-US" sz="2800"/>
              <a:t>Non-functional (supplementary requirements) pertain to other information needed to produce the correct system and are detailed separately.</a:t>
            </a:r>
            <a:endParaRPr lang="en-IN" sz="2800"/>
          </a:p>
        </p:txBody>
      </p:sp>
    </p:spTree>
    <p:extLst>
      <p:ext uri="{BB962C8B-B14F-4D97-AF65-F5344CB8AC3E}">
        <p14:creationId xmlns:p14="http://schemas.microsoft.com/office/powerpoint/2010/main" val="167447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EC264-02E3-6462-F069-A70FCCC20E60}"/>
              </a:ext>
            </a:extLst>
          </p:cNvPr>
          <p:cNvSpPr>
            <a:spLocks noGrp="1"/>
          </p:cNvSpPr>
          <p:nvPr>
            <p:ph type="title"/>
          </p:nvPr>
        </p:nvSpPr>
        <p:spPr>
          <a:xfrm>
            <a:off x="739302" y="947920"/>
            <a:ext cx="10710153" cy="728480"/>
          </a:xfrm>
        </p:spPr>
        <p:txBody>
          <a:bodyPr/>
          <a:lstStyle/>
          <a:p>
            <a:r>
              <a:rPr lang="en-IN"/>
              <a:t>FUNCTIONAL REQUIREMENT SPECIFICATION:</a:t>
            </a:r>
          </a:p>
        </p:txBody>
      </p:sp>
      <p:sp>
        <p:nvSpPr>
          <p:cNvPr id="3" name="Content Placeholder 2">
            <a:extLst>
              <a:ext uri="{FF2B5EF4-FFF2-40B4-BE49-F238E27FC236}">
                <a16:creationId xmlns:a16="http://schemas.microsoft.com/office/drawing/2014/main" xmlns="" id="{22055650-2629-2EE5-F9DA-D55EC912B889}"/>
              </a:ext>
            </a:extLst>
          </p:cNvPr>
          <p:cNvSpPr>
            <a:spLocks noGrp="1"/>
          </p:cNvSpPr>
          <p:nvPr>
            <p:ph idx="1"/>
          </p:nvPr>
        </p:nvSpPr>
        <p:spPr/>
        <p:txBody>
          <a:bodyPr>
            <a:normAutofit fontScale="92500" lnSpcReduction="10000"/>
          </a:bodyPr>
          <a:lstStyle/>
          <a:p>
            <a:r>
              <a:rPr lang="en-IN"/>
              <a:t> </a:t>
            </a:r>
            <a:r>
              <a:rPr lang="en-IN" sz="3000"/>
              <a:t>PERFORMANCE REQUIREMENTS: </a:t>
            </a:r>
          </a:p>
          <a:p>
            <a:pPr>
              <a:buAutoNum type="arabicPeriod"/>
            </a:pPr>
            <a:r>
              <a:rPr lang="en-US" sz="2600"/>
              <a:t>USER SATISFACTION : the system is such that it stands up to the user expectations </a:t>
            </a:r>
          </a:p>
          <a:p>
            <a:pPr>
              <a:buAutoNum type="arabicPeriod"/>
            </a:pPr>
            <a:r>
              <a:rPr lang="en-US" sz="2600"/>
              <a:t> ERROR HANDLING : response to the user errors and undesired situations has been taken care to ensure that the system operate without any halting </a:t>
            </a:r>
          </a:p>
          <a:p>
            <a:pPr>
              <a:buAutoNum type="arabicPeriod"/>
            </a:pPr>
            <a:r>
              <a:rPr lang="en-US" sz="2600"/>
              <a:t> USER FRIENDLY : the system is so easy that even a native user can use this to book tickets online</a:t>
            </a:r>
            <a:endParaRPr lang="en-IN" sz="2600"/>
          </a:p>
        </p:txBody>
      </p:sp>
    </p:spTree>
    <p:extLst>
      <p:ext uri="{BB962C8B-B14F-4D97-AF65-F5344CB8AC3E}">
        <p14:creationId xmlns:p14="http://schemas.microsoft.com/office/powerpoint/2010/main" val="369895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C056402-1E3F-3FBE-B2B2-B316AA5C9510}"/>
              </a:ext>
            </a:extLst>
          </p:cNvPr>
          <p:cNvSpPr txBox="1"/>
          <p:nvPr/>
        </p:nvSpPr>
        <p:spPr>
          <a:xfrm>
            <a:off x="547992" y="1523496"/>
            <a:ext cx="11183565" cy="3662541"/>
          </a:xfrm>
          <a:prstGeom prst="rect">
            <a:avLst/>
          </a:prstGeom>
          <a:noFill/>
        </p:spPr>
        <p:txBody>
          <a:bodyPr wrap="square">
            <a:spAutoFit/>
          </a:bodyPr>
          <a:lstStyle/>
          <a:p>
            <a:r>
              <a:rPr lang="en-US" sz="3600"/>
              <a:t>• Design constraint</a:t>
            </a:r>
          </a:p>
          <a:p>
            <a:r>
              <a:rPr lang="en-US" sz="2800"/>
              <a:t>                   The system shall be web based system that runs on different type of browsers such as Internet Explorer, Mozilla, and Google chrome. There are a number of factors in the client’s environment that may restrict the choices of a designer. Such factors include standards that must be followed, resource limits, operating environment, reliability and security requirements and policies that may have an impact on the design .</a:t>
            </a:r>
            <a:endParaRPr lang="en-IN" sz="2800"/>
          </a:p>
        </p:txBody>
      </p:sp>
    </p:spTree>
    <p:extLst>
      <p:ext uri="{BB962C8B-B14F-4D97-AF65-F5344CB8AC3E}">
        <p14:creationId xmlns:p14="http://schemas.microsoft.com/office/powerpoint/2010/main" val="340836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88FDE0-C625-212C-8EBE-D93E6FEC844B}"/>
              </a:ext>
            </a:extLst>
          </p:cNvPr>
          <p:cNvSpPr txBox="1"/>
          <p:nvPr/>
        </p:nvSpPr>
        <p:spPr>
          <a:xfrm>
            <a:off x="710119" y="1751617"/>
            <a:ext cx="11157626" cy="3354765"/>
          </a:xfrm>
          <a:prstGeom prst="rect">
            <a:avLst/>
          </a:prstGeom>
          <a:noFill/>
        </p:spPr>
        <p:txBody>
          <a:bodyPr wrap="square">
            <a:spAutoFit/>
          </a:bodyPr>
          <a:lstStyle/>
          <a:p>
            <a:r>
              <a:rPr lang="en-US" sz="3600"/>
              <a:t>• Hardware requirement </a:t>
            </a:r>
          </a:p>
          <a:p>
            <a:r>
              <a:rPr lang="en-US" sz="3600"/>
              <a:t>                             </a:t>
            </a:r>
            <a:r>
              <a:rPr lang="en-US" sz="2800"/>
              <a:t>For the hardware requirement the SRS specifies the logical characteristics of each interface between the software product and the hardware components. It specifies the hardware requirements like memory restrictions, cache size, the processor, RAM size..</a:t>
            </a:r>
            <a:r>
              <a:rPr lang="en-US" sz="2800" err="1"/>
              <a:t>etc</a:t>
            </a:r>
            <a:r>
              <a:rPr lang="en-US" sz="2800"/>
              <a:t> those are required for the software to run. </a:t>
            </a:r>
            <a:endParaRPr lang="en-IN" sz="3200"/>
          </a:p>
        </p:txBody>
      </p:sp>
    </p:spTree>
    <p:extLst>
      <p:ext uri="{BB962C8B-B14F-4D97-AF65-F5344CB8AC3E}">
        <p14:creationId xmlns:p14="http://schemas.microsoft.com/office/powerpoint/2010/main" val="409189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B376D1-8E2A-BCB2-6AE4-E4F3B3B3AA92}"/>
              </a:ext>
            </a:extLst>
          </p:cNvPr>
          <p:cNvSpPr txBox="1"/>
          <p:nvPr/>
        </p:nvSpPr>
        <p:spPr>
          <a:xfrm>
            <a:off x="807397" y="2244060"/>
            <a:ext cx="11384603" cy="2369880"/>
          </a:xfrm>
          <a:prstGeom prst="rect">
            <a:avLst/>
          </a:prstGeom>
          <a:noFill/>
        </p:spPr>
        <p:txBody>
          <a:bodyPr wrap="square">
            <a:spAutoFit/>
          </a:bodyPr>
          <a:lstStyle/>
          <a:p>
            <a:r>
              <a:rPr lang="en-IN" sz="3600"/>
              <a:t>• Software requirements</a:t>
            </a:r>
            <a:r>
              <a:rPr lang="en-IN"/>
              <a:t> </a:t>
            </a:r>
          </a:p>
          <a:p>
            <a:r>
              <a:rPr lang="en-US" sz="2800"/>
              <a:t>Any window based operating system with DOS support are primary requirements for software development. Windows XP , front page, and dumps are required. the systems must be connected via LAN and connection to internet is mandatory.</a:t>
            </a:r>
            <a:endParaRPr lang="en-IN" sz="2800"/>
          </a:p>
        </p:txBody>
      </p:sp>
    </p:spTree>
    <p:extLst>
      <p:ext uri="{BB962C8B-B14F-4D97-AF65-F5344CB8AC3E}">
        <p14:creationId xmlns:p14="http://schemas.microsoft.com/office/powerpoint/2010/main" val="36613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B796EA-D8C4-0867-7C73-35E761ACC4C4}"/>
              </a:ext>
            </a:extLst>
          </p:cNvPr>
          <p:cNvSpPr txBox="1"/>
          <p:nvPr/>
        </p:nvSpPr>
        <p:spPr>
          <a:xfrm>
            <a:off x="1293779" y="644419"/>
            <a:ext cx="9688749" cy="5386090"/>
          </a:xfrm>
          <a:prstGeom prst="rect">
            <a:avLst/>
          </a:prstGeom>
          <a:noFill/>
        </p:spPr>
        <p:txBody>
          <a:bodyPr wrap="square">
            <a:spAutoFit/>
          </a:bodyPr>
          <a:lstStyle/>
          <a:p>
            <a:r>
              <a:rPr lang="en-US" sz="3600"/>
              <a:t>• Other requirements </a:t>
            </a:r>
          </a:p>
          <a:p>
            <a:r>
              <a:rPr lang="en-US" sz="2800"/>
              <a:t>                     Software should satisfy the following requirements as well </a:t>
            </a:r>
          </a:p>
          <a:p>
            <a:pPr marL="342900" indent="-342900" algn="ctr">
              <a:buAutoNum type="arabicPeriod"/>
            </a:pPr>
            <a:r>
              <a:rPr lang="en-US" sz="2800"/>
              <a:t>Security </a:t>
            </a:r>
          </a:p>
          <a:p>
            <a:pPr marL="342900" indent="-342900" algn="ctr">
              <a:buAutoNum type="arabicPeriod"/>
            </a:pPr>
            <a:endParaRPr lang="en-US" sz="2800"/>
          </a:p>
          <a:p>
            <a:pPr marL="342900" indent="-342900" algn="ctr">
              <a:buAutoNum type="arabicPeriod"/>
            </a:pPr>
            <a:r>
              <a:rPr lang="en-US" sz="2800"/>
              <a:t> Portability</a:t>
            </a:r>
          </a:p>
          <a:p>
            <a:pPr algn="ctr"/>
            <a:endParaRPr lang="en-US" sz="2800"/>
          </a:p>
          <a:p>
            <a:pPr algn="ctr"/>
            <a:r>
              <a:rPr lang="en-US" sz="2800"/>
              <a:t>3. Correctness</a:t>
            </a:r>
          </a:p>
          <a:p>
            <a:pPr algn="ctr"/>
            <a:r>
              <a:rPr lang="en-US" sz="2800"/>
              <a:t> </a:t>
            </a:r>
          </a:p>
          <a:p>
            <a:pPr algn="ctr"/>
            <a:r>
              <a:rPr lang="en-US" sz="2800"/>
              <a:t> 4. Efficiency </a:t>
            </a:r>
          </a:p>
          <a:p>
            <a:pPr marL="342900" indent="-342900" algn="ctr">
              <a:buAutoNum type="arabicPeriod"/>
            </a:pPr>
            <a:endParaRPr lang="en-US" sz="2800"/>
          </a:p>
          <a:p>
            <a:pPr algn="ctr"/>
            <a:r>
              <a:rPr lang="en-US" sz="2800"/>
              <a:t>5. Flexibility</a:t>
            </a:r>
            <a:endParaRPr lang="en-IN" sz="2800"/>
          </a:p>
        </p:txBody>
      </p:sp>
    </p:spTree>
    <p:extLst>
      <p:ext uri="{BB962C8B-B14F-4D97-AF65-F5344CB8AC3E}">
        <p14:creationId xmlns:p14="http://schemas.microsoft.com/office/powerpoint/2010/main" val="3712814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723</Words>
  <Application>Microsoft Office PowerPoint</Application>
  <PresentationFormat>Custom</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TASK1:                   SOFTWARE REQUIREMENT SPECIFICATION</vt:lpstr>
      <vt:lpstr>SOFTWARE REQUIREMENT SPECIFICATION</vt:lpstr>
      <vt:lpstr>EXTERNAL INTERFACE REQUIREMENTS:</vt:lpstr>
      <vt:lpstr>FUNCTIONAL AND NON FUNCTIONAL REQUIREMENTS: </vt:lpstr>
      <vt:lpstr>FUNCTIONAL REQUIREMENT SPECIFICATION:</vt:lpstr>
      <vt:lpstr>PowerPoint Presentation</vt:lpstr>
      <vt:lpstr>PowerPoint Presentation</vt:lpstr>
      <vt:lpstr>PowerPoint Presentation</vt:lpstr>
      <vt:lpstr>PowerPoint Presentation</vt:lpstr>
      <vt:lpstr>NON FUNCTIONAL REQUIREMENTS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TASK1:                   SOFTWARE REQUIREMENT SPECIFICATION</dc:title>
  <dc:creator>auditor8380@gmail.com</dc:creator>
  <cp:lastModifiedBy>Dell</cp:lastModifiedBy>
  <cp:revision>9</cp:revision>
  <dcterms:created xsi:type="dcterms:W3CDTF">2023-03-07T15:16:00Z</dcterms:created>
  <dcterms:modified xsi:type="dcterms:W3CDTF">2023-03-24T08:03:56Z</dcterms:modified>
</cp:coreProperties>
</file>