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vml" ContentType="application/vnd.openxmlformats-officedocument.vmlDrawin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drawing3.xml" ContentType="application/vnd.ms-office.drawingml.diagramDrawing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7" r:id="rId10"/>
    <p:sldId id="266" r:id="rId11"/>
    <p:sldId id="268" r:id="rId12"/>
    <p:sldId id="269" r:id="rId13"/>
    <p:sldId id="271" r:id="rId14"/>
    <p:sldId id="270" r:id="rId15"/>
    <p:sldId id="264" r:id="rId16"/>
    <p:sldId id="273" r:id="rId17"/>
    <p:sldId id="276" r:id="rId18"/>
    <p:sldId id="274" r:id="rId19"/>
    <p:sldId id="275" r:id="rId20"/>
    <p:sldId id="277" r:id="rId21"/>
    <p:sldId id="278" r:id="rId22"/>
    <p:sldId id="280" r:id="rId23"/>
    <p:sldId id="279" r:id="rId24"/>
    <p:sldId id="281" r:id="rId25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52305"/>
    <a:srgbClr val="5E0F02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1E33B-29E3-4270-96D9-18174257E2CA}" type="doc">
      <dgm:prSet loTypeId="urn:microsoft.com/office/officeart/2005/8/layout/chevron2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BFF98C9-917F-462F-A182-FC87C85A23A0}">
      <dgm:prSet phldrT="[Text]" custT="1"/>
      <dgm:spPr>
        <a:xfrm rot="5400000">
          <a:off x="-187859" y="189185"/>
          <a:ext cx="1252397" cy="876678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300" b="0" i="1" dirty="0" smtClean="0">
              <a:latin typeface="Times New Roman" pitchFamily="18" charset="0"/>
              <a:ea typeface="+mn-ea"/>
              <a:cs typeface="Times New Roman" pitchFamily="18" charset="0"/>
            </a:rPr>
            <a:t>1</a:t>
          </a:r>
          <a:endParaRPr lang="en-US" sz="23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A1B555E-7F95-4871-AE7A-BD2703AF8FE8}" type="parTrans" cxnId="{F38E6724-0FE3-408E-B57D-52E141CC79BB}">
      <dgm:prSet/>
      <dgm:spPr/>
      <dgm:t>
        <a:bodyPr/>
        <a:lstStyle/>
        <a:p>
          <a:endParaRPr lang="en-US"/>
        </a:p>
      </dgm:t>
    </dgm:pt>
    <dgm:pt modelId="{776554B1-37DA-49B2-B782-8AD38A0F7F53}" type="sibTrans" cxnId="{F38E6724-0FE3-408E-B57D-52E141CC79BB}">
      <dgm:prSet/>
      <dgm:spPr/>
      <dgm:t>
        <a:bodyPr/>
        <a:lstStyle/>
        <a:p>
          <a:endParaRPr lang="en-US"/>
        </a:p>
      </dgm:t>
    </dgm:pt>
    <dgm:pt modelId="{AAEFDE2B-7084-48E5-A796-B65B403CEE50}">
      <dgm:prSet phldrT="[Text]" custT="1"/>
      <dgm:spPr>
        <a:xfrm rot="5400000">
          <a:off x="4174713" y="-3296709"/>
          <a:ext cx="814058" cy="7410129"/>
        </a:xfrm>
        <a:prstGeom prst="round2SameRect">
          <a:avLst/>
        </a:prstGeom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 rtl="0"/>
          <a:r>
            <a:rPr kumimoji="0" lang="ro-RO" sz="2400" b="0" i="1" u="none" strike="noStrike" cap="none" spc="0" normalizeH="0" noProof="0" dirty="0" smtClean="0">
              <a:ln/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rPr>
            <a:t>Instituţionale</a:t>
          </a:r>
          <a:endParaRPr lang="en-US" sz="24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281AC46-E727-4C77-9606-196FC67D3B68}" type="parTrans" cxnId="{27547610-F768-4D5A-B8CF-3F3AD493328E}">
      <dgm:prSet/>
      <dgm:spPr/>
      <dgm:t>
        <a:bodyPr/>
        <a:lstStyle/>
        <a:p>
          <a:endParaRPr lang="en-US"/>
        </a:p>
      </dgm:t>
    </dgm:pt>
    <dgm:pt modelId="{BA93C462-255C-450A-A15E-FC0037E7181E}" type="sibTrans" cxnId="{27547610-F768-4D5A-B8CF-3F3AD493328E}">
      <dgm:prSet/>
      <dgm:spPr/>
      <dgm:t>
        <a:bodyPr/>
        <a:lstStyle/>
        <a:p>
          <a:endParaRPr lang="en-US"/>
        </a:p>
      </dgm:t>
    </dgm:pt>
    <dgm:pt modelId="{3D2D3177-6D4E-4CFA-95E9-118F40B1478D}">
      <dgm:prSet phldrT="[Text]" custT="1"/>
      <dgm:spPr>
        <a:xfrm rot="5400000">
          <a:off x="-187859" y="1294846"/>
          <a:ext cx="1252397" cy="876678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300" b="0" i="1" dirty="0" smtClean="0">
              <a:latin typeface="Times New Roman" pitchFamily="18" charset="0"/>
              <a:ea typeface="+mn-ea"/>
              <a:cs typeface="Times New Roman" pitchFamily="18" charset="0"/>
            </a:rPr>
            <a:t>2</a:t>
          </a:r>
          <a:endParaRPr lang="en-US" sz="23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80307484-01BB-49E7-AE70-76CBA5CE5AD3}" type="parTrans" cxnId="{5F57716B-641D-46EB-AE82-27FE6DFF2254}">
      <dgm:prSet/>
      <dgm:spPr/>
      <dgm:t>
        <a:bodyPr/>
        <a:lstStyle/>
        <a:p>
          <a:endParaRPr lang="en-US"/>
        </a:p>
      </dgm:t>
    </dgm:pt>
    <dgm:pt modelId="{84970512-6F03-45A5-A1D4-086B8C55C265}" type="sibTrans" cxnId="{5F57716B-641D-46EB-AE82-27FE6DFF2254}">
      <dgm:prSet/>
      <dgm:spPr/>
      <dgm:t>
        <a:bodyPr/>
        <a:lstStyle/>
        <a:p>
          <a:endParaRPr lang="en-US"/>
        </a:p>
      </dgm:t>
    </dgm:pt>
    <dgm:pt modelId="{DBC3F07A-8BFE-4503-8157-65C0F825AF7D}">
      <dgm:prSet phldrT="[Text]" custT="1"/>
      <dgm:spPr>
        <a:xfrm rot="5400000">
          <a:off x="4174713" y="-2191048"/>
          <a:ext cx="814058" cy="7410129"/>
        </a:xfrm>
        <a:prstGeom prst="round2SameRect">
          <a:avLst/>
        </a:prstGeom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r>
            <a:rPr lang="ro-RO" sz="2400" b="0" i="1" dirty="0" smtClean="0">
              <a:latin typeface="Times New Roman" pitchFamily="18" charset="0"/>
              <a:ea typeface="+mn-ea"/>
              <a:cs typeface="Times New Roman" pitchFamily="18" charset="0"/>
            </a:rPr>
            <a:t>Comerciale</a:t>
          </a:r>
          <a:endParaRPr lang="en-US" sz="24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D4C9F8-A236-441B-BEDA-844352CF492E}" type="parTrans" cxnId="{E83A33FA-58D0-4B78-9C65-CFF0DF2E2A40}">
      <dgm:prSet/>
      <dgm:spPr/>
      <dgm:t>
        <a:bodyPr/>
        <a:lstStyle/>
        <a:p>
          <a:endParaRPr lang="en-US"/>
        </a:p>
      </dgm:t>
    </dgm:pt>
    <dgm:pt modelId="{EDE69F59-13A8-4DC0-AF4E-852E26F076E0}" type="sibTrans" cxnId="{E83A33FA-58D0-4B78-9C65-CFF0DF2E2A40}">
      <dgm:prSet/>
      <dgm:spPr/>
      <dgm:t>
        <a:bodyPr/>
        <a:lstStyle/>
        <a:p>
          <a:endParaRPr lang="en-US"/>
        </a:p>
      </dgm:t>
    </dgm:pt>
    <dgm:pt modelId="{7CC70DDC-B9E6-478B-96BF-46B6329FEBCE}">
      <dgm:prSet phldrT="[Text]" custT="1"/>
      <dgm:spPr>
        <a:xfrm rot="5400000">
          <a:off x="-187859" y="2400507"/>
          <a:ext cx="1252397" cy="876678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300" b="0" i="1" dirty="0" smtClean="0">
              <a:latin typeface="Times New Roman" pitchFamily="18" charset="0"/>
              <a:ea typeface="+mn-ea"/>
              <a:cs typeface="Times New Roman" pitchFamily="18" charset="0"/>
            </a:rPr>
            <a:t>3</a:t>
          </a:r>
          <a:endParaRPr lang="en-US" sz="23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1D993DF-E895-41A0-BCD9-8B369C06A13F}" type="parTrans" cxnId="{F2554D31-FA95-4735-B5DF-53B2B67F3F2B}">
      <dgm:prSet/>
      <dgm:spPr/>
      <dgm:t>
        <a:bodyPr/>
        <a:lstStyle/>
        <a:p>
          <a:endParaRPr lang="en-US"/>
        </a:p>
      </dgm:t>
    </dgm:pt>
    <dgm:pt modelId="{D5FDC2D1-5373-45B7-B783-4E381AD160D5}" type="sibTrans" cxnId="{F2554D31-FA95-4735-B5DF-53B2B67F3F2B}">
      <dgm:prSet/>
      <dgm:spPr/>
      <dgm:t>
        <a:bodyPr/>
        <a:lstStyle/>
        <a:p>
          <a:endParaRPr lang="en-US"/>
        </a:p>
      </dgm:t>
    </dgm:pt>
    <dgm:pt modelId="{C6069BE4-C7B4-4220-8D9B-47C24D48D049}">
      <dgm:prSet phldrT="[Text]" custT="1"/>
      <dgm:spPr>
        <a:xfrm rot="5400000">
          <a:off x="4174713" y="20272"/>
          <a:ext cx="814058" cy="7410129"/>
        </a:xfrm>
        <a:prstGeom prst="round2SameRect">
          <a:avLst/>
        </a:prstGeom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r>
            <a:rPr lang="ro-RO" sz="2400" b="0" i="1" dirty="0" smtClean="0">
              <a:latin typeface="Times New Roman" pitchFamily="18" charset="0"/>
              <a:ea typeface="+mn-ea"/>
              <a:cs typeface="Times New Roman" pitchFamily="18" charset="0"/>
            </a:rPr>
            <a:t>Financiare</a:t>
          </a:r>
          <a:endParaRPr lang="en-US" sz="24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1E3A450-8DD8-43EC-9AB8-677F9337F80E}" type="parTrans" cxnId="{3A4D667D-642E-47AA-B533-0D3A7AB67E6A}">
      <dgm:prSet/>
      <dgm:spPr/>
      <dgm:t>
        <a:bodyPr/>
        <a:lstStyle/>
        <a:p>
          <a:endParaRPr lang="en-US"/>
        </a:p>
      </dgm:t>
    </dgm:pt>
    <dgm:pt modelId="{056D5F7D-469E-49C4-B62A-644649ADC2F0}" type="sibTrans" cxnId="{3A4D667D-642E-47AA-B533-0D3A7AB67E6A}">
      <dgm:prSet/>
      <dgm:spPr/>
      <dgm:t>
        <a:bodyPr/>
        <a:lstStyle/>
        <a:p>
          <a:endParaRPr lang="en-US"/>
        </a:p>
      </dgm:t>
    </dgm:pt>
    <dgm:pt modelId="{A012428F-88FA-47FB-BA78-6953DF94ADCB}">
      <dgm:prSet phldrT="[Text]" custT="1"/>
      <dgm:spPr>
        <a:xfrm rot="5400000">
          <a:off x="-187859" y="3506168"/>
          <a:ext cx="1252397" cy="876678"/>
        </a:xfrm>
        <a:prstGeom prst="chevron">
          <a:avLst/>
        </a:prstGeom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sz="2300" b="0" i="1" dirty="0" smtClean="0">
              <a:latin typeface="Times New Roman" pitchFamily="18" charset="0"/>
              <a:ea typeface="+mn-ea"/>
              <a:cs typeface="Times New Roman" pitchFamily="18" charset="0"/>
            </a:rPr>
            <a:t>4</a:t>
          </a:r>
          <a:endParaRPr lang="en-US" sz="23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1BB90857-4194-4A5C-A79F-4F5731592897}" type="parTrans" cxnId="{E67439D9-C398-4D7C-B1AE-6357D87766EF}">
      <dgm:prSet/>
      <dgm:spPr/>
      <dgm:t>
        <a:bodyPr/>
        <a:lstStyle/>
        <a:p>
          <a:endParaRPr lang="en-US"/>
        </a:p>
      </dgm:t>
    </dgm:pt>
    <dgm:pt modelId="{DB618992-E338-4E67-B36C-AE4A3AB034F8}" type="sibTrans" cxnId="{E67439D9-C398-4D7C-B1AE-6357D87766EF}">
      <dgm:prSet/>
      <dgm:spPr/>
      <dgm:t>
        <a:bodyPr/>
        <a:lstStyle/>
        <a:p>
          <a:endParaRPr lang="en-US"/>
        </a:p>
      </dgm:t>
    </dgm:pt>
    <dgm:pt modelId="{9E076C0E-1D65-4654-918B-F2511B3DBABE}">
      <dgm:prSet phldrT="[Text]" custT="1"/>
      <dgm:spPr>
        <a:xfrm rot="5400000">
          <a:off x="4174713" y="-1085388"/>
          <a:ext cx="814058" cy="7410129"/>
        </a:xfrm>
        <a:prstGeom prst="round2SameRect">
          <a:avLst/>
        </a:prstGeom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r>
            <a:rPr lang="ro-RO" sz="2400" b="0" i="1" dirty="0" smtClean="0">
              <a:latin typeface="Times New Roman" pitchFamily="18" charset="0"/>
              <a:ea typeface="+mn-ea"/>
              <a:cs typeface="Times New Roman" pitchFamily="18" charset="0"/>
            </a:rPr>
            <a:t>Economice</a:t>
          </a:r>
          <a:endParaRPr lang="en-US" sz="2400" b="0" i="1" dirty="0"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CC2313D-2F92-471B-9F61-ED0B3FA3D81F}" type="sibTrans" cxnId="{B5222FDF-1B7B-43BF-AF79-DFBDDB37BC09}">
      <dgm:prSet/>
      <dgm:spPr/>
      <dgm:t>
        <a:bodyPr/>
        <a:lstStyle/>
        <a:p>
          <a:endParaRPr lang="en-US"/>
        </a:p>
      </dgm:t>
    </dgm:pt>
    <dgm:pt modelId="{F911AD30-45FD-404B-BE6F-2D5ED21887F5}" type="parTrans" cxnId="{B5222FDF-1B7B-43BF-AF79-DFBDDB37BC09}">
      <dgm:prSet/>
      <dgm:spPr/>
      <dgm:t>
        <a:bodyPr/>
        <a:lstStyle/>
        <a:p>
          <a:endParaRPr lang="en-US"/>
        </a:p>
      </dgm:t>
    </dgm:pt>
    <dgm:pt modelId="{64EBCFCE-8035-4B1B-AD27-406040FAA7D2}" type="pres">
      <dgm:prSet presAssocID="{65C1E33B-29E3-4270-96D9-18174257E2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78CA70-4640-4D09-9319-039538414E01}" type="pres">
      <dgm:prSet presAssocID="{EBFF98C9-917F-462F-A182-FC87C85A23A0}" presName="composite" presStyleCnt="0"/>
      <dgm:spPr/>
      <dgm:t>
        <a:bodyPr/>
        <a:lstStyle/>
        <a:p>
          <a:endParaRPr lang="ro-RO"/>
        </a:p>
      </dgm:t>
    </dgm:pt>
    <dgm:pt modelId="{363EC923-CC03-4AE7-A249-A9FC66D1E43D}" type="pres">
      <dgm:prSet presAssocID="{EBFF98C9-917F-462F-A182-FC87C85A23A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85DBB-D583-4190-9F51-F16C86DCEF74}" type="pres">
      <dgm:prSet presAssocID="{EBFF98C9-917F-462F-A182-FC87C85A23A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4300A-21BA-4ADE-ACF7-2A03025A0B66}" type="pres">
      <dgm:prSet presAssocID="{776554B1-37DA-49B2-B782-8AD38A0F7F53}" presName="sp" presStyleCnt="0"/>
      <dgm:spPr/>
      <dgm:t>
        <a:bodyPr/>
        <a:lstStyle/>
        <a:p>
          <a:endParaRPr lang="ro-RO"/>
        </a:p>
      </dgm:t>
    </dgm:pt>
    <dgm:pt modelId="{DCC2F041-2406-4A60-93A6-74EFC5C44F8C}" type="pres">
      <dgm:prSet presAssocID="{3D2D3177-6D4E-4CFA-95E9-118F40B1478D}" presName="composite" presStyleCnt="0"/>
      <dgm:spPr/>
      <dgm:t>
        <a:bodyPr/>
        <a:lstStyle/>
        <a:p>
          <a:endParaRPr lang="ro-RO"/>
        </a:p>
      </dgm:t>
    </dgm:pt>
    <dgm:pt modelId="{ACCFDD2B-2F89-4CAA-9CAE-F394D7E336C9}" type="pres">
      <dgm:prSet presAssocID="{3D2D3177-6D4E-4CFA-95E9-118F40B1478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0DD78-35F8-43D1-B8E4-F2CDF18170F1}" type="pres">
      <dgm:prSet presAssocID="{3D2D3177-6D4E-4CFA-95E9-118F40B1478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07A9-E81F-4858-BF80-FA7B3FCF7AFB}" type="pres">
      <dgm:prSet presAssocID="{84970512-6F03-45A5-A1D4-086B8C55C265}" presName="sp" presStyleCnt="0"/>
      <dgm:spPr/>
      <dgm:t>
        <a:bodyPr/>
        <a:lstStyle/>
        <a:p>
          <a:endParaRPr lang="ro-RO"/>
        </a:p>
      </dgm:t>
    </dgm:pt>
    <dgm:pt modelId="{1A67D352-1D74-4221-852B-59A7976F25E8}" type="pres">
      <dgm:prSet presAssocID="{7CC70DDC-B9E6-478B-96BF-46B6329FEBCE}" presName="composite" presStyleCnt="0"/>
      <dgm:spPr/>
      <dgm:t>
        <a:bodyPr/>
        <a:lstStyle/>
        <a:p>
          <a:endParaRPr lang="ro-RO"/>
        </a:p>
      </dgm:t>
    </dgm:pt>
    <dgm:pt modelId="{9E668191-2499-4332-832E-595530710AD6}" type="pres">
      <dgm:prSet presAssocID="{7CC70DDC-B9E6-478B-96BF-46B6329FEBC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C9466-7351-4126-854A-0EB61786B2CA}" type="pres">
      <dgm:prSet presAssocID="{7CC70DDC-B9E6-478B-96BF-46B6329FEBC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082C5-79FB-48C8-AAB1-586D89F35E5C}" type="pres">
      <dgm:prSet presAssocID="{D5FDC2D1-5373-45B7-B783-4E381AD160D5}" presName="sp" presStyleCnt="0"/>
      <dgm:spPr/>
      <dgm:t>
        <a:bodyPr/>
        <a:lstStyle/>
        <a:p>
          <a:endParaRPr lang="ro-RO"/>
        </a:p>
      </dgm:t>
    </dgm:pt>
    <dgm:pt modelId="{7F90F648-FCFD-4280-8D5D-2B4F648D2AD9}" type="pres">
      <dgm:prSet presAssocID="{A012428F-88FA-47FB-BA78-6953DF94ADCB}" presName="composite" presStyleCnt="0"/>
      <dgm:spPr/>
      <dgm:t>
        <a:bodyPr/>
        <a:lstStyle/>
        <a:p>
          <a:endParaRPr lang="ro-RO"/>
        </a:p>
      </dgm:t>
    </dgm:pt>
    <dgm:pt modelId="{B9EBA896-6A37-485E-A485-BC4EFD430CA7}" type="pres">
      <dgm:prSet presAssocID="{A012428F-88FA-47FB-BA78-6953DF94ADC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77526-88E8-4039-BA32-3860026BD68A}" type="pres">
      <dgm:prSet presAssocID="{A012428F-88FA-47FB-BA78-6953DF94ADCB}" presName="descendantText" presStyleLbl="alignAcc1" presStyleIdx="3" presStyleCnt="4" custLinFactNeighborY="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7E803F-A847-4EE8-A5A1-12C95A541F7E}" type="presOf" srcId="{EBFF98C9-917F-462F-A182-FC87C85A23A0}" destId="{363EC923-CC03-4AE7-A249-A9FC66D1E43D}" srcOrd="0" destOrd="0" presId="urn:microsoft.com/office/officeart/2005/8/layout/chevron2"/>
    <dgm:cxn modelId="{F38E6724-0FE3-408E-B57D-52E141CC79BB}" srcId="{65C1E33B-29E3-4270-96D9-18174257E2CA}" destId="{EBFF98C9-917F-462F-A182-FC87C85A23A0}" srcOrd="0" destOrd="0" parTransId="{BA1B555E-7F95-4871-AE7A-BD2703AF8FE8}" sibTransId="{776554B1-37DA-49B2-B782-8AD38A0F7F53}"/>
    <dgm:cxn modelId="{085CA496-42F9-41D1-8AE1-D32EA21860A2}" type="presOf" srcId="{C6069BE4-C7B4-4220-8D9B-47C24D48D049}" destId="{51C77526-88E8-4039-BA32-3860026BD68A}" srcOrd="0" destOrd="0" presId="urn:microsoft.com/office/officeart/2005/8/layout/chevron2"/>
    <dgm:cxn modelId="{27547610-F768-4D5A-B8CF-3F3AD493328E}" srcId="{EBFF98C9-917F-462F-A182-FC87C85A23A0}" destId="{AAEFDE2B-7084-48E5-A796-B65B403CEE50}" srcOrd="0" destOrd="0" parTransId="{4281AC46-E727-4C77-9606-196FC67D3B68}" sibTransId="{BA93C462-255C-450A-A15E-FC0037E7181E}"/>
    <dgm:cxn modelId="{3A4D667D-642E-47AA-B533-0D3A7AB67E6A}" srcId="{A012428F-88FA-47FB-BA78-6953DF94ADCB}" destId="{C6069BE4-C7B4-4220-8D9B-47C24D48D049}" srcOrd="0" destOrd="0" parTransId="{E1E3A450-8DD8-43EC-9AB8-677F9337F80E}" sibTransId="{056D5F7D-469E-49C4-B62A-644649ADC2F0}"/>
    <dgm:cxn modelId="{9005E08A-4710-4194-A5C7-487F367BA32C}" type="presOf" srcId="{7CC70DDC-B9E6-478B-96BF-46B6329FEBCE}" destId="{9E668191-2499-4332-832E-595530710AD6}" srcOrd="0" destOrd="0" presId="urn:microsoft.com/office/officeart/2005/8/layout/chevron2"/>
    <dgm:cxn modelId="{B7BFC8B4-502B-4FD3-919E-66D9A3021C9A}" type="presOf" srcId="{65C1E33B-29E3-4270-96D9-18174257E2CA}" destId="{64EBCFCE-8035-4B1B-AD27-406040FAA7D2}" srcOrd="0" destOrd="0" presId="urn:microsoft.com/office/officeart/2005/8/layout/chevron2"/>
    <dgm:cxn modelId="{5F57716B-641D-46EB-AE82-27FE6DFF2254}" srcId="{65C1E33B-29E3-4270-96D9-18174257E2CA}" destId="{3D2D3177-6D4E-4CFA-95E9-118F40B1478D}" srcOrd="1" destOrd="0" parTransId="{80307484-01BB-49E7-AE70-76CBA5CE5AD3}" sibTransId="{84970512-6F03-45A5-A1D4-086B8C55C265}"/>
    <dgm:cxn modelId="{B5222FDF-1B7B-43BF-AF79-DFBDDB37BC09}" srcId="{7CC70DDC-B9E6-478B-96BF-46B6329FEBCE}" destId="{9E076C0E-1D65-4654-918B-F2511B3DBABE}" srcOrd="0" destOrd="0" parTransId="{F911AD30-45FD-404B-BE6F-2D5ED21887F5}" sibTransId="{6CC2313D-2F92-471B-9F61-ED0B3FA3D81F}"/>
    <dgm:cxn modelId="{E83A33FA-58D0-4B78-9C65-CFF0DF2E2A40}" srcId="{3D2D3177-6D4E-4CFA-95E9-118F40B1478D}" destId="{DBC3F07A-8BFE-4503-8157-65C0F825AF7D}" srcOrd="0" destOrd="0" parTransId="{A7D4C9F8-A236-441B-BEDA-844352CF492E}" sibTransId="{EDE69F59-13A8-4DC0-AF4E-852E26F076E0}"/>
    <dgm:cxn modelId="{A0A357DC-DCC6-47C8-AB0C-F9C1CA85CFE1}" type="presOf" srcId="{A012428F-88FA-47FB-BA78-6953DF94ADCB}" destId="{B9EBA896-6A37-485E-A485-BC4EFD430CA7}" srcOrd="0" destOrd="0" presId="urn:microsoft.com/office/officeart/2005/8/layout/chevron2"/>
    <dgm:cxn modelId="{2D6FF942-D560-4DDA-ADE4-752B9DD4F034}" type="presOf" srcId="{9E076C0E-1D65-4654-918B-F2511B3DBABE}" destId="{57AC9466-7351-4126-854A-0EB61786B2CA}" srcOrd="0" destOrd="0" presId="urn:microsoft.com/office/officeart/2005/8/layout/chevron2"/>
    <dgm:cxn modelId="{02DCA488-20EC-401E-BBD0-E7AF90249142}" type="presOf" srcId="{AAEFDE2B-7084-48E5-A796-B65B403CEE50}" destId="{C2E85DBB-D583-4190-9F51-F16C86DCEF74}" srcOrd="0" destOrd="0" presId="urn:microsoft.com/office/officeart/2005/8/layout/chevron2"/>
    <dgm:cxn modelId="{F2554D31-FA95-4735-B5DF-53B2B67F3F2B}" srcId="{65C1E33B-29E3-4270-96D9-18174257E2CA}" destId="{7CC70DDC-B9E6-478B-96BF-46B6329FEBCE}" srcOrd="2" destOrd="0" parTransId="{A1D993DF-E895-41A0-BCD9-8B369C06A13F}" sibTransId="{D5FDC2D1-5373-45B7-B783-4E381AD160D5}"/>
    <dgm:cxn modelId="{E67439D9-C398-4D7C-B1AE-6357D87766EF}" srcId="{65C1E33B-29E3-4270-96D9-18174257E2CA}" destId="{A012428F-88FA-47FB-BA78-6953DF94ADCB}" srcOrd="3" destOrd="0" parTransId="{1BB90857-4194-4A5C-A79F-4F5731592897}" sibTransId="{DB618992-E338-4E67-B36C-AE4A3AB034F8}"/>
    <dgm:cxn modelId="{50311088-F171-4974-895C-C7FC3EC32D34}" type="presOf" srcId="{DBC3F07A-8BFE-4503-8157-65C0F825AF7D}" destId="{46C0DD78-35F8-43D1-B8E4-F2CDF18170F1}" srcOrd="0" destOrd="0" presId="urn:microsoft.com/office/officeart/2005/8/layout/chevron2"/>
    <dgm:cxn modelId="{5EE5F313-D81B-4AB0-A778-A53F8E23B540}" type="presOf" srcId="{3D2D3177-6D4E-4CFA-95E9-118F40B1478D}" destId="{ACCFDD2B-2F89-4CAA-9CAE-F394D7E336C9}" srcOrd="0" destOrd="0" presId="urn:microsoft.com/office/officeart/2005/8/layout/chevron2"/>
    <dgm:cxn modelId="{78538896-4B85-4465-A3AF-114F02871F5C}" type="presParOf" srcId="{64EBCFCE-8035-4B1B-AD27-406040FAA7D2}" destId="{B678CA70-4640-4D09-9319-039538414E01}" srcOrd="0" destOrd="0" presId="urn:microsoft.com/office/officeart/2005/8/layout/chevron2"/>
    <dgm:cxn modelId="{FA2BB065-A252-4BDF-B1E1-82BF1B752CB3}" type="presParOf" srcId="{B678CA70-4640-4D09-9319-039538414E01}" destId="{363EC923-CC03-4AE7-A249-A9FC66D1E43D}" srcOrd="0" destOrd="0" presId="urn:microsoft.com/office/officeart/2005/8/layout/chevron2"/>
    <dgm:cxn modelId="{E7196AB3-377A-4CF7-B1C5-5FB0225A266C}" type="presParOf" srcId="{B678CA70-4640-4D09-9319-039538414E01}" destId="{C2E85DBB-D583-4190-9F51-F16C86DCEF74}" srcOrd="1" destOrd="0" presId="urn:microsoft.com/office/officeart/2005/8/layout/chevron2"/>
    <dgm:cxn modelId="{9FCDDA97-7596-4AB9-B88C-6E545D479DF3}" type="presParOf" srcId="{64EBCFCE-8035-4B1B-AD27-406040FAA7D2}" destId="{3C74300A-21BA-4ADE-ACF7-2A03025A0B66}" srcOrd="1" destOrd="0" presId="urn:microsoft.com/office/officeart/2005/8/layout/chevron2"/>
    <dgm:cxn modelId="{C7EB775F-39CA-464D-9893-D260CEEB34FD}" type="presParOf" srcId="{64EBCFCE-8035-4B1B-AD27-406040FAA7D2}" destId="{DCC2F041-2406-4A60-93A6-74EFC5C44F8C}" srcOrd="2" destOrd="0" presId="urn:microsoft.com/office/officeart/2005/8/layout/chevron2"/>
    <dgm:cxn modelId="{F2EC727D-4E97-4077-A0E2-94B7785B5066}" type="presParOf" srcId="{DCC2F041-2406-4A60-93A6-74EFC5C44F8C}" destId="{ACCFDD2B-2F89-4CAA-9CAE-F394D7E336C9}" srcOrd="0" destOrd="0" presId="urn:microsoft.com/office/officeart/2005/8/layout/chevron2"/>
    <dgm:cxn modelId="{EA5E4A9C-423D-4DFB-9BF8-BF19409FA42C}" type="presParOf" srcId="{DCC2F041-2406-4A60-93A6-74EFC5C44F8C}" destId="{46C0DD78-35F8-43D1-B8E4-F2CDF18170F1}" srcOrd="1" destOrd="0" presId="urn:microsoft.com/office/officeart/2005/8/layout/chevron2"/>
    <dgm:cxn modelId="{4488DC2E-7867-45B1-9AA8-26F31EB48F4C}" type="presParOf" srcId="{64EBCFCE-8035-4B1B-AD27-406040FAA7D2}" destId="{FDB007A9-E81F-4858-BF80-FA7B3FCF7AFB}" srcOrd="3" destOrd="0" presId="urn:microsoft.com/office/officeart/2005/8/layout/chevron2"/>
    <dgm:cxn modelId="{75853CA1-9906-4DD8-ABE1-EDC7FC3A984B}" type="presParOf" srcId="{64EBCFCE-8035-4B1B-AD27-406040FAA7D2}" destId="{1A67D352-1D74-4221-852B-59A7976F25E8}" srcOrd="4" destOrd="0" presId="urn:microsoft.com/office/officeart/2005/8/layout/chevron2"/>
    <dgm:cxn modelId="{7708CC31-006E-49F3-B3B3-AAB191F837BF}" type="presParOf" srcId="{1A67D352-1D74-4221-852B-59A7976F25E8}" destId="{9E668191-2499-4332-832E-595530710AD6}" srcOrd="0" destOrd="0" presId="urn:microsoft.com/office/officeart/2005/8/layout/chevron2"/>
    <dgm:cxn modelId="{FCA8DA6B-CA6B-4557-BF78-0E4DE752D7C7}" type="presParOf" srcId="{1A67D352-1D74-4221-852B-59A7976F25E8}" destId="{57AC9466-7351-4126-854A-0EB61786B2CA}" srcOrd="1" destOrd="0" presId="urn:microsoft.com/office/officeart/2005/8/layout/chevron2"/>
    <dgm:cxn modelId="{0F2524D8-0B49-4A59-B2FF-1916484E790A}" type="presParOf" srcId="{64EBCFCE-8035-4B1B-AD27-406040FAA7D2}" destId="{CB1082C5-79FB-48C8-AAB1-586D89F35E5C}" srcOrd="5" destOrd="0" presId="urn:microsoft.com/office/officeart/2005/8/layout/chevron2"/>
    <dgm:cxn modelId="{CC0A4887-0F0B-4A03-A26A-F83C8D6A0C2F}" type="presParOf" srcId="{64EBCFCE-8035-4B1B-AD27-406040FAA7D2}" destId="{7F90F648-FCFD-4280-8D5D-2B4F648D2AD9}" srcOrd="6" destOrd="0" presId="urn:microsoft.com/office/officeart/2005/8/layout/chevron2"/>
    <dgm:cxn modelId="{AF648372-E650-4C40-A807-03ABA261BF4C}" type="presParOf" srcId="{7F90F648-FCFD-4280-8D5D-2B4F648D2AD9}" destId="{B9EBA896-6A37-485E-A485-BC4EFD430CA7}" srcOrd="0" destOrd="0" presId="urn:microsoft.com/office/officeart/2005/8/layout/chevron2"/>
    <dgm:cxn modelId="{7B996E63-3ED6-4FE7-B728-F2E2BF7739C3}" type="presParOf" srcId="{7F90F648-FCFD-4280-8D5D-2B4F648D2AD9}" destId="{51C77526-88E8-4039-BA32-3860026BD68A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94179-6BAE-48E5-99EB-8F4D2965B503}" type="doc">
      <dgm:prSet loTypeId="urn:microsoft.com/office/officeart/2005/8/layout/arrow3" loCatId="relationship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ro-RO"/>
        </a:p>
      </dgm:t>
    </dgm:pt>
    <dgm:pt modelId="{84A3F31E-53D6-4104-AE43-FD83C5B2A0DB}">
      <dgm:prSet phldrT="[Text]" custT="1"/>
      <dgm:spPr/>
      <dgm:t>
        <a:bodyPr/>
        <a:lstStyle/>
        <a:p>
          <a:r>
            <a:rPr lang="ro-RO" sz="1800" b="1" i="1" dirty="0" smtClean="0">
              <a:latin typeface="Times New Roman" pitchFamily="18" charset="0"/>
              <a:cs typeface="Times New Roman" pitchFamily="18" charset="0"/>
            </a:rPr>
            <a:t>Cost marginal</a:t>
          </a:r>
          <a:endParaRPr lang="ro-RO" sz="1800" b="1" i="1" dirty="0">
            <a:latin typeface="Times New Roman" pitchFamily="18" charset="0"/>
            <a:cs typeface="Times New Roman" pitchFamily="18" charset="0"/>
          </a:endParaRPr>
        </a:p>
      </dgm:t>
    </dgm:pt>
    <dgm:pt modelId="{285078C1-9F94-4676-9EB9-4793EB2DE9B0}" type="parTrans" cxnId="{D804C6C5-5F49-4EDB-810C-A7DCC1E067E3}">
      <dgm:prSet/>
      <dgm:spPr/>
      <dgm:t>
        <a:bodyPr/>
        <a:lstStyle/>
        <a:p>
          <a:endParaRPr lang="ro-RO"/>
        </a:p>
      </dgm:t>
    </dgm:pt>
    <dgm:pt modelId="{CF48DCC4-24B9-444C-AFFA-D0E0EF81FC4C}" type="sibTrans" cxnId="{D804C6C5-5F49-4EDB-810C-A7DCC1E067E3}">
      <dgm:prSet/>
      <dgm:spPr/>
      <dgm:t>
        <a:bodyPr/>
        <a:lstStyle/>
        <a:p>
          <a:endParaRPr lang="ro-RO"/>
        </a:p>
      </dgm:t>
    </dgm:pt>
    <dgm:pt modelId="{2F9776F2-AB3F-425A-B2EF-EFF79A799267}">
      <dgm:prSet phldrT="[Text]" custT="1"/>
      <dgm:spPr/>
      <dgm:t>
        <a:bodyPr/>
        <a:lstStyle/>
        <a:p>
          <a:r>
            <a:rPr lang="ro-RO" sz="1800" b="1" i="1" dirty="0" smtClean="0">
              <a:latin typeface="Times New Roman" pitchFamily="18" charset="0"/>
              <a:cs typeface="Times New Roman" pitchFamily="18" charset="0"/>
            </a:rPr>
            <a:t>Beneficiu marginal</a:t>
          </a:r>
          <a:endParaRPr lang="ro-RO" sz="1800" b="1" i="1" dirty="0">
            <a:latin typeface="Times New Roman" pitchFamily="18" charset="0"/>
            <a:cs typeface="Times New Roman" pitchFamily="18" charset="0"/>
          </a:endParaRPr>
        </a:p>
      </dgm:t>
    </dgm:pt>
    <dgm:pt modelId="{0000030C-49ED-47F1-B789-BB4BF95C22E4}" type="parTrans" cxnId="{3FC1EC09-F390-4561-997A-00EDBA0633AF}">
      <dgm:prSet/>
      <dgm:spPr/>
      <dgm:t>
        <a:bodyPr/>
        <a:lstStyle/>
        <a:p>
          <a:endParaRPr lang="ro-RO"/>
        </a:p>
      </dgm:t>
    </dgm:pt>
    <dgm:pt modelId="{717859F6-F4DA-4B79-B42F-DA5DFE97F45D}" type="sibTrans" cxnId="{3FC1EC09-F390-4561-997A-00EDBA0633AF}">
      <dgm:prSet/>
      <dgm:spPr/>
      <dgm:t>
        <a:bodyPr/>
        <a:lstStyle/>
        <a:p>
          <a:endParaRPr lang="ro-RO"/>
        </a:p>
      </dgm:t>
    </dgm:pt>
    <dgm:pt modelId="{0EE34C74-37A8-4FD7-ADBD-1B5A77DBF3D4}" type="pres">
      <dgm:prSet presAssocID="{7A394179-6BAE-48E5-99EB-8F4D2965B50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B4AD155A-747C-4B3B-B45E-BA97CF731CEA}" type="pres">
      <dgm:prSet presAssocID="{7A394179-6BAE-48E5-99EB-8F4D2965B503}" presName="divider" presStyleLbl="fgShp" presStyleIdx="0" presStyleCnt="1"/>
      <dgm:spPr/>
    </dgm:pt>
    <dgm:pt modelId="{ABC9C32B-FE81-4DC0-8266-A5DA528B0649}" type="pres">
      <dgm:prSet presAssocID="{84A3F31E-53D6-4104-AE43-FD83C5B2A0DB}" presName="downArrow" presStyleLbl="node1" presStyleIdx="0" presStyleCnt="2" custScaleX="108444"/>
      <dgm:spPr/>
    </dgm:pt>
    <dgm:pt modelId="{B780E565-0ADC-4031-B9AE-3D13F16A07D2}" type="pres">
      <dgm:prSet presAssocID="{84A3F31E-53D6-4104-AE43-FD83C5B2A0DB}" presName="downArrowText" presStyleLbl="revTx" presStyleIdx="0" presStyleCnt="2" custScaleX="157662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7CDCC7F6-FDD8-4340-A0C3-F04B2294D1AD}" type="pres">
      <dgm:prSet presAssocID="{2F9776F2-AB3F-425A-B2EF-EFF79A799267}" presName="upArrow" presStyleLbl="node1" presStyleIdx="1" presStyleCnt="2" custScaleX="108444"/>
      <dgm:spPr/>
    </dgm:pt>
    <dgm:pt modelId="{0F93587F-3CCA-4C11-AF8E-F4F64BF05100}" type="pres">
      <dgm:prSet presAssocID="{2F9776F2-AB3F-425A-B2EF-EFF79A799267}" presName="upArrowText" presStyleLbl="revTx" presStyleIdx="1" presStyleCnt="2" custScaleX="19375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2A711F26-7358-4063-A74D-ED366DBED33C}" type="presOf" srcId="{7A394179-6BAE-48E5-99EB-8F4D2965B503}" destId="{0EE34C74-37A8-4FD7-ADBD-1B5A77DBF3D4}" srcOrd="0" destOrd="0" presId="urn:microsoft.com/office/officeart/2005/8/layout/arrow3"/>
    <dgm:cxn modelId="{EEF7FB68-991F-4C0C-B94A-74D66EB7013C}" type="presOf" srcId="{2F9776F2-AB3F-425A-B2EF-EFF79A799267}" destId="{0F93587F-3CCA-4C11-AF8E-F4F64BF05100}" srcOrd="0" destOrd="0" presId="urn:microsoft.com/office/officeart/2005/8/layout/arrow3"/>
    <dgm:cxn modelId="{D804C6C5-5F49-4EDB-810C-A7DCC1E067E3}" srcId="{7A394179-6BAE-48E5-99EB-8F4D2965B503}" destId="{84A3F31E-53D6-4104-AE43-FD83C5B2A0DB}" srcOrd="0" destOrd="0" parTransId="{285078C1-9F94-4676-9EB9-4793EB2DE9B0}" sibTransId="{CF48DCC4-24B9-444C-AFFA-D0E0EF81FC4C}"/>
    <dgm:cxn modelId="{3FC1EC09-F390-4561-997A-00EDBA0633AF}" srcId="{7A394179-6BAE-48E5-99EB-8F4D2965B503}" destId="{2F9776F2-AB3F-425A-B2EF-EFF79A799267}" srcOrd="1" destOrd="0" parTransId="{0000030C-49ED-47F1-B789-BB4BF95C22E4}" sibTransId="{717859F6-F4DA-4B79-B42F-DA5DFE97F45D}"/>
    <dgm:cxn modelId="{BD32D807-C98B-4F43-BEEF-2B246F4C2680}" type="presOf" srcId="{84A3F31E-53D6-4104-AE43-FD83C5B2A0DB}" destId="{B780E565-0ADC-4031-B9AE-3D13F16A07D2}" srcOrd="0" destOrd="0" presId="urn:microsoft.com/office/officeart/2005/8/layout/arrow3"/>
    <dgm:cxn modelId="{76328FE6-4FB6-406A-9F1C-F1ECE81BEB04}" type="presParOf" srcId="{0EE34C74-37A8-4FD7-ADBD-1B5A77DBF3D4}" destId="{B4AD155A-747C-4B3B-B45E-BA97CF731CEA}" srcOrd="0" destOrd="0" presId="urn:microsoft.com/office/officeart/2005/8/layout/arrow3"/>
    <dgm:cxn modelId="{AF671048-8CCB-47E2-B07F-A8005FBAFE50}" type="presParOf" srcId="{0EE34C74-37A8-4FD7-ADBD-1B5A77DBF3D4}" destId="{ABC9C32B-FE81-4DC0-8266-A5DA528B0649}" srcOrd="1" destOrd="0" presId="urn:microsoft.com/office/officeart/2005/8/layout/arrow3"/>
    <dgm:cxn modelId="{6B654DA5-8A71-43ED-A6AE-58400F7686EE}" type="presParOf" srcId="{0EE34C74-37A8-4FD7-ADBD-1B5A77DBF3D4}" destId="{B780E565-0ADC-4031-B9AE-3D13F16A07D2}" srcOrd="2" destOrd="0" presId="urn:microsoft.com/office/officeart/2005/8/layout/arrow3"/>
    <dgm:cxn modelId="{6DA527AB-52E9-4B6D-A995-87A2FD91E4A4}" type="presParOf" srcId="{0EE34C74-37A8-4FD7-ADBD-1B5A77DBF3D4}" destId="{7CDCC7F6-FDD8-4340-A0C3-F04B2294D1AD}" srcOrd="3" destOrd="0" presId="urn:microsoft.com/office/officeart/2005/8/layout/arrow3"/>
    <dgm:cxn modelId="{B910543A-AA0F-4333-B70A-9EB7CCB89EBB}" type="presParOf" srcId="{0EE34C74-37A8-4FD7-ADBD-1B5A77DBF3D4}" destId="{0F93587F-3CCA-4C11-AF8E-F4F64BF05100}" srcOrd="4" destOrd="0" presId="urn:microsoft.com/office/officeart/2005/8/layout/arrow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C9B65-47AC-40A3-AF47-F13CFD78285D}" type="doc">
      <dgm:prSet loTypeId="urn:microsoft.com/office/officeart/2005/8/layout/arrow2" loCatId="process" qsTypeId="urn:microsoft.com/office/officeart/2005/8/quickstyle/simple1#1" qsCatId="simple" csTypeId="urn:microsoft.com/office/officeart/2005/8/colors/accent1_4" csCatId="accent1" phldr="1"/>
      <dgm:spPr/>
    </dgm:pt>
    <dgm:pt modelId="{F0B461DE-9F65-4276-B0AC-67FD9BC04F44}">
      <dgm:prSet phldrT="[Text]" custT="1"/>
      <dgm:spPr/>
      <dgm:t>
        <a:bodyPr/>
        <a:lstStyle/>
        <a:p>
          <a:r>
            <a:rPr lang="ro-RO" sz="2100" b="1" i="1" dirty="0" smtClean="0">
              <a:latin typeface="Times New Roman" pitchFamily="18" charset="0"/>
              <a:cs typeface="Times New Roman" pitchFamily="18" charset="0"/>
            </a:rPr>
            <a:t>Comerţ restricţionat</a:t>
          </a:r>
          <a:endParaRPr lang="ro-RO" sz="2100" b="1" i="1" dirty="0">
            <a:latin typeface="Times New Roman" pitchFamily="18" charset="0"/>
            <a:cs typeface="Times New Roman" pitchFamily="18" charset="0"/>
          </a:endParaRPr>
        </a:p>
      </dgm:t>
    </dgm:pt>
    <dgm:pt modelId="{F72FB186-0C64-4275-9A81-6CD044E8CD25}" type="parTrans" cxnId="{5BCDDFD1-0CBD-497A-A215-D6DF8891361A}">
      <dgm:prSet/>
      <dgm:spPr/>
      <dgm:t>
        <a:bodyPr/>
        <a:lstStyle/>
        <a:p>
          <a:endParaRPr lang="ro-RO"/>
        </a:p>
      </dgm:t>
    </dgm:pt>
    <dgm:pt modelId="{76004E8C-13DD-40BF-AAAC-EAE817A4F04A}" type="sibTrans" cxnId="{5BCDDFD1-0CBD-497A-A215-D6DF8891361A}">
      <dgm:prSet/>
      <dgm:spPr/>
      <dgm:t>
        <a:bodyPr/>
        <a:lstStyle/>
        <a:p>
          <a:endParaRPr lang="ro-RO"/>
        </a:p>
      </dgm:t>
    </dgm:pt>
    <dgm:pt modelId="{2E98F0B6-99D9-438E-9701-3D82AE1F3D2B}">
      <dgm:prSet phldrT="[Text]" custT="1"/>
      <dgm:spPr/>
      <dgm:t>
        <a:bodyPr/>
        <a:lstStyle/>
        <a:p>
          <a:r>
            <a:rPr lang="ro-RO" sz="2100" b="1" i="1" dirty="0" smtClean="0">
              <a:latin typeface="Times New Roman" pitchFamily="18" charset="0"/>
              <a:cs typeface="Times New Roman" pitchFamily="18" charset="0"/>
            </a:rPr>
            <a:t>Comerţ liber</a:t>
          </a:r>
          <a:endParaRPr lang="ro-RO" sz="2100" b="1" i="1" dirty="0">
            <a:latin typeface="Times New Roman" pitchFamily="18" charset="0"/>
            <a:cs typeface="Times New Roman" pitchFamily="18" charset="0"/>
          </a:endParaRPr>
        </a:p>
      </dgm:t>
    </dgm:pt>
    <dgm:pt modelId="{7CBA3949-0D00-4E0C-BAD0-F34C00E1A36C}" type="parTrans" cxnId="{3E88B5D3-12D1-4151-9353-E6788FED988D}">
      <dgm:prSet/>
      <dgm:spPr/>
      <dgm:t>
        <a:bodyPr/>
        <a:lstStyle/>
        <a:p>
          <a:endParaRPr lang="ro-RO"/>
        </a:p>
      </dgm:t>
    </dgm:pt>
    <dgm:pt modelId="{0A0D4029-7F41-4D76-AF82-F8946910D4B7}" type="sibTrans" cxnId="{3E88B5D3-12D1-4151-9353-E6788FED988D}">
      <dgm:prSet/>
      <dgm:spPr/>
      <dgm:t>
        <a:bodyPr/>
        <a:lstStyle/>
        <a:p>
          <a:endParaRPr lang="ro-RO"/>
        </a:p>
      </dgm:t>
    </dgm:pt>
    <dgm:pt modelId="{76967F92-9436-46A7-91A4-CB8069DA3A20}" type="pres">
      <dgm:prSet presAssocID="{5EFC9B65-47AC-40A3-AF47-F13CFD78285D}" presName="arrowDiagram" presStyleCnt="0">
        <dgm:presLayoutVars>
          <dgm:chMax val="5"/>
          <dgm:dir/>
          <dgm:resizeHandles val="exact"/>
        </dgm:presLayoutVars>
      </dgm:prSet>
      <dgm:spPr/>
    </dgm:pt>
    <dgm:pt modelId="{96C8F69D-1613-473D-A180-AC723609AB55}" type="pres">
      <dgm:prSet presAssocID="{5EFC9B65-47AC-40A3-AF47-F13CFD78285D}" presName="arrow" presStyleLbl="bgShp" presStyleIdx="0" presStyleCnt="1" custAng="21180946" custScaleX="129649"/>
      <dgm:spPr>
        <a:solidFill>
          <a:schemeClr val="tx2"/>
        </a:solidFill>
      </dgm:spPr>
    </dgm:pt>
    <dgm:pt modelId="{75CFE9AB-96C6-456F-BAEF-25689F1779D0}" type="pres">
      <dgm:prSet presAssocID="{5EFC9B65-47AC-40A3-AF47-F13CFD78285D}" presName="arrowDiagram2" presStyleCnt="0"/>
      <dgm:spPr/>
    </dgm:pt>
    <dgm:pt modelId="{5EB17407-31DE-4EF1-A40E-DC1512236338}" type="pres">
      <dgm:prSet presAssocID="{F0B461DE-9F65-4276-B0AC-67FD9BC04F44}" presName="bullet2a" presStyleLbl="node1" presStyleIdx="0" presStyleCnt="2" custLinFactX="-115407" custLinFactY="100000" custLinFactNeighborX="-200000" custLinFactNeighborY="141992"/>
      <dgm:spPr/>
    </dgm:pt>
    <dgm:pt modelId="{B9C64502-C482-4B07-9415-505A132AFB41}" type="pres">
      <dgm:prSet presAssocID="{F0B461DE-9F65-4276-B0AC-67FD9BC04F44}" presName="textBox2a" presStyleLbl="revTx" presStyleIdx="0" presStyleCnt="2" custScaleX="383351" custScaleY="42283" custLinFactX="21569" custLinFactNeighborX="100000" custLinFactNeighborY="1507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49EF9E09-6E4D-4A64-AE1B-16DD346A4D27}" type="pres">
      <dgm:prSet presAssocID="{2E98F0B6-99D9-438E-9701-3D82AE1F3D2B}" presName="bullet2b" presStyleLbl="node1" presStyleIdx="1" presStyleCnt="2" custLinFactX="202143" custLinFactY="-10195" custLinFactNeighborX="300000" custLinFactNeighborY="-100000"/>
      <dgm:spPr/>
    </dgm:pt>
    <dgm:pt modelId="{E57104F0-4E6A-45FA-8AC1-251AE6EAFE7E}" type="pres">
      <dgm:prSet presAssocID="{2E98F0B6-99D9-438E-9701-3D82AE1F3D2B}" presName="textBox2b" presStyleLbl="revTx" presStyleIdx="1" presStyleCnt="2" custScaleX="172252" custScaleY="38811" custLinFactX="14966" custLinFactNeighborX="100000" custLinFactNeighborY="-2976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A2EB69BD-1850-4559-A382-D43A39DADF40}" type="presOf" srcId="{2E98F0B6-99D9-438E-9701-3D82AE1F3D2B}" destId="{E57104F0-4E6A-45FA-8AC1-251AE6EAFE7E}" srcOrd="0" destOrd="0" presId="urn:microsoft.com/office/officeart/2005/8/layout/arrow2"/>
    <dgm:cxn modelId="{5BCDDFD1-0CBD-497A-A215-D6DF8891361A}" srcId="{5EFC9B65-47AC-40A3-AF47-F13CFD78285D}" destId="{F0B461DE-9F65-4276-B0AC-67FD9BC04F44}" srcOrd="0" destOrd="0" parTransId="{F72FB186-0C64-4275-9A81-6CD044E8CD25}" sibTransId="{76004E8C-13DD-40BF-AAAC-EAE817A4F04A}"/>
    <dgm:cxn modelId="{4AAF2941-77E1-4724-92B0-E3EB5575ED7B}" type="presOf" srcId="{F0B461DE-9F65-4276-B0AC-67FD9BC04F44}" destId="{B9C64502-C482-4B07-9415-505A132AFB41}" srcOrd="0" destOrd="0" presId="urn:microsoft.com/office/officeart/2005/8/layout/arrow2"/>
    <dgm:cxn modelId="{CFA63798-74CA-4B30-8ED3-B8F4642D457E}" type="presOf" srcId="{5EFC9B65-47AC-40A3-AF47-F13CFD78285D}" destId="{76967F92-9436-46A7-91A4-CB8069DA3A20}" srcOrd="0" destOrd="0" presId="urn:microsoft.com/office/officeart/2005/8/layout/arrow2"/>
    <dgm:cxn modelId="{3E88B5D3-12D1-4151-9353-E6788FED988D}" srcId="{5EFC9B65-47AC-40A3-AF47-F13CFD78285D}" destId="{2E98F0B6-99D9-438E-9701-3D82AE1F3D2B}" srcOrd="1" destOrd="0" parTransId="{7CBA3949-0D00-4E0C-BAD0-F34C00E1A36C}" sibTransId="{0A0D4029-7F41-4D76-AF82-F8946910D4B7}"/>
    <dgm:cxn modelId="{14BE4579-4C26-4110-AFA4-359A16C3F259}" type="presParOf" srcId="{76967F92-9436-46A7-91A4-CB8069DA3A20}" destId="{96C8F69D-1613-473D-A180-AC723609AB55}" srcOrd="0" destOrd="0" presId="urn:microsoft.com/office/officeart/2005/8/layout/arrow2"/>
    <dgm:cxn modelId="{06EF72B5-7F3E-4B9B-934E-7978C120C9AE}" type="presParOf" srcId="{76967F92-9436-46A7-91A4-CB8069DA3A20}" destId="{75CFE9AB-96C6-456F-BAEF-25689F1779D0}" srcOrd="1" destOrd="0" presId="urn:microsoft.com/office/officeart/2005/8/layout/arrow2"/>
    <dgm:cxn modelId="{F6D163F2-65B3-4203-B138-B739865ADD83}" type="presParOf" srcId="{75CFE9AB-96C6-456F-BAEF-25689F1779D0}" destId="{5EB17407-31DE-4EF1-A40E-DC1512236338}" srcOrd="0" destOrd="0" presId="urn:microsoft.com/office/officeart/2005/8/layout/arrow2"/>
    <dgm:cxn modelId="{05D14363-35D4-4D14-B237-C523E7D727C1}" type="presParOf" srcId="{75CFE9AB-96C6-456F-BAEF-25689F1779D0}" destId="{B9C64502-C482-4B07-9415-505A132AFB41}" srcOrd="1" destOrd="0" presId="urn:microsoft.com/office/officeart/2005/8/layout/arrow2"/>
    <dgm:cxn modelId="{C4B70AF6-8E19-4FBC-9311-FBAC6B27CBE8}" type="presParOf" srcId="{75CFE9AB-96C6-456F-BAEF-25689F1779D0}" destId="{49EF9E09-6E4D-4A64-AE1B-16DD346A4D27}" srcOrd="2" destOrd="0" presId="urn:microsoft.com/office/officeart/2005/8/layout/arrow2"/>
    <dgm:cxn modelId="{21A51182-7D14-4CCB-8B13-21CFCDB83E35}" type="presParOf" srcId="{75CFE9AB-96C6-456F-BAEF-25689F1779D0}" destId="{E57104F0-4E6A-45FA-8AC1-251AE6EAFE7E}" srcOrd="3" destOrd="0" presId="urn:microsoft.com/office/officeart/2005/8/layout/arrow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943E52-3999-44CA-86D9-B76CDD201539}" type="doc">
      <dgm:prSet loTypeId="urn:microsoft.com/office/officeart/2009/layout/CircleArrowProcess" loCatId="cycle" qsTypeId="urn:microsoft.com/office/officeart/2005/8/quickstyle/3d1" qsCatId="3D" csTypeId="urn:microsoft.com/office/officeart/2005/8/colors/accent1_2#1" csCatId="accent1" phldr="1"/>
      <dgm:spPr/>
      <dgm:t>
        <a:bodyPr/>
        <a:lstStyle/>
        <a:p>
          <a:endParaRPr lang="ro-RO"/>
        </a:p>
      </dgm:t>
    </dgm:pt>
    <dgm:pt modelId="{2DB1023F-1B0F-4678-A970-2F33977AFA11}">
      <dgm:prSet phldrT="[Text]" custT="1"/>
      <dgm:spPr/>
      <dgm:t>
        <a:bodyPr/>
        <a:lstStyle/>
        <a:p>
          <a:r>
            <a:rPr lang="ro-RO" sz="1600" b="1" i="1" dirty="0" smtClean="0">
              <a:latin typeface="Times New Roman" pitchFamily="18" charset="0"/>
              <a:cs typeface="Times New Roman" pitchFamily="18" charset="0"/>
            </a:rPr>
            <a:t>Tehnologia</a:t>
          </a:r>
          <a:endParaRPr lang="ro-RO" sz="1600" b="1" i="1" dirty="0">
            <a:latin typeface="Times New Roman" pitchFamily="18" charset="0"/>
            <a:cs typeface="Times New Roman" pitchFamily="18" charset="0"/>
          </a:endParaRPr>
        </a:p>
      </dgm:t>
    </dgm:pt>
    <dgm:pt modelId="{A6DB516A-69B3-48A5-ACCB-CDFDCE6C5130}" type="parTrans" cxnId="{01BE3FD8-3D4A-4B61-8258-FB2F946FD8C7}">
      <dgm:prSet/>
      <dgm:spPr/>
      <dgm:t>
        <a:bodyPr/>
        <a:lstStyle/>
        <a:p>
          <a:endParaRPr lang="ro-RO" sz="1500"/>
        </a:p>
      </dgm:t>
    </dgm:pt>
    <dgm:pt modelId="{0C437336-5B3E-4CDD-9BF5-077717251166}" type="sibTrans" cxnId="{01BE3FD8-3D4A-4B61-8258-FB2F946FD8C7}">
      <dgm:prSet/>
      <dgm:spPr/>
      <dgm:t>
        <a:bodyPr/>
        <a:lstStyle/>
        <a:p>
          <a:endParaRPr lang="ro-RO" sz="1500"/>
        </a:p>
      </dgm:t>
    </dgm:pt>
    <dgm:pt modelId="{6708378A-DD1D-4EF9-96C9-F82167505BBA}">
      <dgm:prSet phldrT="[Text]" custT="1"/>
      <dgm:spPr/>
      <dgm:t>
        <a:bodyPr/>
        <a:lstStyle/>
        <a:p>
          <a:r>
            <a:rPr lang="ro-RO" sz="1600" b="1" i="1" dirty="0" smtClean="0">
              <a:latin typeface="Times New Roman" pitchFamily="18" charset="0"/>
              <a:cs typeface="Times New Roman" pitchFamily="18" charset="0"/>
            </a:rPr>
            <a:t>Capitalul uman</a:t>
          </a:r>
          <a:endParaRPr lang="ro-RO" sz="1600" b="1" i="1" dirty="0">
            <a:latin typeface="Times New Roman" pitchFamily="18" charset="0"/>
            <a:cs typeface="Times New Roman" pitchFamily="18" charset="0"/>
          </a:endParaRPr>
        </a:p>
      </dgm:t>
    </dgm:pt>
    <dgm:pt modelId="{4E0B1395-27D2-4CDC-939E-CF4B0A469FC6}" type="sibTrans" cxnId="{6DAE5396-CE21-4B01-AB89-FAAEDF5458F8}">
      <dgm:prSet/>
      <dgm:spPr/>
      <dgm:t>
        <a:bodyPr/>
        <a:lstStyle/>
        <a:p>
          <a:endParaRPr lang="ro-RO" sz="1500"/>
        </a:p>
      </dgm:t>
    </dgm:pt>
    <dgm:pt modelId="{3E06E477-E176-43F6-8BC8-3705FF07A96E}" type="parTrans" cxnId="{6DAE5396-CE21-4B01-AB89-FAAEDF5458F8}">
      <dgm:prSet/>
      <dgm:spPr/>
      <dgm:t>
        <a:bodyPr/>
        <a:lstStyle/>
        <a:p>
          <a:endParaRPr lang="ro-RO" sz="1500"/>
        </a:p>
      </dgm:t>
    </dgm:pt>
    <dgm:pt modelId="{DDAC9F5C-00BF-4772-B1A8-BF653043FDED}" type="pres">
      <dgm:prSet presAssocID="{1F943E52-3999-44CA-86D9-B76CDD20153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o-RO"/>
        </a:p>
      </dgm:t>
    </dgm:pt>
    <dgm:pt modelId="{782D0C2C-A656-4F43-9C42-3403C2BF88D9}" type="pres">
      <dgm:prSet presAssocID="{2DB1023F-1B0F-4678-A970-2F33977AFA11}" presName="Accent1" presStyleCnt="0"/>
      <dgm:spPr/>
    </dgm:pt>
    <dgm:pt modelId="{A83DDB0A-4154-40AA-ADE6-702DC78F3B9C}" type="pres">
      <dgm:prSet presAssocID="{2DB1023F-1B0F-4678-A970-2F33977AFA11}" presName="Accent" presStyleLbl="node1" presStyleIdx="0" presStyleCnt="2" custAng="2061333" custLinFactNeighborX="59464" custLinFactNeighborY="17531"/>
      <dgm:spPr>
        <a:solidFill>
          <a:srgbClr val="006600"/>
        </a:solidFill>
      </dgm:spPr>
    </dgm:pt>
    <dgm:pt modelId="{C9793B75-5895-4708-9D90-15FC7AF4176F}" type="pres">
      <dgm:prSet presAssocID="{2DB1023F-1B0F-4678-A970-2F33977AFA11}" presName="Parent1" presStyleLbl="revTx" presStyleIdx="0" presStyleCnt="2" custLinFactX="8410" custLinFactNeighborX="100000" custLinFactNeighborY="308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D0C85D52-AB9E-49CD-B1B4-2783AD02C2C6}" type="pres">
      <dgm:prSet presAssocID="{6708378A-DD1D-4EF9-96C9-F82167505BBA}" presName="Accent2" presStyleCnt="0"/>
      <dgm:spPr/>
    </dgm:pt>
    <dgm:pt modelId="{4FB407C5-7C33-4110-8A79-F26648A107A9}" type="pres">
      <dgm:prSet presAssocID="{6708378A-DD1D-4EF9-96C9-F82167505BBA}" presName="Accent" presStyleLbl="node1" presStyleIdx="1" presStyleCnt="2" custLinFactNeighborX="28459" custLinFactNeighborY="-46115"/>
      <dgm:spPr>
        <a:solidFill>
          <a:srgbClr val="C00000"/>
        </a:solidFill>
      </dgm:spPr>
      <dgm:t>
        <a:bodyPr/>
        <a:lstStyle/>
        <a:p>
          <a:endParaRPr lang="ro-RO"/>
        </a:p>
      </dgm:t>
    </dgm:pt>
    <dgm:pt modelId="{C826B3F6-1B80-46D9-8DA0-81B402A7D080}" type="pres">
      <dgm:prSet presAssocID="{6708378A-DD1D-4EF9-96C9-F82167505BBA}" presName="Parent2" presStyleLbl="revTx" presStyleIdx="1" presStyleCnt="2" custLinFactY="-60782" custLinFactNeighborX="46469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3D760090-F690-4F49-8C47-656C9E3A394F}" type="presOf" srcId="{1F943E52-3999-44CA-86D9-B76CDD201539}" destId="{DDAC9F5C-00BF-4772-B1A8-BF653043FDED}" srcOrd="0" destOrd="0" presId="urn:microsoft.com/office/officeart/2009/layout/CircleArrowProcess"/>
    <dgm:cxn modelId="{01BE3FD8-3D4A-4B61-8258-FB2F946FD8C7}" srcId="{1F943E52-3999-44CA-86D9-B76CDD201539}" destId="{2DB1023F-1B0F-4678-A970-2F33977AFA11}" srcOrd="0" destOrd="0" parTransId="{A6DB516A-69B3-48A5-ACCB-CDFDCE6C5130}" sibTransId="{0C437336-5B3E-4CDD-9BF5-077717251166}"/>
    <dgm:cxn modelId="{6DAE5396-CE21-4B01-AB89-FAAEDF5458F8}" srcId="{1F943E52-3999-44CA-86D9-B76CDD201539}" destId="{6708378A-DD1D-4EF9-96C9-F82167505BBA}" srcOrd="1" destOrd="0" parTransId="{3E06E477-E176-43F6-8BC8-3705FF07A96E}" sibTransId="{4E0B1395-27D2-4CDC-939E-CF4B0A469FC6}"/>
    <dgm:cxn modelId="{1CEFC85B-8DE6-448D-BD92-910FD6DC8E08}" type="presOf" srcId="{2DB1023F-1B0F-4678-A970-2F33977AFA11}" destId="{C9793B75-5895-4708-9D90-15FC7AF4176F}" srcOrd="0" destOrd="0" presId="urn:microsoft.com/office/officeart/2009/layout/CircleArrowProcess"/>
    <dgm:cxn modelId="{A57E0670-A6DF-4778-B2FE-3C37C2050DD1}" type="presOf" srcId="{6708378A-DD1D-4EF9-96C9-F82167505BBA}" destId="{C826B3F6-1B80-46D9-8DA0-81B402A7D080}" srcOrd="0" destOrd="0" presId="urn:microsoft.com/office/officeart/2009/layout/CircleArrowProcess"/>
    <dgm:cxn modelId="{2F543456-E175-400B-ABFD-2F35770F221F}" type="presParOf" srcId="{DDAC9F5C-00BF-4772-B1A8-BF653043FDED}" destId="{782D0C2C-A656-4F43-9C42-3403C2BF88D9}" srcOrd="0" destOrd="0" presId="urn:microsoft.com/office/officeart/2009/layout/CircleArrowProcess"/>
    <dgm:cxn modelId="{9B697371-3A96-45F1-A3BF-89088A971C23}" type="presParOf" srcId="{782D0C2C-A656-4F43-9C42-3403C2BF88D9}" destId="{A83DDB0A-4154-40AA-ADE6-702DC78F3B9C}" srcOrd="0" destOrd="0" presId="urn:microsoft.com/office/officeart/2009/layout/CircleArrowProcess"/>
    <dgm:cxn modelId="{8E25921C-DCCA-4187-B85A-976114C52298}" type="presParOf" srcId="{DDAC9F5C-00BF-4772-B1A8-BF653043FDED}" destId="{C9793B75-5895-4708-9D90-15FC7AF4176F}" srcOrd="1" destOrd="0" presId="urn:microsoft.com/office/officeart/2009/layout/CircleArrowProcess"/>
    <dgm:cxn modelId="{1B99DCFA-042C-4AB7-B1AD-39149E1DB714}" type="presParOf" srcId="{DDAC9F5C-00BF-4772-B1A8-BF653043FDED}" destId="{D0C85D52-AB9E-49CD-B1B4-2783AD02C2C6}" srcOrd="2" destOrd="0" presId="urn:microsoft.com/office/officeart/2009/layout/CircleArrowProcess"/>
    <dgm:cxn modelId="{B0CAAF4E-6081-4B5E-A093-19F236B431BD}" type="presParOf" srcId="{D0C85D52-AB9E-49CD-B1B4-2783AD02C2C6}" destId="{4FB407C5-7C33-4110-8A79-F26648A107A9}" srcOrd="0" destOrd="0" presId="urn:microsoft.com/office/officeart/2009/layout/CircleArrowProcess"/>
    <dgm:cxn modelId="{A104C2A7-E5CB-4843-940A-51DF56C781F6}" type="presParOf" srcId="{DDAC9F5C-00BF-4772-B1A8-BF653043FDED}" destId="{C826B3F6-1B80-46D9-8DA0-81B402A7D080}" srcOrd="3" destOrd="0" presId="urn:microsoft.com/office/officeart/2009/layout/CircleArrowProcess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3EC923-CC03-4AE7-A249-A9FC66D1E43D}">
      <dsp:nvSpPr>
        <dsp:cNvPr id="0" name=""/>
        <dsp:cNvSpPr/>
      </dsp:nvSpPr>
      <dsp:spPr>
        <a:xfrm rot="5400000">
          <a:off x="-145563" y="149598"/>
          <a:ext cx="970421" cy="679294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1</a:t>
          </a:r>
          <a:endParaRPr lang="en-US" sz="23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-145563" y="149598"/>
        <a:ext cx="970421" cy="679294"/>
      </dsp:txXfrm>
    </dsp:sp>
    <dsp:sp modelId="{C2E85DBB-D583-4190-9F51-F16C86DCEF74}">
      <dsp:nvSpPr>
        <dsp:cNvPr id="0" name=""/>
        <dsp:cNvSpPr/>
      </dsp:nvSpPr>
      <dsp:spPr>
        <a:xfrm rot="5400000">
          <a:off x="3247639" y="-2564309"/>
          <a:ext cx="631105" cy="5767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ro-RO" sz="2400" b="0" i="1" u="none" strike="noStrike" kern="1200" cap="none" spc="0" normalizeH="0" noProof="0" dirty="0" smtClean="0">
              <a:ln/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rPr>
            <a:t>Instituţionale</a:t>
          </a:r>
          <a:endParaRPr lang="en-US" sz="24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3247639" y="-2564309"/>
        <a:ext cx="631105" cy="5767795"/>
      </dsp:txXfrm>
    </dsp:sp>
    <dsp:sp modelId="{ACCFDD2B-2F89-4CAA-9CAE-F394D7E336C9}">
      <dsp:nvSpPr>
        <dsp:cNvPr id="0" name=""/>
        <dsp:cNvSpPr/>
      </dsp:nvSpPr>
      <dsp:spPr>
        <a:xfrm rot="5400000">
          <a:off x="-145563" y="968722"/>
          <a:ext cx="970421" cy="679294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59370"/>
                <a:satOff val="-497"/>
                <a:lumOff val="806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59370"/>
                <a:satOff val="-497"/>
                <a:lumOff val="806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59370"/>
                <a:satOff val="-497"/>
                <a:lumOff val="806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59370"/>
              <a:satOff val="-497"/>
              <a:lumOff val="806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2</a:t>
          </a:r>
          <a:endParaRPr lang="en-US" sz="23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-145563" y="968722"/>
        <a:ext cx="970421" cy="679294"/>
      </dsp:txXfrm>
    </dsp:sp>
    <dsp:sp modelId="{46C0DD78-35F8-43D1-B8E4-F2CDF18170F1}">
      <dsp:nvSpPr>
        <dsp:cNvPr id="0" name=""/>
        <dsp:cNvSpPr/>
      </dsp:nvSpPr>
      <dsp:spPr>
        <a:xfrm rot="5400000">
          <a:off x="3247805" y="-1745351"/>
          <a:ext cx="630773" cy="5767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59370"/>
              <a:satOff val="-497"/>
              <a:lumOff val="806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Comerciale</a:t>
          </a:r>
          <a:endParaRPr lang="en-US" sz="24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3247805" y="-1745351"/>
        <a:ext cx="630773" cy="5767795"/>
      </dsp:txXfrm>
    </dsp:sp>
    <dsp:sp modelId="{9E668191-2499-4332-832E-595530710AD6}">
      <dsp:nvSpPr>
        <dsp:cNvPr id="0" name=""/>
        <dsp:cNvSpPr/>
      </dsp:nvSpPr>
      <dsp:spPr>
        <a:xfrm rot="5400000">
          <a:off x="-145563" y="1787846"/>
          <a:ext cx="970421" cy="679294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18739"/>
                <a:satOff val="-994"/>
                <a:lumOff val="1613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18739"/>
                <a:satOff val="-994"/>
                <a:lumOff val="1613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18739"/>
                <a:satOff val="-994"/>
                <a:lumOff val="1613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118739"/>
              <a:satOff val="-994"/>
              <a:lumOff val="161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3</a:t>
          </a:r>
          <a:endParaRPr lang="en-US" sz="23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-145563" y="1787846"/>
        <a:ext cx="970421" cy="679294"/>
      </dsp:txXfrm>
    </dsp:sp>
    <dsp:sp modelId="{57AC9466-7351-4126-854A-0EB61786B2CA}">
      <dsp:nvSpPr>
        <dsp:cNvPr id="0" name=""/>
        <dsp:cNvSpPr/>
      </dsp:nvSpPr>
      <dsp:spPr>
        <a:xfrm rot="5400000">
          <a:off x="3247805" y="-926227"/>
          <a:ext cx="630773" cy="5767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18739"/>
              <a:satOff val="-994"/>
              <a:lumOff val="161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Economice</a:t>
          </a:r>
          <a:endParaRPr lang="en-US" sz="24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3247805" y="-926227"/>
        <a:ext cx="630773" cy="5767795"/>
      </dsp:txXfrm>
    </dsp:sp>
    <dsp:sp modelId="{B9EBA896-6A37-485E-A485-BC4EFD430CA7}">
      <dsp:nvSpPr>
        <dsp:cNvPr id="0" name=""/>
        <dsp:cNvSpPr/>
      </dsp:nvSpPr>
      <dsp:spPr>
        <a:xfrm rot="5400000">
          <a:off x="-145563" y="2606971"/>
          <a:ext cx="970421" cy="679294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78109"/>
                <a:satOff val="-1491"/>
                <a:lumOff val="242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78109"/>
                <a:satOff val="-1491"/>
                <a:lumOff val="242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78109"/>
                <a:satOff val="-1491"/>
                <a:lumOff val="2420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178109"/>
              <a:satOff val="-1491"/>
              <a:lumOff val="242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4</a:t>
          </a:r>
          <a:endParaRPr lang="en-US" sz="23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-145563" y="2606971"/>
        <a:ext cx="970421" cy="679294"/>
      </dsp:txXfrm>
    </dsp:sp>
    <dsp:sp modelId="{51C77526-88E8-4039-BA32-3860026BD68A}">
      <dsp:nvSpPr>
        <dsp:cNvPr id="0" name=""/>
        <dsp:cNvSpPr/>
      </dsp:nvSpPr>
      <dsp:spPr>
        <a:xfrm rot="5400000">
          <a:off x="3247805" y="-102939"/>
          <a:ext cx="630773" cy="5767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78109"/>
              <a:satOff val="-1491"/>
              <a:lumOff val="242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b="0" i="1" kern="1200" dirty="0" smtClean="0">
              <a:latin typeface="Times New Roman" pitchFamily="18" charset="0"/>
              <a:ea typeface="+mn-ea"/>
              <a:cs typeface="Times New Roman" pitchFamily="18" charset="0"/>
            </a:rPr>
            <a:t>Financiare</a:t>
          </a:r>
          <a:endParaRPr lang="en-US" sz="2400" b="0" i="1" kern="1200" dirty="0">
            <a:latin typeface="Times New Roman" pitchFamily="18" charset="0"/>
            <a:ea typeface="+mn-ea"/>
            <a:cs typeface="Times New Roman" pitchFamily="18" charset="0"/>
          </a:endParaRPr>
        </a:p>
      </dsp:txBody>
      <dsp:txXfrm rot="5400000">
        <a:off x="3247805" y="-102939"/>
        <a:ext cx="630773" cy="57677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AD155A-747C-4B3B-B45E-BA97CF731CEA}">
      <dsp:nvSpPr>
        <dsp:cNvPr id="0" name=""/>
        <dsp:cNvSpPr/>
      </dsp:nvSpPr>
      <dsp:spPr>
        <a:xfrm rot="21300000">
          <a:off x="8276" y="550064"/>
          <a:ext cx="2887430" cy="315995"/>
        </a:xfrm>
        <a:prstGeom prst="mathMinus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C9C32B-FE81-4DC0-8266-A5DA528B0649}">
      <dsp:nvSpPr>
        <dsp:cNvPr id="0" name=""/>
        <dsp:cNvSpPr/>
      </dsp:nvSpPr>
      <dsp:spPr>
        <a:xfrm>
          <a:off x="311696" y="70806"/>
          <a:ext cx="944758" cy="566449"/>
        </a:xfrm>
        <a:prstGeom prst="downArrow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0E565-0ADC-4031-B9AE-3D13F16A07D2}">
      <dsp:nvSpPr>
        <dsp:cNvPr id="0" name=""/>
        <dsp:cNvSpPr/>
      </dsp:nvSpPr>
      <dsp:spPr>
        <a:xfrm>
          <a:off x="1271192" y="0"/>
          <a:ext cx="1465113" cy="594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dirty="0" smtClean="0">
              <a:latin typeface="Times New Roman" pitchFamily="18" charset="0"/>
              <a:cs typeface="Times New Roman" pitchFamily="18" charset="0"/>
            </a:rPr>
            <a:t>Cost marginal</a:t>
          </a:r>
          <a:endParaRPr lang="ro-RO" sz="18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71192" y="0"/>
        <a:ext cx="1465113" cy="594772"/>
      </dsp:txXfrm>
    </dsp:sp>
    <dsp:sp modelId="{7CDCC7F6-FDD8-4340-A0C3-F04B2294D1AD}">
      <dsp:nvSpPr>
        <dsp:cNvPr id="0" name=""/>
        <dsp:cNvSpPr/>
      </dsp:nvSpPr>
      <dsp:spPr>
        <a:xfrm>
          <a:off x="1647528" y="778868"/>
          <a:ext cx="944758" cy="566449"/>
        </a:xfrm>
        <a:prstGeom prst="upArrow">
          <a:avLst/>
        </a:prstGeom>
        <a:gradFill rotWithShape="0">
          <a:gsLst>
            <a:gs pos="0">
              <a:schemeClr val="accent1">
                <a:shade val="50000"/>
                <a:hueOff val="209480"/>
                <a:satOff val="-3997"/>
                <a:lumOff val="40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09480"/>
                <a:satOff val="-3997"/>
                <a:lumOff val="40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09480"/>
                <a:satOff val="-3997"/>
                <a:lumOff val="40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3587F-3CCA-4C11-AF8E-F4F64BF05100}">
      <dsp:nvSpPr>
        <dsp:cNvPr id="0" name=""/>
        <dsp:cNvSpPr/>
      </dsp:nvSpPr>
      <dsp:spPr>
        <a:xfrm>
          <a:off x="0" y="821351"/>
          <a:ext cx="1800470" cy="594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b="1" i="1" kern="1200" dirty="0" smtClean="0">
              <a:latin typeface="Times New Roman" pitchFamily="18" charset="0"/>
              <a:cs typeface="Times New Roman" pitchFamily="18" charset="0"/>
            </a:rPr>
            <a:t>Beneficiu marginal</a:t>
          </a:r>
          <a:endParaRPr lang="ro-RO" sz="18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821351"/>
        <a:ext cx="1800470" cy="59477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C8F69D-1613-473D-A180-AC723609AB55}">
      <dsp:nvSpPr>
        <dsp:cNvPr id="0" name=""/>
        <dsp:cNvSpPr/>
      </dsp:nvSpPr>
      <dsp:spPr>
        <a:xfrm rot="21180946">
          <a:off x="1691988" y="0"/>
          <a:ext cx="3731476" cy="1798836"/>
        </a:xfrm>
        <a:prstGeom prst="swooshArrow">
          <a:avLst>
            <a:gd name="adj1" fmla="val 25000"/>
            <a:gd name="adj2" fmla="val 25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17407-31DE-4EF1-A40E-DC1512236338}">
      <dsp:nvSpPr>
        <dsp:cNvPr id="0" name=""/>
        <dsp:cNvSpPr/>
      </dsp:nvSpPr>
      <dsp:spPr>
        <a:xfrm>
          <a:off x="2470100" y="1224135"/>
          <a:ext cx="100734" cy="100734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64502-C482-4B07-9415-505A132AFB41}">
      <dsp:nvSpPr>
        <dsp:cNvPr id="0" name=""/>
        <dsp:cNvSpPr/>
      </dsp:nvSpPr>
      <dsp:spPr>
        <a:xfrm>
          <a:off x="2650117" y="1368149"/>
          <a:ext cx="3585845" cy="324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7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b="1" i="1" kern="1200" dirty="0" smtClean="0">
              <a:latin typeface="Times New Roman" pitchFamily="18" charset="0"/>
              <a:cs typeface="Times New Roman" pitchFamily="18" charset="0"/>
            </a:rPr>
            <a:t>Comerţ restricţionat</a:t>
          </a:r>
          <a:endParaRPr lang="ro-RO" sz="21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50117" y="1368149"/>
        <a:ext cx="3585845" cy="324776"/>
      </dsp:txXfrm>
    </dsp:sp>
    <dsp:sp modelId="{49EF9E09-6E4D-4A64-AE1B-16DD346A4D27}">
      <dsp:nvSpPr>
        <dsp:cNvPr id="0" name=""/>
        <dsp:cNvSpPr/>
      </dsp:nvSpPr>
      <dsp:spPr>
        <a:xfrm>
          <a:off x="4583166" y="331368"/>
          <a:ext cx="172688" cy="172688"/>
        </a:xfrm>
        <a:prstGeom prst="ellipse">
          <a:avLst/>
        </a:prstGeom>
        <a:solidFill>
          <a:schemeClr val="accent1">
            <a:shade val="50000"/>
            <a:hueOff val="209480"/>
            <a:satOff val="-3997"/>
            <a:lumOff val="4081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104F0-4E6A-45FA-8AC1-251AE6EAFE7E}">
      <dsp:nvSpPr>
        <dsp:cNvPr id="0" name=""/>
        <dsp:cNvSpPr/>
      </dsp:nvSpPr>
      <dsp:spPr>
        <a:xfrm>
          <a:off x="4539833" y="617944"/>
          <a:ext cx="1611236" cy="462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04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b="1" i="1" kern="1200" dirty="0" smtClean="0">
              <a:latin typeface="Times New Roman" pitchFamily="18" charset="0"/>
              <a:cs typeface="Times New Roman" pitchFamily="18" charset="0"/>
            </a:rPr>
            <a:t>Comerţ liber</a:t>
          </a:r>
          <a:endParaRPr lang="ro-RO" sz="21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39833" y="617944"/>
        <a:ext cx="1611236" cy="46217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3DDB0A-4154-40AA-ADE6-702DC78F3B9C}">
      <dsp:nvSpPr>
        <dsp:cNvPr id="0" name=""/>
        <dsp:cNvSpPr/>
      </dsp:nvSpPr>
      <dsp:spPr>
        <a:xfrm rot="2061333">
          <a:off x="2495075" y="309593"/>
          <a:ext cx="1765924" cy="17659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93B75-5895-4708-9D90-15FC7AF4176F}">
      <dsp:nvSpPr>
        <dsp:cNvPr id="0" name=""/>
        <dsp:cNvSpPr/>
      </dsp:nvSpPr>
      <dsp:spPr>
        <a:xfrm>
          <a:off x="2903112" y="791350"/>
          <a:ext cx="985246" cy="49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b="1" i="1" kern="1200" dirty="0" smtClean="0">
              <a:latin typeface="Times New Roman" pitchFamily="18" charset="0"/>
              <a:cs typeface="Times New Roman" pitchFamily="18" charset="0"/>
            </a:rPr>
            <a:t>Tehnologia</a:t>
          </a:r>
          <a:endParaRPr lang="ro-RO" sz="16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03112" y="791350"/>
        <a:ext cx="985246" cy="492565"/>
      </dsp:txXfrm>
    </dsp:sp>
    <dsp:sp modelId="{4FB407C5-7C33-4110-8A79-F26648A107A9}">
      <dsp:nvSpPr>
        <dsp:cNvPr id="0" name=""/>
        <dsp:cNvSpPr/>
      </dsp:nvSpPr>
      <dsp:spPr>
        <a:xfrm>
          <a:off x="1512199" y="432030"/>
          <a:ext cx="1517063" cy="151770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26B3F6-1B80-46D9-8DA0-81B402A7D080}">
      <dsp:nvSpPr>
        <dsp:cNvPr id="0" name=""/>
        <dsp:cNvSpPr/>
      </dsp:nvSpPr>
      <dsp:spPr>
        <a:xfrm>
          <a:off x="1800217" y="864059"/>
          <a:ext cx="985246" cy="49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b="1" i="1" kern="1200" dirty="0" smtClean="0">
              <a:latin typeface="Times New Roman" pitchFamily="18" charset="0"/>
              <a:cs typeface="Times New Roman" pitchFamily="18" charset="0"/>
            </a:rPr>
            <a:t>Capitalul uman</a:t>
          </a:r>
          <a:endParaRPr lang="ro-RO" sz="1600" b="1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0217" y="864059"/>
        <a:ext cx="985246" cy="492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76E182-389A-4402-80FF-19173347050F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C0D8D3-E133-4A05-B554-237A9F886BB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444050-49ED-4FEE-8B39-0744D4C4D213}" type="slidenum">
              <a:rPr lang="ro-R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o-RO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4F12E-C651-488F-8C53-D5B1FC62D94A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F82F0-B764-4A54-BFFF-BFB2C8E6522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7597A-3116-436B-9218-CF9DAA7163E4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838BA-49C7-4130-895B-950AD6BA575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5557-1369-44F6-9925-56A117986542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8AE1-2440-4847-A4E8-579C20E2AA2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2817-56C2-4C41-AC67-A2CC3E0E35B6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BBF40-A677-493C-8304-8E55635799C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AAED1-F287-43C8-B569-457B5EC65C94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857E-AEA5-4B34-9068-AE326B518E5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B8E1-E136-4E1E-8077-76B7AF3ADEB1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5CF90-8692-4F7D-B2ED-4BCC25117ED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D2870-CDA9-4A97-9D8F-5DFDFCA17D0B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5A793-A0E7-4B08-98B6-25451CDB13B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95017-BB74-4AC1-9DDF-DEE4A33C2172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978F0-D40B-4CC7-905B-E73BD1955AB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E83C-9888-4D8B-A938-E7D002101584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ED020-5D54-4148-983E-2C4ACC75FAF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F8B6E-DFA3-4A43-9563-3D9045BDC250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81018-FCEE-4D2F-BA98-D79C62A5071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FA31-027B-4CEE-96CC-918AB0C2B44A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2953F-1A75-4AEF-984E-F6999D9A01C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4A143ADA-9920-4D85-9B5E-7D5CDC501CB4}" type="datetimeFigureOut">
              <a:rPr lang="ro-RO"/>
              <a:pPr>
                <a:defRPr/>
              </a:pPr>
              <a:t>23.05.2021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7E8892CD-CC22-4740-BDF0-C5BBAA2B127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557338"/>
            <a:ext cx="7772400" cy="33194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o-RO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INTRODUCERE</a:t>
            </a:r>
            <a:br>
              <a:rPr lang="ro-RO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o-RO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ÎN</a:t>
            </a:r>
            <a:r>
              <a:rPr lang="ro-RO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ro-RO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ECONOMIA INTERNAȚIONALĂ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ubtitle 2"/>
          <p:cNvSpPr txBox="1">
            <a:spLocks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 Teoria dotării cu factori de producţie (Teoria H-O-S)</a:t>
            </a:r>
            <a:endParaRPr lang="en-US" sz="21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4925" y="908050"/>
            <a:ext cx="8718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i="1">
                <a:latin typeface="Times New Roman" pitchFamily="18" charset="0"/>
                <a:cs typeface="Times New Roman" pitchFamily="18" charset="0"/>
              </a:rPr>
              <a:t>Denumirea H-O-S vine </a:t>
            </a:r>
            <a:r>
              <a:rPr lang="fr-FR" sz="2100" i="1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numele autorilor acesteia: Heckscher</a:t>
            </a:r>
            <a:r>
              <a:rPr lang="fr-FR" sz="2100" i="1">
                <a:latin typeface="Times New Roman" pitchFamily="18" charset="0"/>
                <a:cs typeface="Times New Roman" pitchFamily="18" charset="0"/>
              </a:rPr>
              <a:t>, Ohlin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fr-FR" sz="2100" i="1">
                <a:latin typeface="Times New Roman" pitchFamily="18" charset="0"/>
                <a:cs typeface="Times New Roman" pitchFamily="18" charset="0"/>
              </a:rPr>
              <a:t>Samuelson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sz="21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 </a:t>
            </a:r>
            <a:endParaRPr lang="en-US" sz="21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1844675"/>
            <a:ext cx="8718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ecomandă </a:t>
            </a:r>
            <a:r>
              <a:rPr lang="vi-VN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specializarea unei economii în industrii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 pentru care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factori de producție din abundență</a:t>
            </a:r>
            <a:r>
              <a:rPr lang="ro-RO" sz="2100" b="1">
                <a:latin typeface="Times New Roman" pitchFamily="18" charset="0"/>
                <a:cs typeface="Times New Roman" pitchFamily="18" charset="0"/>
              </a:rPr>
              <a:t>.</a:t>
            </a:r>
            <a:endParaRPr lang="vi-VN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0" y="2781300"/>
            <a:ext cx="8718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omerțul exterior 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 ca un </a:t>
            </a:r>
            <a:r>
              <a:rPr lang="vi-VN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schimb de factori abundenți pentru factori rari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581" name="Group 28"/>
          <p:cNvGrpSpPr>
            <a:grpSpLocks/>
          </p:cNvGrpSpPr>
          <p:nvPr/>
        </p:nvGrpSpPr>
        <p:grpSpPr bwMode="auto">
          <a:xfrm>
            <a:off x="611188" y="3284538"/>
            <a:ext cx="7834312" cy="3311525"/>
            <a:chOff x="-526013" y="2925648"/>
            <a:chExt cx="7834317" cy="3311664"/>
          </a:xfrm>
        </p:grpSpPr>
        <p:grpSp>
          <p:nvGrpSpPr>
            <p:cNvPr id="24582" name="Group 21"/>
            <p:cNvGrpSpPr>
              <a:grpSpLocks/>
            </p:cNvGrpSpPr>
            <p:nvPr/>
          </p:nvGrpSpPr>
          <p:grpSpPr bwMode="auto">
            <a:xfrm>
              <a:off x="-526013" y="2925648"/>
              <a:ext cx="4291372" cy="3311664"/>
              <a:chOff x="-526013" y="2925648"/>
              <a:chExt cx="4291372" cy="3311664"/>
            </a:xfrm>
          </p:grpSpPr>
          <p:graphicFrame>
            <p:nvGraphicFramePr>
              <p:cNvPr id="9" name="Diagram 8"/>
              <p:cNvGraphicFramePr/>
              <p:nvPr/>
            </p:nvGraphicFramePr>
            <p:xfrm>
              <a:off x="-526013" y="2925648"/>
              <a:ext cx="4291372" cy="26497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1" name="Straight Connector 10"/>
              <p:cNvCxnSpPr/>
              <p:nvPr/>
            </p:nvCxnSpPr>
            <p:spPr>
              <a:xfrm>
                <a:off x="1779039" y="4933919"/>
                <a:ext cx="576262" cy="43181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355301" y="4949795"/>
                <a:ext cx="576263" cy="43181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93" name="Group 20"/>
              <p:cNvGrpSpPr>
                <a:grpSpLocks/>
              </p:cNvGrpSpPr>
              <p:nvPr/>
            </p:nvGrpSpPr>
            <p:grpSpPr bwMode="auto">
              <a:xfrm>
                <a:off x="1059136" y="5373216"/>
                <a:ext cx="2592288" cy="864096"/>
                <a:chOff x="323528" y="5373216"/>
                <a:chExt cx="2592288" cy="864096"/>
              </a:xfrm>
            </p:grpSpPr>
            <p:sp>
              <p:nvSpPr>
                <p:cNvPr id="16" name="Block Arc 15"/>
                <p:cNvSpPr/>
                <p:nvPr/>
              </p:nvSpPr>
              <p:spPr>
                <a:xfrm>
                  <a:off x="323528" y="5373216"/>
                  <a:ext cx="2592288" cy="864096"/>
                </a:xfrm>
                <a:prstGeom prst="blockArc">
                  <a:avLst>
                    <a:gd name="adj1" fmla="val 0"/>
                    <a:gd name="adj2" fmla="val 20961699"/>
                    <a:gd name="adj3" fmla="val 7012"/>
                  </a:avLst>
                </a:prstGeom>
                <a:solidFill>
                  <a:srgbClr val="C00000"/>
                </a:solidFill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Rectangle 18"/>
                <p:cNvSpPr/>
                <p:nvPr/>
              </p:nvSpPr>
              <p:spPr>
                <a:xfrm>
                  <a:off x="721167" y="5559421"/>
                  <a:ext cx="1792289" cy="4921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9525" tIns="9525" rIns="9525" bIns="9525" spcCol="1270" anchor="ctr"/>
                <a:lstStyle/>
                <a:p>
                  <a:pPr algn="ctr" defTabSz="6667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ro-RO" sz="1700" i="1" dirty="0">
                      <a:latin typeface="Times New Roman" pitchFamily="18" charset="0"/>
                      <a:cs typeface="Times New Roman" pitchFamily="18" charset="0"/>
                    </a:rPr>
                    <a:t>Avantaje dobândite</a:t>
                  </a:r>
                </a:p>
              </p:txBody>
            </p:sp>
          </p:grpSp>
        </p:grpSp>
        <p:grpSp>
          <p:nvGrpSpPr>
            <p:cNvPr id="24583" name="Group 27"/>
            <p:cNvGrpSpPr>
              <a:grpSpLocks/>
            </p:cNvGrpSpPr>
            <p:nvPr/>
          </p:nvGrpSpPr>
          <p:grpSpPr bwMode="auto">
            <a:xfrm>
              <a:off x="3851920" y="3284983"/>
              <a:ext cx="3456384" cy="1440160"/>
              <a:chOff x="3851920" y="3284983"/>
              <a:chExt cx="3456384" cy="1440160"/>
            </a:xfrm>
          </p:grpSpPr>
          <p:grpSp>
            <p:nvGrpSpPr>
              <p:cNvPr id="24584" name="Group 26"/>
              <p:cNvGrpSpPr>
                <a:grpSpLocks/>
              </p:cNvGrpSpPr>
              <p:nvPr/>
            </p:nvGrpSpPr>
            <p:grpSpPr bwMode="auto">
              <a:xfrm>
                <a:off x="3851920" y="3284983"/>
                <a:ext cx="3456384" cy="1440160"/>
                <a:chOff x="3851920" y="3284983"/>
                <a:chExt cx="3456384" cy="1440160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3852315" y="4076633"/>
                  <a:ext cx="8636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Block Arc 24"/>
                <p:cNvSpPr/>
                <p:nvPr/>
              </p:nvSpPr>
              <p:spPr>
                <a:xfrm>
                  <a:off x="4932040" y="3284983"/>
                  <a:ext cx="2376264" cy="1440160"/>
                </a:xfrm>
                <a:prstGeom prst="blockArc">
                  <a:avLst>
                    <a:gd name="adj1" fmla="val 0"/>
                    <a:gd name="adj2" fmla="val 20760377"/>
                    <a:gd name="adj3" fmla="val 9713"/>
                  </a:avLst>
                </a:prstGeom>
                <a:gradFill>
                  <a:gsLst>
                    <a:gs pos="0">
                      <a:srgbClr val="002060"/>
                    </a:gs>
                    <a:gs pos="80000">
                      <a:srgbClr val="0070C0"/>
                    </a:gs>
                    <a:gs pos="100000">
                      <a:srgbClr val="0033CC"/>
                    </a:gs>
                  </a:gsLst>
                  <a:lin ang="16200000" scaled="0"/>
                </a:gradFill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4931816" y="3571787"/>
                <a:ext cx="2376488" cy="8652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9525" tIns="9525" rIns="9525" bIns="9525" spcCol="1270" anchor="ctr"/>
              <a:lstStyle/>
              <a:p>
                <a:pPr algn="ctr" defTabSz="66675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ro-RO" sz="1700" i="1" dirty="0">
                    <a:latin typeface="Times New Roman" pitchFamily="18" charset="0"/>
                    <a:cs typeface="Times New Roman" pitchFamily="18" charset="0"/>
                  </a:rPr>
                  <a:t>Surse ale avantajului comparativ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ubtitle 2"/>
          <p:cNvSpPr txBox="1">
            <a:spLocks/>
          </p:cNvSpPr>
          <p:nvPr/>
        </p:nvSpPr>
        <p:spPr bwMode="auto">
          <a:xfrm>
            <a:off x="265113" y="260350"/>
            <a:ext cx="887888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300" b="1" i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2). Diminuarea costurilor ca urmare a creșterii volumului producției (ca rezultat al specializării).</a:t>
            </a:r>
            <a:endParaRPr lang="en-US" sz="2300" b="1" i="1" u="sng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Subtitle 2"/>
          <p:cNvSpPr txBox="1">
            <a:spLocks/>
          </p:cNvSpPr>
          <p:nvPr/>
        </p:nvSpPr>
        <p:spPr bwMode="auto">
          <a:xfrm>
            <a:off x="0" y="1341438"/>
            <a:ext cx="90043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Economiile de scară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sursă a câștigurilor din comerț  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ubtitle 2"/>
          <p:cNvSpPr txBox="1">
            <a:spLocks/>
          </p:cNvSpPr>
          <p:nvPr/>
        </p:nvSpPr>
        <p:spPr bwMode="auto">
          <a:xfrm>
            <a:off x="84138" y="2133600"/>
            <a:ext cx="90043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Economii de scară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 diminuarea costurilor medii ca urmare a sporirii producţiei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Subtitle 2"/>
          <p:cNvSpPr txBox="1">
            <a:spLocks/>
          </p:cNvSpPr>
          <p:nvPr/>
        </p:nvSpPr>
        <p:spPr bwMode="auto">
          <a:xfrm>
            <a:off x="104775" y="3213100"/>
            <a:ext cx="90043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Dezeconomii de scară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creşterea costurilor medii, ca urmare a sporirii producţiei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Subtitle 2"/>
          <p:cNvSpPr txBox="1">
            <a:spLocks/>
          </p:cNvSpPr>
          <p:nvPr/>
        </p:nvSpPr>
        <p:spPr bwMode="auto">
          <a:xfrm>
            <a:off x="139700" y="4221163"/>
            <a:ext cx="90043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Forme ale specializării: 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None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inter-industrie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textile-maşini, postav-grau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etc).</a:t>
            </a:r>
            <a:endParaRPr lang="en-US" sz="21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None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intra-industrie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(în interiorul acelorași industrii: textile-textile, maşini-maşini etc).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808080"/>
              </a:buClr>
            </a:pPr>
            <a:r>
              <a:rPr lang="ro-RO" sz="2800" b="1">
                <a:solidFill>
                  <a:srgbClr val="002060"/>
                </a:solidFill>
                <a:latin typeface="Palatino Linotype" pitchFamily="18" charset="0"/>
                <a:cs typeface="Times New Roman" pitchFamily="18" charset="0"/>
              </a:rPr>
              <a:t>LIBER SCHIMB SAU PROTECŢIONISM?</a:t>
            </a:r>
          </a:p>
        </p:txBody>
      </p:sp>
      <p:grpSp>
        <p:nvGrpSpPr>
          <p:cNvPr id="26626" name="Group 11"/>
          <p:cNvGrpSpPr>
            <a:grpSpLocks/>
          </p:cNvGrpSpPr>
          <p:nvPr/>
        </p:nvGrpSpPr>
        <p:grpSpPr bwMode="auto">
          <a:xfrm>
            <a:off x="66675" y="981075"/>
            <a:ext cx="9117013" cy="1223963"/>
            <a:chOff x="66858" y="1124744"/>
            <a:chExt cx="9117122" cy="1224136"/>
          </a:xfrm>
        </p:grpSpPr>
        <p:sp>
          <p:nvSpPr>
            <p:cNvPr id="26634" name="Subtitle 2"/>
            <p:cNvSpPr txBox="1">
              <a:spLocks/>
            </p:cNvSpPr>
            <p:nvPr/>
          </p:nvSpPr>
          <p:spPr bwMode="auto">
            <a:xfrm>
              <a:off x="66858" y="1124744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Schimburile comerciale ale statelor se pot derula:</a:t>
              </a:r>
            </a:p>
            <a:p>
              <a:pPr lvl="1" algn="just">
                <a:spcBef>
                  <a:spcPts val="1200"/>
                </a:spcBef>
              </a:pPr>
              <a:r>
                <a:rPr lang="ro-RO" sz="21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ro-RO" sz="210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</a:b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5" name="Subtitle 2"/>
            <p:cNvSpPr txBox="1">
              <a:spLocks/>
            </p:cNvSpPr>
            <p:nvPr/>
          </p:nvSpPr>
          <p:spPr bwMode="auto">
            <a:xfrm>
              <a:off x="163692" y="1440396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00100" lvl="1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ro-RO" sz="2100" dirty="0">
                  <a:latin typeface="Times New Roman" pitchFamily="18" charset="0"/>
                  <a:cs typeface="Times New Roman" pitchFamily="18" charset="0"/>
                </a:rPr>
                <a:t>în condiţii de comerţ liber;</a:t>
              </a:r>
              <a:endParaRPr lang="en-US" sz="2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6" name="Subtitle 2"/>
            <p:cNvSpPr txBox="1">
              <a:spLocks/>
            </p:cNvSpPr>
            <p:nvPr/>
          </p:nvSpPr>
          <p:spPr bwMode="auto">
            <a:xfrm>
              <a:off x="179512" y="1844824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00100" lvl="1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ro-RO" sz="2100" dirty="0">
                  <a:latin typeface="Times New Roman" pitchFamily="18" charset="0"/>
                  <a:cs typeface="Times New Roman" pitchFamily="18" charset="0"/>
                </a:rPr>
                <a:t>în condiţii de protecţie (stabilite de guvern). </a:t>
              </a:r>
              <a:endParaRPr lang="en-US" sz="2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627" name="Subtitle 2"/>
          <p:cNvSpPr txBox="1">
            <a:spLocks/>
          </p:cNvSpPr>
          <p:nvPr/>
        </p:nvSpPr>
        <p:spPr bwMode="auto">
          <a:xfrm>
            <a:off x="139700" y="2133600"/>
            <a:ext cx="9004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Protecţie la export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protecţia e aplicată de guvernul ţării exportatoare;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Subtitle 2"/>
          <p:cNvSpPr txBox="1">
            <a:spLocks/>
          </p:cNvSpPr>
          <p:nvPr/>
        </p:nvSpPr>
        <p:spPr bwMode="auto">
          <a:xfrm>
            <a:off x="139700" y="2565400"/>
            <a:ext cx="9004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Protecţie la import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protecţia e aplicată de guvernul ţării importatoare;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Subtitle 2"/>
          <p:cNvSpPr txBox="1">
            <a:spLocks/>
          </p:cNvSpPr>
          <p:nvPr/>
        </p:nvSpPr>
        <p:spPr bwMode="auto">
          <a:xfrm>
            <a:off x="139700" y="3213100"/>
            <a:ext cx="9004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Măsurile guvernelor de reglementare a comerțului internațional formează </a:t>
            </a:r>
            <a:r>
              <a:rPr lang="vi-VN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politica comercială.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30" name="Group 2"/>
          <p:cNvGrpSpPr>
            <a:grpSpLocks/>
          </p:cNvGrpSpPr>
          <p:nvPr/>
        </p:nvGrpSpPr>
        <p:grpSpPr bwMode="auto">
          <a:xfrm>
            <a:off x="139700" y="4005263"/>
            <a:ext cx="9004300" cy="936625"/>
            <a:chOff x="163692" y="4725144"/>
            <a:chExt cx="9004468" cy="936104"/>
          </a:xfrm>
        </p:grpSpPr>
        <p:sp>
          <p:nvSpPr>
            <p:cNvPr id="26632" name="Subtitle 2"/>
            <p:cNvSpPr txBox="1">
              <a:spLocks/>
            </p:cNvSpPr>
            <p:nvPr/>
          </p:nvSpPr>
          <p:spPr bwMode="auto">
            <a:xfrm>
              <a:off x="163692" y="4725144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 b="1" i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Instrumente de protecţie</a:t>
              </a:r>
              <a:r>
                <a:rPr lang="ro-RO" sz="2100" dirty="0">
                  <a:latin typeface="Times New Roman" pitchFamily="18" charset="0"/>
                  <a:cs typeface="Times New Roman" pitchFamily="18" charset="0"/>
                </a:rPr>
                <a:t> utilizate de guvern se împart în 3 categorii:</a:t>
              </a:r>
            </a:p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endParaRPr lang="en-US" sz="2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3" name="Subtitle 2"/>
            <p:cNvSpPr txBox="1">
              <a:spLocks/>
            </p:cNvSpPr>
            <p:nvPr/>
          </p:nvSpPr>
          <p:spPr bwMode="auto">
            <a:xfrm>
              <a:off x="251520" y="5157192"/>
              <a:ext cx="648072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800100" lvl="1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Bariere tarifare;</a:t>
              </a:r>
              <a:endParaRPr lang="ro-RO" sz="2100" dirty="0">
                <a:latin typeface="Times New Roman" pitchFamily="18" charset="0"/>
                <a:cs typeface="Times New Roman" pitchFamily="18" charset="0"/>
              </a:endParaRPr>
            </a:p>
            <a:p>
              <a:pPr marL="800100" lvl="1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Bariere netarifare;</a:t>
              </a:r>
            </a:p>
            <a:p>
              <a:pPr marL="800100" lvl="1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Instrumente promoționale.</a:t>
              </a:r>
              <a:endParaRPr lang="en-US" sz="21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631" name="Subtitle 2"/>
          <p:cNvSpPr txBox="1">
            <a:spLocks/>
          </p:cNvSpPr>
          <p:nvPr/>
        </p:nvSpPr>
        <p:spPr bwMode="auto">
          <a:xfrm>
            <a:off x="104775" y="5876925"/>
            <a:ext cx="9004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Taxa vamală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impozit indirect aplicat mărfurilor care trec frontiera vamală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1"/>
          <p:cNvGrpSpPr>
            <a:grpSpLocks/>
          </p:cNvGrpSpPr>
          <p:nvPr/>
        </p:nvGrpSpPr>
        <p:grpSpPr bwMode="auto">
          <a:xfrm>
            <a:off x="139700" y="188913"/>
            <a:ext cx="9004300" cy="2879725"/>
            <a:chOff x="139532" y="908720"/>
            <a:chExt cx="9004468" cy="2880320"/>
          </a:xfrm>
        </p:grpSpPr>
        <p:sp>
          <p:nvSpPr>
            <p:cNvPr id="27659" name="Subtitle 2"/>
            <p:cNvSpPr txBox="1">
              <a:spLocks/>
            </p:cNvSpPr>
            <p:nvPr/>
          </p:nvSpPr>
          <p:spPr bwMode="auto">
            <a:xfrm>
              <a:off x="139532" y="908720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Motivaţia măsurilor protecţioniste:</a:t>
              </a: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60" name="Subtitle 2"/>
            <p:cNvSpPr txBox="1">
              <a:spLocks/>
            </p:cNvSpPr>
            <p:nvPr/>
          </p:nvSpPr>
          <p:spPr bwMode="auto">
            <a:xfrm>
              <a:off x="899592" y="1271836"/>
              <a:ext cx="7992888" cy="2517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diversificarea producţiei naţionale;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reducerea dependenţei de exterior a unor industrii importante;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ocuparea forţei de muncă;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interese legate de apărarea naţională;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confruntarea cu unele condiţii speciale de criză;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echilibrarea balanţei comerciale;</a:t>
              </a:r>
            </a:p>
            <a:p>
              <a:pPr marL="342900" indent="-342900" algn="just">
                <a:spcBef>
                  <a:spcPts val="300"/>
                </a:spcBef>
                <a:buFont typeface="Wingdings" pitchFamily="2" charset="2"/>
                <a:buChar char="Ø"/>
              </a:pPr>
              <a:r>
                <a:rPr lang="ro-RO" sz="2000" i="1" dirty="0">
                  <a:latin typeface="Times New Roman" pitchFamily="18" charset="0"/>
                  <a:cs typeface="Times New Roman" pitchFamily="18" charset="0"/>
                </a:rPr>
                <a:t>protejarea unor grupuri specifice</a:t>
              </a: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Ø"/>
              </a:pPr>
              <a:endParaRPr lang="en-US" sz="21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0" name="Subtitle 2"/>
          <p:cNvSpPr txBox="1">
            <a:spLocks/>
          </p:cNvSpPr>
          <p:nvPr/>
        </p:nvSpPr>
        <p:spPr bwMode="auto">
          <a:xfrm>
            <a:off x="862013" y="3063875"/>
            <a:ext cx="81645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Protecţia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reduce avantajul comparativ, reorientează fluxurile comerciale către state cu un protecţionism scăzut.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Subtitle 2"/>
          <p:cNvSpPr txBox="1">
            <a:spLocks/>
          </p:cNvSpPr>
          <p:nvPr/>
        </p:nvSpPr>
        <p:spPr bwMode="auto">
          <a:xfrm>
            <a:off x="107950" y="3860800"/>
            <a:ext cx="8918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Protecţia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un cost de oportunitate ridicat.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Determină diminuarea eficienţei în utilizarea resurselor, respectiv a bunăstării consumatorului.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Subtitle 2"/>
          <p:cNvSpPr txBox="1">
            <a:spLocks/>
          </p:cNvSpPr>
          <p:nvPr/>
        </p:nvSpPr>
        <p:spPr bwMode="auto">
          <a:xfrm>
            <a:off x="139700" y="3576638"/>
            <a:ext cx="90043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spcBef>
                <a:spcPts val="1200"/>
              </a:spcBef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5750" y="3478213"/>
            <a:ext cx="576263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Subtitle 2"/>
          <p:cNvSpPr txBox="1">
            <a:spLocks/>
          </p:cNvSpPr>
          <p:nvPr/>
        </p:nvSpPr>
        <p:spPr bwMode="auto">
          <a:xfrm>
            <a:off x="933450" y="5013325"/>
            <a:ext cx="79930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Protecţia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poate oferi răgaz producătorilor să îşi îmbunătăţească competitivitatea.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655" name="Group 13"/>
          <p:cNvGrpSpPr>
            <a:grpSpLocks/>
          </p:cNvGrpSpPr>
          <p:nvPr/>
        </p:nvGrpSpPr>
        <p:grpSpPr bwMode="auto">
          <a:xfrm>
            <a:off x="215900" y="5121275"/>
            <a:ext cx="576263" cy="576263"/>
            <a:chOff x="323528" y="836712"/>
            <a:chExt cx="576064" cy="5760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23528" y="1125537"/>
              <a:ext cx="576064" cy="0"/>
            </a:xfrm>
            <a:prstGeom prst="line">
              <a:avLst/>
            </a:prstGeom>
            <a:ln w="444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2353" y="836712"/>
              <a:ext cx="0" cy="576064"/>
            </a:xfrm>
            <a:prstGeom prst="line">
              <a:avLst/>
            </a:prstGeom>
            <a:ln w="444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6" name="Subtitle 2"/>
          <p:cNvSpPr txBox="1">
            <a:spLocks/>
          </p:cNvSpPr>
          <p:nvPr/>
        </p:nvSpPr>
        <p:spPr bwMode="auto">
          <a:xfrm>
            <a:off x="285750" y="5876925"/>
            <a:ext cx="8712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Protecţia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poate economisi resurse (contingente la export), poate susţine IMM-urile şi stimula dezvoltarea tehnologică.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808080"/>
              </a:buClr>
            </a:pPr>
            <a:r>
              <a:rPr lang="ro-RO" sz="2700" b="1" dirty="0">
                <a:solidFill>
                  <a:srgbClr val="002060"/>
                </a:solidFill>
                <a:latin typeface="Palatino Linotype" pitchFamily="18" charset="0"/>
                <a:cs typeface="Times New Roman" pitchFamily="18" charset="0"/>
              </a:rPr>
              <a:t>PREFERINŢA PENTRU SCHIMBURI REGIONALE. SITUAŢIA U.E.</a:t>
            </a:r>
          </a:p>
        </p:txBody>
      </p:sp>
      <p:grpSp>
        <p:nvGrpSpPr>
          <p:cNvPr id="28674" name="Group 10"/>
          <p:cNvGrpSpPr>
            <a:grpSpLocks/>
          </p:cNvGrpSpPr>
          <p:nvPr/>
        </p:nvGrpSpPr>
        <p:grpSpPr bwMode="auto">
          <a:xfrm>
            <a:off x="0" y="836613"/>
            <a:ext cx="9004300" cy="1728787"/>
            <a:chOff x="69766" y="1268760"/>
            <a:chExt cx="9004468" cy="1728192"/>
          </a:xfrm>
        </p:grpSpPr>
        <p:sp>
          <p:nvSpPr>
            <p:cNvPr id="28680" name="Subtitle 2"/>
            <p:cNvSpPr txBox="1">
              <a:spLocks/>
            </p:cNvSpPr>
            <p:nvPr/>
          </p:nvSpPr>
          <p:spPr bwMode="auto">
            <a:xfrm>
              <a:off x="69766" y="1268760"/>
              <a:ext cx="90044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Ţările manifestă preferinţa pentru 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schimbul intra-regional 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datorită: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81" name="Subtitle 2"/>
            <p:cNvSpPr txBox="1">
              <a:spLocks/>
            </p:cNvSpPr>
            <p:nvPr/>
          </p:nvSpPr>
          <p:spPr bwMode="auto">
            <a:xfrm>
              <a:off x="908968" y="1628800"/>
              <a:ext cx="7992888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buFont typeface="Wingdings" pitchFamily="2" charset="2"/>
                <a:buChar char="Ø"/>
              </a:pPr>
              <a:r>
                <a:rPr lang="ro-RO" sz="2000" i="1">
                  <a:latin typeface="Times New Roman" pitchFamily="18" charset="0"/>
                  <a:cs typeface="Times New Roman" pitchFamily="18" charset="0"/>
                </a:rPr>
                <a:t>Dotării comparabile cu factori de producţie;</a:t>
              </a:r>
            </a:p>
            <a:p>
              <a:pPr marL="342900" indent="-342900" algn="just">
                <a:buFont typeface="Wingdings" pitchFamily="2" charset="2"/>
                <a:buChar char="Ø"/>
              </a:pPr>
              <a:r>
                <a:rPr lang="ro-RO" sz="2000" i="1">
                  <a:latin typeface="Times New Roman" pitchFamily="18" charset="0"/>
                  <a:cs typeface="Times New Roman" pitchFamily="18" charset="0"/>
                </a:rPr>
                <a:t>Proximităţii geografice;</a:t>
              </a:r>
            </a:p>
            <a:p>
              <a:pPr marL="342900" indent="-342900" algn="just">
                <a:buFont typeface="Wingdings" pitchFamily="2" charset="2"/>
                <a:buChar char="Ø"/>
              </a:pPr>
              <a:r>
                <a:rPr lang="ro-RO" sz="2000" i="1">
                  <a:latin typeface="Times New Roman" pitchFamily="18" charset="0"/>
                  <a:cs typeface="Times New Roman" pitchFamily="18" charset="0"/>
                </a:rPr>
                <a:t>Modelelor similare de consum;</a:t>
              </a:r>
            </a:p>
            <a:p>
              <a:pPr marL="342900" indent="-342900" algn="just">
                <a:buFont typeface="Wingdings" pitchFamily="2" charset="2"/>
                <a:buChar char="Ø"/>
              </a:pPr>
              <a:r>
                <a:rPr lang="ro-RO" sz="2000" i="1">
                  <a:latin typeface="Times New Roman" pitchFamily="18" charset="0"/>
                  <a:cs typeface="Times New Roman" pitchFamily="18" charset="0"/>
                </a:rPr>
                <a:t>Funcţionării acordurilor regionale ce atestă liberul schimb.</a:t>
              </a:r>
            </a:p>
          </p:txBody>
        </p:sp>
      </p:grpSp>
      <p:sp>
        <p:nvSpPr>
          <p:cNvPr id="28675" name="Subtitle 2"/>
          <p:cNvSpPr txBox="1">
            <a:spLocks/>
          </p:cNvSpPr>
          <p:nvPr/>
        </p:nvSpPr>
        <p:spPr bwMode="auto">
          <a:xfrm>
            <a:off x="225425" y="2492375"/>
            <a:ext cx="891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100" b="1">
                <a:solidFill>
                  <a:srgbClr val="D52305"/>
                </a:solidFill>
                <a:latin typeface="Times New Roman" pitchFamily="18" charset="0"/>
                <a:cs typeface="Times New Roman" pitchFamily="18" charset="0"/>
              </a:rPr>
              <a:t>Forme ale comerţului liber</a:t>
            </a:r>
            <a:endParaRPr lang="en-US" sz="2100" b="1">
              <a:solidFill>
                <a:srgbClr val="D5230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Subtitle 2"/>
          <p:cNvSpPr txBox="1">
            <a:spLocks/>
          </p:cNvSpPr>
          <p:nvPr/>
        </p:nvSpPr>
        <p:spPr bwMode="auto">
          <a:xfrm>
            <a:off x="225425" y="2852738"/>
            <a:ext cx="89185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1.) Acordurile de schimb preferenţial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implică o liberalizare parţială a schimburilor comerciale prin reduceri reciproce ale taxelor vamale. Nu presupun comerţul liber în plenitudinea valenţelor sale.</a:t>
            </a:r>
          </a:p>
          <a:p>
            <a:pPr algn="just">
              <a:spcBef>
                <a:spcPts val="1200"/>
              </a:spcBef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Subtitle 2"/>
          <p:cNvSpPr txBox="1">
            <a:spLocks/>
          </p:cNvSpPr>
          <p:nvPr/>
        </p:nvSpPr>
        <p:spPr bwMode="auto">
          <a:xfrm>
            <a:off x="225425" y="3789363"/>
            <a:ext cx="89185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2.) Zonele de liber schimb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presupun eliminarea taxelor vamale şi a limitărilor cantitative doar între ţările membre. Restricţiile comerciale se păstrează pentru statele din afara acestora. 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8" name="Subtitle 2"/>
          <p:cNvSpPr txBox="1">
            <a:spLocks/>
          </p:cNvSpPr>
          <p:nvPr/>
        </p:nvSpPr>
        <p:spPr bwMode="auto">
          <a:xfrm>
            <a:off x="225425" y="4868863"/>
            <a:ext cx="89185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3.) Uniunile vamale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raportându-ne la prevederile aferente zonelor de liber schimb, presupun adoptarea unor restricţii comerciale comune faţă de terţi, printr-un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tarif vamal comun. 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Subtitle 2"/>
          <p:cNvSpPr txBox="1">
            <a:spLocks/>
          </p:cNvSpPr>
          <p:nvPr/>
        </p:nvSpPr>
        <p:spPr bwMode="auto">
          <a:xfrm>
            <a:off x="225425" y="5949950"/>
            <a:ext cx="89185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4.) Pieţele comune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presupun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libera circulaţie a bunurilor, serviciilor, a forţei de muncă şi a capitalurilor.  </a:t>
            </a:r>
            <a:endParaRPr lang="en-US" sz="20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ubtitle 2"/>
          <p:cNvSpPr txBox="1">
            <a:spLocks/>
          </p:cNvSpPr>
          <p:nvPr/>
        </p:nvSpPr>
        <p:spPr bwMode="auto">
          <a:xfrm>
            <a:off x="225425" y="404813"/>
            <a:ext cx="89185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4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Principalele acorduri regionale </a:t>
            </a:r>
            <a:endParaRPr lang="en-US" sz="24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Subtitle 2"/>
          <p:cNvSpPr txBox="1">
            <a:spLocks/>
          </p:cNvSpPr>
          <p:nvPr/>
        </p:nvSpPr>
        <p:spPr bwMode="auto">
          <a:xfrm>
            <a:off x="246063" y="981075"/>
            <a:ext cx="8897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NAFTA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(Acordul Nord American de Liber Schimb - 1994)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cea mai mare zonă de comerţ liber, compusă din SUA, Mexic şi Canada.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Subtitle 2"/>
          <p:cNvSpPr txBox="1">
            <a:spLocks/>
          </p:cNvSpPr>
          <p:nvPr/>
        </p:nvSpPr>
        <p:spPr bwMode="auto">
          <a:xfrm>
            <a:off x="246063" y="1773238"/>
            <a:ext cx="889793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MERCOSUR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(Piaţa comună a Sudului – 1991)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este alcătuită din Brazilia, Argentina, Paraguay, Uruguay, Venezuela și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Bolivia (în curs de aderare).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Subtitle 2"/>
          <p:cNvSpPr txBox="1">
            <a:spLocks/>
          </p:cNvSpPr>
          <p:nvPr/>
        </p:nvSpPr>
        <p:spPr bwMode="auto">
          <a:xfrm>
            <a:off x="246063" y="2492375"/>
            <a:ext cx="8897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CEFTA </a:t>
            </a:r>
            <a:r>
              <a:rPr lang="ro-RO" sz="21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(Acordul Central European de Liber Schimb) –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vizează comerţul liber între state din SE Europei care aspiră să adere la UE.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1" name="Subtitle 2"/>
          <p:cNvSpPr txBox="1">
            <a:spLocks/>
          </p:cNvSpPr>
          <p:nvPr/>
        </p:nvSpPr>
        <p:spPr bwMode="auto">
          <a:xfrm>
            <a:off x="246063" y="3213100"/>
            <a:ext cx="88979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APEC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(Cooperarea Economică Asia-Pacific)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compusă din 21 de state de pe coasta Oceanului Pacific. Deţine peste 45% din comerţul mondial cu produse manufacturate.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2" name="Subtitle 2"/>
          <p:cNvSpPr txBox="1">
            <a:spLocks/>
          </p:cNvSpPr>
          <p:nvPr/>
        </p:nvSpPr>
        <p:spPr bwMode="auto">
          <a:xfrm>
            <a:off x="246063" y="4221163"/>
            <a:ext cx="88979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ASEAN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(Asociaţia Naţiunilor Sud-Est Asiatice – 1967)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formată din  Brunei, Cambodgia, Indonezia, Laos, Malaezia, Myanmar, Filipine, Singapore, Thailanda, Vietnam.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3" name="Subtitle 2"/>
          <p:cNvSpPr txBox="1">
            <a:spLocks/>
          </p:cNvSpPr>
          <p:nvPr/>
        </p:nvSpPr>
        <p:spPr bwMode="auto">
          <a:xfrm>
            <a:off x="244475" y="5157788"/>
            <a:ext cx="88995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UNIUNEA EUROPEANĂ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ce include în prezent 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o-RO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de state. Este una dintre cele mai dezvoltate zone ale lumii, cu o populaţie de peste 500 milioane locuitori, PIB total de peste 12.000 miliarde € şi un PIB mediu/loc. de 24.000 €.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ubtitle 2"/>
          <p:cNvSpPr txBox="1">
            <a:spLocks/>
          </p:cNvSpPr>
          <p:nvPr/>
        </p:nvSpPr>
        <p:spPr bwMode="auto">
          <a:xfrm>
            <a:off x="225425" y="692696"/>
            <a:ext cx="891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Etape ale construcţiei europene</a:t>
            </a:r>
            <a:endParaRPr lang="en-US" sz="2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Subtitle 2"/>
          <p:cNvSpPr txBox="1">
            <a:spLocks/>
          </p:cNvSpPr>
          <p:nvPr/>
        </p:nvSpPr>
        <p:spPr bwMode="auto">
          <a:xfrm>
            <a:off x="354013" y="1556792"/>
            <a:ext cx="87899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200"/>
              </a:spcBef>
              <a:buFont typeface="Century Gothic" pitchFamily="34" charset="0"/>
              <a:buAutoNum type="romanUcPeriod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CECO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(Comunitatea Europeană  a Cărbunelui şi Oţelului) – 1951;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EURATOM </a:t>
            </a:r>
            <a:r>
              <a:rPr lang="ro-RO" sz="2100" b="1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Comunitatea Europeană a Energiei Atomice) şi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CEE</a:t>
            </a:r>
            <a:r>
              <a:rPr lang="ro-RO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(Comunitatea Economică Europeană)</a:t>
            </a:r>
            <a:r>
              <a:rPr lang="ro-RO" sz="2100" b="1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o-RO" sz="2100" i="1" dirty="0" smtClean="0">
                <a:latin typeface="Times New Roman" pitchFamily="18" charset="0"/>
                <a:cs typeface="Times New Roman" pitchFamily="18" charset="0"/>
              </a:rPr>
              <a:t>1957</a:t>
            </a:r>
            <a:endParaRPr lang="en-US" sz="21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200"/>
              </a:spcBef>
              <a:buFontTx/>
              <a:buChar char="-"/>
            </a:pP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uniune vamală</a:t>
            </a:r>
          </a:p>
          <a:p>
            <a:pPr lvl="1" algn="just">
              <a:spcBef>
                <a:spcPts val="200"/>
              </a:spcBef>
              <a:buFontTx/>
              <a:buChar char="-"/>
            </a:pP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politică agricolă comună</a:t>
            </a:r>
          </a:p>
          <a:p>
            <a:pPr lvl="1" algn="just">
              <a:spcBef>
                <a:spcPts val="200"/>
              </a:spcBef>
              <a:buFontTx/>
              <a:buChar char="-"/>
            </a:pP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regim comun al concurenţei</a:t>
            </a:r>
          </a:p>
          <a:p>
            <a:pPr lvl="1" algn="just">
              <a:spcBef>
                <a:spcPts val="200"/>
              </a:spcBef>
              <a:buFontTx/>
              <a:buChar char="-"/>
            </a:pP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politici necesare funcţionării pieţei interne</a:t>
            </a:r>
          </a:p>
          <a:p>
            <a:pPr lvl="1" algn="just">
              <a:spcBef>
                <a:spcPts val="200"/>
              </a:spcBef>
            </a:pPr>
            <a:endParaRPr lang="ro-RO" sz="21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Subtitle 2"/>
          <p:cNvSpPr txBox="1">
            <a:spLocks/>
          </p:cNvSpPr>
          <p:nvPr/>
        </p:nvSpPr>
        <p:spPr bwMode="auto">
          <a:xfrm>
            <a:off x="323528" y="4221088"/>
            <a:ext cx="860586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200"/>
              </a:spcBef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II. Actul Unic European (1987)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relansarea pieței interne</a:t>
            </a:r>
            <a:endParaRPr lang="ro-RO" sz="21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Subtitle 2"/>
          <p:cNvSpPr txBox="1">
            <a:spLocks/>
          </p:cNvSpPr>
          <p:nvPr/>
        </p:nvSpPr>
        <p:spPr bwMode="auto">
          <a:xfrm>
            <a:off x="323528" y="5013176"/>
            <a:ext cx="8647113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200"/>
              </a:spcBef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III. Tratatul de la Maastricht (1992)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propune realizarea unei uniuni monetare pe baza unor criterii de convergenţă nominală. Intră în vigoare în 2002, prin adoptarea monedei unice europene, EURO.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188913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808080"/>
              </a:buClr>
            </a:pPr>
            <a:r>
              <a:rPr lang="ro-RO" sz="2700" b="1">
                <a:solidFill>
                  <a:srgbClr val="002060"/>
                </a:solidFill>
                <a:latin typeface="Palatino Linotype" pitchFamily="18" charset="0"/>
                <a:cs typeface="Times New Roman" pitchFamily="18" charset="0"/>
              </a:rPr>
              <a:t>BALANŢA COMERCIALĂ ŞI DE BALANŢA DE PLĂŢI EXTERNE</a:t>
            </a:r>
          </a:p>
        </p:txBody>
      </p:sp>
      <p:sp>
        <p:nvSpPr>
          <p:cNvPr id="31746" name="Subtitle 2"/>
          <p:cNvSpPr txBox="1">
            <a:spLocks/>
          </p:cNvSpPr>
          <p:nvPr/>
        </p:nvSpPr>
        <p:spPr bwMode="auto">
          <a:xfrm>
            <a:off x="244475" y="1125538"/>
            <a:ext cx="88995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Balanţa de plăţi externe –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ansamblul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încasărilor şi plăţilor determinate de tranzacţiile reale şi financiare,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perioadă dată, de regulă, un an, ale unei ţări cu restul lumii.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2"/>
          <p:cNvSpPr txBox="1">
            <a:spLocks/>
          </p:cNvSpPr>
          <p:nvPr/>
        </p:nvSpPr>
        <p:spPr bwMode="auto">
          <a:xfrm>
            <a:off x="244475" y="2133600"/>
            <a:ext cx="8899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Componentele balanţei de plăţi: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Subtitle 2"/>
          <p:cNvSpPr txBox="1">
            <a:spLocks/>
          </p:cNvSpPr>
          <p:nvPr/>
        </p:nvSpPr>
        <p:spPr bwMode="auto">
          <a:xfrm>
            <a:off x="755650" y="2708275"/>
            <a:ext cx="73167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Balanţa comercială în sens restrâns (import şi export de mărfuri);</a:t>
            </a:r>
          </a:p>
          <a:p>
            <a:pPr marL="342900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Balanţa serviciilor;</a:t>
            </a:r>
          </a:p>
          <a:p>
            <a:pPr marL="342900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Balanţa veniturilor;</a:t>
            </a:r>
          </a:p>
          <a:p>
            <a:pPr marL="342900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Balanţa capitalului.</a:t>
            </a:r>
          </a:p>
        </p:txBody>
      </p:sp>
      <p:sp>
        <p:nvSpPr>
          <p:cNvPr id="31749" name="Subtitle 2"/>
          <p:cNvSpPr txBox="1">
            <a:spLocks/>
          </p:cNvSpPr>
          <p:nvPr/>
        </p:nvSpPr>
        <p:spPr bwMode="auto">
          <a:xfrm>
            <a:off x="122238" y="4365625"/>
            <a:ext cx="8899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Din perspectiva FMI, balanţa de plăţi ar trebui structurată astfel: </a:t>
            </a:r>
          </a:p>
          <a:p>
            <a:pPr marL="342900" indent="-342900" algn="just">
              <a:spcBef>
                <a:spcPts val="1200"/>
              </a:spcBef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0" name="Subtitle 2"/>
          <p:cNvSpPr txBox="1">
            <a:spLocks/>
          </p:cNvSpPr>
          <p:nvPr/>
        </p:nvSpPr>
        <p:spPr bwMode="auto">
          <a:xfrm>
            <a:off x="900113" y="4797425"/>
            <a:ext cx="7315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200"/>
              </a:spcBef>
            </a:pPr>
            <a:r>
              <a:rPr lang="ro-RO" sz="2000" b="1" i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 Balanţa contului curent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, care include:</a:t>
            </a:r>
          </a:p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>
                <a:latin typeface="Times New Roman" pitchFamily="18" charset="0"/>
                <a:cs typeface="Times New Roman" pitchFamily="18" charset="0"/>
              </a:rPr>
              <a:t>Balanţa comercială 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încasările din exporturi şi plăţile pentru importuri de mărfuri corporale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5891213"/>
            <a:ext cx="46799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11188" y="1352550"/>
            <a:ext cx="8197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>
                <a:latin typeface="Times New Roman" pitchFamily="18" charset="0"/>
                <a:cs typeface="Times New Roman" pitchFamily="18" charset="0"/>
              </a:rPr>
              <a:t>Balanţa serviciilor - </a:t>
            </a:r>
            <a:r>
              <a:rPr lang="vi-VN" sz="2000" i="1">
                <a:latin typeface="Times New Roman" pitchFamily="18" charset="0"/>
                <a:cs typeface="Times New Roman" pitchFamily="18" charset="0"/>
              </a:rPr>
              <a:t>încasările şi plăţile rezultate din activităţile de prestări de servicii în relaţiile cu străinătatea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2770" name="Subtitle 2"/>
          <p:cNvSpPr txBox="1">
            <a:spLocks/>
          </p:cNvSpPr>
          <p:nvPr/>
        </p:nvSpPr>
        <p:spPr bwMode="auto">
          <a:xfrm>
            <a:off x="127000" y="188913"/>
            <a:ext cx="88979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000" i="1">
                <a:latin typeface="Times New Roman" pitchFamily="18" charset="0"/>
                <a:cs typeface="Times New Roman" pitchFamily="18" charset="0"/>
              </a:rPr>
              <a:t>Rata de acoperire  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- măsoară 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gradul de echilibru 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al schimburilor comerciale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Subtitle 2"/>
          <p:cNvSpPr txBox="1">
            <a:spLocks/>
          </p:cNvSpPr>
          <p:nvPr/>
        </p:nvSpPr>
        <p:spPr bwMode="auto">
          <a:xfrm>
            <a:off x="127000" y="611188"/>
            <a:ext cx="88979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000">
                <a:latin typeface="Times New Roman" pitchFamily="18" charset="0"/>
                <a:cs typeface="Times New Roman" pitchFamily="18" charset="0"/>
              </a:rPr>
              <a:t>Statele au nevoie de o </a:t>
            </a:r>
            <a:r>
              <a:rPr lang="ro-RO" sz="2000" i="1">
                <a:latin typeface="Times New Roman" pitchFamily="18" charset="0"/>
                <a:cs typeface="Times New Roman" pitchFamily="18" charset="0"/>
              </a:rPr>
              <a:t>balanţă comercială echilibrată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, însoţită de asigurarea rezervei valutare necesară pentru garantarea convertibilităţii.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547688" y="2781300"/>
            <a:ext cx="82343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Balanţa veniturilor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încasările şi plăţile cu titlu de venituri</a:t>
            </a:r>
            <a:endParaRPr lang="ro-RO" sz="20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Balanţa transferurilor unilaterale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despăgubiri, donaţii şi ajutoare publice sau private.</a:t>
            </a:r>
            <a:endParaRPr lang="ro-RO" dirty="0">
              <a:latin typeface="Palatino Linotype" pitchFamily="18" charset="0"/>
            </a:endParaRPr>
          </a:p>
        </p:txBody>
      </p:sp>
      <p:sp>
        <p:nvSpPr>
          <p:cNvPr id="32773" name="Subtitle 2"/>
          <p:cNvSpPr txBox="1">
            <a:spLocks/>
          </p:cNvSpPr>
          <p:nvPr/>
        </p:nvSpPr>
        <p:spPr bwMode="auto">
          <a:xfrm>
            <a:off x="0" y="1989138"/>
            <a:ext cx="8897938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ncasările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 din servicii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reprezintă un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export invizibil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şi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plăţile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rezultate din activităţile de prestări de servicii în relaţiile cu străinătatea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, un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 import invizibil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461963" y="3860800"/>
            <a:ext cx="86820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200"/>
              </a:spcBef>
            </a:pPr>
            <a:r>
              <a:rPr lang="ro-RO" sz="2100" b="1" i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II. Balanţa contului de capital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care include: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50825" y="4221163"/>
            <a:ext cx="8713788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Balanţa mişcărilor de capital pe termen scurt -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împrumuturile acordate sau primite pe o perioadă de până la un an, inclusiv dobânzile aferente.</a:t>
            </a:r>
            <a:endParaRPr lang="ro-RO" sz="20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Balanţa mişcărilor de capital pe termen lung -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fluxurile de intrare şi ieşire a capitalurilor sub formă de investiţii directe şi de portofoliu, exclusiv creditele FMI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250825" y="5805488"/>
            <a:ext cx="8893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spcBef>
                <a:spcPts val="200"/>
              </a:spcBef>
              <a:buFont typeface="Wingdings" pitchFamily="2" charset="2"/>
              <a:buChar char="Ø"/>
            </a:pP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Balanţa rezervelor monetare internaţionale </a:t>
            </a: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mişcările care au loc în rezervele valutare, aur, creanţe şi datorii în valută, inclusiv creditele FMI.</a:t>
            </a:r>
            <a:endParaRPr lang="ro-RO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ubtitle 2"/>
          <p:cNvSpPr txBox="1">
            <a:spLocks/>
          </p:cNvSpPr>
          <p:nvPr/>
        </p:nvSpPr>
        <p:spPr bwMode="auto">
          <a:xfrm>
            <a:off x="0" y="620713"/>
            <a:ext cx="889793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Balanţa de plăţi externe poate fi:</a:t>
            </a:r>
          </a:p>
          <a:p>
            <a:pPr marL="800100" lvl="1" indent="-342900" algn="just">
              <a:spcBef>
                <a:spcPts val="300"/>
              </a:spcBef>
              <a:buFont typeface="Wingdings" pitchFamily="2" charset="2"/>
              <a:buChar char="Ø"/>
            </a:pPr>
            <a:r>
              <a:rPr lang="ro-RO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Activă</a:t>
            </a: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încasări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&gt; pl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ăţi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(permite reducerea datoriei externe, consolidarea rezervelor valutare, consolidarea exportului de capital).</a:t>
            </a:r>
          </a:p>
          <a:p>
            <a:pPr marL="800100" lvl="1" indent="-342900" algn="just">
              <a:spcBef>
                <a:spcPts val="300"/>
              </a:spcBef>
              <a:buFont typeface="Wingdings" pitchFamily="2" charset="2"/>
              <a:buChar char="Ø"/>
            </a:pPr>
            <a:r>
              <a:rPr lang="ro-RO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Pasivă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încasări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&lt; pl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ăţi </a:t>
            </a:r>
            <a:r>
              <a:rPr lang="ro-RO" sz="2000" dirty="0">
                <a:latin typeface="Times New Roman" pitchFamily="18" charset="0"/>
                <a:cs typeface="Times New Roman" pitchFamily="18" charset="0"/>
              </a:rPr>
              <a:t>(reduce bonitatea ţării în plan internaţional, perturbă relaţiile externe).</a:t>
            </a:r>
            <a:endParaRPr lang="ro-RO" sz="2000" i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Bef>
                <a:spcPts val="300"/>
              </a:spcBef>
              <a:buFont typeface="Wingdings" pitchFamily="2" charset="2"/>
              <a:buChar char="Ø"/>
            </a:pPr>
            <a:r>
              <a:rPr lang="ro-RO" sz="2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Echilibrată </a:t>
            </a: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încasări = plăţi.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0" y="2852738"/>
            <a:ext cx="8809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vi-VN" sz="2000" b="1" i="1">
                <a:solidFill>
                  <a:srgbClr val="002060"/>
                </a:solidFill>
                <a:latin typeface="Times New Roman" pitchFamily="18" charset="0"/>
              </a:rPr>
              <a:t>Dezechilibrul cel mai mare al unei balanţe de plăţi provine din dezechilibrul schimburilor comerciale</a:t>
            </a:r>
            <a:r>
              <a:rPr lang="ro-RO" sz="2000" b="1" i="1">
                <a:solidFill>
                  <a:srgbClr val="002060"/>
                </a:solidFill>
                <a:latin typeface="Palatino Linotype" pitchFamily="18" charset="0"/>
              </a:rPr>
              <a:t>!</a:t>
            </a:r>
          </a:p>
        </p:txBody>
      </p:sp>
      <p:sp>
        <p:nvSpPr>
          <p:cNvPr id="33795" name="Subtitle 2"/>
          <p:cNvSpPr txBox="1">
            <a:spLocks/>
          </p:cNvSpPr>
          <p:nvPr/>
        </p:nvSpPr>
        <p:spPr bwMode="auto">
          <a:xfrm>
            <a:off x="246063" y="4005263"/>
            <a:ext cx="8897937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Factori interni care dezechilibrează BP: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334963" y="4797425"/>
            <a:ext cx="88090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ro-RO" sz="2100" i="1">
                <a:latin typeface="Times New Roman" pitchFamily="18" charset="0"/>
                <a:cs typeface="Times New Roman" pitchFamily="18" charset="0"/>
              </a:rPr>
              <a:t>Diminuarea exporturilor;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ro-RO" sz="2100" i="1">
                <a:latin typeface="Times New Roman" pitchFamily="18" charset="0"/>
                <a:cs typeface="Times New Roman" pitchFamily="18" charset="0"/>
              </a:rPr>
              <a:t>Scăderea calităţii producţiei destinate exportului;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ro-RO" sz="2100" i="1">
                <a:latin typeface="Times New Roman" pitchFamily="18" charset="0"/>
                <a:cs typeface="Times New Roman" pitchFamily="18" charset="0"/>
              </a:rPr>
              <a:t>Expandarea iraţională a importurilor.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19672" y="1505304"/>
          <a:ext cx="6447090" cy="343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2" name="Subtitle 2"/>
          <p:cNvSpPr txBox="1">
            <a:spLocks/>
          </p:cNvSpPr>
          <p:nvPr/>
        </p:nvSpPr>
        <p:spPr bwMode="auto">
          <a:xfrm>
            <a:off x="323850" y="333375"/>
            <a:ext cx="86058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Economiile naţionale </a:t>
            </a: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sunt legate între ele printr-un </a:t>
            </a:r>
            <a:r>
              <a:rPr lang="ro-RO" sz="21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sistem complex de relaţii</a:t>
            </a: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Subtitle 2"/>
          <p:cNvSpPr txBox="1">
            <a:spLocks/>
          </p:cNvSpPr>
          <p:nvPr/>
        </p:nvSpPr>
        <p:spPr bwMode="auto">
          <a:xfrm>
            <a:off x="303213" y="5229225"/>
            <a:ext cx="8605837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Circulaţia bunurilor, a forţei de muncă sau a capitalului </a:t>
            </a: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este alimentată de dorinţa identificării unor pieţe / oportunităţi ce permit o mai bună valorificare a acestora.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5"/>
          <p:cNvGrpSpPr>
            <a:grpSpLocks/>
          </p:cNvGrpSpPr>
          <p:nvPr/>
        </p:nvGrpSpPr>
        <p:grpSpPr bwMode="auto">
          <a:xfrm>
            <a:off x="179388" y="520700"/>
            <a:ext cx="8897937" cy="1889125"/>
            <a:chOff x="179512" y="188640"/>
            <a:chExt cx="8898530" cy="1889051"/>
          </a:xfrm>
        </p:grpSpPr>
        <p:sp>
          <p:nvSpPr>
            <p:cNvPr id="34821" name="Subtitle 2"/>
            <p:cNvSpPr txBox="1">
              <a:spLocks/>
            </p:cNvSpPr>
            <p:nvPr/>
          </p:nvSpPr>
          <p:spPr bwMode="auto">
            <a:xfrm>
              <a:off x="179512" y="188640"/>
              <a:ext cx="8898530" cy="478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ro-RO" sz="20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B. Factori externi care dezechilibrează BP: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22" name="Rectangle 2"/>
            <p:cNvSpPr>
              <a:spLocks noChangeArrowheads="1"/>
            </p:cNvSpPr>
            <p:nvPr/>
          </p:nvSpPr>
          <p:spPr bwMode="auto">
            <a:xfrm>
              <a:off x="224023" y="692696"/>
              <a:ext cx="8809507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Creşterea preţurilor la import şi scăderea lor la export;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Restricţii comerciale tarifare şi netarifare;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Fluctuaţii ale cursului de schimb;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 dirty="0">
                  <a:latin typeface="Times New Roman" pitchFamily="18" charset="0"/>
                  <a:cs typeface="Times New Roman" pitchFamily="18" charset="0"/>
                </a:rPr>
                <a:t>Influenţa unor factori psihologici şi a mişcărilor speculative la bursă.</a:t>
              </a:r>
            </a:p>
          </p:txBody>
        </p:sp>
      </p:grpSp>
      <p:grpSp>
        <p:nvGrpSpPr>
          <p:cNvPr id="34818" name="Group 6"/>
          <p:cNvGrpSpPr>
            <a:grpSpLocks/>
          </p:cNvGrpSpPr>
          <p:nvPr/>
        </p:nvGrpSpPr>
        <p:grpSpPr bwMode="auto">
          <a:xfrm>
            <a:off x="138113" y="3090863"/>
            <a:ext cx="8897937" cy="2619375"/>
            <a:chOff x="215506" y="2132856"/>
            <a:chExt cx="8898530" cy="2169515"/>
          </a:xfrm>
        </p:grpSpPr>
        <p:sp>
          <p:nvSpPr>
            <p:cNvPr id="34819" name="Subtitle 2"/>
            <p:cNvSpPr txBox="1">
              <a:spLocks/>
            </p:cNvSpPr>
            <p:nvPr/>
          </p:nvSpPr>
          <p:spPr bwMode="auto">
            <a:xfrm>
              <a:off x="215506" y="2132856"/>
              <a:ext cx="8898530" cy="478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ro-RO" sz="20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C. Măsuri de echilibrare a BP:</a:t>
              </a:r>
              <a:endParaRPr 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276423" y="2620427"/>
              <a:ext cx="8809507" cy="168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>
                  <a:latin typeface="Times New Roman" pitchFamily="18" charset="0"/>
                  <a:cs typeface="Times New Roman" pitchFamily="18" charset="0"/>
                </a:rPr>
                <a:t>Stimularea producţiei interne;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>
                  <a:latin typeface="Times New Roman" pitchFamily="18" charset="0"/>
                  <a:cs typeface="Times New Roman" pitchFamily="18" charset="0"/>
                </a:rPr>
                <a:t>Sprijinirea politicii de investiţii prin atragerea capitalurilor străine;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>
                  <a:latin typeface="Times New Roman" pitchFamily="18" charset="0"/>
                  <a:cs typeface="Times New Roman" pitchFamily="18" charset="0"/>
                </a:rPr>
                <a:t>Obţinerea de credite de la organisme financiar-valutare regionale şi internaţionale;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>
                  <a:latin typeface="Times New Roman" pitchFamily="18" charset="0"/>
                  <a:cs typeface="Times New Roman" pitchFamily="18" charset="0"/>
                </a:rPr>
                <a:t>Emisiunea de obligaţiuni pe piaţa externă de capital;</a:t>
              </a:r>
            </a:p>
            <a:p>
              <a:pPr marL="342900" indent="-342900" algn="just">
                <a:buFont typeface="Wingdings" pitchFamily="2" charset="2"/>
                <a:buChar char="ü"/>
              </a:pPr>
              <a:r>
                <a:rPr lang="ro-RO" sz="2100" i="1">
                  <a:latin typeface="Times New Roman" pitchFamily="18" charset="0"/>
                  <a:cs typeface="Times New Roman" pitchFamily="18" charset="0"/>
                </a:rPr>
                <a:t>Vânzări de aur şi metale preţioase din rezerva naţională.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130175"/>
            <a:ext cx="91440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808080"/>
              </a:buClr>
            </a:pPr>
            <a:r>
              <a:rPr lang="ro-RO" sz="2700" b="1">
                <a:solidFill>
                  <a:srgbClr val="002060"/>
                </a:solidFill>
                <a:latin typeface="Palatino Linotype" pitchFamily="18" charset="0"/>
                <a:cs typeface="Times New Roman" pitchFamily="18" charset="0"/>
              </a:rPr>
              <a:t>CURSUL DE SCHIMB VALUTAR</a:t>
            </a:r>
          </a:p>
        </p:txBody>
      </p:sp>
      <p:sp>
        <p:nvSpPr>
          <p:cNvPr id="35842" name="Subtitle 2"/>
          <p:cNvSpPr txBox="1">
            <a:spLocks/>
          </p:cNvSpPr>
          <p:nvPr/>
        </p:nvSpPr>
        <p:spPr bwMode="auto">
          <a:xfrm>
            <a:off x="34925" y="908050"/>
            <a:ext cx="889952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Cursul de schimb </a:t>
            </a:r>
            <a:r>
              <a:rPr lang="ro-RO" sz="21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preţul unei unităţi monetare exprimat în altă monedă</a:t>
            </a:r>
            <a:r>
              <a:rPr lang="vi-VN" sz="210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Subtitle 2"/>
          <p:cNvSpPr txBox="1">
            <a:spLocks/>
          </p:cNvSpPr>
          <p:nvPr/>
        </p:nvSpPr>
        <p:spPr bwMode="auto">
          <a:xfrm>
            <a:off x="0" y="1412875"/>
            <a:ext cx="885348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Mecanismul cursurilor valutare </a:t>
            </a:r>
            <a:r>
              <a:rPr lang="ro-RO" sz="21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otalitatea regulilor, normelor, instrumentelor şi acţiunilor care guvernează formarea şi mişcarea cursului de schimb 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250825" y="2276475"/>
            <a:ext cx="8602663" cy="1836738"/>
            <a:chOff x="251520" y="2564904"/>
            <a:chExt cx="8601194" cy="1836204"/>
          </a:xfrm>
        </p:grpSpPr>
        <p:sp>
          <p:nvSpPr>
            <p:cNvPr id="35848" name="Subtitle 2"/>
            <p:cNvSpPr txBox="1">
              <a:spLocks/>
            </p:cNvSpPr>
            <p:nvPr/>
          </p:nvSpPr>
          <p:spPr bwMode="auto">
            <a:xfrm>
              <a:off x="542380" y="2996704"/>
              <a:ext cx="158134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Cotarea</a:t>
              </a:r>
            </a:p>
          </p:txBody>
        </p:sp>
        <p:sp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251520" y="3369766"/>
              <a:ext cx="189934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ro-RO" i="1">
                  <a:latin typeface="Times New Roman" pitchFamily="18" charset="0"/>
                  <a:cs typeface="Times New Roman" pitchFamily="18" charset="0"/>
                </a:rPr>
                <a:t>(operaţiune pri</a:t>
              </a:r>
              <a:r>
                <a:rPr lang="it-IT" i="1">
                  <a:latin typeface="Times New Roman" pitchFamily="18" charset="0"/>
                  <a:cs typeface="Times New Roman" pitchFamily="18" charset="0"/>
                </a:rPr>
                <a:t>n care se </a:t>
              </a:r>
              <a:r>
                <a:rPr lang="ro-RO" i="1">
                  <a:latin typeface="Times New Roman" pitchFamily="18" charset="0"/>
                  <a:cs typeface="Times New Roman" pitchFamily="18" charset="0"/>
                </a:rPr>
                <a:t>stabileşte cursul de schimb). 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850" name="Group 17"/>
            <p:cNvGrpSpPr>
              <a:grpSpLocks/>
            </p:cNvGrpSpPr>
            <p:nvPr/>
          </p:nvGrpSpPr>
          <p:grpSpPr bwMode="auto">
            <a:xfrm>
              <a:off x="2123728" y="2564904"/>
              <a:ext cx="6728986" cy="1836204"/>
              <a:chOff x="2123728" y="2564904"/>
              <a:chExt cx="6728986" cy="1836204"/>
            </a:xfrm>
          </p:grpSpPr>
          <p:cxnSp>
            <p:nvCxnSpPr>
              <p:cNvPr id="8" name="Straight Arrow Connector 7"/>
              <p:cNvCxnSpPr>
                <a:stCxn id="35848" idx="3"/>
              </p:cNvCxnSpPr>
              <p:nvPr/>
            </p:nvCxnSpPr>
            <p:spPr>
              <a:xfrm flipV="1">
                <a:off x="2124450" y="2780741"/>
                <a:ext cx="936465" cy="468177"/>
              </a:xfrm>
              <a:prstGeom prst="straightConnector1">
                <a:avLst/>
              </a:prstGeom>
              <a:ln w="2222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35848" idx="3"/>
              </p:cNvCxnSpPr>
              <p:nvPr/>
            </p:nvCxnSpPr>
            <p:spPr>
              <a:xfrm>
                <a:off x="2124450" y="3248918"/>
                <a:ext cx="936465" cy="468176"/>
              </a:xfrm>
              <a:prstGeom prst="straightConnector1">
                <a:avLst/>
              </a:prstGeom>
              <a:ln w="2222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53" name="Subtitle 2"/>
              <p:cNvSpPr txBox="1">
                <a:spLocks/>
              </p:cNvSpPr>
              <p:nvPr/>
            </p:nvSpPr>
            <p:spPr bwMode="auto">
              <a:xfrm>
                <a:off x="3059832" y="2564904"/>
                <a:ext cx="5792882" cy="804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ro-RO" sz="21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Indirectă: </a:t>
                </a:r>
                <a:r>
                  <a:rPr lang="vi-VN" sz="2100" dirty="0">
                    <a:latin typeface="Times New Roman" pitchFamily="18" charset="0"/>
                    <a:cs typeface="Times New Roman" pitchFamily="18" charset="0"/>
                  </a:rPr>
                  <a:t>mărimea fixă este aceea a monedei naţionale</a:t>
                </a:r>
                <a:r>
                  <a:rPr lang="ro-RO" sz="21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it-IT" sz="2100" dirty="0">
                    <a:latin typeface="Times New Roman" pitchFamily="18" charset="0"/>
                    <a:cs typeface="Times New Roman" pitchFamily="18" charset="0"/>
                  </a:rPr>
                  <a:t>la </a:t>
                </a:r>
                <a:r>
                  <a:rPr lang="it-IT" sz="2100" dirty="0" smtClean="0">
                    <a:latin typeface="Times New Roman" pitchFamily="18" charset="0"/>
                    <a:cs typeface="Times New Roman" pitchFamily="18" charset="0"/>
                  </a:rPr>
                  <a:t>Londra </a:t>
                </a:r>
                <a:r>
                  <a:rPr lang="it-IT" sz="21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ro-RO" sz="2100" dirty="0">
                    <a:latin typeface="Times New Roman" pitchFamily="18" charset="0"/>
                    <a:cs typeface="Times New Roman" pitchFamily="18" charset="0"/>
                  </a:rPr>
                  <a:t>liră sterlină </a:t>
                </a:r>
                <a:r>
                  <a:rPr lang="it-IT" sz="21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it-IT" sz="2100" dirty="0" smtClean="0">
                    <a:latin typeface="Times New Roman" pitchFamily="18" charset="0"/>
                    <a:cs typeface="Times New Roman" pitchFamily="18" charset="0"/>
                  </a:rPr>
                  <a:t>0,8559 Euro</a:t>
                </a:r>
                <a:r>
                  <a:rPr lang="ro-RO" sz="2100" dirty="0" smtClean="0">
                    <a:latin typeface="Times New Roman" pitchFamily="18" charset="0"/>
                    <a:cs typeface="Times New Roman" pitchFamily="18" charset="0"/>
                  </a:rPr>
                  <a:t>). </a:t>
                </a:r>
                <a:endParaRPr lang="ro-RO" sz="2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54" name="Subtitle 2"/>
              <p:cNvSpPr txBox="1">
                <a:spLocks/>
              </p:cNvSpPr>
              <p:nvPr/>
            </p:nvSpPr>
            <p:spPr bwMode="auto">
              <a:xfrm>
                <a:off x="3059832" y="3429000"/>
                <a:ext cx="5792882" cy="972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ts val="1200"/>
                  </a:spcBef>
                </a:pPr>
                <a:r>
                  <a:rPr lang="ro-RO" sz="21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Directă</a:t>
                </a:r>
                <a:r>
                  <a:rPr lang="ro-RO" sz="2100" b="1" i="1" dirty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vi-VN" sz="2100" dirty="0">
                    <a:latin typeface="Times New Roman" pitchFamily="18" charset="0"/>
                    <a:cs typeface="Times New Roman" pitchFamily="18" charset="0"/>
                  </a:rPr>
                  <a:t>Mărimea variabilă este aceea a echivalentului în moneda naţională</a:t>
                </a:r>
                <a:r>
                  <a:rPr lang="ro-RO" sz="2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o-RO" sz="2100" dirty="0" smtClean="0">
                    <a:latin typeface="Times New Roman" pitchFamily="18" charset="0"/>
                    <a:cs typeface="Times New Roman" pitchFamily="18" charset="0"/>
                  </a:rPr>
                  <a:t>(1$ SUA = 3,4088 lei). </a:t>
                </a:r>
                <a:endParaRPr lang="ro-RO" sz="2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5845" name="Subtitle 2"/>
          <p:cNvSpPr txBox="1">
            <a:spLocks/>
          </p:cNvSpPr>
          <p:nvPr/>
        </p:nvSpPr>
        <p:spPr bwMode="auto">
          <a:xfrm>
            <a:off x="122238" y="4400550"/>
            <a:ext cx="889952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Curs oficial </a:t>
            </a:r>
            <a:r>
              <a:rPr lang="ro-RO" sz="21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2100" i="1">
                <a:latin typeface="Times New Roman" pitchFamily="18" charset="0"/>
                <a:cs typeface="Times New Roman" pitchFamily="18" charset="0"/>
              </a:rPr>
              <a:t>stabilit de autoritatea monetară</a:t>
            </a:r>
            <a:r>
              <a:rPr lang="ro-RO" sz="2100" i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6" name="Subtitle 2"/>
          <p:cNvSpPr txBox="1">
            <a:spLocks/>
          </p:cNvSpPr>
          <p:nvPr/>
        </p:nvSpPr>
        <p:spPr bwMode="auto">
          <a:xfrm>
            <a:off x="122238" y="4905375"/>
            <a:ext cx="8899525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Curs de piaţă 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vi-VN" sz="2100" i="1" dirty="0" smtClean="0">
                <a:latin typeface="Times New Roman" pitchFamily="18" charset="0"/>
                <a:cs typeface="Times New Roman" pitchFamily="18" charset="0"/>
              </a:rPr>
              <a:t>stabilit </a:t>
            </a:r>
            <a:r>
              <a:rPr lang="vi-VN" sz="2100" i="1" dirty="0">
                <a:latin typeface="Times New Roman" pitchFamily="18" charset="0"/>
                <a:cs typeface="Times New Roman" pitchFamily="18" charset="0"/>
              </a:rPr>
              <a:t>de piaţă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7" name="Rectangle 23"/>
          <p:cNvSpPr>
            <a:spLocks noChangeArrowheads="1"/>
          </p:cNvSpPr>
          <p:nvPr/>
        </p:nvSpPr>
        <p:spPr bwMode="auto">
          <a:xfrm>
            <a:off x="114300" y="5516563"/>
            <a:ext cx="86693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În funcţie de regimul de variaţie a cursurilor de schimb, cursurile valutare pot fi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fixe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(extrem de rare)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fluctuante 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(în interiorul unei bande de variaţie)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şi flexibile </a:t>
            </a:r>
            <a:r>
              <a:rPr lang="ro-RO" sz="2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21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care se formează liber pe pieţele valutare).</a:t>
            </a:r>
            <a:endParaRPr lang="ro-RO" sz="21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44675"/>
            <a:ext cx="504031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07950" y="260350"/>
            <a:ext cx="88566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vi-VN" sz="2100">
                <a:latin typeface="Times New Roman" pitchFamily="18" charset="0"/>
              </a:rPr>
              <a:t>Cursul de schimb de echilibru permite egalizarea cantităţilor oferite şi cerute de valute</a:t>
            </a:r>
            <a:r>
              <a:rPr lang="ro-RO" sz="2100">
                <a:latin typeface="Palatino Linotype" pitchFamily="18" charset="0"/>
              </a:rPr>
              <a:t>.</a:t>
            </a:r>
            <a:endParaRPr lang="vi-VN" sz="2100">
              <a:latin typeface="Times New Roman" pitchFamily="18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2168525" y="1120775"/>
            <a:ext cx="4111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Fig. 2. Cursul de schimb de echilibru</a:t>
            </a:r>
          </a:p>
        </p:txBody>
      </p:sp>
      <p:sp>
        <p:nvSpPr>
          <p:cNvPr id="36868" name="Subtitle 2"/>
          <p:cNvSpPr txBox="1">
            <a:spLocks/>
          </p:cNvSpPr>
          <p:nvPr/>
        </p:nvSpPr>
        <p:spPr bwMode="auto">
          <a:xfrm>
            <a:off x="5106988" y="1844675"/>
            <a:ext cx="38735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5214942" y="1928802"/>
            <a:ext cx="35289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Curba cererii de valută este </a:t>
            </a:r>
            <a:r>
              <a:rPr lang="ro-RO" b="1" i="1" dirty="0" smtClean="0">
                <a:latin typeface="Times New Roman" pitchFamily="18" charset="0"/>
                <a:cs typeface="Times New Roman" pitchFamily="18" charset="0"/>
              </a:rPr>
              <a:t>descrescătoare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o-RO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Curba </a:t>
            </a:r>
            <a:r>
              <a:rPr lang="ro-RO" i="1" dirty="0">
                <a:latin typeface="Times New Roman" pitchFamily="18" charset="0"/>
                <a:cs typeface="Times New Roman" pitchFamily="18" charset="0"/>
              </a:rPr>
              <a:t>ofertei de valută este </a:t>
            </a:r>
            <a:r>
              <a:rPr lang="ro-RO" b="1" i="1" dirty="0">
                <a:latin typeface="Times New Roman" pitchFamily="18" charset="0"/>
                <a:cs typeface="Times New Roman" pitchFamily="18" charset="0"/>
              </a:rPr>
              <a:t>crescătoare</a:t>
            </a:r>
            <a:r>
              <a:rPr lang="ro-RO" i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628775"/>
            <a:ext cx="473392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908175" y="254000"/>
            <a:ext cx="5454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Fig. 3. </a:t>
            </a:r>
            <a:r>
              <a:rPr lang="ro-RO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Efectul inflației asupra cursului de schimb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419600" y="1988840"/>
            <a:ext cx="44735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 inflaţie mai </a:t>
            </a: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ridicată</a:t>
            </a: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o economie decât în alta se traduce printr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vi-VN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deplasare spre </a:t>
            </a:r>
            <a:r>
              <a:rPr lang="ro-RO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dreapta</a:t>
            </a:r>
            <a:r>
              <a:rPr lang="vi-VN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 curbei cererii de </a:t>
            </a:r>
            <a:r>
              <a:rPr lang="vi-VN" sz="20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valută</a:t>
            </a:r>
            <a:r>
              <a:rPr lang="ro-RO" sz="20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2000" b="1" i="1" dirty="0" smtClean="0">
                <a:latin typeface="Times New Roman" pitchFamily="18" charset="0"/>
                <a:cs typeface="Times New Roman" pitchFamily="18" charset="0"/>
              </a:rPr>
              <a:t>cresc importurile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i="1" dirty="0" smtClean="0">
                <a:latin typeface="Times New Roman" pitchFamily="18" charset="0"/>
                <a:cs typeface="Times New Roman" pitchFamily="18" charset="0"/>
              </a:rPr>
              <a:t>pentru a înlocui produsele autohtone mai scumpe)</a:t>
            </a:r>
            <a:r>
              <a:rPr lang="vi-V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şi </a:t>
            </a:r>
            <a:r>
              <a:rPr lang="vi-VN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spre </a:t>
            </a:r>
            <a:r>
              <a:rPr lang="ro-RO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stânga</a:t>
            </a:r>
            <a:r>
              <a:rPr lang="vi-VN" sz="20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 curbei </a:t>
            </a:r>
            <a:r>
              <a:rPr lang="vi-VN" sz="20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ofertei</a:t>
            </a:r>
            <a:r>
              <a:rPr lang="ro-RO" sz="20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2000" b="1" i="1" dirty="0" smtClean="0">
                <a:latin typeface="Times New Roman" pitchFamily="18" charset="0"/>
                <a:cs typeface="Times New Roman" pitchFamily="18" charset="0"/>
              </a:rPr>
              <a:t>scad exporturile</a:t>
            </a:r>
            <a:r>
              <a:rPr lang="ro-RO" sz="2000" i="1" dirty="0" smtClean="0">
                <a:latin typeface="Times New Roman" pitchFamily="18" charset="0"/>
                <a:cs typeface="Times New Roman" pitchFamily="18" charset="0"/>
              </a:rPr>
              <a:t>, ca urmare a solicitării mai scăzute a produselor autohtone în străinătate, devenite mai scumpe)</a:t>
            </a:r>
            <a:r>
              <a:rPr lang="vi-VN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ceea ce va antrena </a:t>
            </a:r>
            <a:r>
              <a:rPr lang="ro-RO" sz="2000" b="1" i="1" dirty="0">
                <a:latin typeface="Times New Roman" pitchFamily="18" charset="0"/>
                <a:cs typeface="Times New Roman" pitchFamily="18" charset="0"/>
              </a:rPr>
              <a:t>creşterea</a:t>
            </a:r>
            <a:r>
              <a:rPr lang="vi-VN" sz="2000" b="1" i="1" dirty="0">
                <a:latin typeface="Times New Roman" pitchFamily="18" charset="0"/>
                <a:cs typeface="Times New Roman" pitchFamily="18" charset="0"/>
              </a:rPr>
              <a:t> cursului de schimb</a:t>
            </a:r>
            <a:r>
              <a:rPr lang="ro-RO" sz="2000" i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250825" y="260350"/>
            <a:ext cx="8713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vi-VN" sz="2000" i="1">
                <a:latin typeface="Times New Roman" pitchFamily="18" charset="0"/>
              </a:rPr>
              <a:t>Pentru a calcula în mod corect repercusiunile cursului de schimb asupra competitivităţii acelei economii, se utilizează conceptul de </a:t>
            </a:r>
            <a:r>
              <a:rPr lang="vi-VN" sz="2000" b="1" i="1">
                <a:solidFill>
                  <a:srgbClr val="002060"/>
                </a:solidFill>
                <a:latin typeface="Times New Roman" pitchFamily="18" charset="0"/>
              </a:rPr>
              <a:t>curs de schimb real</a:t>
            </a:r>
            <a:r>
              <a:rPr lang="ro-RO" sz="2000" i="1">
                <a:solidFill>
                  <a:srgbClr val="002060"/>
                </a:solidFill>
                <a:latin typeface="Palatino Linotype" pitchFamily="18" charset="0"/>
              </a:rPr>
              <a:t>.</a:t>
            </a:r>
            <a:r>
              <a:rPr lang="vi-VN" sz="2000" i="1">
                <a:solidFill>
                  <a:srgbClr val="002060"/>
                </a:solidFill>
                <a:latin typeface="Times New Roman" pitchFamily="18" charset="0"/>
              </a:rPr>
              <a:t> </a:t>
            </a:r>
            <a:endParaRPr lang="ro-RO" sz="2000" i="1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o-RO">
              <a:latin typeface="Palatino Linotype" pitchFamily="18" charset="0"/>
            </a:endParaRP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755650" y="1628775"/>
          <a:ext cx="1590675" cy="1000125"/>
        </p:xfrm>
        <a:graphic>
          <a:graphicData uri="http://schemas.openxmlformats.org/presentationml/2006/ole">
            <p:oleObj spid="_x0000_s9224" name="Equation" r:id="rId3" imgW="800100" imgH="419100" progId="Equation.3">
              <p:embed/>
            </p:oleObj>
          </a:graphicData>
        </a:graphic>
      </p:graphicFrame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2987675" y="1365250"/>
            <a:ext cx="59769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sz="2000" i="1">
                <a:latin typeface="Times New Roman" pitchFamily="18" charset="0"/>
              </a:rPr>
              <a:t>unde: </a:t>
            </a:r>
            <a:endParaRPr lang="ro-RO" sz="2000" i="1">
              <a:latin typeface="Palatino Linotype" pitchFamily="18" charset="0"/>
            </a:endParaRPr>
          </a:p>
          <a:p>
            <a:r>
              <a:rPr lang="vi-VN" sz="2000" i="1">
                <a:latin typeface="Times New Roman" pitchFamily="18" charset="0"/>
              </a:rPr>
              <a:t>Csr - cursul de schimb real; </a:t>
            </a:r>
            <a:endParaRPr lang="ro-RO" sz="2000" i="1">
              <a:latin typeface="Palatino Linotype" pitchFamily="18" charset="0"/>
            </a:endParaRPr>
          </a:p>
          <a:p>
            <a:r>
              <a:rPr lang="vi-VN" sz="2000" i="1">
                <a:latin typeface="Times New Roman" pitchFamily="18" charset="0"/>
              </a:rPr>
              <a:t>Cs - cursul de schimb nominal; </a:t>
            </a:r>
            <a:endParaRPr lang="ro-RO" sz="2000" i="1">
              <a:latin typeface="Palatino Linotype" pitchFamily="18" charset="0"/>
            </a:endParaRPr>
          </a:p>
          <a:p>
            <a:r>
              <a:rPr lang="vi-VN" sz="2000" i="1">
                <a:latin typeface="Times New Roman" pitchFamily="18" charset="0"/>
              </a:rPr>
              <a:t>Px - preţurile produselor în străinătate; </a:t>
            </a:r>
            <a:endParaRPr lang="ro-RO" sz="2000" i="1">
              <a:latin typeface="Palatino Linotype" pitchFamily="18" charset="0"/>
            </a:endParaRPr>
          </a:p>
          <a:p>
            <a:r>
              <a:rPr lang="vi-VN" sz="2000" i="1">
                <a:latin typeface="Times New Roman" pitchFamily="18" charset="0"/>
              </a:rPr>
              <a:t>P – prețurile produselor în ţară</a:t>
            </a:r>
            <a:r>
              <a:rPr lang="ro-RO" sz="2000" i="1">
                <a:latin typeface="Palatino Linotype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638" y="3584575"/>
            <a:ext cx="8689975" cy="1062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vi-VN" sz="2100" b="1" i="1" dirty="0">
                <a:solidFill>
                  <a:srgbClr val="002060"/>
                </a:solidFill>
                <a:latin typeface="+mn-lt"/>
                <a:cs typeface="+mn-cs"/>
              </a:rPr>
              <a:t>Csr</a:t>
            </a:r>
            <a:r>
              <a:rPr lang="ro-RO" sz="2100" b="1" i="1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mare </a:t>
            </a:r>
            <a:r>
              <a:rPr lang="ro-RO" sz="2100" b="1" i="1" dirty="0">
                <a:solidFill>
                  <a:srgbClr val="002060"/>
                </a:solidFill>
                <a:latin typeface="+mn-lt"/>
                <a:cs typeface="+mn-cs"/>
              </a:rPr>
              <a:t>- </a:t>
            </a:r>
            <a:r>
              <a:rPr lang="vi-VN" sz="2100" i="1" dirty="0">
                <a:latin typeface="+mn-lt"/>
                <a:cs typeface="+mn-cs"/>
              </a:rPr>
              <a:t>mărfurile străine sunt relativ scumpe</a:t>
            </a:r>
            <a:r>
              <a:rPr lang="ro-RO" sz="2100" i="1" dirty="0">
                <a:latin typeface="+mn-lt"/>
                <a:cs typeface="+mn-cs"/>
              </a:rPr>
              <a:t>, </a:t>
            </a:r>
            <a:r>
              <a:rPr lang="vi-VN" sz="2100" i="1" dirty="0">
                <a:latin typeface="+mn-lt"/>
                <a:cs typeface="+mn-cs"/>
              </a:rPr>
              <a:t>mărfurile produse în ţară sunt relativ ieftine</a:t>
            </a:r>
            <a:r>
              <a:rPr lang="ro-RO" sz="2100" i="1" dirty="0">
                <a:latin typeface="+mn-lt"/>
                <a:cs typeface="+mn-cs"/>
              </a:rPr>
              <a:t>,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şi invers.</a:t>
            </a:r>
            <a:endParaRPr lang="vi-VN" sz="2100" i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100" dirty="0">
                <a:latin typeface="+mn-lt"/>
                <a:cs typeface="+mn-cs"/>
              </a:rPr>
              <a:t> </a:t>
            </a:r>
          </a:p>
        </p:txBody>
      </p:sp>
      <p:sp>
        <p:nvSpPr>
          <p:cNvPr id="9229" name="Rectangle 8"/>
          <p:cNvSpPr>
            <a:spLocks noChangeArrowheads="1"/>
          </p:cNvSpPr>
          <p:nvPr/>
        </p:nvSpPr>
        <p:spPr bwMode="auto">
          <a:xfrm>
            <a:off x="288925" y="4498975"/>
            <a:ext cx="8689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Depreciere / Repreciere -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scăderea / creşterea cursului de piaţă al unei monede.</a:t>
            </a:r>
          </a:p>
        </p:txBody>
      </p:sp>
      <p:sp>
        <p:nvSpPr>
          <p:cNvPr id="9230" name="Rectangle 9"/>
          <p:cNvSpPr>
            <a:spLocks noChangeArrowheads="1"/>
          </p:cNvSpPr>
          <p:nvPr/>
        </p:nvSpPr>
        <p:spPr bwMode="auto">
          <a:xfrm>
            <a:off x="263525" y="5499100"/>
            <a:ext cx="86899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Devalorizare  / Revalorizare – </a:t>
            </a:r>
            <a:r>
              <a:rPr lang="ro-RO" sz="2100" i="1" dirty="0">
                <a:latin typeface="Times New Roman" pitchFamily="18" charset="0"/>
                <a:cs typeface="Times New Roman" pitchFamily="18" charset="0"/>
              </a:rPr>
              <a:t>scăderea / creşterea cursului oficial al unei monede.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2"/>
          <p:cNvSpPr txBox="1">
            <a:spLocks/>
          </p:cNvSpPr>
          <p:nvPr/>
        </p:nvSpPr>
        <p:spPr bwMode="auto">
          <a:xfrm>
            <a:off x="142875" y="1171575"/>
            <a:ext cx="88582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Comerţul internaţional </a:t>
            </a:r>
            <a:r>
              <a:rPr lang="ro-RO" sz="21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componenta fundamentală, cea mai veche, a relaţiilor economice dintre statele lumii.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47625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808080"/>
              </a:buClr>
            </a:pPr>
            <a:r>
              <a:rPr lang="ro-RO" sz="2800" b="1">
                <a:solidFill>
                  <a:srgbClr val="002060"/>
                </a:solidFill>
                <a:latin typeface="Palatino Linotype" pitchFamily="18" charset="0"/>
                <a:cs typeface="Times New Roman" pitchFamily="18" charset="0"/>
              </a:rPr>
              <a:t>CÂŞTIGURILE DIN COMERŢ</a:t>
            </a:r>
            <a:endParaRPr lang="en-US" sz="2800" b="1">
              <a:solidFill>
                <a:srgbClr val="002060"/>
              </a:solidFill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16387" name="Subtitle 2"/>
          <p:cNvSpPr txBox="1">
            <a:spLocks/>
          </p:cNvSpPr>
          <p:nvPr/>
        </p:nvSpPr>
        <p:spPr bwMode="auto">
          <a:xfrm>
            <a:off x="142875" y="2276475"/>
            <a:ext cx="88582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Participarea la comerţul internaţional – direct proporţională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cu:</a:t>
            </a:r>
          </a:p>
          <a:p>
            <a:pPr marL="457200" lvl="3" algn="just">
              <a:buFont typeface="Wingdings" pitchFamily="2" charset="2"/>
              <a:buChar char="Ø"/>
            </a:pP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 potenţialul economic;</a:t>
            </a:r>
          </a:p>
          <a:p>
            <a:pPr marL="457200" lvl="3" algn="just">
              <a:buFont typeface="Wingdings" pitchFamily="2" charset="2"/>
              <a:buChar char="Ø"/>
            </a:pP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nivelul de dezvoltare economică;</a:t>
            </a:r>
          </a:p>
          <a:p>
            <a:pPr marL="457200" lvl="3" algn="just">
              <a:buFont typeface="Wingdings" pitchFamily="2" charset="2"/>
              <a:buChar char="Ø"/>
            </a:pP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competitivitatea produselor naţionale;</a:t>
            </a:r>
          </a:p>
          <a:p>
            <a:pPr marL="457200" lvl="3" algn="just">
              <a:buFont typeface="Wingdings" pitchFamily="2" charset="2"/>
              <a:buChar char="Ø"/>
            </a:pPr>
            <a:r>
              <a:rPr lang="ro-RO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strategiile de afaceri ale firmelor naţionale etc.</a:t>
            </a:r>
            <a:endParaRPr lang="en-US" sz="2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4292600"/>
            <a:ext cx="88915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ubtitle 2"/>
          <p:cNvSpPr txBox="1">
            <a:spLocks/>
          </p:cNvSpPr>
          <p:nvPr/>
        </p:nvSpPr>
        <p:spPr bwMode="auto">
          <a:xfrm>
            <a:off x="142875" y="188913"/>
            <a:ext cx="8858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Specializarea şi schimbul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surse ale bunăstării şi prosperităţii naţiunilor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545778" y="810965"/>
          <a:ext cx="2903984" cy="141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79838" y="1412875"/>
            <a:ext cx="647700" cy="0"/>
          </a:xfrm>
          <a:prstGeom prst="straightConnector1">
            <a:avLst/>
          </a:prstGeom>
          <a:ln w="222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Subtitle 2"/>
          <p:cNvSpPr txBox="1">
            <a:spLocks/>
          </p:cNvSpPr>
          <p:nvPr/>
        </p:nvSpPr>
        <p:spPr bwMode="auto">
          <a:xfrm>
            <a:off x="4643438" y="1196975"/>
            <a:ext cx="38544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Determinanţi ai schimbului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3" name="Subtitle 2"/>
          <p:cNvSpPr txBox="1">
            <a:spLocks/>
          </p:cNvSpPr>
          <p:nvPr/>
        </p:nvSpPr>
        <p:spPr bwMode="auto">
          <a:xfrm>
            <a:off x="141288" y="2492375"/>
            <a:ext cx="8858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Economie deschisă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participantă la comerţul internaţional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Subtitle 2"/>
          <p:cNvSpPr txBox="1">
            <a:spLocks/>
          </p:cNvSpPr>
          <p:nvPr/>
        </p:nvSpPr>
        <p:spPr bwMode="auto">
          <a:xfrm>
            <a:off x="142875" y="3068638"/>
            <a:ext cx="8858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Economie închisă –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izolată de aria comerţului internaţional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Subtitle 2"/>
          <p:cNvSpPr txBox="1">
            <a:spLocks/>
          </p:cNvSpPr>
          <p:nvPr/>
        </p:nvSpPr>
        <p:spPr bwMode="auto">
          <a:xfrm>
            <a:off x="141288" y="3806825"/>
            <a:ext cx="8858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În funcţie de nivelul protecţiei aplicate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gradul de deschidere spre exterior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variază: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20366" y="4534520"/>
          <a:ext cx="6936432" cy="179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ubtitle 2"/>
          <p:cNvSpPr txBox="1">
            <a:spLocks/>
          </p:cNvSpPr>
          <p:nvPr/>
        </p:nvSpPr>
        <p:spPr bwMode="auto">
          <a:xfrm>
            <a:off x="285750" y="549275"/>
            <a:ext cx="8858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Câștigurile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decurg din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comerțul liber!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4" name="Group 13"/>
          <p:cNvGrpSpPr>
            <a:grpSpLocks/>
          </p:cNvGrpSpPr>
          <p:nvPr/>
        </p:nvGrpSpPr>
        <p:grpSpPr bwMode="auto">
          <a:xfrm>
            <a:off x="149225" y="1412875"/>
            <a:ext cx="8858250" cy="1143000"/>
            <a:chOff x="148996" y="1484784"/>
            <a:chExt cx="8858312" cy="1143744"/>
          </a:xfrm>
        </p:grpSpPr>
        <p:sp>
          <p:nvSpPr>
            <p:cNvPr id="18439" name="Subtitle 2"/>
            <p:cNvSpPr txBox="1">
              <a:spLocks/>
            </p:cNvSpPr>
            <p:nvPr/>
          </p:nvSpPr>
          <p:spPr bwMode="auto">
            <a:xfrm>
              <a:off x="148996" y="1484784"/>
              <a:ext cx="8858312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Specializarea națiunilor  - 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condiționată de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competențele specifice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 și 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dotarea cu resurse</a:t>
              </a: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Striped Right Arrow 4"/>
            <p:cNvSpPr/>
            <p:nvPr/>
          </p:nvSpPr>
          <p:spPr>
            <a:xfrm>
              <a:off x="1842871" y="1916865"/>
              <a:ext cx="431803" cy="3605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o-RO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41" name="Subtitle 2"/>
            <p:cNvSpPr txBox="1">
              <a:spLocks/>
            </p:cNvSpPr>
            <p:nvPr/>
          </p:nvSpPr>
          <p:spPr bwMode="auto">
            <a:xfrm>
              <a:off x="2339752" y="1853208"/>
              <a:ext cx="6635012" cy="42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ts val="1200"/>
                </a:spcBef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specializarea 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trebuie să se realizeze în acele 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produse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 ce </a:t>
              </a: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42" name="Subtitle 2"/>
            <p:cNvSpPr txBox="1">
              <a:spLocks/>
            </p:cNvSpPr>
            <p:nvPr/>
          </p:nvSpPr>
          <p:spPr bwMode="auto">
            <a:xfrm>
              <a:off x="251520" y="2204864"/>
              <a:ext cx="8352928" cy="423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ts val="1200"/>
                </a:spcBef>
              </a:pP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 presupun </a:t>
              </a: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cele mai reduse costuri de oportunitate</a:t>
              </a:r>
              <a:r>
                <a:rPr lang="ro-RO" sz="2100">
                  <a:latin typeface="Times New Roman" pitchFamily="18" charset="0"/>
                  <a:cs typeface="Times New Roman" pitchFamily="18" charset="0"/>
                </a:rPr>
                <a:t>.  </a:t>
              </a: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35" name="Subtitle 2"/>
          <p:cNvSpPr txBox="1">
            <a:spLocks/>
          </p:cNvSpPr>
          <p:nvPr/>
        </p:nvSpPr>
        <p:spPr bwMode="auto">
          <a:xfrm>
            <a:off x="115888" y="3716338"/>
            <a:ext cx="8858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Orientarea spre comerțul exterior –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determinată de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avantajele obținute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Subtitle 2"/>
          <p:cNvSpPr txBox="1">
            <a:spLocks/>
          </p:cNvSpPr>
          <p:nvPr/>
        </p:nvSpPr>
        <p:spPr bwMode="auto">
          <a:xfrm>
            <a:off x="107950" y="4581525"/>
            <a:ext cx="8858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DOAR COMPANIILE fac comerț,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NU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statele sau regiunile!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7" name="Subtitle 2"/>
          <p:cNvSpPr txBox="1">
            <a:spLocks/>
          </p:cNvSpPr>
          <p:nvPr/>
        </p:nvSpPr>
        <p:spPr bwMode="auto">
          <a:xfrm>
            <a:off x="106363" y="5516563"/>
            <a:ext cx="8858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Companiile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se vor specializa în producția acelor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bunuri și servicii 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pentru care dețin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avantaje comparative.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Subtitle 2"/>
          <p:cNvSpPr txBox="1">
            <a:spLocks/>
          </p:cNvSpPr>
          <p:nvPr/>
        </p:nvSpPr>
        <p:spPr bwMode="auto">
          <a:xfrm>
            <a:off x="107950" y="2852738"/>
            <a:ext cx="8069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Specializare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 – urmărirea avantajului comparativ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ubtitle 2"/>
          <p:cNvSpPr txBox="1">
            <a:spLocks/>
          </p:cNvSpPr>
          <p:nvPr/>
        </p:nvSpPr>
        <p:spPr bwMode="auto">
          <a:xfrm>
            <a:off x="107950" y="115888"/>
            <a:ext cx="8858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8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Principalele surse ale câștigurilor din comerț: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Subtitle 2"/>
          <p:cNvSpPr txBox="1">
            <a:spLocks/>
          </p:cNvSpPr>
          <p:nvPr/>
        </p:nvSpPr>
        <p:spPr bwMode="auto">
          <a:xfrm>
            <a:off x="123825" y="981075"/>
            <a:ext cx="88598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ctr">
              <a:spcBef>
                <a:spcPts val="1200"/>
              </a:spcBef>
              <a:buFont typeface="Century Gothic" pitchFamily="34" charset="0"/>
              <a:buAutoNum type="arabicParenR"/>
            </a:pPr>
            <a:r>
              <a:rPr lang="ro-RO" sz="2300" b="1" i="1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Diferențe de cost (din diferențele privind dotarea cu resurse)</a:t>
            </a:r>
            <a:endParaRPr lang="en-US" sz="2300" b="1" i="1" u="sng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Subtitle 2"/>
          <p:cNvSpPr txBox="1">
            <a:spLocks/>
          </p:cNvSpPr>
          <p:nvPr/>
        </p:nvSpPr>
        <p:spPr bwMode="auto">
          <a:xfrm>
            <a:off x="250825" y="1576388"/>
            <a:ext cx="86423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Când apare avantajul absolut?  </a:t>
            </a:r>
            <a:endParaRPr lang="en-US" sz="21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Subtitle 2"/>
          <p:cNvSpPr txBox="1">
            <a:spLocks/>
          </p:cNvSpPr>
          <p:nvPr/>
        </p:nvSpPr>
        <p:spPr bwMode="auto">
          <a:xfrm>
            <a:off x="25400" y="2205038"/>
            <a:ext cx="8940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>
                <a:latin typeface="Times New Roman" pitchFamily="18" charset="0"/>
                <a:cs typeface="Times New Roman" pitchFamily="18" charset="0"/>
              </a:rPr>
              <a:t>Atunci când o națiune/regiune poate </a:t>
            </a: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obține un produs cu o cantitate mai mică de resurse</a:t>
            </a:r>
            <a:r>
              <a:rPr lang="ro-RO" sz="2100">
                <a:latin typeface="Times New Roman" pitchFamily="18" charset="0"/>
                <a:cs typeface="Times New Roman" pitchFamily="18" charset="0"/>
              </a:rPr>
              <a:t> față de restul țărilor/regiunilor. 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Subtitle 2"/>
          <p:cNvSpPr txBox="1">
            <a:spLocks/>
          </p:cNvSpPr>
          <p:nvPr/>
        </p:nvSpPr>
        <p:spPr bwMode="auto">
          <a:xfrm>
            <a:off x="-22225" y="3163888"/>
            <a:ext cx="9005888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Resursele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vor fi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alocate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către acele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bunuri</a:t>
            </a:r>
            <a:r>
              <a:rPr lang="ro-RO" sz="2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pentru care se dețin </a:t>
            </a:r>
            <a:r>
              <a:rPr lang="ro-RO" sz="21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avantaje absolute. </a:t>
            </a:r>
            <a:endParaRPr lang="en-US" sz="21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Subtitle 2"/>
          <p:cNvSpPr txBox="1">
            <a:spLocks/>
          </p:cNvSpPr>
          <p:nvPr/>
        </p:nvSpPr>
        <p:spPr bwMode="auto">
          <a:xfrm>
            <a:off x="-36513" y="4249738"/>
            <a:ext cx="8940801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Pentru a înțelege motivul apariției specializării între națiuni, vom face apel la un exemplu,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cu două țări/regiuni (Uniunea Europeană și SUA) și două produse (grâu și postav)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-49213" y="5689600"/>
            <a:ext cx="9032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UE poate produce la costuri mai mici postavul, 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iar SUA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 grâul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. Ambele dispun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de două unități de muncă</a:t>
            </a: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 (forța de muncă – unicul factor de producție).</a:t>
            </a:r>
            <a:endParaRPr lang="vi-VN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3" cstate="print"/>
          <a:srcRect b="10918"/>
          <a:stretch>
            <a:fillRect/>
          </a:stretch>
        </p:blipFill>
        <p:spPr bwMode="auto">
          <a:xfrm>
            <a:off x="395288" y="765175"/>
            <a:ext cx="83978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Subtitle 2"/>
          <p:cNvSpPr txBox="1">
            <a:spLocks/>
          </p:cNvSpPr>
          <p:nvPr/>
        </p:nvSpPr>
        <p:spPr bwMode="auto">
          <a:xfrm>
            <a:off x="179388" y="4437063"/>
            <a:ext cx="8778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buFont typeface="Century Gothic" pitchFamily="34" charset="0"/>
              <a:buAutoNum type="alphaLcParenR"/>
            </a:pPr>
            <a:r>
              <a:rPr lang="ro-RO" sz="1400">
                <a:latin typeface="Times New Roman" pitchFamily="18" charset="0"/>
                <a:cs typeface="Times New Roman" pitchFamily="18" charset="0"/>
              </a:rPr>
              <a:t>Situația în care </a:t>
            </a:r>
            <a:r>
              <a:rPr lang="ro-RO" sz="1400" i="1">
                <a:latin typeface="Times New Roman" pitchFamily="18" charset="0"/>
                <a:cs typeface="Times New Roman" pitchFamily="18" charset="0"/>
              </a:rPr>
              <a:t>economiile </a:t>
            </a:r>
            <a:r>
              <a:rPr lang="ro-RO" sz="1400">
                <a:latin typeface="Times New Roman" pitchFamily="18" charset="0"/>
                <a:cs typeface="Times New Roman" pitchFamily="18" charset="0"/>
              </a:rPr>
              <a:t>sunt </a:t>
            </a:r>
            <a:r>
              <a:rPr lang="ro-RO" sz="1400" i="1">
                <a:latin typeface="Times New Roman" pitchFamily="18" charset="0"/>
                <a:cs typeface="Times New Roman" pitchFamily="18" charset="0"/>
              </a:rPr>
              <a:t>închise, </a:t>
            </a:r>
            <a:r>
              <a:rPr lang="ro-RO" sz="1400">
                <a:latin typeface="Times New Roman" pitchFamily="18" charset="0"/>
                <a:cs typeface="Times New Roman" pitchFamily="18" charset="0"/>
              </a:rPr>
              <a:t>nu apelează la schimb</a:t>
            </a:r>
            <a:r>
              <a:rPr lang="ro-RO" sz="1400" i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indent="-355600">
              <a:buFont typeface="Century Gothic" pitchFamily="34" charset="0"/>
              <a:buAutoNum type="alphaLcParenR"/>
            </a:pPr>
            <a:r>
              <a:rPr lang="ro-RO" sz="1400" i="1">
                <a:latin typeface="Times New Roman" pitchFamily="18" charset="0"/>
                <a:cs typeface="Times New Roman" pitchFamily="18" charset="0"/>
              </a:rPr>
              <a:t>Economii deschise, </a:t>
            </a:r>
            <a:r>
              <a:rPr lang="ro-RO" sz="1400">
                <a:latin typeface="Times New Roman" pitchFamily="18" charset="0"/>
                <a:cs typeface="Times New Roman" pitchFamily="18" charset="0"/>
              </a:rPr>
              <a:t>cu relații de schimb liber. </a:t>
            </a: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6675" y="5384800"/>
            <a:ext cx="90043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Legea avantajului comparativ – </a:t>
            </a:r>
            <a:r>
              <a:rPr lang="vi-VN" sz="2100">
                <a:latin typeface="Times New Roman" pitchFamily="18" charset="0"/>
              </a:rPr>
              <a:t>fiecare</a:t>
            </a:r>
            <a:r>
              <a:rPr lang="ro-RO" sz="2100">
                <a:latin typeface="Times New Roman" pitchFamily="18" charset="0"/>
              </a:rPr>
              <a:t> </a:t>
            </a:r>
            <a:r>
              <a:rPr lang="vi-VN" sz="2100">
                <a:latin typeface="Times New Roman" pitchFamily="18" charset="0"/>
              </a:rPr>
              <a:t>țară se specializează în producția și exportul bunurilor pe care le produc</a:t>
            </a:r>
            <a:r>
              <a:rPr lang="ro-RO" sz="2100">
                <a:latin typeface="Times New Roman" pitchFamily="18" charset="0"/>
              </a:rPr>
              <a:t>e</a:t>
            </a:r>
            <a:r>
              <a:rPr lang="vi-VN" sz="2100">
                <a:latin typeface="Times New Roman" pitchFamily="18" charset="0"/>
              </a:rPr>
              <a:t> la un cost relativ (cost de oportunitate) inferior celui </a:t>
            </a:r>
            <a:r>
              <a:rPr lang="ro-RO" sz="2100">
                <a:latin typeface="Times New Roman" pitchFamily="18" charset="0"/>
              </a:rPr>
              <a:t>înregistrat în </a:t>
            </a:r>
            <a:r>
              <a:rPr lang="vi-VN" sz="2100">
                <a:latin typeface="Times New Roman" pitchFamily="18" charset="0"/>
              </a:rPr>
              <a:t>alt</a:t>
            </a:r>
            <a:r>
              <a:rPr lang="ro-RO" sz="2100">
                <a:latin typeface="Times New Roman" pitchFamily="18" charset="0"/>
              </a:rPr>
              <a:t>e</a:t>
            </a:r>
            <a:r>
              <a:rPr lang="vi-VN" sz="2100">
                <a:latin typeface="Times New Roman" pitchFamily="18" charset="0"/>
              </a:rPr>
              <a:t> țări</a:t>
            </a:r>
            <a:r>
              <a:rPr lang="ro-RO" sz="2100">
                <a:latin typeface="Palatino Linotype" pitchFamily="18" charset="0"/>
              </a:rPr>
              <a:t>.</a:t>
            </a:r>
            <a:r>
              <a:rPr lang="vi-VN" sz="2100">
                <a:latin typeface="Times New Roman" pitchFamily="18" charset="0"/>
              </a:rPr>
              <a:t> </a:t>
            </a:r>
            <a:endParaRPr lang="en-US" sz="2100" b="1" i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87450" y="260350"/>
            <a:ext cx="684053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Modelul avantajului absolut  a lui A. Smith</a:t>
            </a:r>
            <a:endParaRPr lang="ro-RO" sz="210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ubtitle 2"/>
          <p:cNvSpPr txBox="1">
            <a:spLocks/>
          </p:cNvSpPr>
          <p:nvPr/>
        </p:nvSpPr>
        <p:spPr bwMode="auto">
          <a:xfrm>
            <a:off x="65088" y="0"/>
            <a:ext cx="90789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ro-RO" sz="2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Ce se întâmplă dacă țările nu dețin avantaj </a:t>
            </a:r>
            <a:r>
              <a:rPr lang="ro-RO" sz="2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</a:t>
            </a:r>
            <a:r>
              <a:rPr lang="en-US" sz="2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niciun </a:t>
            </a:r>
            <a:r>
              <a:rPr lang="ro-RO" sz="2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produs ? </a:t>
            </a:r>
            <a:endParaRPr lang="en-US" sz="21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Subtitle 2"/>
          <p:cNvSpPr txBox="1">
            <a:spLocks/>
          </p:cNvSpPr>
          <p:nvPr/>
        </p:nvSpPr>
        <p:spPr bwMode="auto">
          <a:xfrm>
            <a:off x="0" y="476250"/>
            <a:ext cx="8940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dirty="0">
                <a:latin typeface="Times New Roman" pitchFamily="18" charset="0"/>
                <a:cs typeface="Times New Roman" pitchFamily="18" charset="0"/>
              </a:rPr>
              <a:t>Revenind la același exemplu, atât grâul, cât și postavul sunt realizate de SUA la costuri mai mari.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827088" y="1196975"/>
            <a:ext cx="74882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Modelul avantajului comparativ relativ a lui D. Ricardo</a:t>
            </a:r>
            <a:endParaRPr lang="ro-RO" sz="2100">
              <a:latin typeface="Palatino Linotype" pitchFamily="18" charset="0"/>
            </a:endParaRPr>
          </a:p>
        </p:txBody>
      </p:sp>
      <p:sp>
        <p:nvSpPr>
          <p:cNvPr id="22533" name="Subtitle 2"/>
          <p:cNvSpPr txBox="1">
            <a:spLocks/>
          </p:cNvSpPr>
          <p:nvPr/>
        </p:nvSpPr>
        <p:spPr bwMode="auto">
          <a:xfrm>
            <a:off x="0" y="5489575"/>
            <a:ext cx="9144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ro-RO" sz="21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Legea avantajului comparativ relativ - </a:t>
            </a:r>
            <a:r>
              <a:rPr lang="vi-VN" sz="2000">
                <a:latin typeface="Times New Roman" pitchFamily="18" charset="0"/>
              </a:rPr>
              <a:t>fiecare țară se specializează în producția bunuril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or pentru care posedă cel mai mare avantaj comparativ relativ </a:t>
            </a:r>
            <a:r>
              <a:rPr lang="ro-RO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„superioritatea cea mai mare”</a:t>
            </a:r>
            <a:r>
              <a:rPr lang="ro-RO" sz="20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sau cel mai mic dezavantaj comparativ relativ </a:t>
            </a:r>
            <a:r>
              <a:rPr lang="ro-RO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(„inferioritatea cea mai mică”)</a:t>
            </a:r>
            <a:r>
              <a:rPr lang="ro-RO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2744" name="Group 216"/>
          <p:cNvGraphicFramePr>
            <a:graphicFrameLocks noGrp="1"/>
          </p:cNvGraphicFramePr>
          <p:nvPr/>
        </p:nvGraphicFramePr>
        <p:xfrm>
          <a:off x="684213" y="1628775"/>
          <a:ext cx="7991475" cy="3671890"/>
        </p:xfrm>
        <a:graphic>
          <a:graphicData uri="http://schemas.openxmlformats.org/drawingml/2006/table">
            <a:tbl>
              <a:tblPr/>
              <a:tblGrid>
                <a:gridCol w="1857375"/>
                <a:gridCol w="1525587"/>
                <a:gridCol w="1628775"/>
                <a:gridCol w="1652588"/>
                <a:gridCol w="1327150"/>
              </a:tblGrid>
              <a:tr h="3571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Tabelul 4. Câștiguri din specializarea cu avantaj relativ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Produse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Grâu (kg.)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Postav (kg.)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Grâu (kg.)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Postav (kg.)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Economii </a:t>
                      </a:r>
                      <a:r>
                        <a:rPr kumimoji="0" lang="ro-R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î</a:t>
                      </a:r>
                      <a:r>
                        <a:rPr kumimoji="0" lang="ro-R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nchise</a:t>
                      </a: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vs. </a:t>
                      </a:r>
                      <a:r>
                        <a:rPr kumimoji="0" lang="ro-R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economii deschise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eriod"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Cantități de grâu și postav care pot fi produse cu o unitate de muncă </a:t>
                      </a: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î</a:t>
                      </a: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cele două țări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eriod"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Cantități care pot fi produse prin transferul de resurse </a:t>
                      </a: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î</a:t>
                      </a: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 activitatea unde se deține avantaj comparativ 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UE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alibri" pitchFamily="34" charset="0"/>
                        <a:buChar char="-"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(45)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+ 9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(99)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SUA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+ 10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(20)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alibri" pitchFamily="34" charset="0"/>
                        <a:buChar char="-"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(0)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producții la nivel internațional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Fără specializare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 specializare conform avantajului comparativ relativ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358775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kumimoji="0" lang="ro-R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(65)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(99)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Adaptare după R. Lipsey</a:t>
                      </a:r>
                      <a:endParaRPr kumimoji="0" 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6"/>
          <p:cNvGrpSpPr>
            <a:grpSpLocks/>
          </p:cNvGrpSpPr>
          <p:nvPr/>
        </p:nvGrpSpPr>
        <p:grpSpPr bwMode="auto">
          <a:xfrm>
            <a:off x="0" y="4868863"/>
            <a:ext cx="8923338" cy="1079500"/>
            <a:chOff x="79806" y="5481228"/>
            <a:chExt cx="8922914" cy="1080120"/>
          </a:xfrm>
        </p:grpSpPr>
        <p:sp>
          <p:nvSpPr>
            <p:cNvPr id="23555" name="Subtitle 2"/>
            <p:cNvSpPr txBox="1">
              <a:spLocks/>
            </p:cNvSpPr>
            <p:nvPr/>
          </p:nvSpPr>
          <p:spPr bwMode="auto">
            <a:xfrm>
              <a:off x="79806" y="5481228"/>
              <a:ext cx="8922914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ts val="1200"/>
                </a:spcBef>
                <a:buFont typeface="Wingdings" pitchFamily="2" charset="2"/>
                <a:buChar char="ü"/>
              </a:pPr>
              <a:r>
                <a:rPr lang="ro-RO" sz="21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Raţionând în termenii costului de oportunitate      </a:t>
              </a:r>
              <a:r>
                <a:rPr lang="ro-RO" sz="2000">
                  <a:latin typeface="Times New Roman" pitchFamily="18" charset="0"/>
                  <a:cs typeface="Times New Roman" pitchFamily="18" charset="0"/>
                </a:rPr>
                <a:t>fiecare ţară se va specializa în producţia acelor bunuri pentru care </a:t>
              </a:r>
              <a:r>
                <a:rPr lang="ro-RO" sz="20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costul de oportunitate </a:t>
              </a:r>
              <a:r>
                <a:rPr lang="ro-RO" sz="2000">
                  <a:latin typeface="Times New Roman" pitchFamily="18" charset="0"/>
                  <a:cs typeface="Times New Roman" pitchFamily="18" charset="0"/>
                </a:rPr>
                <a:t>este</a:t>
              </a:r>
              <a:r>
                <a:rPr lang="ro-RO" sz="2000" b="1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cel mai mic.  </a:t>
              </a:r>
              <a:endParaRPr lang="ro-RO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719926" y="5736962"/>
              <a:ext cx="358758" cy="0"/>
            </a:xfrm>
            <a:prstGeom prst="straightConnector1">
              <a:avLst/>
            </a:prstGeom>
            <a:ln w="2222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9831"/>
          <a:stretch>
            <a:fillRect/>
          </a:stretch>
        </p:blipFill>
        <p:spPr bwMode="auto">
          <a:xfrm>
            <a:off x="250825" y="1125538"/>
            <a:ext cx="86423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730606563FF4596DC68C8A58F7D7E" ma:contentTypeVersion="2" ma:contentTypeDescription="Create a new document." ma:contentTypeScope="" ma:versionID="d5b022c2ad9b8ccbac1d0b4fbfcba199">
  <xsd:schema xmlns:xsd="http://www.w3.org/2001/XMLSchema" xmlns:xs="http://www.w3.org/2001/XMLSchema" xmlns:p="http://schemas.microsoft.com/office/2006/metadata/properties" xmlns:ns2="e7d5b0c1-0c65-4bcb-be92-02a63762927d" targetNamespace="http://schemas.microsoft.com/office/2006/metadata/properties" ma:root="true" ma:fieldsID="282d78e1e5b021e4115f57c374c7ce46" ns2:_="">
    <xsd:import namespace="e7d5b0c1-0c65-4bcb-be92-02a6376292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5b0c1-0c65-4bcb-be92-02a6376292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89337-2982-45BB-953E-A5C2D1F7D8B0}"/>
</file>

<file path=customXml/itemProps2.xml><?xml version="1.0" encoding="utf-8"?>
<ds:datastoreItem xmlns:ds="http://schemas.openxmlformats.org/officeDocument/2006/customXml" ds:itemID="{40987F2F-56D1-44F4-87F0-A59818549779}"/>
</file>

<file path=customXml/itemProps3.xml><?xml version="1.0" encoding="utf-8"?>
<ds:datastoreItem xmlns:ds="http://schemas.openxmlformats.org/officeDocument/2006/customXml" ds:itemID="{774860E9-F2B7-44A5-B5C6-C8E6A1063B8D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2967</TotalTime>
  <Words>2276</Words>
  <Application>Microsoft Office PowerPoint</Application>
  <PresentationFormat>On-screen Show (4:3)</PresentationFormat>
  <Paragraphs>213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Executive</vt:lpstr>
      <vt:lpstr>Equation</vt:lpstr>
      <vt:lpstr>INTRODUCERE  ÎN ECONOMIA INTERNAȚIONALĂ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ECONOMIA INTERNAȚIONALĂ</dc:title>
  <dc:creator>Oana</dc:creator>
  <cp:lastModifiedBy>Claudiu</cp:lastModifiedBy>
  <cp:revision>109</cp:revision>
  <dcterms:created xsi:type="dcterms:W3CDTF">2013-03-26T15:27:21Z</dcterms:created>
  <dcterms:modified xsi:type="dcterms:W3CDTF">2021-05-23T17:08:22Z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0x010100094730606563FF4596DC68C8A58F7D7E</vt:lpwstr>
  </property>
</Properties>
</file>