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0"/>
  </p:notesMasterIdLst>
  <p:sldIdLst>
    <p:sldId id="256" r:id="rId2"/>
    <p:sldId id="257" r:id="rId3"/>
    <p:sldId id="310" r:id="rId4"/>
    <p:sldId id="312" r:id="rId5"/>
    <p:sldId id="258" r:id="rId6"/>
    <p:sldId id="261" r:id="rId7"/>
    <p:sldId id="259" r:id="rId8"/>
    <p:sldId id="283" r:id="rId9"/>
    <p:sldId id="363" r:id="rId10"/>
    <p:sldId id="267" r:id="rId11"/>
    <p:sldId id="364" r:id="rId12"/>
    <p:sldId id="280" r:id="rId13"/>
    <p:sldId id="262" r:id="rId14"/>
    <p:sldId id="266" r:id="rId15"/>
    <p:sldId id="273" r:id="rId16"/>
    <p:sldId id="286" r:id="rId17"/>
    <p:sldId id="269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Overpass Black" panose="020B0604020202020204" charset="0"/>
      <p:bold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984C8-76AE-46E2-BCC6-BDB0EA1830B5}">
  <a:tblStyle styleId="{1E7984C8-76AE-46E2-BCC6-BDB0EA1830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77" autoAdjust="0"/>
  </p:normalViewPr>
  <p:slideViewPr>
    <p:cSldViewPr snapToGrid="0">
      <p:cViewPr varScale="1">
        <p:scale>
          <a:sx n="76" d="100"/>
          <a:sy n="76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893D1-C249-4BBC-BDD7-A5951019594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4BB5F95-99F6-47C8-8CB3-9EA5B4709A10}">
      <dgm:prSet phldrT="[Text]"/>
      <dgm:spPr/>
      <dgm:t>
        <a:bodyPr/>
        <a:lstStyle/>
        <a:p>
          <a:r>
            <a:rPr lang="en-GB" dirty="0"/>
            <a:t>a. </a:t>
          </a:r>
          <a:r>
            <a:rPr lang="ro-RO" dirty="0"/>
            <a:t>Mărimea și repartiția pieței</a:t>
          </a:r>
          <a:endParaRPr lang="en-GB" dirty="0"/>
        </a:p>
      </dgm:t>
    </dgm:pt>
    <dgm:pt modelId="{937D6CD9-22F3-4A8C-8075-6A1CA05AB520}" type="parTrans" cxnId="{70C56977-EDFB-4D09-BFA7-A1E65550AC0D}">
      <dgm:prSet/>
      <dgm:spPr/>
      <dgm:t>
        <a:bodyPr/>
        <a:lstStyle/>
        <a:p>
          <a:endParaRPr lang="en-GB"/>
        </a:p>
      </dgm:t>
    </dgm:pt>
    <dgm:pt modelId="{E39067FA-BD82-4149-822F-B655756201B5}" type="sibTrans" cxnId="{70C56977-EDFB-4D09-BFA7-A1E65550AC0D}">
      <dgm:prSet/>
      <dgm:spPr/>
      <dgm:t>
        <a:bodyPr/>
        <a:lstStyle/>
        <a:p>
          <a:endParaRPr lang="en-GB"/>
        </a:p>
      </dgm:t>
    </dgm:pt>
    <dgm:pt modelId="{50D51BA3-2BBE-4E73-A4B0-237C57DA6F2F}">
      <dgm:prSet phldrT="[Text]"/>
      <dgm:spPr/>
      <dgm:t>
        <a:bodyPr/>
        <a:lstStyle/>
        <a:p>
          <a:r>
            <a:rPr lang="ro-RO" dirty="0"/>
            <a:t>Potențială</a:t>
          </a:r>
          <a:endParaRPr lang="en-GB" dirty="0"/>
        </a:p>
      </dgm:t>
    </dgm:pt>
    <dgm:pt modelId="{4BA35722-EFDC-4C48-B30D-168551830CF0}" type="parTrans" cxnId="{17EED535-722F-4088-9FFE-A0BFA8FDAACF}">
      <dgm:prSet/>
      <dgm:spPr/>
      <dgm:t>
        <a:bodyPr/>
        <a:lstStyle/>
        <a:p>
          <a:endParaRPr lang="en-GB"/>
        </a:p>
      </dgm:t>
    </dgm:pt>
    <dgm:pt modelId="{4A661B37-1E0E-4C6C-BC52-F7C574121FA2}" type="sibTrans" cxnId="{17EED535-722F-4088-9FFE-A0BFA8FDAACF}">
      <dgm:prSet/>
      <dgm:spPr/>
      <dgm:t>
        <a:bodyPr/>
        <a:lstStyle/>
        <a:p>
          <a:endParaRPr lang="en-GB"/>
        </a:p>
      </dgm:t>
    </dgm:pt>
    <dgm:pt modelId="{3FE2BA50-777A-4988-90F2-5E01EFA5EE05}">
      <dgm:prSet phldrT="[Text]"/>
      <dgm:spPr/>
      <dgm:t>
        <a:bodyPr/>
        <a:lstStyle/>
        <a:p>
          <a:r>
            <a:rPr lang="en-GB" dirty="0"/>
            <a:t>A</a:t>
          </a:r>
          <a:r>
            <a:rPr lang="ro-RO" dirty="0"/>
            <a:t>ctivă</a:t>
          </a:r>
          <a:endParaRPr lang="en-GB" dirty="0"/>
        </a:p>
      </dgm:t>
    </dgm:pt>
    <dgm:pt modelId="{776816A5-7A69-40A9-B786-861E356DB360}" type="parTrans" cxnId="{7D242059-869E-4AD1-B98E-8961011F08F8}">
      <dgm:prSet/>
      <dgm:spPr/>
      <dgm:t>
        <a:bodyPr/>
        <a:lstStyle/>
        <a:p>
          <a:endParaRPr lang="en-GB"/>
        </a:p>
      </dgm:t>
    </dgm:pt>
    <dgm:pt modelId="{2106B276-1F08-44E1-A9AE-9CC903637A7E}" type="sibTrans" cxnId="{7D242059-869E-4AD1-B98E-8961011F08F8}">
      <dgm:prSet/>
      <dgm:spPr/>
      <dgm:t>
        <a:bodyPr/>
        <a:lstStyle/>
        <a:p>
          <a:endParaRPr lang="en-GB"/>
        </a:p>
      </dgm:t>
    </dgm:pt>
    <dgm:pt modelId="{7191A653-FAAF-4232-ABC9-0DF680D835AE}">
      <dgm:prSet phldrT="[Text]"/>
      <dgm:spPr/>
      <dgm:t>
        <a:bodyPr/>
        <a:lstStyle/>
        <a:p>
          <a:r>
            <a:rPr lang="ro-RO" dirty="0"/>
            <a:t>Identificată (concentrată sau dispersată</a:t>
          </a:r>
          <a:r>
            <a:rPr lang="en-GB" dirty="0"/>
            <a:t>)</a:t>
          </a:r>
        </a:p>
      </dgm:t>
    </dgm:pt>
    <dgm:pt modelId="{2FF31C8F-E648-4D2B-869D-EB5CB09A9FFB}" type="parTrans" cxnId="{55569F41-5026-4A68-9F11-7139F4C77C3A}">
      <dgm:prSet/>
      <dgm:spPr/>
      <dgm:t>
        <a:bodyPr/>
        <a:lstStyle/>
        <a:p>
          <a:endParaRPr lang="en-GB"/>
        </a:p>
      </dgm:t>
    </dgm:pt>
    <dgm:pt modelId="{DBD16A39-B66F-4DA3-9820-B974F5E46A10}" type="sibTrans" cxnId="{55569F41-5026-4A68-9F11-7139F4C77C3A}">
      <dgm:prSet/>
      <dgm:spPr/>
      <dgm:t>
        <a:bodyPr/>
        <a:lstStyle/>
        <a:p>
          <a:endParaRPr lang="en-GB"/>
        </a:p>
      </dgm:t>
    </dgm:pt>
    <dgm:pt modelId="{45586293-0FA4-4CC0-B396-8B87F86EA1FC}" type="pres">
      <dgm:prSet presAssocID="{3F0893D1-C249-4BBC-BDD7-A5951019594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A217E7-054B-4450-9245-F238DA70A36B}" type="pres">
      <dgm:prSet presAssocID="{14BB5F95-99F6-47C8-8CB3-9EA5B4709A10}" presName="root" presStyleCnt="0"/>
      <dgm:spPr/>
    </dgm:pt>
    <dgm:pt modelId="{2CA122FB-B737-478B-B81B-2740D833B309}" type="pres">
      <dgm:prSet presAssocID="{14BB5F95-99F6-47C8-8CB3-9EA5B4709A10}" presName="rootComposite" presStyleCnt="0"/>
      <dgm:spPr/>
    </dgm:pt>
    <dgm:pt modelId="{8739C138-7835-47C3-B85C-E461E8AA4602}" type="pres">
      <dgm:prSet presAssocID="{14BB5F95-99F6-47C8-8CB3-9EA5B4709A10}" presName="rootText" presStyleLbl="node1" presStyleIdx="0" presStyleCnt="1" custScaleX="152665" custLinFactNeighborX="-49090" custLinFactNeighborY="8257"/>
      <dgm:spPr/>
    </dgm:pt>
    <dgm:pt modelId="{BC2FA7DF-BED7-4DF0-BC1C-92B96726D44C}" type="pres">
      <dgm:prSet presAssocID="{14BB5F95-99F6-47C8-8CB3-9EA5B4709A10}" presName="rootConnector" presStyleLbl="node1" presStyleIdx="0" presStyleCnt="1"/>
      <dgm:spPr/>
    </dgm:pt>
    <dgm:pt modelId="{33AFC497-30BE-4A2E-9FEC-8318EFE2761E}" type="pres">
      <dgm:prSet presAssocID="{14BB5F95-99F6-47C8-8CB3-9EA5B4709A10}" presName="childShape" presStyleCnt="0"/>
      <dgm:spPr/>
    </dgm:pt>
    <dgm:pt modelId="{37C5E1B1-C3B0-4EBA-AD49-2B3C1B45A324}" type="pres">
      <dgm:prSet presAssocID="{4BA35722-EFDC-4C48-B30D-168551830CF0}" presName="Name13" presStyleLbl="parChTrans1D2" presStyleIdx="0" presStyleCnt="3"/>
      <dgm:spPr/>
    </dgm:pt>
    <dgm:pt modelId="{DF4594E5-4829-44D8-AA78-80BBFCF40EDB}" type="pres">
      <dgm:prSet presAssocID="{50D51BA3-2BBE-4E73-A4B0-237C57DA6F2F}" presName="childText" presStyleLbl="bgAcc1" presStyleIdx="0" presStyleCnt="3" custScaleX="508453">
        <dgm:presLayoutVars>
          <dgm:bulletEnabled val="1"/>
        </dgm:presLayoutVars>
      </dgm:prSet>
      <dgm:spPr/>
    </dgm:pt>
    <dgm:pt modelId="{B12622A2-F604-4151-BF20-E187D05A3509}" type="pres">
      <dgm:prSet presAssocID="{2FF31C8F-E648-4D2B-869D-EB5CB09A9FFB}" presName="Name13" presStyleLbl="parChTrans1D2" presStyleIdx="1" presStyleCnt="3"/>
      <dgm:spPr/>
    </dgm:pt>
    <dgm:pt modelId="{EE11B6AA-DC95-4BFF-BD03-E7B9F9A27A08}" type="pres">
      <dgm:prSet presAssocID="{7191A653-FAAF-4232-ABC9-0DF680D835AE}" presName="childText" presStyleLbl="bgAcc1" presStyleIdx="1" presStyleCnt="3" custScaleX="506326">
        <dgm:presLayoutVars>
          <dgm:bulletEnabled val="1"/>
        </dgm:presLayoutVars>
      </dgm:prSet>
      <dgm:spPr/>
    </dgm:pt>
    <dgm:pt modelId="{9E698092-2E5A-4B58-94C0-76D0F4248D4B}" type="pres">
      <dgm:prSet presAssocID="{776816A5-7A69-40A9-B786-861E356DB360}" presName="Name13" presStyleLbl="parChTrans1D2" presStyleIdx="2" presStyleCnt="3"/>
      <dgm:spPr/>
    </dgm:pt>
    <dgm:pt modelId="{2C4D4A1E-1B94-4560-AE77-1716A7DE56DA}" type="pres">
      <dgm:prSet presAssocID="{3FE2BA50-777A-4988-90F2-5E01EFA5EE05}" presName="childText" presStyleLbl="bgAcc1" presStyleIdx="2" presStyleCnt="3" custScaleX="489381" custLinFactNeighborX="8387" custLinFactNeighborY="-4591">
        <dgm:presLayoutVars>
          <dgm:bulletEnabled val="1"/>
        </dgm:presLayoutVars>
      </dgm:prSet>
      <dgm:spPr/>
    </dgm:pt>
  </dgm:ptLst>
  <dgm:cxnLst>
    <dgm:cxn modelId="{753F8E09-979E-4C27-B1DF-0B81641D11BF}" type="presOf" srcId="{3F0893D1-C249-4BBC-BDD7-A59510195946}" destId="{45586293-0FA4-4CC0-B396-8B87F86EA1FC}" srcOrd="0" destOrd="0" presId="urn:microsoft.com/office/officeart/2005/8/layout/hierarchy3"/>
    <dgm:cxn modelId="{B363740E-07D6-4AF3-9E2A-FDCCCCA65AD8}" type="presOf" srcId="{50D51BA3-2BBE-4E73-A4B0-237C57DA6F2F}" destId="{DF4594E5-4829-44D8-AA78-80BBFCF40EDB}" srcOrd="0" destOrd="0" presId="urn:microsoft.com/office/officeart/2005/8/layout/hierarchy3"/>
    <dgm:cxn modelId="{48B47D11-6519-4BDB-AEE3-22FB7B8B01DF}" type="presOf" srcId="{776816A5-7A69-40A9-B786-861E356DB360}" destId="{9E698092-2E5A-4B58-94C0-76D0F4248D4B}" srcOrd="0" destOrd="0" presId="urn:microsoft.com/office/officeart/2005/8/layout/hierarchy3"/>
    <dgm:cxn modelId="{01F7FC28-F127-4D8D-AB8E-8E6B425ED94C}" type="presOf" srcId="{14BB5F95-99F6-47C8-8CB3-9EA5B4709A10}" destId="{BC2FA7DF-BED7-4DF0-BC1C-92B96726D44C}" srcOrd="1" destOrd="0" presId="urn:microsoft.com/office/officeart/2005/8/layout/hierarchy3"/>
    <dgm:cxn modelId="{3AE1FC2E-56FF-47CD-8E16-D4D62172F807}" type="presOf" srcId="{7191A653-FAAF-4232-ABC9-0DF680D835AE}" destId="{EE11B6AA-DC95-4BFF-BD03-E7B9F9A27A08}" srcOrd="0" destOrd="0" presId="urn:microsoft.com/office/officeart/2005/8/layout/hierarchy3"/>
    <dgm:cxn modelId="{17EED535-722F-4088-9FFE-A0BFA8FDAACF}" srcId="{14BB5F95-99F6-47C8-8CB3-9EA5B4709A10}" destId="{50D51BA3-2BBE-4E73-A4B0-237C57DA6F2F}" srcOrd="0" destOrd="0" parTransId="{4BA35722-EFDC-4C48-B30D-168551830CF0}" sibTransId="{4A661B37-1E0E-4C6C-BC52-F7C574121FA2}"/>
    <dgm:cxn modelId="{55569F41-5026-4A68-9F11-7139F4C77C3A}" srcId="{14BB5F95-99F6-47C8-8CB3-9EA5B4709A10}" destId="{7191A653-FAAF-4232-ABC9-0DF680D835AE}" srcOrd="1" destOrd="0" parTransId="{2FF31C8F-E648-4D2B-869D-EB5CB09A9FFB}" sibTransId="{DBD16A39-B66F-4DA3-9820-B974F5E46A10}"/>
    <dgm:cxn modelId="{70C56977-EDFB-4D09-BFA7-A1E65550AC0D}" srcId="{3F0893D1-C249-4BBC-BDD7-A59510195946}" destId="{14BB5F95-99F6-47C8-8CB3-9EA5B4709A10}" srcOrd="0" destOrd="0" parTransId="{937D6CD9-22F3-4A8C-8075-6A1CA05AB520}" sibTransId="{E39067FA-BD82-4149-822F-B655756201B5}"/>
    <dgm:cxn modelId="{7D242059-869E-4AD1-B98E-8961011F08F8}" srcId="{14BB5F95-99F6-47C8-8CB3-9EA5B4709A10}" destId="{3FE2BA50-777A-4988-90F2-5E01EFA5EE05}" srcOrd="2" destOrd="0" parTransId="{776816A5-7A69-40A9-B786-861E356DB360}" sibTransId="{2106B276-1F08-44E1-A9AE-9CC903637A7E}"/>
    <dgm:cxn modelId="{ED305088-DE60-45CC-99C6-F35716390163}" type="presOf" srcId="{2FF31C8F-E648-4D2B-869D-EB5CB09A9FFB}" destId="{B12622A2-F604-4151-BF20-E187D05A3509}" srcOrd="0" destOrd="0" presId="urn:microsoft.com/office/officeart/2005/8/layout/hierarchy3"/>
    <dgm:cxn modelId="{12CFCBCF-536A-405E-AA47-B297AB564090}" type="presOf" srcId="{14BB5F95-99F6-47C8-8CB3-9EA5B4709A10}" destId="{8739C138-7835-47C3-B85C-E461E8AA4602}" srcOrd="0" destOrd="0" presId="urn:microsoft.com/office/officeart/2005/8/layout/hierarchy3"/>
    <dgm:cxn modelId="{2AD53AD5-FC28-4C2A-A00C-717B8A78D3DA}" type="presOf" srcId="{3FE2BA50-777A-4988-90F2-5E01EFA5EE05}" destId="{2C4D4A1E-1B94-4560-AE77-1716A7DE56DA}" srcOrd="0" destOrd="0" presId="urn:microsoft.com/office/officeart/2005/8/layout/hierarchy3"/>
    <dgm:cxn modelId="{28BFC0D6-D87A-4867-8226-ED99DD507480}" type="presOf" srcId="{4BA35722-EFDC-4C48-B30D-168551830CF0}" destId="{37C5E1B1-C3B0-4EBA-AD49-2B3C1B45A324}" srcOrd="0" destOrd="0" presId="urn:microsoft.com/office/officeart/2005/8/layout/hierarchy3"/>
    <dgm:cxn modelId="{35AECA94-39BD-461D-9844-6CB800269125}" type="presParOf" srcId="{45586293-0FA4-4CC0-B396-8B87F86EA1FC}" destId="{1DA217E7-054B-4450-9245-F238DA70A36B}" srcOrd="0" destOrd="0" presId="urn:microsoft.com/office/officeart/2005/8/layout/hierarchy3"/>
    <dgm:cxn modelId="{71DA4705-7C5E-4DAE-AF30-26CEC7C89550}" type="presParOf" srcId="{1DA217E7-054B-4450-9245-F238DA70A36B}" destId="{2CA122FB-B737-478B-B81B-2740D833B309}" srcOrd="0" destOrd="0" presId="urn:microsoft.com/office/officeart/2005/8/layout/hierarchy3"/>
    <dgm:cxn modelId="{F051E74C-49D2-4ACB-AF3D-01D3C6816B1C}" type="presParOf" srcId="{2CA122FB-B737-478B-B81B-2740D833B309}" destId="{8739C138-7835-47C3-B85C-E461E8AA4602}" srcOrd="0" destOrd="0" presId="urn:microsoft.com/office/officeart/2005/8/layout/hierarchy3"/>
    <dgm:cxn modelId="{FDA74D58-00B6-46F2-8B3E-ABE5FB235122}" type="presParOf" srcId="{2CA122FB-B737-478B-B81B-2740D833B309}" destId="{BC2FA7DF-BED7-4DF0-BC1C-92B96726D44C}" srcOrd="1" destOrd="0" presId="urn:microsoft.com/office/officeart/2005/8/layout/hierarchy3"/>
    <dgm:cxn modelId="{6501D3AA-3C4D-4EB9-957F-63409215081C}" type="presParOf" srcId="{1DA217E7-054B-4450-9245-F238DA70A36B}" destId="{33AFC497-30BE-4A2E-9FEC-8318EFE2761E}" srcOrd="1" destOrd="0" presId="urn:microsoft.com/office/officeart/2005/8/layout/hierarchy3"/>
    <dgm:cxn modelId="{2717EB27-C7F9-4F43-9E75-B5228FD59D49}" type="presParOf" srcId="{33AFC497-30BE-4A2E-9FEC-8318EFE2761E}" destId="{37C5E1B1-C3B0-4EBA-AD49-2B3C1B45A324}" srcOrd="0" destOrd="0" presId="urn:microsoft.com/office/officeart/2005/8/layout/hierarchy3"/>
    <dgm:cxn modelId="{49128074-BAA1-432D-8924-E14B1A6FA486}" type="presParOf" srcId="{33AFC497-30BE-4A2E-9FEC-8318EFE2761E}" destId="{DF4594E5-4829-44D8-AA78-80BBFCF40EDB}" srcOrd="1" destOrd="0" presId="urn:microsoft.com/office/officeart/2005/8/layout/hierarchy3"/>
    <dgm:cxn modelId="{0C0126CF-1EAE-431A-9D82-4759CE5EA967}" type="presParOf" srcId="{33AFC497-30BE-4A2E-9FEC-8318EFE2761E}" destId="{B12622A2-F604-4151-BF20-E187D05A3509}" srcOrd="2" destOrd="0" presId="urn:microsoft.com/office/officeart/2005/8/layout/hierarchy3"/>
    <dgm:cxn modelId="{25A40ED8-801A-4F24-B935-9E42031B1AE1}" type="presParOf" srcId="{33AFC497-30BE-4A2E-9FEC-8318EFE2761E}" destId="{EE11B6AA-DC95-4BFF-BD03-E7B9F9A27A08}" srcOrd="3" destOrd="0" presId="urn:microsoft.com/office/officeart/2005/8/layout/hierarchy3"/>
    <dgm:cxn modelId="{298D2837-BCD8-4205-B575-A18F0B6C464D}" type="presParOf" srcId="{33AFC497-30BE-4A2E-9FEC-8318EFE2761E}" destId="{9E698092-2E5A-4B58-94C0-76D0F4248D4B}" srcOrd="4" destOrd="0" presId="urn:microsoft.com/office/officeart/2005/8/layout/hierarchy3"/>
    <dgm:cxn modelId="{FDC1EBD2-5870-497F-9366-ED43F0657DFE}" type="presParOf" srcId="{33AFC497-30BE-4A2E-9FEC-8318EFE2761E}" destId="{2C4D4A1E-1B94-4560-AE77-1716A7DE56D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9C138-7835-47C3-B85C-E461E8AA4602}">
      <dsp:nvSpPr>
        <dsp:cNvPr id="0" name=""/>
        <dsp:cNvSpPr/>
      </dsp:nvSpPr>
      <dsp:spPr>
        <a:xfrm>
          <a:off x="0" y="547813"/>
          <a:ext cx="1790351" cy="586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a. </a:t>
          </a:r>
          <a:r>
            <a:rPr lang="ro-RO" sz="1800" kern="1200" dirty="0"/>
            <a:t>Mărimea și repartiția pieței</a:t>
          </a:r>
          <a:endParaRPr lang="en-GB" sz="1800" kern="1200" dirty="0"/>
        </a:p>
      </dsp:txBody>
      <dsp:txXfrm>
        <a:off x="17174" y="564987"/>
        <a:ext cx="1756003" cy="552017"/>
      </dsp:txXfrm>
    </dsp:sp>
    <dsp:sp modelId="{37C5E1B1-C3B0-4EBA-AD49-2B3C1B45A324}">
      <dsp:nvSpPr>
        <dsp:cNvPr id="0" name=""/>
        <dsp:cNvSpPr/>
      </dsp:nvSpPr>
      <dsp:spPr>
        <a:xfrm>
          <a:off x="179035" y="1134179"/>
          <a:ext cx="180861" cy="391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58"/>
              </a:lnTo>
              <a:lnTo>
                <a:pt x="180861" y="391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594E5-4829-44D8-AA78-80BBFCF40EDB}">
      <dsp:nvSpPr>
        <dsp:cNvPr id="0" name=""/>
        <dsp:cNvSpPr/>
      </dsp:nvSpPr>
      <dsp:spPr>
        <a:xfrm>
          <a:off x="359896" y="1232354"/>
          <a:ext cx="4770232" cy="586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Potențială</a:t>
          </a:r>
          <a:endParaRPr lang="en-GB" sz="2200" kern="1200" dirty="0"/>
        </a:p>
      </dsp:txBody>
      <dsp:txXfrm>
        <a:off x="377070" y="1249528"/>
        <a:ext cx="4735884" cy="552017"/>
      </dsp:txXfrm>
    </dsp:sp>
    <dsp:sp modelId="{B12622A2-F604-4151-BF20-E187D05A3509}">
      <dsp:nvSpPr>
        <dsp:cNvPr id="0" name=""/>
        <dsp:cNvSpPr/>
      </dsp:nvSpPr>
      <dsp:spPr>
        <a:xfrm>
          <a:off x="179035" y="1134179"/>
          <a:ext cx="180861" cy="1124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315"/>
              </a:lnTo>
              <a:lnTo>
                <a:pt x="180861" y="1124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1B6AA-DC95-4BFF-BD03-E7B9F9A27A08}">
      <dsp:nvSpPr>
        <dsp:cNvPr id="0" name=""/>
        <dsp:cNvSpPr/>
      </dsp:nvSpPr>
      <dsp:spPr>
        <a:xfrm>
          <a:off x="359896" y="1965312"/>
          <a:ext cx="4750277" cy="586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Identificată (concentrată sau dispersată</a:t>
          </a:r>
          <a:r>
            <a:rPr lang="en-GB" sz="2200" kern="1200" dirty="0"/>
            <a:t>)</a:t>
          </a:r>
        </a:p>
      </dsp:txBody>
      <dsp:txXfrm>
        <a:off x="377070" y="1982486"/>
        <a:ext cx="4715929" cy="552017"/>
      </dsp:txXfrm>
    </dsp:sp>
    <dsp:sp modelId="{9E698092-2E5A-4B58-94C0-76D0F4248D4B}">
      <dsp:nvSpPr>
        <dsp:cNvPr id="0" name=""/>
        <dsp:cNvSpPr/>
      </dsp:nvSpPr>
      <dsp:spPr>
        <a:xfrm>
          <a:off x="179035" y="1134179"/>
          <a:ext cx="259546" cy="1830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353"/>
              </a:lnTo>
              <a:lnTo>
                <a:pt x="259546" y="1830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D4A1E-1B94-4560-AE77-1716A7DE56DA}">
      <dsp:nvSpPr>
        <dsp:cNvPr id="0" name=""/>
        <dsp:cNvSpPr/>
      </dsp:nvSpPr>
      <dsp:spPr>
        <a:xfrm>
          <a:off x="438582" y="2671349"/>
          <a:ext cx="4591301" cy="5863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</a:t>
          </a:r>
          <a:r>
            <a:rPr lang="ro-RO" sz="2200" kern="1200" dirty="0"/>
            <a:t>ctivă</a:t>
          </a:r>
          <a:endParaRPr lang="en-GB" sz="2200" kern="1200" dirty="0"/>
        </a:p>
      </dsp:txBody>
      <dsp:txXfrm>
        <a:off x="455756" y="2688523"/>
        <a:ext cx="4556953" cy="55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486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a75a9251e8_1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a75a9251e8_1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a7274a1822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a7274a1822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a8768f938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a8768f938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ga7274a1822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5" name="Google Shape;2575;ga7274a1822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9" name="Google Shape;3119;ga1fb274c5c_2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0" name="Google Shape;3120;ga1fb274c5c_2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a7274a1822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a7274a1822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7274a1822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7274a1822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8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90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a7274a182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a7274a182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61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88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811E-A293-EA76-3E09-FF14E176F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89618-EDC2-AA36-20AE-BC6A6DA3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5C94-85AC-2531-589E-0620FE7B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1A99-D368-C2DA-4BF7-16D497F4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B55D-5F55-C63D-9247-AE9FF76E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0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7A0F-9170-A6A4-3B4C-B5F71D59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91750-8813-EAB2-908A-F9976CBC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D8F-AED2-CD82-FAB2-5D753058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BF46-526F-7AAE-8F39-9BB5B42E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3EB5C-81DE-9209-4F55-39B2B937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9144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5FECD-7C9A-4DED-68F5-A47C4EF44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B899E-C055-3BD7-86F0-1F2076F8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EF21-00E3-5134-C043-8518825B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C0A8-B8DA-D974-4ED3-BC81DF6C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CF87-B5F0-00D7-9166-42B21C9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092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subTitle" idx="1"/>
          </p:nvPr>
        </p:nvSpPr>
        <p:spPr>
          <a:xfrm>
            <a:off x="720000" y="1475700"/>
            <a:ext cx="7704000" cy="26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09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3"/>
          <p:cNvSpPr txBox="1">
            <a:spLocks noGrp="1"/>
          </p:cNvSpPr>
          <p:nvPr>
            <p:ph type="title" hasCustomPrompt="1"/>
          </p:nvPr>
        </p:nvSpPr>
        <p:spPr>
          <a:xfrm>
            <a:off x="3170031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>
            <a:off x="5686543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3" hasCustomPrompt="1"/>
          </p:nvPr>
        </p:nvSpPr>
        <p:spPr>
          <a:xfrm>
            <a:off x="5697526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4" hasCustomPrompt="1"/>
          </p:nvPr>
        </p:nvSpPr>
        <p:spPr>
          <a:xfrm>
            <a:off x="637282" y="34442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5" hasCustomPrompt="1"/>
          </p:nvPr>
        </p:nvSpPr>
        <p:spPr>
          <a:xfrm>
            <a:off x="637282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6" hasCustomPrompt="1"/>
          </p:nvPr>
        </p:nvSpPr>
        <p:spPr>
          <a:xfrm>
            <a:off x="3170031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>
            <a:spLocks noGrp="1"/>
          </p:cNvSpPr>
          <p:nvPr>
            <p:ph type="ctrTitle" idx="7"/>
          </p:nvPr>
        </p:nvSpPr>
        <p:spPr>
          <a:xfrm>
            <a:off x="416024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"/>
          </p:nvPr>
        </p:nvSpPr>
        <p:spPr>
          <a:xfrm>
            <a:off x="4160247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ctrTitle" idx="8"/>
          </p:nvPr>
        </p:nvSpPr>
        <p:spPr>
          <a:xfrm>
            <a:off x="6688381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6688378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ctrTitle" idx="13"/>
          </p:nvPr>
        </p:nvSpPr>
        <p:spPr>
          <a:xfrm>
            <a:off x="6688650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4"/>
          </p:nvPr>
        </p:nvSpPr>
        <p:spPr>
          <a:xfrm>
            <a:off x="6688665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3"/>
          <p:cNvSpPr txBox="1">
            <a:spLocks noGrp="1"/>
          </p:cNvSpPr>
          <p:nvPr>
            <p:ph type="ctrTitle" idx="15"/>
          </p:nvPr>
        </p:nvSpPr>
        <p:spPr>
          <a:xfrm>
            <a:off x="162266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16"/>
          </p:nvPr>
        </p:nvSpPr>
        <p:spPr>
          <a:xfrm>
            <a:off x="1622669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ctrTitle" idx="17"/>
          </p:nvPr>
        </p:nvSpPr>
        <p:spPr>
          <a:xfrm>
            <a:off x="1622668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18"/>
          </p:nvPr>
        </p:nvSpPr>
        <p:spPr>
          <a:xfrm>
            <a:off x="1622669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ctrTitle" idx="19"/>
          </p:nvPr>
        </p:nvSpPr>
        <p:spPr>
          <a:xfrm>
            <a:off x="4160243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subTitle" idx="20"/>
          </p:nvPr>
        </p:nvSpPr>
        <p:spPr>
          <a:xfrm>
            <a:off x="4160258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009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894175"/>
            <a:ext cx="3852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5000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49766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5"/>
          <p:cNvSpPr txBox="1">
            <a:spLocks noGrp="1"/>
          </p:cNvSpPr>
          <p:nvPr>
            <p:ph type="subTitle" idx="1"/>
          </p:nvPr>
        </p:nvSpPr>
        <p:spPr>
          <a:xfrm>
            <a:off x="671450" y="2555700"/>
            <a:ext cx="3566700" cy="11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25"/>
          <p:cNvSpPr txBox="1">
            <a:spLocks noGrp="1"/>
          </p:cNvSpPr>
          <p:nvPr>
            <p:ph type="ctrTitle"/>
          </p:nvPr>
        </p:nvSpPr>
        <p:spPr>
          <a:xfrm>
            <a:off x="671450" y="1875052"/>
            <a:ext cx="26043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038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785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237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1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27B8-2CC0-EC36-8FB4-4F6570CF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6B51-396A-CCAC-3E2B-767D2DBB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4FCD-08E8-434B-29DC-036F0E3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2F3B-C1B2-C0B6-E2B7-FD613A32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3096-F5C4-4F00-DA63-8E01DBB9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5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26"/>
          <p:cNvSpPr txBox="1">
            <a:spLocks noGrp="1"/>
          </p:cNvSpPr>
          <p:nvPr>
            <p:ph type="subTitle" idx="1"/>
          </p:nvPr>
        </p:nvSpPr>
        <p:spPr>
          <a:xfrm>
            <a:off x="544025" y="3120381"/>
            <a:ext cx="22860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539" name="Google Shape;1539;p26"/>
          <p:cNvSpPr txBox="1">
            <a:spLocks noGrp="1"/>
          </p:cNvSpPr>
          <p:nvPr>
            <p:ph type="subTitle" idx="2"/>
          </p:nvPr>
        </p:nvSpPr>
        <p:spPr>
          <a:xfrm>
            <a:off x="544025" y="3429595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26"/>
          <p:cNvSpPr txBox="1">
            <a:spLocks noGrp="1"/>
          </p:cNvSpPr>
          <p:nvPr>
            <p:ph type="subTitle" idx="3"/>
          </p:nvPr>
        </p:nvSpPr>
        <p:spPr>
          <a:xfrm>
            <a:off x="3147280" y="3120381"/>
            <a:ext cx="2467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541" name="Google Shape;1541;p26"/>
          <p:cNvSpPr txBox="1">
            <a:spLocks noGrp="1"/>
          </p:cNvSpPr>
          <p:nvPr>
            <p:ph type="subTitle" idx="4"/>
          </p:nvPr>
        </p:nvSpPr>
        <p:spPr>
          <a:xfrm>
            <a:off x="3238030" y="3429595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2" name="Google Shape;1542;p26"/>
          <p:cNvSpPr txBox="1">
            <a:spLocks noGrp="1"/>
          </p:cNvSpPr>
          <p:nvPr>
            <p:ph type="subTitle" idx="5"/>
          </p:nvPr>
        </p:nvSpPr>
        <p:spPr>
          <a:xfrm>
            <a:off x="5784651" y="3120381"/>
            <a:ext cx="2467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543" name="Google Shape;1543;p26"/>
          <p:cNvSpPr txBox="1">
            <a:spLocks noGrp="1"/>
          </p:cNvSpPr>
          <p:nvPr>
            <p:ph type="subTitle" idx="6"/>
          </p:nvPr>
        </p:nvSpPr>
        <p:spPr>
          <a:xfrm>
            <a:off x="5875400" y="3429595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26"/>
          <p:cNvSpPr txBox="1">
            <a:spLocks noGrp="1"/>
          </p:cNvSpPr>
          <p:nvPr>
            <p:ph type="title" hasCustomPrompt="1"/>
          </p:nvPr>
        </p:nvSpPr>
        <p:spPr>
          <a:xfrm>
            <a:off x="3450130" y="2341726"/>
            <a:ext cx="18618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45" name="Google Shape;1545;p26"/>
          <p:cNvSpPr txBox="1">
            <a:spLocks noGrp="1"/>
          </p:cNvSpPr>
          <p:nvPr>
            <p:ph type="title" idx="7" hasCustomPrompt="1"/>
          </p:nvPr>
        </p:nvSpPr>
        <p:spPr>
          <a:xfrm>
            <a:off x="6087501" y="2341726"/>
            <a:ext cx="18618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46" name="Google Shape;1546;p26"/>
          <p:cNvSpPr txBox="1">
            <a:spLocks noGrp="1"/>
          </p:cNvSpPr>
          <p:nvPr>
            <p:ph type="title" idx="8" hasCustomPrompt="1"/>
          </p:nvPr>
        </p:nvSpPr>
        <p:spPr>
          <a:xfrm>
            <a:off x="756125" y="2341726"/>
            <a:ext cx="18618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86" name="Google Shape;1586;p26"/>
          <p:cNvSpPr txBox="1">
            <a:spLocks noGrp="1"/>
          </p:cNvSpPr>
          <p:nvPr>
            <p:ph type="ctrTitle" idx="9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2964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3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410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29"/>
          <p:cNvSpPr txBox="1">
            <a:spLocks noGrp="1"/>
          </p:cNvSpPr>
          <p:nvPr>
            <p:ph type="subTitle" idx="1"/>
          </p:nvPr>
        </p:nvSpPr>
        <p:spPr>
          <a:xfrm>
            <a:off x="724603" y="2240850"/>
            <a:ext cx="31818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6" name="Google Shape;1756;p29"/>
          <p:cNvSpPr txBox="1">
            <a:spLocks noGrp="1"/>
          </p:cNvSpPr>
          <p:nvPr>
            <p:ph type="ctrTitle"/>
          </p:nvPr>
        </p:nvSpPr>
        <p:spPr>
          <a:xfrm>
            <a:off x="724603" y="1663050"/>
            <a:ext cx="318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032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1"/>
          <p:cNvSpPr txBox="1">
            <a:spLocks noGrp="1"/>
          </p:cNvSpPr>
          <p:nvPr>
            <p:ph type="title"/>
          </p:nvPr>
        </p:nvSpPr>
        <p:spPr>
          <a:xfrm>
            <a:off x="1698617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5" name="Google Shape;1185;p21"/>
          <p:cNvSpPr txBox="1">
            <a:spLocks noGrp="1"/>
          </p:cNvSpPr>
          <p:nvPr>
            <p:ph type="subTitle" idx="1"/>
          </p:nvPr>
        </p:nvSpPr>
        <p:spPr>
          <a:xfrm>
            <a:off x="1698617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21"/>
          <p:cNvSpPr txBox="1">
            <a:spLocks noGrp="1"/>
          </p:cNvSpPr>
          <p:nvPr>
            <p:ph type="title" idx="2"/>
          </p:nvPr>
        </p:nvSpPr>
        <p:spPr>
          <a:xfrm flipH="1">
            <a:off x="4593236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7" name="Google Shape;1187;p21"/>
          <p:cNvSpPr txBox="1">
            <a:spLocks noGrp="1"/>
          </p:cNvSpPr>
          <p:nvPr>
            <p:ph type="subTitle" idx="3"/>
          </p:nvPr>
        </p:nvSpPr>
        <p:spPr>
          <a:xfrm>
            <a:off x="4593236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21"/>
          <p:cNvSpPr txBox="1">
            <a:spLocks noGrp="1"/>
          </p:cNvSpPr>
          <p:nvPr>
            <p:ph type="title" idx="4"/>
          </p:nvPr>
        </p:nvSpPr>
        <p:spPr>
          <a:xfrm>
            <a:off x="1698617" y="300440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9" name="Google Shape;1189;p21"/>
          <p:cNvSpPr txBox="1">
            <a:spLocks noGrp="1"/>
          </p:cNvSpPr>
          <p:nvPr>
            <p:ph type="subTitle" idx="5"/>
          </p:nvPr>
        </p:nvSpPr>
        <p:spPr>
          <a:xfrm>
            <a:off x="1698617" y="3619626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21"/>
          <p:cNvSpPr txBox="1">
            <a:spLocks noGrp="1"/>
          </p:cNvSpPr>
          <p:nvPr>
            <p:ph type="title" idx="6"/>
          </p:nvPr>
        </p:nvSpPr>
        <p:spPr>
          <a:xfrm flipH="1">
            <a:off x="4593236" y="300440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1" name="Google Shape;1191;p21"/>
          <p:cNvSpPr txBox="1">
            <a:spLocks noGrp="1"/>
          </p:cNvSpPr>
          <p:nvPr>
            <p:ph type="subTitle" idx="7"/>
          </p:nvPr>
        </p:nvSpPr>
        <p:spPr>
          <a:xfrm>
            <a:off x="4593236" y="3619626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21"/>
          <p:cNvSpPr txBox="1">
            <a:spLocks noGrp="1"/>
          </p:cNvSpPr>
          <p:nvPr>
            <p:ph type="ctrTitle" idx="8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87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24CF-6D6E-6163-BAA8-01C2F81A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DC40-8D9A-7295-33B1-9748BD9F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B18E-D768-595D-5A85-A68B404E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09E4-D3FB-880A-DE33-650EFC24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A0D9-E3C8-5BAE-3F22-E8487A2F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939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5ACB-89F9-5C58-CE18-1812F03C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4071-7AD7-F277-247C-2BB7D8308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8F487-408D-2B40-08D3-C9C57C497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D6C0E-FC47-0C9D-7B9E-0A95C6D6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D929-8F19-CBAA-FB5B-63C3C342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EE1B-31CE-54DA-4333-6E98B020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027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DC44-43FA-1CF0-4E05-D5174D7E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4108-C45F-859A-04EA-EDB2734A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B1B6F-2D50-6609-1CBA-23294065E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8621B-639D-B7F1-A33A-1B706BA80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2509A-94E3-B3C9-EB8D-EDE3A289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152EB-1A14-8A3C-7D1F-565AD02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491D7-435B-0AEF-3DAD-F9127DED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92123-8925-2C03-07D1-C365300C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803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CFDB-B9FC-3DF2-9A18-3168BD21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A43B0-5A05-EB55-B118-5BBB4584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3B615-1AB9-E5E7-F0F6-2AD7B8AA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CF46E-7593-1DAB-F82B-BBADB1EE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473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57776-0FC4-59EA-2D66-81697446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B0BD3-74D3-BA5D-0977-7A762088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3A3E7-9092-AC55-9CAC-8316BBEC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4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20B-32D6-1C42-BB24-2E069F84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3045-C6B8-F89B-2108-C20A7C7F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33C31-FCEB-BCDB-EA80-0CDAE16A8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D9DEE-1AC5-59BD-2446-BE015931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DBE9C-A8E7-9BC6-A8A3-E959745F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FA75B-343A-7FE6-8342-1012255C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9901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5670-9707-2040-0959-EA0F52EA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09094-17BC-3BFF-67E9-77036CA7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07086-338B-F694-6B02-6C1DE22B6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A080C-39D1-1567-B82A-1A113504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0A8B7-A3A9-F2DF-6FA8-8F49D68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476E-9534-E3F4-7880-1F6328D4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550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073DE-9552-B687-2BF5-C5A7926E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3946-206C-5973-EFA2-EBB96F132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CB03-2554-A709-826E-A113732F0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C715-39CD-402C-B304-EF771EFC4786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183E5-6161-FF16-1E9D-C6D56F041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436E-16D7-7FD9-DBF2-A60CD66EB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7591-C967-46BF-B939-BBF6F8DD0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1534071" y="1551641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E. </a:t>
            </a:r>
            <a:r>
              <a:rPr lang="en" dirty="0"/>
              <a:t>Testarea mesajelor de MD</a:t>
            </a:r>
            <a:endParaRPr dirty="0"/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49"/>
          <p:cNvSpPr/>
          <p:nvPr/>
        </p:nvSpPr>
        <p:spPr>
          <a:xfrm>
            <a:off x="4893111" y="1293358"/>
            <a:ext cx="3517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ro-RO" sz="1600" b="1" i="1" dirty="0">
                <a:solidFill>
                  <a:schemeClr val="tx1"/>
                </a:solidFill>
              </a:rPr>
              <a:t>Rata răspunsurilor</a:t>
            </a:r>
            <a:r>
              <a:rPr lang="ro-RO" sz="1600" dirty="0">
                <a:solidFill>
                  <a:schemeClr val="tx1"/>
                </a:solidFill>
              </a:rPr>
              <a:t> = numărul răspunsurilor primite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/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numărul de mesaje emise</a:t>
            </a:r>
            <a:endParaRPr lang="ro-RO" sz="1600" b="1" i="1" dirty="0">
              <a:solidFill>
                <a:schemeClr val="tx1"/>
              </a:solidFill>
            </a:endParaRPr>
          </a:p>
        </p:txBody>
      </p:sp>
      <p:sp>
        <p:nvSpPr>
          <p:cNvPr id="2335" name="Google Shape;2335;p49"/>
          <p:cNvSpPr/>
          <p:nvPr/>
        </p:nvSpPr>
        <p:spPr>
          <a:xfrm>
            <a:off x="4891946" y="2218497"/>
            <a:ext cx="3517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ro-RO" sz="1600" b="1" i="1" dirty="0">
                <a:solidFill>
                  <a:schemeClr val="tx1"/>
                </a:solidFill>
              </a:rPr>
              <a:t>Costul de achiziție a</a:t>
            </a:r>
            <a:r>
              <a:rPr lang="en-GB" sz="1600" b="1" i="1" dirty="0">
                <a:solidFill>
                  <a:schemeClr val="tx1"/>
                </a:solidFill>
              </a:rPr>
              <a:t>l</a:t>
            </a:r>
            <a:r>
              <a:rPr lang="ro-RO" sz="1600" b="1" i="1" dirty="0">
                <a:solidFill>
                  <a:schemeClr val="tx1"/>
                </a:solidFill>
              </a:rPr>
              <a:t> unui prospect</a:t>
            </a:r>
            <a:r>
              <a:rPr lang="ro-RO" sz="1600" dirty="0">
                <a:solidFill>
                  <a:schemeClr val="tx1"/>
                </a:solidFill>
              </a:rPr>
              <a:t> = costul total al operației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/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numărul de răspunsuri</a:t>
            </a:r>
            <a:endParaRPr lang="ro-RO" sz="1600" b="1" i="1" dirty="0">
              <a:solidFill>
                <a:schemeClr val="tx1"/>
              </a:solidFill>
            </a:endParaRPr>
          </a:p>
        </p:txBody>
      </p:sp>
      <p:sp>
        <p:nvSpPr>
          <p:cNvPr id="2337" name="Google Shape;2337;p49"/>
          <p:cNvSpPr/>
          <p:nvPr/>
        </p:nvSpPr>
        <p:spPr>
          <a:xfrm>
            <a:off x="4891946" y="3002174"/>
            <a:ext cx="3517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ro-RO" sz="1600" b="1" i="1" dirty="0"/>
              <a:t>Rata de transformare</a:t>
            </a:r>
            <a:r>
              <a:rPr lang="ro-RO" sz="1600" dirty="0"/>
              <a:t> = numărul de comen</a:t>
            </a:r>
            <a:r>
              <a:rPr lang="en-GB" sz="1600" dirty="0"/>
              <a:t>z</a:t>
            </a:r>
            <a:r>
              <a:rPr lang="ro-RO" sz="1600" dirty="0"/>
              <a:t>i efectuate</a:t>
            </a:r>
            <a:r>
              <a:rPr lang="en-GB" sz="1600" dirty="0"/>
              <a:t> </a:t>
            </a:r>
            <a:r>
              <a:rPr lang="ro-RO" sz="1600" dirty="0"/>
              <a:t>/</a:t>
            </a:r>
            <a:r>
              <a:rPr lang="en-GB" sz="1600" dirty="0"/>
              <a:t> </a:t>
            </a:r>
            <a:r>
              <a:rPr lang="ro-RO" sz="1600" dirty="0"/>
              <a:t>numărul de răspunsuri</a:t>
            </a:r>
          </a:p>
        </p:txBody>
      </p:sp>
      <p:sp>
        <p:nvSpPr>
          <p:cNvPr id="2339" name="Google Shape;2339;p49"/>
          <p:cNvSpPr/>
          <p:nvPr/>
        </p:nvSpPr>
        <p:spPr>
          <a:xfrm>
            <a:off x="4869873" y="3799198"/>
            <a:ext cx="3517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ro-RO" sz="1600" b="1" i="1" dirty="0">
                <a:solidFill>
                  <a:schemeClr val="tx1"/>
                </a:solidFill>
              </a:rPr>
              <a:t>Costul de achiziție a</a:t>
            </a:r>
            <a:r>
              <a:rPr lang="en-GB" sz="1600" b="1" i="1" dirty="0">
                <a:solidFill>
                  <a:schemeClr val="tx1"/>
                </a:solidFill>
              </a:rPr>
              <a:t>l</a:t>
            </a:r>
            <a:r>
              <a:rPr lang="ro-RO" sz="1600" b="1" i="1" dirty="0">
                <a:solidFill>
                  <a:schemeClr val="tx1"/>
                </a:solidFill>
              </a:rPr>
              <a:t> unui client</a:t>
            </a:r>
            <a:r>
              <a:rPr lang="ro-RO" sz="1600" dirty="0">
                <a:solidFill>
                  <a:schemeClr val="tx1"/>
                </a:solidFill>
              </a:rPr>
              <a:t> = costul total al operației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/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numărul de comenzi</a:t>
            </a:r>
          </a:p>
        </p:txBody>
      </p:sp>
      <p:sp>
        <p:nvSpPr>
          <p:cNvPr id="2353" name="Google Shape;2353;p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Formule de calcul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3" grpId="0"/>
      <p:bldP spid="2335" grpId="0"/>
      <p:bldP spid="2337" grpId="0"/>
      <p:bldP spid="2339" grpId="0"/>
      <p:bldP spid="23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65"/>
          <p:cNvSpPr txBox="1">
            <a:spLocks noGrp="1"/>
          </p:cNvSpPr>
          <p:nvPr>
            <p:ph type="subTitle" idx="1"/>
          </p:nvPr>
        </p:nvSpPr>
        <p:spPr>
          <a:xfrm>
            <a:off x="0" y="1505194"/>
            <a:ext cx="7704000" cy="2910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RO" sz="2000" dirty="0"/>
              <a:t>Număr de mesaje e-mail sau SMS trimise (rata de livrare) </a:t>
            </a:r>
          </a:p>
          <a:p>
            <a:r>
              <a:rPr lang="ro-RO" sz="2000" dirty="0"/>
              <a:t>Număr de mesaje deschise (Open rate) (mesajele pot fi primite dar pot să nu fie deschise)</a:t>
            </a:r>
          </a:p>
          <a:p>
            <a:r>
              <a:rPr lang="ro-RO" sz="2000" dirty="0"/>
              <a:t>Număr de e-mailuri redistribuite (forward)</a:t>
            </a:r>
            <a:endParaRPr lang="en-GB" sz="2000" dirty="0"/>
          </a:p>
          <a:p>
            <a:r>
              <a:rPr lang="ro-RO" sz="2000" dirty="0"/>
              <a:t>Număr de dezabonări (unsubscribes)</a:t>
            </a:r>
            <a:endParaRPr lang="en-GB" sz="2000" dirty="0"/>
          </a:p>
          <a:p>
            <a:r>
              <a:rPr lang="en-GB" sz="2000" dirty="0"/>
              <a:t>Clickthrough rates </a:t>
            </a:r>
            <a:r>
              <a:rPr lang="ro-RO" sz="2000" dirty="0"/>
              <a:t>și</a:t>
            </a:r>
            <a:r>
              <a:rPr lang="en-GB" sz="2000" dirty="0"/>
              <a:t> convers</a:t>
            </a:r>
            <a:r>
              <a:rPr lang="ro-RO" sz="2000" dirty="0"/>
              <a:t>ii</a:t>
            </a:r>
            <a:r>
              <a:rPr lang="en-GB" sz="2000" dirty="0"/>
              <a:t>: </a:t>
            </a:r>
            <a:r>
              <a:rPr lang="ro-RO" sz="2000" dirty="0"/>
              <a:t>eficiența unui </a:t>
            </a:r>
            <a:r>
              <a:rPr lang="en-GB" sz="2000" dirty="0"/>
              <a:t>mesa</a:t>
            </a:r>
            <a:r>
              <a:rPr lang="ro-RO" sz="2000" dirty="0"/>
              <a:t>j</a:t>
            </a:r>
            <a:r>
              <a:rPr lang="en-GB" sz="2000" dirty="0"/>
              <a:t> </a:t>
            </a:r>
            <a:r>
              <a:rPr lang="ro-RO" sz="2000" dirty="0"/>
              <a:t>prin intermediul </a:t>
            </a:r>
            <a:r>
              <a:rPr lang="en-GB" sz="2000" dirty="0"/>
              <a:t>link</a:t>
            </a:r>
            <a:r>
              <a:rPr lang="ro-RO" sz="2000" dirty="0"/>
              <a:t>urilor</a:t>
            </a:r>
            <a:r>
              <a:rPr lang="en-GB" sz="2000" dirty="0"/>
              <a:t> </a:t>
            </a:r>
            <a:r>
              <a:rPr lang="en-GB" sz="2000" dirty="0" err="1"/>
              <a:t>pla</a:t>
            </a:r>
            <a:r>
              <a:rPr lang="ro-RO" sz="2000" dirty="0"/>
              <a:t>sate</a:t>
            </a:r>
            <a:r>
              <a:rPr lang="en-GB" sz="2000" dirty="0"/>
              <a:t> </a:t>
            </a:r>
            <a:r>
              <a:rPr lang="ro-RO" sz="2000" dirty="0"/>
              <a:t>în</a:t>
            </a:r>
            <a:r>
              <a:rPr lang="en-GB" sz="2000" dirty="0"/>
              <a:t> </a:t>
            </a:r>
            <a:r>
              <a:rPr lang="ro-RO" sz="2000" dirty="0"/>
              <a:t>conținut – se poate face comparație cu mesaje livrate / deschise – arată care dintre mesaje este mai ispititor pentru utilizatori</a:t>
            </a:r>
          </a:p>
          <a:p>
            <a:r>
              <a:rPr lang="ro-RO" sz="2000" dirty="0"/>
              <a:t>ROI</a:t>
            </a:r>
          </a:p>
          <a:p>
            <a:r>
              <a:rPr lang="ro-RO" sz="2000" dirty="0"/>
              <a:t>Număr de </a:t>
            </a:r>
            <a:r>
              <a:rPr lang="en-GB" sz="2000" dirty="0"/>
              <a:t>“</a:t>
            </a:r>
            <a:r>
              <a:rPr lang="ro-RO" sz="2000" dirty="0"/>
              <a:t>social shares</a:t>
            </a:r>
            <a:r>
              <a:rPr lang="en-GB" sz="2000" dirty="0"/>
              <a:t>”</a:t>
            </a:r>
          </a:p>
        </p:txBody>
      </p:sp>
      <p:sp>
        <p:nvSpPr>
          <p:cNvPr id="2810" name="Google Shape;2810;p65"/>
          <p:cNvSpPr txBox="1">
            <a:spLocks noGrp="1"/>
          </p:cNvSpPr>
          <p:nvPr>
            <p:ph type="ctrTitle"/>
          </p:nvPr>
        </p:nvSpPr>
        <p:spPr>
          <a:xfrm>
            <a:off x="0" y="419378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800" dirty="0"/>
              <a:t>KPIs în e-direct </a:t>
            </a:r>
            <a:r>
              <a:rPr lang="ro-RO" sz="3200" dirty="0"/>
              <a:t>marketing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4829D-4E44-F882-7FA1-5014712AD26A}"/>
              </a:ext>
            </a:extLst>
          </p:cNvPr>
          <p:cNvSpPr txBox="1"/>
          <p:nvPr/>
        </p:nvSpPr>
        <p:spPr>
          <a:xfrm>
            <a:off x="267106" y="4632239"/>
            <a:ext cx="8660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7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9" grpId="0" build="p"/>
      <p:bldP spid="281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62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786416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Organizarea unei campanii de marketing direct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44"/>
          <p:cNvSpPr txBox="1"/>
          <p:nvPr/>
        </p:nvSpPr>
        <p:spPr>
          <a:xfrm>
            <a:off x="719850" y="3076606"/>
            <a:ext cx="1926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200" dirty="0"/>
              <a:t>planul de informare generală</a:t>
            </a:r>
            <a:endParaRPr lang="en-GB" dirty="0"/>
          </a:p>
        </p:txBody>
      </p:sp>
      <p:sp>
        <p:nvSpPr>
          <p:cNvPr id="2205" name="Google Shape;2205;p44"/>
          <p:cNvSpPr txBox="1"/>
          <p:nvPr/>
        </p:nvSpPr>
        <p:spPr>
          <a:xfrm>
            <a:off x="2728010" y="2943837"/>
            <a:ext cx="1926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200" dirty="0"/>
              <a:t>planul logistic</a:t>
            </a:r>
            <a:endParaRPr lang="en-GB" dirty="0"/>
          </a:p>
        </p:txBody>
      </p:sp>
      <p:sp>
        <p:nvSpPr>
          <p:cNvPr id="2206" name="Google Shape;2206;p44"/>
          <p:cNvSpPr txBox="1"/>
          <p:nvPr/>
        </p:nvSpPr>
        <p:spPr>
          <a:xfrm>
            <a:off x="4723270" y="3317824"/>
            <a:ext cx="2115164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200" dirty="0"/>
              <a:t>planul bugetar</a:t>
            </a:r>
            <a:endParaRPr lang="en-GB" dirty="0"/>
          </a:p>
        </p:txBody>
      </p:sp>
      <p:sp>
        <p:nvSpPr>
          <p:cNvPr id="2207" name="Google Shape;2207;p44"/>
          <p:cNvSpPr txBox="1"/>
          <p:nvPr/>
        </p:nvSpPr>
        <p:spPr>
          <a:xfrm>
            <a:off x="6834176" y="2918422"/>
            <a:ext cx="2417854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200" dirty="0"/>
              <a:t>planul de creaţie </a:t>
            </a:r>
            <a:endParaRPr lang="en-GB" dirty="0"/>
          </a:p>
        </p:txBody>
      </p:sp>
      <p:sp>
        <p:nvSpPr>
          <p:cNvPr id="2211" name="Google Shape;2211;p4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Planuri/programe specifice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4" grpId="0"/>
      <p:bldP spid="2205" grpId="0"/>
      <p:bldP spid="2206" grpId="0"/>
      <p:bldP spid="2207" grpId="0"/>
      <p:bldP spid="22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8"/>
          <p:cNvSpPr txBox="1">
            <a:spLocks noGrp="1"/>
          </p:cNvSpPr>
          <p:nvPr>
            <p:ph type="subTitle" idx="1"/>
          </p:nvPr>
        </p:nvSpPr>
        <p:spPr>
          <a:xfrm>
            <a:off x="367966" y="3161394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Specificarea obiectivelor campaniei</a:t>
            </a:r>
          </a:p>
        </p:txBody>
      </p:sp>
      <p:sp>
        <p:nvSpPr>
          <p:cNvPr id="2323" name="Google Shape;2323;p48"/>
          <p:cNvSpPr txBox="1">
            <a:spLocks noGrp="1"/>
          </p:cNvSpPr>
          <p:nvPr>
            <p:ph type="subTitle" idx="2"/>
          </p:nvPr>
        </p:nvSpPr>
        <p:spPr>
          <a:xfrm>
            <a:off x="2676890" y="3733282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Stabilirea ţintelor / destinatarilor mesajelor</a:t>
            </a:r>
          </a:p>
        </p:txBody>
      </p:sp>
      <p:sp>
        <p:nvSpPr>
          <p:cNvPr id="2325" name="Google Shape;2325;p48"/>
          <p:cNvSpPr txBox="1">
            <a:spLocks noGrp="1"/>
          </p:cNvSpPr>
          <p:nvPr>
            <p:ph type="subTitle" idx="3"/>
          </p:nvPr>
        </p:nvSpPr>
        <p:spPr>
          <a:xfrm>
            <a:off x="5263990" y="3373613"/>
            <a:ext cx="22860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Conţinutul campaniei</a:t>
            </a:r>
            <a:endParaRPr dirty="0"/>
          </a:p>
        </p:txBody>
      </p:sp>
      <p:sp>
        <p:nvSpPr>
          <p:cNvPr id="2287" name="Google Shape;2287;p48"/>
          <p:cNvSpPr txBox="1">
            <a:spLocks noGrp="1"/>
          </p:cNvSpPr>
          <p:nvPr>
            <p:ph type="ctrTitle" idx="9"/>
          </p:nvPr>
        </p:nvSpPr>
        <p:spPr>
          <a:xfrm>
            <a:off x="735750" y="403291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Planul de informare generală</a:t>
            </a:r>
            <a:endParaRPr dirty="0"/>
          </a:p>
        </p:txBody>
      </p:sp>
      <p:sp>
        <p:nvSpPr>
          <p:cNvPr id="13" name="Google Shape;2323;p48">
            <a:extLst>
              <a:ext uri="{FF2B5EF4-FFF2-40B4-BE49-F238E27FC236}">
                <a16:creationId xmlns:a16="http://schemas.microsoft.com/office/drawing/2014/main" id="{A30B0B91-31DB-D630-9B8D-B88E1055B736}"/>
              </a:ext>
            </a:extLst>
          </p:cNvPr>
          <p:cNvSpPr txBox="1">
            <a:spLocks/>
          </p:cNvSpPr>
          <p:nvPr/>
        </p:nvSpPr>
        <p:spPr>
          <a:xfrm>
            <a:off x="7050317" y="3648456"/>
            <a:ext cx="22860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o-RO" dirty="0"/>
              <a:t>Rezultate aşteptate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1" grpId="0" build="p"/>
      <p:bldP spid="2323" grpId="0" build="p"/>
      <p:bldP spid="2325" grpId="0" build="p"/>
      <p:bldP spid="228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5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Planul logistic</a:t>
            </a:r>
            <a:endParaRPr dirty="0"/>
          </a:p>
        </p:txBody>
      </p:sp>
      <p:sp>
        <p:nvSpPr>
          <p:cNvPr id="2583" name="Google Shape;2583;p55"/>
          <p:cNvSpPr txBox="1">
            <a:spLocks noGrp="1"/>
          </p:cNvSpPr>
          <p:nvPr>
            <p:ph type="title" idx="4294967295"/>
          </p:nvPr>
        </p:nvSpPr>
        <p:spPr>
          <a:xfrm>
            <a:off x="0" y="1725613"/>
            <a:ext cx="1666875" cy="48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1600" dirty="0"/>
              <a:t>În amonte</a:t>
            </a:r>
            <a:endParaRPr sz="1600" dirty="0"/>
          </a:p>
        </p:txBody>
      </p:sp>
      <p:sp>
        <p:nvSpPr>
          <p:cNvPr id="2585" name="Google Shape;2585;p55"/>
          <p:cNvSpPr txBox="1">
            <a:spLocks noGrp="1"/>
          </p:cNvSpPr>
          <p:nvPr>
            <p:ph type="title" idx="4294967295"/>
          </p:nvPr>
        </p:nvSpPr>
        <p:spPr>
          <a:xfrm>
            <a:off x="0" y="3582988"/>
            <a:ext cx="1666875" cy="48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1600" dirty="0"/>
              <a:t>În aval</a:t>
            </a:r>
            <a:endParaRPr sz="1600" dirty="0"/>
          </a:p>
        </p:txBody>
      </p:sp>
      <p:sp>
        <p:nvSpPr>
          <p:cNvPr id="2587" name="Google Shape;2587;p55"/>
          <p:cNvSpPr txBox="1">
            <a:spLocks noGrp="1"/>
          </p:cNvSpPr>
          <p:nvPr>
            <p:ph type="title" idx="4294967295"/>
          </p:nvPr>
        </p:nvSpPr>
        <p:spPr>
          <a:xfrm>
            <a:off x="7289800" y="3398838"/>
            <a:ext cx="1854200" cy="43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1600" dirty="0"/>
              <a:t>gestionarea rezultatelor campaniei</a:t>
            </a:r>
            <a:endParaRPr sz="1600" dirty="0"/>
          </a:p>
        </p:txBody>
      </p:sp>
      <p:sp>
        <p:nvSpPr>
          <p:cNvPr id="2589" name="Google Shape;2589;p55"/>
          <p:cNvSpPr txBox="1">
            <a:spLocks noGrp="1"/>
          </p:cNvSpPr>
          <p:nvPr>
            <p:ph type="title" idx="4294967295"/>
          </p:nvPr>
        </p:nvSpPr>
        <p:spPr>
          <a:xfrm>
            <a:off x="7283450" y="1465263"/>
            <a:ext cx="1860550" cy="43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1600" dirty="0"/>
              <a:t>pregătirea campaniei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7" grpId="0"/>
      <p:bldP spid="2583" grpId="0"/>
      <p:bldP spid="2585" grpId="0"/>
      <p:bldP spid="2587" grpId="0"/>
      <p:bldP spid="25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68"/>
          <p:cNvSpPr txBox="1">
            <a:spLocks noGrp="1"/>
          </p:cNvSpPr>
          <p:nvPr>
            <p:ph type="subTitle" idx="1"/>
          </p:nvPr>
        </p:nvSpPr>
        <p:spPr>
          <a:xfrm>
            <a:off x="-77118" y="1471064"/>
            <a:ext cx="5054126" cy="3310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dirty="0"/>
              <a:t>Prevederea şi afectarea de resurse financiare</a:t>
            </a:r>
          </a:p>
          <a:p>
            <a:pPr algn="l"/>
            <a:r>
              <a:rPr lang="ro-RO" sz="2000" dirty="0"/>
              <a:t>Verificarea profitabilităţii pe termen scurt, mediu şi lung</a:t>
            </a:r>
          </a:p>
          <a:p>
            <a:pPr algn="l"/>
            <a:r>
              <a:rPr lang="ro-RO" sz="2000" dirty="0"/>
              <a:t>Se iau în calcul:</a:t>
            </a:r>
          </a:p>
          <a:p>
            <a:pPr lvl="1" algn="l"/>
            <a:r>
              <a:rPr lang="ro-RO" sz="2000" dirty="0"/>
              <a:t>Cumpărarea de spaţiu media</a:t>
            </a:r>
          </a:p>
          <a:p>
            <a:pPr lvl="1" algn="l"/>
            <a:r>
              <a:rPr lang="ro-RO" sz="2000" dirty="0"/>
              <a:t>Cheltuielile de creare, fixe, realizare, de expediţie etc.</a:t>
            </a:r>
          </a:p>
          <a:p>
            <a:pPr lvl="1" algn="l"/>
            <a:r>
              <a:rPr lang="ro-RO" sz="2000" dirty="0"/>
              <a:t>Cadouri, prime, eşantioane</a:t>
            </a:r>
            <a:endParaRPr lang="en-GB" sz="2000" dirty="0"/>
          </a:p>
        </p:txBody>
      </p:sp>
      <p:sp>
        <p:nvSpPr>
          <p:cNvPr id="3128" name="Google Shape;3128;p68"/>
          <p:cNvSpPr txBox="1">
            <a:spLocks noGrp="1"/>
          </p:cNvSpPr>
          <p:nvPr>
            <p:ph type="ctrTitle"/>
          </p:nvPr>
        </p:nvSpPr>
        <p:spPr>
          <a:xfrm>
            <a:off x="1550868" y="893264"/>
            <a:ext cx="318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Planul bugetar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2" grpId="0" build="p"/>
      <p:bldP spid="31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51"/>
          <p:cNvSpPr txBox="1">
            <a:spLocks noGrp="1"/>
          </p:cNvSpPr>
          <p:nvPr>
            <p:ph type="title"/>
          </p:nvPr>
        </p:nvSpPr>
        <p:spPr>
          <a:xfrm>
            <a:off x="2161325" y="1815311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dirty="0"/>
              <a:t>Verificarea coerenței comunicării în ansamblu</a:t>
            </a:r>
            <a:endParaRPr dirty="0"/>
          </a:p>
        </p:txBody>
      </p:sp>
      <p:sp>
        <p:nvSpPr>
          <p:cNvPr id="2406" name="Google Shape;2406;p51"/>
          <p:cNvSpPr txBox="1">
            <a:spLocks noGrp="1"/>
          </p:cNvSpPr>
          <p:nvPr>
            <p:ph type="title" idx="2"/>
          </p:nvPr>
        </p:nvSpPr>
        <p:spPr>
          <a:xfrm flipH="1">
            <a:off x="4565717" y="378660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RO" dirty="0"/>
              <a:t>Evitarea oricăror omisiuni sau erori</a:t>
            </a:r>
            <a:endParaRPr lang="en-GB" dirty="0"/>
          </a:p>
        </p:txBody>
      </p:sp>
      <p:sp>
        <p:nvSpPr>
          <p:cNvPr id="2395" name="Google Shape;2395;p51"/>
          <p:cNvSpPr txBox="1">
            <a:spLocks noGrp="1"/>
          </p:cNvSpPr>
          <p:nvPr>
            <p:ph type="ctr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Planul de creație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0" grpId="0"/>
      <p:bldP spid="2406" grpId="0"/>
      <p:bldP spid="23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52"/>
          <p:cNvSpPr txBox="1"/>
          <p:nvPr/>
        </p:nvSpPr>
        <p:spPr>
          <a:xfrm>
            <a:off x="424848" y="3050336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Ținte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69" name="Google Shape;2469;p52"/>
          <p:cNvSpPr txBox="1"/>
          <p:nvPr/>
        </p:nvSpPr>
        <p:spPr>
          <a:xfrm>
            <a:off x="2412449" y="2593136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Obiective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71" name="Google Shape;2471;p52"/>
          <p:cNvSpPr txBox="1"/>
          <p:nvPr/>
        </p:nvSpPr>
        <p:spPr>
          <a:xfrm>
            <a:off x="4399127" y="259492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Media, mesaje și testare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73" name="Google Shape;2473;p52"/>
          <p:cNvSpPr txBox="1"/>
          <p:nvPr/>
        </p:nvSpPr>
        <p:spPr>
          <a:xfrm>
            <a:off x="6386065" y="305524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600" dirty="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Măsurarea performanțelor</a:t>
            </a:r>
            <a:endParaRPr sz="1600" dirty="0">
              <a:solidFill>
                <a:schemeClr val="dk2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475" name="Google Shape;2475;p5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dk2"/>
                </a:solidFill>
              </a:rPr>
              <a:t>Așadar, etapele ...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" grpId="0"/>
      <p:bldP spid="2469" grpId="0"/>
      <p:bldP spid="2471" grpId="0"/>
      <p:bldP spid="2473" grpId="0"/>
      <p:bldP spid="24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9"/>
          <p:cNvSpPr txBox="1">
            <a:spLocks noGrp="1"/>
          </p:cNvSpPr>
          <p:nvPr>
            <p:ph type="body" idx="1"/>
          </p:nvPr>
        </p:nvSpPr>
        <p:spPr>
          <a:xfrm>
            <a:off x="720000" y="901614"/>
            <a:ext cx="7704000" cy="3483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rgbClr val="FF0000"/>
                </a:solidFill>
                <a:highlight>
                  <a:srgbClr val="FFFF00"/>
                </a:highlight>
              </a:rPr>
              <a:t>KM x C! </a:t>
            </a:r>
            <a:r>
              <a:rPr lang="ro-RO" sz="2000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 </a:t>
            </a:r>
            <a:r>
              <a:rPr lang="ro-RO" sz="2000" dirty="0">
                <a:solidFill>
                  <a:schemeClr val="tx1"/>
                </a:solidFill>
                <a:sym typeface="Wingdings" panose="05000000000000000000" pitchFamily="2" charset="2"/>
              </a:rPr>
              <a:t>- exemple: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</a:t>
            </a:r>
            <a:endParaRPr sz="20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000" dirty="0"/>
              <a:t>Data la care să fie trimis mesajul / cea mai potrivită zi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000" dirty="0"/>
              <a:t>Layout mesaj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000" dirty="0"/>
              <a:t>Text mesaj / linkuri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000" dirty="0"/>
              <a:t>Segmentare BD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000" dirty="0"/>
              <a:t>Call to Action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000" dirty="0"/>
              <a:t>Un tip de media vs alt tip de media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000" dirty="0"/>
              <a:t>Diferențe între variante de mesaj (SMS)</a:t>
            </a: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ro-RO" sz="2000" dirty="0"/>
              <a:t> - ! Se testează o singură variabilă la o testare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endParaRPr lang="ro-RO" sz="20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  <p:sp>
        <p:nvSpPr>
          <p:cNvPr id="2136" name="Google Shape;2136;p39"/>
          <p:cNvSpPr txBox="1">
            <a:spLocks noGrp="1"/>
          </p:cNvSpPr>
          <p:nvPr>
            <p:ph type="ctrTitle"/>
          </p:nvPr>
        </p:nvSpPr>
        <p:spPr>
          <a:xfrm>
            <a:off x="720000" y="197902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test</a:t>
            </a:r>
            <a:r>
              <a:rPr lang="ro-RO" dirty="0"/>
              <a:t>ăm?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99E24-6FDF-2069-46D2-617932CB69A4}"/>
              </a:ext>
            </a:extLst>
          </p:cNvPr>
          <p:cNvSpPr txBox="1"/>
          <p:nvPr/>
        </p:nvSpPr>
        <p:spPr>
          <a:xfrm>
            <a:off x="7132320" y="4219303"/>
            <a:ext cx="2011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5" grpId="0" build="p"/>
      <p:bldP spid="213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9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483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 </a:t>
            </a:r>
            <a:endParaRPr sz="2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200" dirty="0"/>
              <a:t>Descoperim și eliminăm probleme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200" dirty="0"/>
              <a:t>Înțelegem mai bine percepția audienței (Insights)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200" dirty="0"/>
              <a:t>Facem alegeri cu șanse mai mari de succes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200" dirty="0"/>
              <a:t>Creăm mesaje cu șanse mai mari de succes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200" dirty="0"/>
              <a:t>Un tip de media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200" dirty="0"/>
              <a:t>O combinație de canale media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2136" name="Google Shape;2136;p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 ce testăm?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39419-B3B4-B11F-1083-24924B45F70D}"/>
              </a:ext>
            </a:extLst>
          </p:cNvPr>
          <p:cNvSpPr txBox="1"/>
          <p:nvPr/>
        </p:nvSpPr>
        <p:spPr>
          <a:xfrm>
            <a:off x="0" y="4441114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8714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5" grpId="0" build="p"/>
      <p:bldP spid="2136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9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483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 </a:t>
            </a:r>
            <a:endParaRPr sz="22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200" dirty="0"/>
              <a:t>Testăm cât putem de mult!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ro-RO" sz="2200" dirty="0"/>
              <a:t>Testăm în fază cât mai incipientă a mesajului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2136" name="Google Shape;2136;p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Când / cum testăm?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D2CE3-F0B0-3443-FDB1-BED3FFA37F56}"/>
              </a:ext>
            </a:extLst>
          </p:cNvPr>
          <p:cNvSpPr txBox="1"/>
          <p:nvPr/>
        </p:nvSpPr>
        <p:spPr>
          <a:xfrm>
            <a:off x="248194" y="4441115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434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5" grpId="0" build="p"/>
      <p:bldP spid="213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40"/>
          <p:cNvSpPr txBox="1">
            <a:spLocks noGrp="1"/>
          </p:cNvSpPr>
          <p:nvPr>
            <p:ph type="ctrTitle" idx="7"/>
          </p:nvPr>
        </p:nvSpPr>
        <p:spPr>
          <a:xfrm>
            <a:off x="6303165" y="2716418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Analizăm rezultatele</a:t>
            </a:r>
            <a:endParaRPr dirty="0"/>
          </a:p>
        </p:txBody>
      </p:sp>
      <p:sp>
        <p:nvSpPr>
          <p:cNvPr id="2156" name="Google Shape;2156;p40"/>
          <p:cNvSpPr txBox="1">
            <a:spLocks noGrp="1"/>
          </p:cNvSpPr>
          <p:nvPr>
            <p:ph type="ctrTitle" idx="8"/>
          </p:nvPr>
        </p:nvSpPr>
        <p:spPr>
          <a:xfrm>
            <a:off x="1705041" y="3951021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Raportăm rezultatele</a:t>
            </a:r>
            <a:endParaRPr dirty="0"/>
          </a:p>
        </p:txBody>
      </p:sp>
      <p:sp>
        <p:nvSpPr>
          <p:cNvPr id="2158" name="Google Shape;2158;p40"/>
          <p:cNvSpPr txBox="1">
            <a:spLocks noGrp="1"/>
          </p:cNvSpPr>
          <p:nvPr>
            <p:ph type="ctrTitle" idx="13"/>
          </p:nvPr>
        </p:nvSpPr>
        <p:spPr>
          <a:xfrm>
            <a:off x="6721686" y="1347057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Găsim subiecți</a:t>
            </a:r>
            <a:endParaRPr dirty="0"/>
          </a:p>
        </p:txBody>
      </p:sp>
      <p:sp>
        <p:nvSpPr>
          <p:cNvPr id="2160" name="Google Shape;2160;p40"/>
          <p:cNvSpPr txBox="1">
            <a:spLocks noGrp="1"/>
          </p:cNvSpPr>
          <p:nvPr>
            <p:ph type="ctrTitle" idx="15"/>
          </p:nvPr>
        </p:nvSpPr>
        <p:spPr>
          <a:xfrm>
            <a:off x="2695828" y="2528834"/>
            <a:ext cx="2089524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Derulăm testarea</a:t>
            </a:r>
            <a:endParaRPr dirty="0"/>
          </a:p>
        </p:txBody>
      </p:sp>
      <p:sp>
        <p:nvSpPr>
          <p:cNvPr id="2162" name="Google Shape;2162;p40"/>
          <p:cNvSpPr txBox="1">
            <a:spLocks noGrp="1"/>
          </p:cNvSpPr>
          <p:nvPr>
            <p:ph type="ctrTitle" idx="17"/>
          </p:nvPr>
        </p:nvSpPr>
        <p:spPr>
          <a:xfrm>
            <a:off x="1646507" y="1561754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Formulăm o întrebare de cercetare</a:t>
            </a:r>
            <a:endParaRPr dirty="0"/>
          </a:p>
        </p:txBody>
      </p:sp>
      <p:sp>
        <p:nvSpPr>
          <p:cNvPr id="2164" name="Google Shape;2164;p40"/>
          <p:cNvSpPr txBox="1">
            <a:spLocks noGrp="1"/>
          </p:cNvSpPr>
          <p:nvPr>
            <p:ph type="ctrTitle" idx="19"/>
          </p:nvPr>
        </p:nvSpPr>
        <p:spPr>
          <a:xfrm>
            <a:off x="4128234" y="1632647"/>
            <a:ext cx="1821000" cy="476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Alegem o modalitate de testare</a:t>
            </a:r>
            <a:endParaRPr dirty="0"/>
          </a:p>
        </p:txBody>
      </p:sp>
      <p:sp>
        <p:nvSpPr>
          <p:cNvPr id="2141" name="Google Shape;2141;p40"/>
          <p:cNvSpPr txBox="1">
            <a:spLocks noGrp="1"/>
          </p:cNvSpPr>
          <p:nvPr>
            <p:ph type="ctrTitle" idx="2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Pași</a:t>
            </a:r>
            <a:endParaRPr dirty="0"/>
          </a:p>
        </p:txBody>
      </p:sp>
      <p:sp>
        <p:nvSpPr>
          <p:cNvPr id="13" name="Google Shape;2156;p40">
            <a:extLst>
              <a:ext uri="{FF2B5EF4-FFF2-40B4-BE49-F238E27FC236}">
                <a16:creationId xmlns:a16="http://schemas.microsoft.com/office/drawing/2014/main" id="{A23B9956-9F65-3468-AA34-4461330ED173}"/>
              </a:ext>
            </a:extLst>
          </p:cNvPr>
          <p:cNvSpPr txBox="1">
            <a:spLocks/>
          </p:cNvSpPr>
          <p:nvPr/>
        </p:nvSpPr>
        <p:spPr>
          <a:xfrm>
            <a:off x="4277003" y="3969528"/>
            <a:ext cx="18210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ro-RO" dirty="0"/>
              <a:t>Implementăm modificări</a:t>
            </a:r>
          </a:p>
        </p:txBody>
      </p:sp>
      <p:sp>
        <p:nvSpPr>
          <p:cNvPr id="16" name="Google Shape;2156;p40">
            <a:extLst>
              <a:ext uri="{FF2B5EF4-FFF2-40B4-BE49-F238E27FC236}">
                <a16:creationId xmlns:a16="http://schemas.microsoft.com/office/drawing/2014/main" id="{86733BA7-0025-A775-D8D7-AC1B5C5B8829}"/>
              </a:ext>
            </a:extLst>
          </p:cNvPr>
          <p:cNvSpPr txBox="1">
            <a:spLocks/>
          </p:cNvSpPr>
          <p:nvPr/>
        </p:nvSpPr>
        <p:spPr>
          <a:xfrm>
            <a:off x="6932936" y="3812450"/>
            <a:ext cx="18210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ro-RO" dirty="0"/>
              <a:t>Reluăm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7669C-BCF1-7ECF-45AC-0785F112021F}"/>
              </a:ext>
            </a:extLst>
          </p:cNvPr>
          <p:cNvSpPr txBox="1"/>
          <p:nvPr/>
        </p:nvSpPr>
        <p:spPr>
          <a:xfrm>
            <a:off x="267106" y="4632239"/>
            <a:ext cx="8660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" grpId="0"/>
      <p:bldP spid="2156" grpId="0"/>
      <p:bldP spid="2158" grpId="0"/>
      <p:bldP spid="2160" grpId="0"/>
      <p:bldP spid="2162" grpId="0"/>
      <p:bldP spid="2164" grpId="0"/>
      <p:bldP spid="2141" grpId="0"/>
      <p:bldP spid="13" grpId="0"/>
      <p:bldP spid="1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709796" y="1479932"/>
            <a:ext cx="4020614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000" dirty="0"/>
              <a:t>F. Măsurarea performanțelor</a:t>
            </a:r>
            <a:endParaRPr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41"/>
          <p:cNvSpPr txBox="1">
            <a:spLocks noGrp="1"/>
          </p:cNvSpPr>
          <p:nvPr>
            <p:ph type="ctrTitle"/>
          </p:nvPr>
        </p:nvSpPr>
        <p:spPr>
          <a:xfrm>
            <a:off x="671449" y="1875052"/>
            <a:ext cx="3757331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Indicatori de performanță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538C16-BCE1-DF2B-0AB1-B038436A4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670051"/>
              </p:ext>
            </p:extLst>
          </p:nvPr>
        </p:nvGraphicFramePr>
        <p:xfrm>
          <a:off x="3591499" y="980501"/>
          <a:ext cx="5131955" cy="378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06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6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 b="1" dirty="0"/>
              <a:t>Data de </a:t>
            </a:r>
            <a:r>
              <a:rPr lang="en-GB" sz="2200" b="1" dirty="0" err="1"/>
              <a:t>achiziție</a:t>
            </a:r>
            <a:r>
              <a:rPr lang="en-GB" sz="2200" b="1" dirty="0"/>
              <a:t> a </a:t>
            </a:r>
            <a:r>
              <a:rPr lang="en-GB" sz="2200" b="1" dirty="0" err="1"/>
              <a:t>clientului</a:t>
            </a:r>
            <a:endParaRPr lang="en-GB"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 b="1" dirty="0" err="1"/>
              <a:t>Durata</a:t>
            </a:r>
            <a:r>
              <a:rPr lang="en-GB" sz="2200" b="1" dirty="0"/>
              <a:t> de </a:t>
            </a:r>
            <a:r>
              <a:rPr lang="en-GB" sz="2200" b="1" dirty="0" err="1"/>
              <a:t>viață</a:t>
            </a:r>
            <a:r>
              <a:rPr lang="en-GB" sz="2200" b="1" dirty="0"/>
              <a:t> a </a:t>
            </a:r>
            <a:r>
              <a:rPr lang="en-GB" sz="2200" b="1" dirty="0" err="1"/>
              <a:t>clientului</a:t>
            </a:r>
            <a:endParaRPr lang="en-GB"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 b="1" dirty="0" err="1"/>
              <a:t>Valoarea</a:t>
            </a:r>
            <a:r>
              <a:rPr lang="en-GB" sz="2200" b="1" dirty="0"/>
              <a:t> </a:t>
            </a:r>
            <a:r>
              <a:rPr lang="en-GB" sz="2200" b="1" dirty="0" err="1"/>
              <a:t>clientului</a:t>
            </a:r>
            <a:endParaRPr lang="en-GB"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 b="1" dirty="0" err="1"/>
              <a:t>Costul</a:t>
            </a:r>
            <a:r>
              <a:rPr lang="en-GB" sz="2200" b="1" dirty="0"/>
              <a:t> </a:t>
            </a:r>
            <a:r>
              <a:rPr lang="en-GB" sz="2200" b="1" dirty="0" err="1"/>
              <a:t>unei</a:t>
            </a:r>
            <a:r>
              <a:rPr lang="en-GB" sz="2200" b="1" dirty="0"/>
              <a:t> </a:t>
            </a:r>
            <a:r>
              <a:rPr lang="en-GB" sz="2200" b="1" dirty="0" err="1"/>
              <a:t>vizite</a:t>
            </a:r>
            <a:endParaRPr lang="en-GB"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 b="1" dirty="0" err="1"/>
              <a:t>Numărul</a:t>
            </a:r>
            <a:r>
              <a:rPr lang="en-GB" sz="2200" b="1" dirty="0"/>
              <a:t> de </a:t>
            </a:r>
            <a:r>
              <a:rPr lang="en-GB" sz="2200" b="1" dirty="0" err="1"/>
              <a:t>vizite</a:t>
            </a:r>
            <a:endParaRPr lang="en-GB"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 b="1" dirty="0" err="1"/>
              <a:t>Costul</a:t>
            </a:r>
            <a:r>
              <a:rPr lang="en-GB" sz="2200" b="1" dirty="0"/>
              <a:t> de </a:t>
            </a:r>
            <a:r>
              <a:rPr lang="en-GB" sz="2200" b="1" dirty="0" err="1"/>
              <a:t>achiziție</a:t>
            </a:r>
            <a:r>
              <a:rPr lang="en-GB" sz="2200" b="1" dirty="0"/>
              <a:t> a </a:t>
            </a:r>
            <a:r>
              <a:rPr lang="en-GB" sz="2200" b="1" dirty="0" err="1"/>
              <a:t>unui</a:t>
            </a:r>
            <a:r>
              <a:rPr lang="en-GB" sz="2200" b="1" dirty="0"/>
              <a:t> client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 b="1" dirty="0" err="1"/>
              <a:t>Numărul</a:t>
            </a:r>
            <a:r>
              <a:rPr lang="en-GB" sz="2200" b="1" dirty="0"/>
              <a:t> de </a:t>
            </a:r>
            <a:r>
              <a:rPr lang="en-GB" sz="2200" b="1" dirty="0" err="1"/>
              <a:t>noi</a:t>
            </a:r>
            <a:r>
              <a:rPr lang="en-GB" sz="2200" b="1" dirty="0"/>
              <a:t> </a:t>
            </a:r>
            <a:r>
              <a:rPr lang="en-GB" sz="2200" b="1" dirty="0" err="1"/>
              <a:t>clienți</a:t>
            </a:r>
            <a:endParaRPr lang="en-GB" sz="22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200" b="1" dirty="0" err="1"/>
              <a:t>Numărul</a:t>
            </a:r>
            <a:r>
              <a:rPr lang="en-GB" sz="2200" b="1" dirty="0"/>
              <a:t> de </a:t>
            </a:r>
            <a:r>
              <a:rPr lang="en-GB" sz="2200" b="1" dirty="0" err="1"/>
              <a:t>reclamații</a:t>
            </a:r>
            <a:endParaRPr lang="en-GB" sz="2200" b="1" dirty="0"/>
          </a:p>
        </p:txBody>
      </p:sp>
      <p:sp>
        <p:nvSpPr>
          <p:cNvPr id="2810" name="Google Shape;2810;p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b. </a:t>
            </a:r>
            <a:r>
              <a:rPr lang="ro-RO" sz="2800" dirty="0"/>
              <a:t>Indicatori generali de performanță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9" grpId="0" build="p"/>
      <p:bldP spid="28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6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RO" sz="2200" dirty="0"/>
              <a:t>Numărul total de mesaje emise</a:t>
            </a:r>
          </a:p>
          <a:p>
            <a:r>
              <a:rPr lang="ro-RO" sz="2200" dirty="0"/>
              <a:t>Costul unui contact</a:t>
            </a:r>
          </a:p>
          <a:p>
            <a:r>
              <a:rPr lang="ro-RO" sz="2200" dirty="0"/>
              <a:t>Numărul de răspunsuri pe tipuri de cerere și tip de media</a:t>
            </a:r>
          </a:p>
          <a:p>
            <a:r>
              <a:rPr lang="ro-RO" sz="2200" dirty="0"/>
              <a:t>Rata răspunsurilor</a:t>
            </a:r>
          </a:p>
          <a:p>
            <a:r>
              <a:rPr lang="ro-RO" sz="2200" dirty="0"/>
              <a:t>Costul de achiziție al unui prospect</a:t>
            </a:r>
          </a:p>
          <a:p>
            <a:r>
              <a:rPr lang="ro-RO" sz="2200" dirty="0"/>
              <a:t>Costul de achiziție a</a:t>
            </a:r>
            <a:r>
              <a:rPr lang="en-GB" sz="2200" dirty="0"/>
              <a:t>l</a:t>
            </a:r>
            <a:r>
              <a:rPr lang="ro-RO" sz="2200" dirty="0"/>
              <a:t> unui client</a:t>
            </a:r>
          </a:p>
          <a:p>
            <a:r>
              <a:rPr lang="ro-RO" sz="2200" dirty="0"/>
              <a:t>Număr/procent de retururi</a:t>
            </a:r>
          </a:p>
          <a:p>
            <a:r>
              <a:rPr lang="ro-RO" sz="2200" dirty="0"/>
              <a:t>Număr/procent neplatnici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sz="2200" b="1" dirty="0"/>
          </a:p>
        </p:txBody>
      </p:sp>
      <p:sp>
        <p:nvSpPr>
          <p:cNvPr id="2810" name="Google Shape;2810;p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/>
              <a:t>c. </a:t>
            </a:r>
            <a:r>
              <a:rPr lang="ro-RO" sz="2800" dirty="0"/>
              <a:t>Indicatori de marketing direct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98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9" grpId="0" build="p"/>
      <p:bldP spid="28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10" ma:contentTypeDescription="Create a new document." ma:contentTypeScope="" ma:versionID="79d35ea1c90987a4b8ee5a2e6826b2db">
  <xsd:schema xmlns:xsd="http://www.w3.org/2001/XMLSchema" xmlns:xs="http://www.w3.org/2001/XMLSchema" xmlns:p="http://schemas.microsoft.com/office/2006/metadata/properties" xmlns:ns2="f2221ac0-c0ff-4d71-8a17-d17f23400e30" xmlns:ns3="1e07ac65-7599-4e5d-bc53-a59f6134c5c3" targetNamespace="http://schemas.microsoft.com/office/2006/metadata/properties" ma:root="true" ma:fieldsID="ec796d4c367600058b5b7b6b0a216584" ns2:_="" ns3:_="">
    <xsd:import namespace="f2221ac0-c0ff-4d71-8a17-d17f23400e30"/>
    <xsd:import namespace="1e07ac65-7599-4e5d-bc53-a59f6134c5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91ba608-d92c-4546-ab3e-df3c1547d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7ac65-7599-4e5d-bc53-a59f6134c5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e30cbc-40b1-4a98-93ec-ee6008d93c07}" ma:internalName="TaxCatchAll" ma:showField="CatchAllData" ma:web="1e07ac65-7599-4e5d-bc53-a59f6134c5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07ac65-7599-4e5d-bc53-a59f6134c5c3" xsi:nil="true"/>
    <lcf76f155ced4ddcb4097134ff3c332f xmlns="f2221ac0-c0ff-4d71-8a17-d17f23400e3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D4C55F3-2090-470E-BF5A-0F284E7A178B}"/>
</file>

<file path=customXml/itemProps2.xml><?xml version="1.0" encoding="utf-8"?>
<ds:datastoreItem xmlns:ds="http://schemas.openxmlformats.org/officeDocument/2006/customXml" ds:itemID="{C5D11CD3-5FAC-4DD1-AD14-4A04CE99FD3A}"/>
</file>

<file path=customXml/itemProps3.xml><?xml version="1.0" encoding="utf-8"?>
<ds:datastoreItem xmlns:ds="http://schemas.openxmlformats.org/officeDocument/2006/customXml" ds:itemID="{F6F90261-477D-461F-8082-1F2979B1E37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788</Words>
  <Application>Microsoft Office PowerPoint</Application>
  <PresentationFormat>On-screen Show (16:9)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Fira Sans Extra Condensed Medium</vt:lpstr>
      <vt:lpstr>Overpass Black</vt:lpstr>
      <vt:lpstr>Open Sans</vt:lpstr>
      <vt:lpstr>Calibri Light</vt:lpstr>
      <vt:lpstr>Office Theme</vt:lpstr>
      <vt:lpstr>E. Testarea mesajelor de MD</vt:lpstr>
      <vt:lpstr>Ce testăm?</vt:lpstr>
      <vt:lpstr>De ce testăm?</vt:lpstr>
      <vt:lpstr>Când / cum testăm?</vt:lpstr>
      <vt:lpstr>Analizăm rezultatele</vt:lpstr>
      <vt:lpstr>F. Măsurarea performanțelor</vt:lpstr>
      <vt:lpstr>Indicatori de performanță</vt:lpstr>
      <vt:lpstr>b. Indicatori generali de performanță</vt:lpstr>
      <vt:lpstr>c. Indicatori de marketing direct</vt:lpstr>
      <vt:lpstr>Formule de calcul</vt:lpstr>
      <vt:lpstr>KPIs în e-direct marketing</vt:lpstr>
      <vt:lpstr>Organizarea unei campanii de marketing direct</vt:lpstr>
      <vt:lpstr>Planuri/programe specifice</vt:lpstr>
      <vt:lpstr>Planul de informare generală</vt:lpstr>
      <vt:lpstr>În amonte</vt:lpstr>
      <vt:lpstr>Planul bugetar</vt:lpstr>
      <vt:lpstr>Verificarea coerenței comunicării în ansamblu</vt:lpstr>
      <vt:lpstr>Așadar, etapele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 Marketing Plan</dc:title>
  <dc:creator>Oana Tugulea</dc:creator>
  <cp:lastModifiedBy>Carmen ŢUGULEA</cp:lastModifiedBy>
  <cp:revision>31</cp:revision>
  <dcterms:modified xsi:type="dcterms:W3CDTF">2023-10-20T10:00:08Z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</Properties>
</file>