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4"/>
  </p:sldMasterIdLst>
  <p:notesMasterIdLst>
    <p:notesMasterId r:id="rId26"/>
  </p:notesMasterIdLst>
  <p:sldIdLst>
    <p:sldId id="256" r:id="rId5"/>
    <p:sldId id="258" r:id="rId6"/>
    <p:sldId id="276" r:id="rId7"/>
    <p:sldId id="312" r:id="rId8"/>
    <p:sldId id="281" r:id="rId9"/>
    <p:sldId id="318" r:id="rId10"/>
    <p:sldId id="271" r:id="rId11"/>
    <p:sldId id="260" r:id="rId12"/>
    <p:sldId id="263" r:id="rId13"/>
    <p:sldId id="262" r:id="rId14"/>
    <p:sldId id="308" r:id="rId15"/>
    <p:sldId id="284" r:id="rId16"/>
    <p:sldId id="309" r:id="rId17"/>
    <p:sldId id="310" r:id="rId18"/>
    <p:sldId id="322" r:id="rId19"/>
    <p:sldId id="315" r:id="rId20"/>
    <p:sldId id="319" r:id="rId21"/>
    <p:sldId id="272" r:id="rId22"/>
    <p:sldId id="321" r:id="rId23"/>
    <p:sldId id="280" r:id="rId24"/>
    <p:sldId id="324" r:id="rId2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5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CDE36-E9DC-92F9-AA36-9F0A43157772}" v="2" dt="2025-02-02T10:12:06.692"/>
  </p1510:revLst>
</p1510:revInfo>
</file>

<file path=ppt/tableStyles.xml><?xml version="1.0" encoding="utf-8"?>
<a:tblStyleLst xmlns:a="http://schemas.openxmlformats.org/drawingml/2006/main" def="{6461AFDB-6534-4179-8588-6DF112417A78}">
  <a:tblStyle styleId="{6461AFDB-6534-4179-8588-6DF112417A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  <p:guide orient="horz" pos="553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.podgoreanu" userId="S::andrei.podgoreanu@student.uaic.ro::15e91863-7b90-4392-8ec4-dd8c4375c4e8" providerId="AD" clId="Web-{513CDE36-E9DC-92F9-AA36-9F0A43157772}"/>
    <pc:docChg chg="sldOrd">
      <pc:chgData name="andrei.podgoreanu" userId="S::andrei.podgoreanu@student.uaic.ro::15e91863-7b90-4392-8ec4-dd8c4375c4e8" providerId="AD" clId="Web-{513CDE36-E9DC-92F9-AA36-9F0A43157772}" dt="2025-02-02T10:12:06.692" v="1"/>
      <pc:docMkLst>
        <pc:docMk/>
      </pc:docMkLst>
      <pc:sldChg chg="ord">
        <pc:chgData name="andrei.podgoreanu" userId="S::andrei.podgoreanu@student.uaic.ro::15e91863-7b90-4392-8ec4-dd8c4375c4e8" providerId="AD" clId="Web-{513CDE36-E9DC-92F9-AA36-9F0A43157772}" dt="2025-02-02T10:12:06.692" v="1"/>
        <pc:sldMkLst>
          <pc:docMk/>
          <pc:sldMk cId="3404657732" sldId="318"/>
        </pc:sldMkLst>
      </pc:sldChg>
    </pc:docChg>
  </pc:docChgLst>
  <pc:docChgLst>
    <pc:chgData name="lorena.sahleanu" userId="S::lorena.sahleanu@student.uaic.ro::c114b0a9-1876-4c3d-8047-6a5bf45af73d" providerId="AD" clId="Web-{037600BD-4140-A490-85DC-7C4AB7DF9FE3}"/>
    <pc:docChg chg="addSld delSld">
      <pc:chgData name="lorena.sahleanu" userId="S::lorena.sahleanu@student.uaic.ro::c114b0a9-1876-4c3d-8047-6a5bf45af73d" providerId="AD" clId="Web-{037600BD-4140-A490-85DC-7C4AB7DF9FE3}" dt="2025-01-29T20:52:11.516" v="3"/>
      <pc:docMkLst>
        <pc:docMk/>
      </pc:docMkLst>
      <pc:sldChg chg="add del">
        <pc:chgData name="lorena.sahleanu" userId="S::lorena.sahleanu@student.uaic.ro::c114b0a9-1876-4c3d-8047-6a5bf45af73d" providerId="AD" clId="Web-{037600BD-4140-A490-85DC-7C4AB7DF9FE3}" dt="2025-01-29T20:52:11.516" v="3"/>
        <pc:sldMkLst>
          <pc:docMk/>
          <pc:sldMk cId="0" sldId="271"/>
        </pc:sldMkLst>
      </pc:sldChg>
      <pc:sldChg chg="add del">
        <pc:chgData name="lorena.sahleanu" userId="S::lorena.sahleanu@student.uaic.ro::c114b0a9-1876-4c3d-8047-6a5bf45af73d" providerId="AD" clId="Web-{037600BD-4140-A490-85DC-7C4AB7DF9FE3}" dt="2025-01-29T20:48:12.944" v="1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18ca45c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18ca45c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a98c05f39a_0_3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a98c05f39a_0_3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GB" sz="1800" b="0" i="0" u="none" strike="noStrike" baseline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1166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a98c05f39a_0_3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a98c05f39a_0_3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GB" sz="1800" b="0" i="0" u="none" strike="noStrike" baseline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a98c05f39a_0_3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a98c05f39a_0_3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GB" sz="1800" b="0" i="0" u="none" strike="noStrike" baseline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3065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a98c05f39a_0_3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a98c05f39a_0_3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569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a8e9b3e23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a8e9b3e232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2848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a18ca45c72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a18ca45c72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GB" sz="1800" b="0" i="0" u="none" strike="noStrike" baseline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1810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933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a8e9b3e232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a8e9b3e232_0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a18ca45c7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a18ca45c7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GB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890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18ca45c7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18ca45c7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>
              <a:latin typeface="+mn-lt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a98c05f3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a98c05f3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GB">
              <a:latin typeface="+mj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a8e9b3e232_0_1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a8e9b3e232_0_1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b="1">
              <a:latin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GB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928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a98c05f39a_0_1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a98c05f39a_0_1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>
              <a:latin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a98c05f39a_0_1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a98c05f39a_0_1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737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a8e9b3e232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a8e9b3e232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+mj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a18ca45c7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a18ca45c7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GB"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a18ca45c72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a18ca45c72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GB" sz="1800" b="0" i="0" u="none" strike="noStrike" baseline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498-C9F1-4364-8D4C-43431C4DB851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CE6-B352-487D-A64B-EE4CD49D9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4786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498-C9F1-4364-8D4C-43431C4DB851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CE6-B352-487D-A64B-EE4CD49D9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2455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498-C9F1-4364-8D4C-43431C4DB851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CE6-B352-487D-A64B-EE4CD49D9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0938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1">
  <p:cSld name="Title and text 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4572000" y="1538700"/>
            <a:ext cx="38589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Montserrat Black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5077550" y="2571600"/>
            <a:ext cx="33534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576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four columns 3">
  <p:cSld name="Title and four columns 3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713487" y="2962488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2"/>
          </p:nvPr>
        </p:nvSpPr>
        <p:spPr>
          <a:xfrm>
            <a:off x="2733352" y="2962488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3"/>
          </p:nvPr>
        </p:nvSpPr>
        <p:spPr>
          <a:xfrm>
            <a:off x="4760694" y="2962488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4"/>
          </p:nvPr>
        </p:nvSpPr>
        <p:spPr>
          <a:xfrm>
            <a:off x="6783175" y="2962488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5"/>
          </p:nvPr>
        </p:nvSpPr>
        <p:spPr>
          <a:xfrm>
            <a:off x="714237" y="3381247"/>
            <a:ext cx="16458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6"/>
          </p:nvPr>
        </p:nvSpPr>
        <p:spPr>
          <a:xfrm>
            <a:off x="2734102" y="3381247"/>
            <a:ext cx="16458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7"/>
          </p:nvPr>
        </p:nvSpPr>
        <p:spPr>
          <a:xfrm>
            <a:off x="4761444" y="3381247"/>
            <a:ext cx="16458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8"/>
          </p:nvPr>
        </p:nvSpPr>
        <p:spPr>
          <a:xfrm>
            <a:off x="6783925" y="3381247"/>
            <a:ext cx="16458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5565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">
  <p:cSld name="Table of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1978890" y="1779022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2"/>
          </p:nvPr>
        </p:nvSpPr>
        <p:spPr>
          <a:xfrm>
            <a:off x="1978890" y="2182450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3"/>
          </p:nvPr>
        </p:nvSpPr>
        <p:spPr>
          <a:xfrm>
            <a:off x="5837615" y="1779022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4"/>
          </p:nvPr>
        </p:nvSpPr>
        <p:spPr>
          <a:xfrm>
            <a:off x="5837615" y="2182447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>
            <a:off x="1981265" y="3162606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6"/>
          </p:nvPr>
        </p:nvSpPr>
        <p:spPr>
          <a:xfrm>
            <a:off x="1981265" y="3566032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7"/>
          </p:nvPr>
        </p:nvSpPr>
        <p:spPr>
          <a:xfrm>
            <a:off x="5839610" y="3162608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8"/>
          </p:nvPr>
        </p:nvSpPr>
        <p:spPr>
          <a:xfrm>
            <a:off x="5839610" y="3566033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9" hasCustomPrompt="1"/>
          </p:nvPr>
        </p:nvSpPr>
        <p:spPr>
          <a:xfrm>
            <a:off x="1097280" y="1844061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13" hasCustomPrompt="1"/>
          </p:nvPr>
        </p:nvSpPr>
        <p:spPr>
          <a:xfrm>
            <a:off x="4956048" y="1849011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14" hasCustomPrompt="1"/>
          </p:nvPr>
        </p:nvSpPr>
        <p:spPr>
          <a:xfrm>
            <a:off x="1097280" y="3233949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5" hasCustomPrompt="1"/>
          </p:nvPr>
        </p:nvSpPr>
        <p:spPr>
          <a:xfrm>
            <a:off x="4956048" y="3233949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20417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four columns">
  <p:cSld name="Title and four 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709487" y="2812190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2"/>
          </p:nvPr>
        </p:nvSpPr>
        <p:spPr>
          <a:xfrm>
            <a:off x="2728437" y="2812190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3"/>
          </p:nvPr>
        </p:nvSpPr>
        <p:spPr>
          <a:xfrm>
            <a:off x="4755775" y="2812190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4"/>
          </p:nvPr>
        </p:nvSpPr>
        <p:spPr>
          <a:xfrm>
            <a:off x="6779175" y="2812190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5"/>
          </p:nvPr>
        </p:nvSpPr>
        <p:spPr>
          <a:xfrm>
            <a:off x="604788" y="3225975"/>
            <a:ext cx="18567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6"/>
          </p:nvPr>
        </p:nvSpPr>
        <p:spPr>
          <a:xfrm>
            <a:off x="2623738" y="3225975"/>
            <a:ext cx="18567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7"/>
          </p:nvPr>
        </p:nvSpPr>
        <p:spPr>
          <a:xfrm>
            <a:off x="4651125" y="3225975"/>
            <a:ext cx="18567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8"/>
          </p:nvPr>
        </p:nvSpPr>
        <p:spPr>
          <a:xfrm>
            <a:off x="6674475" y="3225975"/>
            <a:ext cx="18567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idx="9" hasCustomPrompt="1"/>
          </p:nvPr>
        </p:nvSpPr>
        <p:spPr>
          <a:xfrm>
            <a:off x="1272880" y="1864032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13" hasCustomPrompt="1"/>
          </p:nvPr>
        </p:nvSpPr>
        <p:spPr>
          <a:xfrm>
            <a:off x="5319184" y="1862518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14" hasCustomPrompt="1"/>
          </p:nvPr>
        </p:nvSpPr>
        <p:spPr>
          <a:xfrm>
            <a:off x="3296780" y="1864032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15" hasCustomPrompt="1"/>
          </p:nvPr>
        </p:nvSpPr>
        <p:spPr>
          <a:xfrm>
            <a:off x="7341583" y="1862518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2216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">
  <p:cSld name="Title and three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712956" y="2816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2"/>
          </p:nvPr>
        </p:nvSpPr>
        <p:spPr>
          <a:xfrm>
            <a:off x="3387494" y="2816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3"/>
          </p:nvPr>
        </p:nvSpPr>
        <p:spPr>
          <a:xfrm>
            <a:off x="6061644" y="2816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4"/>
          </p:nvPr>
        </p:nvSpPr>
        <p:spPr>
          <a:xfrm>
            <a:off x="713556" y="323019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5"/>
          </p:nvPr>
        </p:nvSpPr>
        <p:spPr>
          <a:xfrm>
            <a:off x="3388244" y="323019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6"/>
          </p:nvPr>
        </p:nvSpPr>
        <p:spPr>
          <a:xfrm>
            <a:off x="6061494" y="323019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7" hasCustomPrompt="1"/>
          </p:nvPr>
        </p:nvSpPr>
        <p:spPr>
          <a:xfrm>
            <a:off x="1632473" y="1880227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8" hasCustomPrompt="1"/>
          </p:nvPr>
        </p:nvSpPr>
        <p:spPr>
          <a:xfrm>
            <a:off x="6982227" y="1878714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9" hasCustomPrompt="1"/>
          </p:nvPr>
        </p:nvSpPr>
        <p:spPr>
          <a:xfrm>
            <a:off x="4306998" y="1880227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70767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322969" y="2813075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5024131" y="2813075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322969" y="3233100"/>
            <a:ext cx="2796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025631" y="3233094"/>
            <a:ext cx="2793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5" hasCustomPrompt="1"/>
          </p:nvPr>
        </p:nvSpPr>
        <p:spPr>
          <a:xfrm>
            <a:off x="2464086" y="186537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6" hasCustomPrompt="1"/>
          </p:nvPr>
        </p:nvSpPr>
        <p:spPr>
          <a:xfrm>
            <a:off x="6163212" y="186042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8201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4675" y="421325"/>
            <a:ext cx="38589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4675" y="2445774"/>
            <a:ext cx="3858900" cy="21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7966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713225" y="1945371"/>
            <a:ext cx="38454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930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53D-89ED-49A1-B700-09AE29FAA21A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C1E6-E1E9-4FA9-A796-17201FF93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859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six columns">
  <p:cSld name="Title and six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1897350" y="448056"/>
            <a:ext cx="534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1212425" y="3572627"/>
            <a:ext cx="164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2"/>
          </p:nvPr>
        </p:nvSpPr>
        <p:spPr>
          <a:xfrm>
            <a:off x="3750104" y="3572624"/>
            <a:ext cx="164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3"/>
          </p:nvPr>
        </p:nvSpPr>
        <p:spPr>
          <a:xfrm>
            <a:off x="6287575" y="3572624"/>
            <a:ext cx="164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4"/>
          </p:nvPr>
        </p:nvSpPr>
        <p:spPr>
          <a:xfrm>
            <a:off x="1212425" y="1741650"/>
            <a:ext cx="164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5"/>
          </p:nvPr>
        </p:nvSpPr>
        <p:spPr>
          <a:xfrm>
            <a:off x="3750000" y="1741650"/>
            <a:ext cx="164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6"/>
          </p:nvPr>
        </p:nvSpPr>
        <p:spPr>
          <a:xfrm>
            <a:off x="6287575" y="1741650"/>
            <a:ext cx="16440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7"/>
          </p:nvPr>
        </p:nvSpPr>
        <p:spPr>
          <a:xfrm>
            <a:off x="1212850" y="2164923"/>
            <a:ext cx="16434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8"/>
          </p:nvPr>
        </p:nvSpPr>
        <p:spPr>
          <a:xfrm>
            <a:off x="3750520" y="2164925"/>
            <a:ext cx="16434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9"/>
          </p:nvPr>
        </p:nvSpPr>
        <p:spPr>
          <a:xfrm>
            <a:off x="6287991" y="2164925"/>
            <a:ext cx="16431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3"/>
          </p:nvPr>
        </p:nvSpPr>
        <p:spPr>
          <a:xfrm>
            <a:off x="1212841" y="3992200"/>
            <a:ext cx="16434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4"/>
          </p:nvPr>
        </p:nvSpPr>
        <p:spPr>
          <a:xfrm>
            <a:off x="3750520" y="3992197"/>
            <a:ext cx="16434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5"/>
          </p:nvPr>
        </p:nvSpPr>
        <p:spPr>
          <a:xfrm>
            <a:off x="6287991" y="3992197"/>
            <a:ext cx="16431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785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498-C9F1-4364-8D4C-43431C4DB851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CE6-B352-487D-A64B-EE4CD49D9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313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498-C9F1-4364-8D4C-43431C4DB851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CE6-B352-487D-A64B-EE4CD49D9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048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498-C9F1-4364-8D4C-43431C4DB851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CE6-B352-487D-A64B-EE4CD49D9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411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498-C9F1-4364-8D4C-43431C4DB851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CE6-B352-487D-A64B-EE4CD49D9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2342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498-C9F1-4364-8D4C-43431C4DB851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CE6-B352-487D-A64B-EE4CD49D9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3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498-C9F1-4364-8D4C-43431C4DB851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CE6-B352-487D-A64B-EE4CD49D9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9716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0498-C9F1-4364-8D4C-43431C4DB851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CE6-B352-487D-A64B-EE4CD49D9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0436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0498-C9F1-4364-8D4C-43431C4DB851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0CE6-B352-487D-A64B-EE4CD49D9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51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7" r:id="rId16"/>
    <p:sldLayoutId id="2147483748" r:id="rId17"/>
    <p:sldLayoutId id="2147483749" r:id="rId18"/>
    <p:sldLayoutId id="2147483750" r:id="rId19"/>
    <p:sldLayoutId id="2147483751" r:id="rId2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owthnatives.com/wp-content/uploads/2020/04/Marketing-Automation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owthnatives.com/wp-content/uploads/2020/04/Marketing-Automation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owthnatives.com/wp-content/uploads/2020/04/Marketing-Automation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rowthnatives.com/wp-content/uploads/2020/04/Marketing-Automation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repo.tuni.fi/handle/10024/11921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ness.adobe.com/content/dam/dx/us/en/resources/guides/marketing-automation/marketing-automation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sel.aisnet.org/bise/vol57/iss2/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isel.aisnet.org/bise/vol57/iss2/5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Marketing Automation - MA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/>
              <a:t>- incursiune -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Impact MA asupra afacerilor</a:t>
            </a:r>
            <a:endParaRPr/>
          </a:p>
        </p:txBody>
      </p:sp>
      <p:sp>
        <p:nvSpPr>
          <p:cNvPr id="1305" name="Google Shape;1305;p37"/>
          <p:cNvSpPr txBox="1">
            <a:spLocks noGrp="1"/>
          </p:cNvSpPr>
          <p:nvPr>
            <p:ph type="subTitle" idx="1"/>
          </p:nvPr>
        </p:nvSpPr>
        <p:spPr>
          <a:xfrm>
            <a:off x="414338" y="2813075"/>
            <a:ext cx="37055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/>
              <a:t>Sincronizare Marketing - Vânzări</a:t>
            </a:r>
            <a:endParaRPr/>
          </a:p>
        </p:txBody>
      </p:sp>
      <p:sp>
        <p:nvSpPr>
          <p:cNvPr id="1306" name="Google Shape;1306;p37"/>
          <p:cNvSpPr txBox="1">
            <a:spLocks noGrp="1"/>
          </p:cNvSpPr>
          <p:nvPr>
            <p:ph type="subTitle" idx="2"/>
          </p:nvPr>
        </p:nvSpPr>
        <p:spPr>
          <a:xfrm>
            <a:off x="5024132" y="2813075"/>
            <a:ext cx="38912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/>
              <a:t>Creșterea valorii de viață a clienților și a profitabilității rezultate</a:t>
            </a:r>
            <a:endParaRPr/>
          </a:p>
        </p:txBody>
      </p:sp>
      <p:sp>
        <p:nvSpPr>
          <p:cNvPr id="1303" name="Google Shape;1303;p37"/>
          <p:cNvSpPr txBox="1">
            <a:spLocks noGrp="1"/>
          </p:cNvSpPr>
          <p:nvPr>
            <p:ph type="subTitle" idx="3"/>
          </p:nvPr>
        </p:nvSpPr>
        <p:spPr>
          <a:xfrm>
            <a:off x="885825" y="3576000"/>
            <a:ext cx="3241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600"/>
              <a:t>Opțiuni și instrumente software -</a:t>
            </a:r>
            <a:r>
              <a:rPr lang="en-GB" sz="1600"/>
              <a:t>&gt;</a:t>
            </a:r>
            <a:r>
              <a:rPr lang="ro-RO" sz="1600"/>
              <a:t>  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600"/>
              <a:t>Echipele de vânzări targetează eficient și interacționează personalizat cu audiența dorită</a:t>
            </a: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304" name="Google Shape;1304;p37"/>
          <p:cNvSpPr txBox="1">
            <a:spLocks noGrp="1"/>
          </p:cNvSpPr>
          <p:nvPr>
            <p:ph type="subTitle" idx="4"/>
          </p:nvPr>
        </p:nvSpPr>
        <p:spPr>
          <a:xfrm>
            <a:off x="5027130" y="3720725"/>
            <a:ext cx="3403619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600"/>
              <a:t>Creștere atașament față de brand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o-RO"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600"/>
              <a:t>Este de 5 – 25X mai scump să câștigi un client nou </a:t>
            </a: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o-RO" sz="1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lang="ro-RO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E83E5-F2CC-9911-7B33-0FFAA6380F8F}"/>
              </a:ext>
            </a:extLst>
          </p:cNvPr>
          <p:cNvSpPr txBox="1"/>
          <p:nvPr/>
        </p:nvSpPr>
        <p:spPr>
          <a:xfrm>
            <a:off x="-75020" y="4949101"/>
            <a:ext cx="85057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https://growthnatives.com/wp-content/uploads/2020/04/Marketing-Automation.pdf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 build="p"/>
      <p:bldP spid="1306" grpId="0" build="p"/>
      <p:bldP spid="1303" grpId="0" build="p"/>
      <p:bldP spid="1304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59"/>
          <p:cNvSpPr txBox="1">
            <a:spLocks noGrp="1"/>
          </p:cNvSpPr>
          <p:nvPr>
            <p:ph type="title"/>
          </p:nvPr>
        </p:nvSpPr>
        <p:spPr>
          <a:xfrm>
            <a:off x="714675" y="421325"/>
            <a:ext cx="7058108" cy="535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/>
              <a:t>Ce se poate automatiza?</a:t>
            </a:r>
            <a:endParaRPr sz="2000"/>
          </a:p>
        </p:txBody>
      </p:sp>
      <p:sp>
        <p:nvSpPr>
          <p:cNvPr id="3088" name="Google Shape;3088;p59"/>
          <p:cNvSpPr txBox="1">
            <a:spLocks noGrp="1"/>
          </p:cNvSpPr>
          <p:nvPr>
            <p:ph type="subTitle" idx="1"/>
          </p:nvPr>
        </p:nvSpPr>
        <p:spPr>
          <a:xfrm>
            <a:off x="721431" y="837719"/>
            <a:ext cx="7598156" cy="3847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algn="l" rtl="0">
              <a:spcBef>
                <a:spcPts val="1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ro-RO" sz="1800" b="1"/>
              <a:t>Email marketing – o campanie ar fi bine să includă:</a:t>
            </a:r>
          </a:p>
          <a:p>
            <a:pPr marL="482600">
              <a:spcBef>
                <a:spcPts val="1600"/>
              </a:spcBef>
            </a:pPr>
            <a:r>
              <a:rPr lang="ro-RO" sz="1800"/>
              <a:t>Crearea de templat-uri convingătoare</a:t>
            </a:r>
          </a:p>
          <a:p>
            <a:pPr marL="482600">
              <a:spcBef>
                <a:spcPts val="1600"/>
              </a:spcBef>
            </a:pPr>
            <a:r>
              <a:rPr lang="ro-RO" sz="1800"/>
              <a:t>Crearea de conținut relevant</a:t>
            </a:r>
          </a:p>
          <a:p>
            <a:pPr marL="482600">
              <a:spcBef>
                <a:spcPts val="1600"/>
              </a:spcBef>
            </a:pPr>
            <a:r>
              <a:rPr lang="ro-RO" sz="1800"/>
              <a:t>Găsirea echilibrului între elemente</a:t>
            </a:r>
          </a:p>
          <a:p>
            <a:pPr marL="482600">
              <a:spcBef>
                <a:spcPts val="1600"/>
              </a:spcBef>
            </a:pPr>
            <a:r>
              <a:rPr lang="ro-RO" sz="1800"/>
              <a:t>Optimizarea ratei de răspunsuri</a:t>
            </a:r>
          </a:p>
          <a:p>
            <a:pPr marL="482600">
              <a:spcBef>
                <a:spcPts val="1600"/>
              </a:spcBef>
            </a:pPr>
            <a:r>
              <a:rPr lang="ro-RO" sz="1800"/>
              <a:t>Urmărirea performanței campaniei</a:t>
            </a:r>
          </a:p>
          <a:p>
            <a:pPr marL="139700" indent="0">
              <a:spcBef>
                <a:spcPts val="1600"/>
              </a:spcBef>
              <a:buNone/>
            </a:pPr>
            <a:r>
              <a:rPr lang="ro-RO" sz="1800"/>
              <a:t>Ce se mai poate automatiza: mesaje personalizate de bun-venit, zile de naștere și aniversări, reduceri, notificări, publicare de articole noi etc.</a:t>
            </a:r>
            <a:endParaRPr lang="en-GB" sz="1800"/>
          </a:p>
          <a:p>
            <a:pPr marL="482600" lvl="0" algn="l" rtl="0">
              <a:spcBef>
                <a:spcPts val="1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ro-RO" sz="1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958EA-5A6F-452F-67C9-AE7528F4C8A4}"/>
              </a:ext>
            </a:extLst>
          </p:cNvPr>
          <p:cNvSpPr txBox="1"/>
          <p:nvPr/>
        </p:nvSpPr>
        <p:spPr>
          <a:xfrm>
            <a:off x="37019" y="4946056"/>
            <a:ext cx="70273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https://growthnatives.com/wp-content/uploads/2020/04/Marketing-Automation.pdf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415138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5" grpId="0"/>
      <p:bldP spid="3088" grpId="0" build="p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59"/>
          <p:cNvSpPr txBox="1">
            <a:spLocks noGrp="1"/>
          </p:cNvSpPr>
          <p:nvPr>
            <p:ph type="title"/>
          </p:nvPr>
        </p:nvSpPr>
        <p:spPr>
          <a:xfrm>
            <a:off x="714675" y="421325"/>
            <a:ext cx="7058108" cy="535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RO" sz="2000"/>
              <a:t>Ce se poate automatiza?</a:t>
            </a:r>
            <a:endParaRPr sz="2000"/>
          </a:p>
        </p:txBody>
      </p:sp>
      <p:sp>
        <p:nvSpPr>
          <p:cNvPr id="3088" name="Google Shape;3088;p59"/>
          <p:cNvSpPr txBox="1">
            <a:spLocks noGrp="1"/>
          </p:cNvSpPr>
          <p:nvPr>
            <p:ph type="subTitle" idx="1"/>
          </p:nvPr>
        </p:nvSpPr>
        <p:spPr>
          <a:xfrm>
            <a:off x="714675" y="1176321"/>
            <a:ext cx="7598156" cy="3847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algn="l" rtl="0">
              <a:spcBef>
                <a:spcPts val="160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r>
              <a:rPr lang="ro-RO" sz="1800" b="1"/>
              <a:t>Inbound marketing – sugestii:</a:t>
            </a:r>
          </a:p>
          <a:p>
            <a:pPr marL="939800" lvl="1">
              <a:buFont typeface="Wingdings" panose="05000000000000000000" pitchFamily="2" charset="2"/>
              <a:buChar char="Ø"/>
            </a:pPr>
            <a:r>
              <a:rPr lang="ro-RO" sz="1800"/>
              <a:t>Dezvoltarea de conținut pe baza specificul clienților și a etapei de cumpărare în care se află;</a:t>
            </a:r>
          </a:p>
          <a:p>
            <a:pPr marL="939800" lvl="1">
              <a:buFont typeface="Wingdings" panose="05000000000000000000" pitchFamily="2" charset="2"/>
              <a:buChar char="Ø"/>
            </a:pPr>
            <a:r>
              <a:rPr lang="ro-RO" sz="1800"/>
              <a:t>Optimizare SEO pentru trafic relevant;</a:t>
            </a:r>
          </a:p>
          <a:p>
            <a:pPr marL="939800" lvl="1">
              <a:buFont typeface="Wingdings" panose="05000000000000000000" pitchFamily="2" charset="2"/>
              <a:buChar char="Ø"/>
            </a:pPr>
            <a:r>
              <a:rPr lang="ro-RO" sz="1800"/>
              <a:t>Programe </a:t>
            </a:r>
            <a:r>
              <a:rPr lang="en-GB" sz="1800"/>
              <a:t>“</a:t>
            </a:r>
            <a:r>
              <a:rPr lang="ro-RO" sz="1800"/>
              <a:t>lead nurture</a:t>
            </a:r>
            <a:r>
              <a:rPr lang="en-GB" sz="1800"/>
              <a:t>” (</a:t>
            </a:r>
            <a:r>
              <a:rPr lang="en-GB" sz="1800" err="1"/>
              <a:t>construire</a:t>
            </a:r>
            <a:r>
              <a:rPr lang="en-GB" sz="1800"/>
              <a:t> a </a:t>
            </a:r>
            <a:r>
              <a:rPr lang="ro-RO" sz="1800"/>
              <a:t>î</a:t>
            </a:r>
            <a:r>
              <a:rPr lang="en-GB" sz="1800" err="1"/>
              <a:t>ncrederii</a:t>
            </a:r>
            <a:r>
              <a:rPr lang="en-GB" sz="1800"/>
              <a:t>)</a:t>
            </a:r>
            <a:r>
              <a:rPr lang="ro-RO" sz="1800"/>
              <a:t> pentru creșterea engagement-ului prospecților;</a:t>
            </a:r>
          </a:p>
          <a:p>
            <a:pPr marL="939800" lvl="1">
              <a:buFont typeface="Wingdings" panose="05000000000000000000" pitchFamily="2" charset="2"/>
              <a:buChar char="Ø"/>
            </a:pPr>
            <a:r>
              <a:rPr lang="ro-RO" sz="1800"/>
              <a:t>Analize detaliate ale comportamentului prospecților și programe de scoring / notare a leadurilor.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ED66A-6782-3B2B-54FD-473664DC39EC}"/>
              </a:ext>
            </a:extLst>
          </p:cNvPr>
          <p:cNvSpPr txBox="1"/>
          <p:nvPr/>
        </p:nvSpPr>
        <p:spPr>
          <a:xfrm>
            <a:off x="37019" y="4946056"/>
            <a:ext cx="70273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https://growthnatives.com/wp-content/uploads/2020/04/Marketing-Automation.pdf</a:t>
            </a:r>
            <a:endParaRPr lang="en-GB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5" grpId="0"/>
      <p:bldP spid="3088" grpId="0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59"/>
          <p:cNvSpPr txBox="1">
            <a:spLocks noGrp="1"/>
          </p:cNvSpPr>
          <p:nvPr>
            <p:ph type="title"/>
          </p:nvPr>
        </p:nvSpPr>
        <p:spPr>
          <a:xfrm>
            <a:off x="714675" y="421325"/>
            <a:ext cx="7058108" cy="535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/>
              <a:t>Ce se poate automatiza?</a:t>
            </a:r>
            <a:endParaRPr sz="2000"/>
          </a:p>
        </p:txBody>
      </p:sp>
      <p:sp>
        <p:nvSpPr>
          <p:cNvPr id="3088" name="Google Shape;3088;p59"/>
          <p:cNvSpPr txBox="1">
            <a:spLocks noGrp="1"/>
          </p:cNvSpPr>
          <p:nvPr>
            <p:ph type="subTitle" idx="1"/>
          </p:nvPr>
        </p:nvSpPr>
        <p:spPr>
          <a:xfrm>
            <a:off x="714675" y="1176321"/>
            <a:ext cx="7598156" cy="3847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>
              <a:spcBef>
                <a:spcPts val="1600"/>
              </a:spcBef>
              <a:buFont typeface="+mj-lt"/>
              <a:buAutoNum type="arabicPeriod" startAt="3"/>
            </a:pPr>
            <a:r>
              <a:rPr lang="en-GB" sz="1800" b="1"/>
              <a:t>Lead management</a:t>
            </a:r>
            <a:endParaRPr lang="ro-RO" sz="1800" b="1"/>
          </a:p>
          <a:p>
            <a:pPr marL="939800" lvl="1">
              <a:buFont typeface="Wingdings" panose="05000000000000000000" pitchFamily="2" charset="2"/>
              <a:buChar char="Ø"/>
            </a:pPr>
            <a:r>
              <a:rPr lang="ro-RO" sz="1800"/>
              <a:t>lead-urile nepotrivite sunt scoate din sistem</a:t>
            </a:r>
          </a:p>
          <a:p>
            <a:pPr marL="482600" lvl="0">
              <a:spcBef>
                <a:spcPts val="1600"/>
              </a:spcBef>
              <a:buFont typeface="+mj-lt"/>
              <a:buAutoNum type="arabicPeriod" startAt="3"/>
            </a:pPr>
            <a:r>
              <a:rPr lang="en-GB" sz="1800" b="1"/>
              <a:t>Lead scoring</a:t>
            </a:r>
            <a:endParaRPr lang="ro-RO" sz="1800" b="1"/>
          </a:p>
          <a:p>
            <a:pPr marL="939800" lvl="1">
              <a:buFont typeface="Wingdings" panose="05000000000000000000" pitchFamily="2" charset="2"/>
              <a:buChar char="Ø"/>
            </a:pPr>
            <a:r>
              <a:rPr lang="ro-RO" sz="1800"/>
              <a:t>oferire scor de implicare în relație cu brandul</a:t>
            </a:r>
          </a:p>
          <a:p>
            <a:pPr marL="939800" lvl="1">
              <a:buFont typeface="Wingdings" panose="05000000000000000000" pitchFamily="2" charset="2"/>
              <a:buChar char="Ø"/>
            </a:pPr>
            <a:r>
              <a:rPr lang="ro-RO" sz="1800"/>
              <a:t>o combinație de date explicite (demografice) și implicite (comportamente)</a:t>
            </a:r>
          </a:p>
          <a:p>
            <a:pPr marL="939800" lvl="1">
              <a:buFont typeface="Wingdings" panose="05000000000000000000" pitchFamily="2" charset="2"/>
              <a:buChar char="Ø"/>
            </a:pPr>
            <a:r>
              <a:rPr lang="ro-RO" sz="1800"/>
              <a:t>Scop: echipa de vânzări nu își pierde timpul cu lead-uri cu scoruri mici.</a:t>
            </a:r>
            <a:endParaRPr lang="en-GB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71567-2D6A-4B90-31CC-39DA46DC64F6}"/>
              </a:ext>
            </a:extLst>
          </p:cNvPr>
          <p:cNvSpPr txBox="1"/>
          <p:nvPr/>
        </p:nvSpPr>
        <p:spPr>
          <a:xfrm>
            <a:off x="37019" y="4946056"/>
            <a:ext cx="70273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https://growthnatives.com/wp-content/uploads/2020/04/Marketing-Automation.pdf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225531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5" grpId="0"/>
      <p:bldP spid="3088" grpId="0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59"/>
          <p:cNvSpPr txBox="1">
            <a:spLocks noGrp="1"/>
          </p:cNvSpPr>
          <p:nvPr>
            <p:ph type="title"/>
          </p:nvPr>
        </p:nvSpPr>
        <p:spPr>
          <a:xfrm>
            <a:off x="714675" y="421325"/>
            <a:ext cx="7058108" cy="535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/>
              <a:t>Ce se poate automatiza?</a:t>
            </a:r>
            <a:endParaRPr sz="2000"/>
          </a:p>
        </p:txBody>
      </p:sp>
      <p:sp>
        <p:nvSpPr>
          <p:cNvPr id="3088" name="Google Shape;3088;p59"/>
          <p:cNvSpPr txBox="1">
            <a:spLocks noGrp="1"/>
          </p:cNvSpPr>
          <p:nvPr>
            <p:ph type="subTitle" idx="1"/>
          </p:nvPr>
        </p:nvSpPr>
        <p:spPr>
          <a:xfrm>
            <a:off x="299100" y="1176321"/>
            <a:ext cx="8541681" cy="3847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>
              <a:spcBef>
                <a:spcPts val="1600"/>
              </a:spcBef>
              <a:buFont typeface="+mj-lt"/>
              <a:buAutoNum type="arabicPeriod" startAt="5"/>
            </a:pPr>
            <a:r>
              <a:rPr lang="ro-RO" sz="1800" b="1"/>
              <a:t>Modelarea ciclului de venituri</a:t>
            </a:r>
          </a:p>
          <a:p>
            <a:pPr marL="939800" lvl="1">
              <a:buFont typeface="Wingdings" panose="05000000000000000000" pitchFamily="2" charset="2"/>
              <a:buChar char="Ø"/>
            </a:pPr>
            <a:r>
              <a:rPr lang="ro-RO" sz="1800"/>
              <a:t>MA – urmărește, realizează și generează rapoate pe cicluri de venituri -</a:t>
            </a:r>
            <a:r>
              <a:rPr lang="en-GB" sz="1800"/>
              <a:t>&gt; se </a:t>
            </a:r>
            <a:r>
              <a:rPr lang="en-GB" sz="1800" err="1"/>
              <a:t>poate</a:t>
            </a:r>
            <a:r>
              <a:rPr lang="en-GB" sz="1800"/>
              <a:t> </a:t>
            </a:r>
            <a:r>
              <a:rPr lang="en-GB" sz="1800" err="1"/>
              <a:t>observa</a:t>
            </a:r>
            <a:r>
              <a:rPr lang="en-GB" sz="1800"/>
              <a:t> </a:t>
            </a:r>
            <a:r>
              <a:rPr lang="en-GB" sz="1800" err="1"/>
              <a:t>eficie</a:t>
            </a:r>
            <a:r>
              <a:rPr lang="ro-RO" sz="1800"/>
              <a:t>nța fiecărui proces și eficiența de ansamblu a unui ciclu de venituri</a:t>
            </a:r>
            <a:endParaRPr lang="en-GB" sz="1800"/>
          </a:p>
          <a:p>
            <a:pPr marL="482600" lvl="0">
              <a:spcBef>
                <a:spcPts val="1600"/>
              </a:spcBef>
              <a:buFont typeface="+mj-lt"/>
              <a:buAutoNum type="arabicPeriod" startAt="5"/>
            </a:pPr>
            <a:r>
              <a:rPr lang="en-GB" sz="1800" b="1"/>
              <a:t>Marketing analytics</a:t>
            </a:r>
            <a:r>
              <a:rPr lang="ro-RO" sz="1800" b="1"/>
              <a:t> – analize detaliate ale rezultatelor obținute </a:t>
            </a:r>
          </a:p>
          <a:p>
            <a:pPr marL="939800" lvl="1">
              <a:buFont typeface="Wingdings" panose="05000000000000000000" pitchFamily="2" charset="2"/>
              <a:buChar char="Ø"/>
            </a:pPr>
            <a:r>
              <a:rPr lang="ro-RO" sz="1800"/>
              <a:t>eliminarea presupunerilor;</a:t>
            </a:r>
          </a:p>
          <a:p>
            <a:pPr marL="939800" lvl="1">
              <a:buFont typeface="Wingdings" panose="05000000000000000000" pitchFamily="2" charset="2"/>
              <a:buChar char="Ø"/>
            </a:pPr>
            <a:r>
              <a:rPr lang="ro-RO" sz="1800"/>
              <a:t>oferirea în timp real a datelor care permit înțelegerea mai bună a eficienței campaniei și a succesului raportat la KPIs.</a:t>
            </a:r>
            <a:endParaRPr lang="en-GB" sz="1800"/>
          </a:p>
          <a:p>
            <a:pPr marL="482600" lvl="0" algn="l" rtl="0">
              <a:spcBef>
                <a:spcPts val="1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ro-RO" sz="18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79CF87-6F70-572A-23B0-F9AAD197A875}"/>
              </a:ext>
            </a:extLst>
          </p:cNvPr>
          <p:cNvSpPr txBox="1"/>
          <p:nvPr/>
        </p:nvSpPr>
        <p:spPr>
          <a:xfrm>
            <a:off x="37019" y="4946056"/>
            <a:ext cx="70273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https://growthnatives.com/wp-content/uploads/2020/04/Marketing-Automation.pdf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25634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5" grpId="0"/>
      <p:bldP spid="3088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campanii automatizate</a:t>
            </a:r>
            <a:endParaRPr/>
          </a:p>
        </p:txBody>
      </p:sp>
      <p:sp>
        <p:nvSpPr>
          <p:cNvPr id="1380" name="Google Shape;1380;p4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/>
              <a:t>Engagement</a:t>
            </a:r>
            <a:endParaRPr/>
          </a:p>
        </p:txBody>
      </p:sp>
      <p:sp>
        <p:nvSpPr>
          <p:cNvPr id="1381" name="Google Shape;1381;p44"/>
          <p:cNvSpPr txBox="1">
            <a:spLocks noGrp="1"/>
          </p:cNvSpPr>
          <p:nvPr>
            <p:ph type="subTitle" idx="2"/>
          </p:nvPr>
        </p:nvSpPr>
        <p:spPr>
          <a:xfrm>
            <a:off x="3630025" y="3404481"/>
            <a:ext cx="2176563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/>
              <a:t>Încredere (nurture)</a:t>
            </a:r>
            <a:endParaRPr/>
          </a:p>
        </p:txBody>
      </p:sp>
      <p:sp>
        <p:nvSpPr>
          <p:cNvPr id="1382" name="Google Shape;1382;p44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/>
              <a:t>Recâștigare </a:t>
            </a:r>
            <a:endParaRPr/>
          </a:p>
        </p:txBody>
      </p:sp>
      <p:sp>
        <p:nvSpPr>
          <p:cNvPr id="1383" name="Google Shape;1383;p4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 i="0" u="none" strike="noStrike" baseline="0">
                <a:solidFill>
                  <a:srgbClr val="4D4D4F"/>
                </a:solidFill>
                <a:latin typeface="Lato-Bold"/>
              </a:rPr>
              <a:t>Bun-</a:t>
            </a:r>
            <a:r>
              <a:rPr lang="en-GB" sz="1800" b="1" i="0" u="none" strike="noStrike" baseline="0" err="1">
                <a:solidFill>
                  <a:srgbClr val="4D4D4F"/>
                </a:solidFill>
                <a:latin typeface="Lato-Bold"/>
              </a:rPr>
              <a:t>venit</a:t>
            </a:r>
            <a:endParaRPr/>
          </a:p>
        </p:txBody>
      </p:sp>
      <p:sp>
        <p:nvSpPr>
          <p:cNvPr id="1384" name="Google Shape;1384;p44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/>
              <a:t>Evenimente</a:t>
            </a:r>
            <a:endParaRPr/>
          </a:p>
        </p:txBody>
      </p:sp>
      <p:sp>
        <p:nvSpPr>
          <p:cNvPr id="1385" name="Google Shape;1385;p44"/>
          <p:cNvSpPr txBox="1">
            <a:spLocks noGrp="1"/>
          </p:cNvSpPr>
          <p:nvPr>
            <p:ph type="subTitle" idx="6"/>
          </p:nvPr>
        </p:nvSpPr>
        <p:spPr>
          <a:xfrm>
            <a:off x="5836356" y="1741650"/>
            <a:ext cx="29464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/>
              <a:t>Aprecierea membrilor</a:t>
            </a:r>
            <a:endParaRPr/>
          </a:p>
        </p:txBody>
      </p:sp>
      <p:sp>
        <p:nvSpPr>
          <p:cNvPr id="1386" name="Google Shape;1386;p44"/>
          <p:cNvSpPr txBox="1">
            <a:spLocks noGrp="1"/>
          </p:cNvSpPr>
          <p:nvPr>
            <p:ph type="subTitle" idx="7"/>
          </p:nvPr>
        </p:nvSpPr>
        <p:spPr>
          <a:xfrm>
            <a:off x="1212850" y="2164923"/>
            <a:ext cx="1812572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</a:t>
            </a:r>
            <a:r>
              <a:rPr lang="en"/>
              <a:t>esaj automatizat</a:t>
            </a:r>
            <a:r>
              <a:rPr lang="ro-RO"/>
              <a:t> în termen de 24 ore</a:t>
            </a:r>
            <a:r>
              <a:rPr lang="en"/>
              <a:t> </a:t>
            </a:r>
            <a:endParaRPr lang="ro-RO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87" name="Google Shape;1387;p44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/>
              <a:t>Conștientizare -</a:t>
            </a:r>
            <a:r>
              <a:rPr lang="en-GB"/>
              <a:t>&gt;</a:t>
            </a:r>
            <a:r>
              <a:rPr lang="ro-RO"/>
              <a:t> concluzii</a:t>
            </a:r>
            <a:endParaRPr b="1"/>
          </a:p>
        </p:txBody>
      </p:sp>
      <p:sp>
        <p:nvSpPr>
          <p:cNvPr id="1388" name="Google Shape;1388;p44"/>
          <p:cNvSpPr txBox="1">
            <a:spLocks noGrp="1"/>
          </p:cNvSpPr>
          <p:nvPr>
            <p:ph type="subTitle" idx="9"/>
          </p:nvPr>
        </p:nvSpPr>
        <p:spPr>
          <a:xfrm>
            <a:off x="6303666" y="2220251"/>
            <a:ext cx="247909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/>
              <a:t>Zile de naștere / aniversări / mulțumiri</a:t>
            </a:r>
            <a:endParaRPr/>
          </a:p>
        </p:txBody>
      </p:sp>
      <p:sp>
        <p:nvSpPr>
          <p:cNvPr id="1389" name="Google Shape;1389;p44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/>
              <a:t>Completare formular / vizitare pagină / click</a:t>
            </a:r>
            <a:endParaRPr/>
          </a:p>
        </p:txBody>
      </p:sp>
      <p:sp>
        <p:nvSpPr>
          <p:cNvPr id="1390" name="Google Shape;1390;p44"/>
          <p:cNvSpPr txBox="1">
            <a:spLocks noGrp="1"/>
          </p:cNvSpPr>
          <p:nvPr>
            <p:ph type="sub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/>
              <a:t>Perioade predefinite</a:t>
            </a:r>
            <a:endParaRPr/>
          </a:p>
        </p:txBody>
      </p:sp>
      <p:sp>
        <p:nvSpPr>
          <p:cNvPr id="1391" name="Google Shape;1391;p44"/>
          <p:cNvSpPr txBox="1">
            <a:spLocks noGrp="1"/>
          </p:cNvSpPr>
          <p:nvPr>
            <p:ph type="sub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/>
              <a:t>Re-engagement</a:t>
            </a:r>
            <a:endParaRPr/>
          </a:p>
        </p:txBody>
      </p:sp>
      <p:grpSp>
        <p:nvGrpSpPr>
          <p:cNvPr id="1392" name="Google Shape;1392;p44"/>
          <p:cNvGrpSpPr/>
          <p:nvPr/>
        </p:nvGrpSpPr>
        <p:grpSpPr>
          <a:xfrm>
            <a:off x="1888130" y="1275035"/>
            <a:ext cx="292601" cy="292597"/>
            <a:chOff x="-5971525" y="3273750"/>
            <a:chExt cx="292250" cy="290650"/>
          </a:xfrm>
        </p:grpSpPr>
        <p:sp>
          <p:nvSpPr>
            <p:cNvPr id="1393" name="Google Shape;1393;p44"/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8" name="Google Shape;1398;p44"/>
          <p:cNvGrpSpPr/>
          <p:nvPr/>
        </p:nvGrpSpPr>
        <p:grpSpPr>
          <a:xfrm>
            <a:off x="7002135" y="3149488"/>
            <a:ext cx="214575" cy="292620"/>
            <a:chOff x="-3365275" y="3253275"/>
            <a:chExt cx="222150" cy="291425"/>
          </a:xfrm>
        </p:grpSpPr>
        <p:sp>
          <p:nvSpPr>
            <p:cNvPr id="1399" name="Google Shape;1399;p44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44"/>
          <p:cNvGrpSpPr/>
          <p:nvPr/>
        </p:nvGrpSpPr>
        <p:grpSpPr>
          <a:xfrm>
            <a:off x="4425692" y="1279905"/>
            <a:ext cx="292615" cy="282851"/>
            <a:chOff x="-5254775" y="3631325"/>
            <a:chExt cx="296950" cy="292625"/>
          </a:xfrm>
        </p:grpSpPr>
        <p:sp>
          <p:nvSpPr>
            <p:cNvPr id="1404" name="Google Shape;1404;p44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4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5" name="Google Shape;1415;p44"/>
          <p:cNvGrpSpPr/>
          <p:nvPr/>
        </p:nvGrpSpPr>
        <p:grpSpPr>
          <a:xfrm>
            <a:off x="1888119" y="3146795"/>
            <a:ext cx="292595" cy="292616"/>
            <a:chOff x="-4837325" y="3612425"/>
            <a:chExt cx="293800" cy="291450"/>
          </a:xfrm>
        </p:grpSpPr>
        <p:sp>
          <p:nvSpPr>
            <p:cNvPr id="1416" name="Google Shape;1416;p44"/>
            <p:cNvSpPr/>
            <p:nvPr/>
          </p:nvSpPr>
          <p:spPr>
            <a:xfrm>
              <a:off x="-4836550" y="3612425"/>
              <a:ext cx="293025" cy="170925"/>
            </a:xfrm>
            <a:custGeom>
              <a:avLst/>
              <a:gdLst/>
              <a:ahLst/>
              <a:cxnLst/>
              <a:rect l="l" t="t" r="r" b="b"/>
              <a:pathLst>
                <a:path w="11721" h="6837" extrusionOk="0">
                  <a:moveTo>
                    <a:pt x="6837" y="2017"/>
                  </a:moveTo>
                  <a:lnTo>
                    <a:pt x="6837" y="2741"/>
                  </a:lnTo>
                  <a:lnTo>
                    <a:pt x="4789" y="2741"/>
                  </a:lnTo>
                  <a:lnTo>
                    <a:pt x="4789" y="2017"/>
                  </a:lnTo>
                  <a:close/>
                  <a:moveTo>
                    <a:pt x="4411" y="0"/>
                  </a:moveTo>
                  <a:cubicBezTo>
                    <a:pt x="3466" y="0"/>
                    <a:pt x="2741" y="725"/>
                    <a:pt x="2741" y="1702"/>
                  </a:cubicBezTo>
                  <a:lnTo>
                    <a:pt x="2741" y="2741"/>
                  </a:lnTo>
                  <a:lnTo>
                    <a:pt x="1166" y="2741"/>
                  </a:lnTo>
                  <a:cubicBezTo>
                    <a:pt x="536" y="2741"/>
                    <a:pt x="1" y="3277"/>
                    <a:pt x="1" y="3875"/>
                  </a:cubicBezTo>
                  <a:lnTo>
                    <a:pt x="1" y="4254"/>
                  </a:lnTo>
                  <a:cubicBezTo>
                    <a:pt x="1513" y="5860"/>
                    <a:pt x="3592" y="6837"/>
                    <a:pt x="5829" y="6837"/>
                  </a:cubicBezTo>
                  <a:cubicBezTo>
                    <a:pt x="8097" y="6837"/>
                    <a:pt x="10208" y="5892"/>
                    <a:pt x="11720" y="4254"/>
                  </a:cubicBezTo>
                  <a:lnTo>
                    <a:pt x="11720" y="3718"/>
                  </a:lnTo>
                  <a:cubicBezTo>
                    <a:pt x="11657" y="3214"/>
                    <a:pt x="11185" y="2741"/>
                    <a:pt x="10649" y="2741"/>
                  </a:cubicBezTo>
                  <a:lnTo>
                    <a:pt x="8885" y="2741"/>
                  </a:lnTo>
                  <a:lnTo>
                    <a:pt x="8885" y="1702"/>
                  </a:lnTo>
                  <a:cubicBezTo>
                    <a:pt x="8885" y="756"/>
                    <a:pt x="8129" y="0"/>
                    <a:pt x="7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-4837325" y="3743950"/>
              <a:ext cx="291425" cy="159925"/>
            </a:xfrm>
            <a:custGeom>
              <a:avLst/>
              <a:gdLst/>
              <a:ahLst/>
              <a:cxnLst/>
              <a:rect l="l" t="t" r="r" b="b"/>
              <a:pathLst>
                <a:path w="11657" h="6397" extrusionOk="0">
                  <a:moveTo>
                    <a:pt x="11657" y="1"/>
                  </a:moveTo>
                  <a:cubicBezTo>
                    <a:pt x="10523" y="1072"/>
                    <a:pt x="9073" y="1828"/>
                    <a:pt x="7530" y="2143"/>
                  </a:cubicBezTo>
                  <a:lnTo>
                    <a:pt x="7530" y="2647"/>
                  </a:lnTo>
                  <a:cubicBezTo>
                    <a:pt x="7530" y="3214"/>
                    <a:pt x="7057" y="3687"/>
                    <a:pt x="6490" y="3687"/>
                  </a:cubicBezTo>
                  <a:lnTo>
                    <a:pt x="5135" y="3687"/>
                  </a:lnTo>
                  <a:cubicBezTo>
                    <a:pt x="4568" y="3687"/>
                    <a:pt x="4096" y="3214"/>
                    <a:pt x="4096" y="2647"/>
                  </a:cubicBezTo>
                  <a:lnTo>
                    <a:pt x="4096" y="2143"/>
                  </a:lnTo>
                  <a:cubicBezTo>
                    <a:pt x="2552" y="1828"/>
                    <a:pt x="1134" y="1103"/>
                    <a:pt x="0" y="64"/>
                  </a:cubicBezTo>
                  <a:lnTo>
                    <a:pt x="0" y="4695"/>
                  </a:lnTo>
                  <a:cubicBezTo>
                    <a:pt x="0" y="5640"/>
                    <a:pt x="756" y="6396"/>
                    <a:pt x="1701" y="6396"/>
                  </a:cubicBezTo>
                  <a:lnTo>
                    <a:pt x="9956" y="6396"/>
                  </a:lnTo>
                  <a:cubicBezTo>
                    <a:pt x="10901" y="6396"/>
                    <a:pt x="11657" y="5640"/>
                    <a:pt x="11657" y="4695"/>
                  </a:cubicBezTo>
                  <a:lnTo>
                    <a:pt x="11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-4716825" y="3799075"/>
              <a:ext cx="51225" cy="18950"/>
            </a:xfrm>
            <a:custGeom>
              <a:avLst/>
              <a:gdLst/>
              <a:ahLst/>
              <a:cxnLst/>
              <a:rect l="l" t="t" r="r" b="b"/>
              <a:pathLst>
                <a:path w="2049" h="758" extrusionOk="0">
                  <a:moveTo>
                    <a:pt x="0" y="1"/>
                  </a:moveTo>
                  <a:lnTo>
                    <a:pt x="0" y="411"/>
                  </a:lnTo>
                  <a:cubicBezTo>
                    <a:pt x="0" y="600"/>
                    <a:pt x="158" y="757"/>
                    <a:pt x="347" y="757"/>
                  </a:cubicBezTo>
                  <a:lnTo>
                    <a:pt x="1670" y="757"/>
                  </a:lnTo>
                  <a:cubicBezTo>
                    <a:pt x="1891" y="757"/>
                    <a:pt x="2048" y="600"/>
                    <a:pt x="2048" y="411"/>
                  </a:cubicBezTo>
                  <a:lnTo>
                    <a:pt x="2048" y="1"/>
                  </a:lnTo>
                  <a:cubicBezTo>
                    <a:pt x="1686" y="48"/>
                    <a:pt x="1347" y="72"/>
                    <a:pt x="1012" y="72"/>
                  </a:cubicBezTo>
                  <a:cubicBezTo>
                    <a:pt x="678" y="72"/>
                    <a:pt x="347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2C1EC6F-B335-D4E9-10B7-639A53A2C5CE}"/>
              </a:ext>
            </a:extLst>
          </p:cNvPr>
          <p:cNvSpPr txBox="1"/>
          <p:nvPr/>
        </p:nvSpPr>
        <p:spPr>
          <a:xfrm>
            <a:off x="59400" y="4947256"/>
            <a:ext cx="92937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https://go.higherlogic.com/rs/016-CFB-719/images/Higher%20Logic_Guide_The%20Ultimate%20Guide%20to%20Marketing%20Automation.pdf</a:t>
            </a:r>
          </a:p>
        </p:txBody>
      </p:sp>
    </p:spTree>
    <p:extLst>
      <p:ext uri="{BB962C8B-B14F-4D97-AF65-F5344CB8AC3E}">
        <p14:creationId xmlns:p14="http://schemas.microsoft.com/office/powerpoint/2010/main" val="200932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9" grpId="0"/>
      <p:bldP spid="1380" grpId="0" build="p"/>
      <p:bldP spid="1381" grpId="0" build="p"/>
      <p:bldP spid="1382" grpId="0" build="p"/>
      <p:bldP spid="1383" grpId="0" build="p"/>
      <p:bldP spid="1384" grpId="0" build="p"/>
      <p:bldP spid="1385" grpId="0" build="p"/>
      <p:bldP spid="1386" grpId="0" build="p"/>
      <p:bldP spid="1387" grpId="0" build="p"/>
      <p:bldP spid="1388" grpId="0" build="p"/>
      <p:bldP spid="1389" grpId="0" build="p"/>
      <p:bldP spid="1390" grpId="0" build="p"/>
      <p:bldP spid="1391" grpId="0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Software MA</a:t>
            </a:r>
            <a:endParaRPr/>
          </a:p>
        </p:txBody>
      </p:sp>
      <p:sp>
        <p:nvSpPr>
          <p:cNvPr id="1317" name="Google Shape;1317;p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/>
              <a:t>Utilizarea și integrarea noilor surse de date</a:t>
            </a:r>
            <a:endParaRPr/>
          </a:p>
        </p:txBody>
      </p:sp>
      <p:sp>
        <p:nvSpPr>
          <p:cNvPr id="1318" name="Google Shape;1318;p3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ro-RO"/>
              <a:t>Îmbunătățirea instrumentelor de analiză a datelor și a stabilirii de reguli în timp rea</a:t>
            </a:r>
            <a:r>
              <a:rPr lang="en-GB"/>
              <a:t>l</a:t>
            </a:r>
            <a:endParaRPr/>
          </a:p>
        </p:txBody>
      </p:sp>
      <p:sp>
        <p:nvSpPr>
          <p:cNvPr id="1321" name="Google Shape;1321;p38"/>
          <p:cNvSpPr txBox="1">
            <a:spLocks noGrp="1"/>
          </p:cNvSpPr>
          <p:nvPr>
            <p:ph type="subTitle" idx="3"/>
          </p:nvPr>
        </p:nvSpPr>
        <p:spPr>
          <a:xfrm>
            <a:off x="6061643" y="2816352"/>
            <a:ext cx="28824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/>
              <a:t>Comportamentul clientului</a:t>
            </a:r>
            <a:endParaRPr/>
          </a:p>
        </p:txBody>
      </p:sp>
      <p:sp>
        <p:nvSpPr>
          <p:cNvPr id="1319" name="Google Shape;1319;p38"/>
          <p:cNvSpPr txBox="1">
            <a:spLocks noGrp="1"/>
          </p:cNvSpPr>
          <p:nvPr>
            <p:ph type="subTitle" idx="4"/>
          </p:nvPr>
        </p:nvSpPr>
        <p:spPr>
          <a:xfrm>
            <a:off x="712955" y="3829148"/>
            <a:ext cx="2368201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600"/>
              <a:t>Big Data</a:t>
            </a:r>
            <a:endParaRPr sz="1600"/>
          </a:p>
        </p:txBody>
      </p:sp>
      <p:sp>
        <p:nvSpPr>
          <p:cNvPr id="1320" name="Google Shape;1320;p38"/>
          <p:cNvSpPr txBox="1">
            <a:spLocks noGrp="1"/>
          </p:cNvSpPr>
          <p:nvPr>
            <p:ph type="subTitle" idx="5"/>
          </p:nvPr>
        </p:nvSpPr>
        <p:spPr>
          <a:xfrm>
            <a:off x="3385756" y="4402666"/>
            <a:ext cx="2514982" cy="735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ro-RO" sz="1600"/>
              <a:t>Adaptabilitate – self learning systems</a:t>
            </a:r>
          </a:p>
        </p:txBody>
      </p:sp>
      <p:sp>
        <p:nvSpPr>
          <p:cNvPr id="1322" name="Google Shape;1322;p38"/>
          <p:cNvSpPr txBox="1">
            <a:spLocks noGrp="1"/>
          </p:cNvSpPr>
          <p:nvPr>
            <p:ph type="subTitle" idx="6"/>
          </p:nvPr>
        </p:nvSpPr>
        <p:spPr>
          <a:xfrm>
            <a:off x="6061643" y="3969419"/>
            <a:ext cx="2882481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ro-RO" sz="1600"/>
              <a:t>Aflarea nivelului optim de personalizare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9F64C-600C-20AD-A532-E48A284AC545}"/>
              </a:ext>
            </a:extLst>
          </p:cNvPr>
          <p:cNvSpPr txBox="1"/>
          <p:nvPr/>
        </p:nvSpPr>
        <p:spPr>
          <a:xfrm>
            <a:off x="6205338" y="4921098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https://aisel.aisnet.org/bise/vol57/iss2/5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4587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" grpId="0"/>
      <p:bldP spid="1317" grpId="0" build="p"/>
      <p:bldP spid="1318" grpId="0" build="p"/>
      <p:bldP spid="1321" grpId="0" build="p"/>
      <p:bldP spid="1319" grpId="0" build="p"/>
      <p:bldP spid="1320" grpId="0" build="p"/>
      <p:bldP spid="1322" grpId="0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285C-AB3F-157F-9EBD-38117C3F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7" y="448056"/>
            <a:ext cx="7455877" cy="572700"/>
          </a:xfrm>
        </p:spPr>
        <p:txBody>
          <a:bodyPr/>
          <a:lstStyle/>
          <a:p>
            <a:r>
              <a:rPr lang="ro-RO"/>
              <a:t>Așadar, MA – practici moderne de marketing ...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32CC1-2B87-57DB-16B1-178C06080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662" y="3572627"/>
            <a:ext cx="2661137" cy="423300"/>
          </a:xfrm>
        </p:spPr>
        <p:txBody>
          <a:bodyPr/>
          <a:lstStyle/>
          <a:p>
            <a:r>
              <a:rPr lang="ro-RO"/>
              <a:t>Cross-sell și up-sell</a:t>
            </a:r>
            <a:endParaRPr lang="en-GB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CE8A591-5A5D-2CE5-707E-D7351FD70EA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o-RO"/>
              <a:t>Retenție</a:t>
            </a:r>
            <a:endParaRPr lang="en-GB"/>
          </a:p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A40B99-9E2A-EAE6-E1BA-914CD10D501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287575" y="3572624"/>
            <a:ext cx="2457840" cy="423300"/>
          </a:xfrm>
        </p:spPr>
        <p:txBody>
          <a:bodyPr/>
          <a:lstStyle/>
          <a:p>
            <a:r>
              <a:rPr lang="ro-RO"/>
              <a:t>Măsurare ROI - marketing</a:t>
            </a:r>
            <a:endParaRPr lang="en-GB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8F28AE-786C-F41A-1F9C-8ACD94C740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90954" y="1741650"/>
            <a:ext cx="1965471" cy="423300"/>
          </a:xfrm>
        </p:spPr>
        <p:txBody>
          <a:bodyPr/>
          <a:lstStyle/>
          <a:p>
            <a:r>
              <a:rPr lang="ro-RO"/>
              <a:t>Lead generation</a:t>
            </a:r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24D04A0-7A7A-B15C-90C3-A7192148C43D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ro-RO"/>
              <a:t>Segmentare</a:t>
            </a:r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27215E3-EFC6-7521-F07D-D4613F20AE09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013940" y="1871526"/>
            <a:ext cx="3235568" cy="423300"/>
          </a:xfrm>
        </p:spPr>
        <p:txBody>
          <a:bodyPr/>
          <a:lstStyle/>
          <a:p>
            <a:r>
              <a:rPr lang="ro-RO"/>
              <a:t>Relaționare (lead nurturing)  și scoring</a:t>
            </a: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7B78D-F1D2-84EE-C5C8-F61A65D4DAF1}"/>
              </a:ext>
            </a:extLst>
          </p:cNvPr>
          <p:cNvSpPr txBox="1"/>
          <p:nvPr/>
        </p:nvSpPr>
        <p:spPr>
          <a:xfrm>
            <a:off x="0" y="4846694"/>
            <a:ext cx="87454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https://business.adobe.com/content/dam/dx/us/en/resources/guides/marketing-automation/marketing-automation.pdf</a:t>
            </a:r>
          </a:p>
        </p:txBody>
      </p:sp>
    </p:spTree>
    <p:extLst>
      <p:ext uri="{BB962C8B-B14F-4D97-AF65-F5344CB8AC3E}">
        <p14:creationId xmlns:p14="http://schemas.microsoft.com/office/powerpoint/2010/main" val="97124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7"/>
          <p:cNvSpPr txBox="1">
            <a:spLocks noGrp="1"/>
          </p:cNvSpPr>
          <p:nvPr>
            <p:ph type="title"/>
          </p:nvPr>
        </p:nvSpPr>
        <p:spPr>
          <a:xfrm>
            <a:off x="713250" y="24881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Factori de succes – implementare MA</a:t>
            </a:r>
            <a:endParaRPr/>
          </a:p>
        </p:txBody>
      </p:sp>
      <p:graphicFrame>
        <p:nvGraphicFramePr>
          <p:cNvPr id="1484" name="Google Shape;1484;p47"/>
          <p:cNvGraphicFramePr/>
          <p:nvPr>
            <p:extLst>
              <p:ext uri="{D42A27DB-BD31-4B8C-83A1-F6EECF244321}">
                <p14:modId xmlns:p14="http://schemas.microsoft.com/office/powerpoint/2010/main" val="3743621386"/>
              </p:ext>
            </p:extLst>
          </p:nvPr>
        </p:nvGraphicFramePr>
        <p:xfrm>
          <a:off x="2465211" y="1079090"/>
          <a:ext cx="3619500" cy="2962460"/>
        </p:xfrm>
        <a:graphic>
          <a:graphicData uri="http://schemas.openxmlformats.org/drawingml/2006/table">
            <a:tbl>
              <a:tblPr>
                <a:noFill/>
                <a:tableStyleId>{6461AFDB-6534-4179-8588-6DF112417A78}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Ante-implementare</a:t>
                      </a:r>
                      <a:endParaRPr sz="18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Post-implementare</a:t>
                      </a:r>
                      <a:endParaRPr sz="18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Resurse umane adecvate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Analiză și update marketing 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Conținut centrat pe client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Alegerea cerințelor corecte de implementare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Relocare continuă a proceselor eficiente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7BC5A-5507-6A71-8497-D510ADBE1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64554"/>
              </p:ext>
            </p:extLst>
          </p:nvPr>
        </p:nvGraphicFramePr>
        <p:xfrm>
          <a:off x="2465211" y="4077125"/>
          <a:ext cx="3619500" cy="715450"/>
        </p:xfrm>
        <a:graphic>
          <a:graphicData uri="http://schemas.openxmlformats.org/drawingml/2006/table">
            <a:tbl>
              <a:tblPr>
                <a:noFill/>
                <a:tableStyleId>{6461AFDB-6534-4179-8588-6DF112417A78}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310007454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911427808"/>
                    </a:ext>
                  </a:extLst>
                </a:gridCol>
              </a:tblGrid>
              <a:tr h="715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Câștigarea sprijinului companiei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Stabilirea de așteptări realiste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5736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F866498-8E88-A630-80F0-18F68FCBFC3A}"/>
              </a:ext>
            </a:extLst>
          </p:cNvPr>
          <p:cNvSpPr txBox="1"/>
          <p:nvPr/>
        </p:nvSpPr>
        <p:spPr>
          <a:xfrm>
            <a:off x="6244731" y="4771575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https://trepo.tuni.fi/handle/10024/119219</a:t>
            </a:r>
            <a:endParaRPr lang="en-GB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Ce NU este MA:</a:t>
            </a:r>
            <a:endParaRPr/>
          </a:p>
        </p:txBody>
      </p:sp>
      <p:sp>
        <p:nvSpPr>
          <p:cNvPr id="812" name="Google Shape;812;p35"/>
          <p:cNvSpPr txBox="1">
            <a:spLocks noGrp="1"/>
          </p:cNvSpPr>
          <p:nvPr>
            <p:ph type="subTitle" idx="1"/>
          </p:nvPr>
        </p:nvSpPr>
        <p:spPr>
          <a:xfrm>
            <a:off x="2229997" y="1688957"/>
            <a:ext cx="730083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00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2"/>
          </p:nvPr>
        </p:nvSpPr>
        <p:spPr>
          <a:xfrm>
            <a:off x="1348384" y="2002916"/>
            <a:ext cx="2883037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/>
              <a:t>O etichetă atractivă pentru e-mail marketing</a:t>
            </a:r>
            <a:endParaRPr sz="2000"/>
          </a:p>
        </p:txBody>
      </p:sp>
      <p:sp>
        <p:nvSpPr>
          <p:cNvPr id="815" name="Google Shape;815;p35"/>
          <p:cNvSpPr txBox="1">
            <a:spLocks noGrp="1"/>
          </p:cNvSpPr>
          <p:nvPr>
            <p:ph type="subTitle" idx="4"/>
          </p:nvPr>
        </p:nvSpPr>
        <p:spPr>
          <a:xfrm>
            <a:off x="5244178" y="1638028"/>
            <a:ext cx="3658078" cy="722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/>
              <a:t>O soluție de care se folosește doar departamentul de marketing</a:t>
            </a:r>
            <a:endParaRPr sz="2000"/>
          </a:p>
        </p:txBody>
      </p:sp>
      <p:sp>
        <p:nvSpPr>
          <p:cNvPr id="817" name="Google Shape;817;p35"/>
          <p:cNvSpPr txBox="1">
            <a:spLocks noGrp="1"/>
          </p:cNvSpPr>
          <p:nvPr>
            <p:ph type="subTitle" idx="6"/>
          </p:nvPr>
        </p:nvSpPr>
        <p:spPr>
          <a:xfrm>
            <a:off x="1826081" y="3521948"/>
            <a:ext cx="3013924" cy="819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/>
              <a:t>O manieră de a trimite spamuri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819" name="Google Shape;819;p35"/>
          <p:cNvSpPr txBox="1">
            <a:spLocks noGrp="1"/>
          </p:cNvSpPr>
          <p:nvPr>
            <p:ph type="subTitle" idx="8"/>
          </p:nvPr>
        </p:nvSpPr>
        <p:spPr>
          <a:xfrm>
            <a:off x="5839610" y="3566032"/>
            <a:ext cx="2801620" cy="10059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/>
              <a:t>O soluție care livrează rezultate fără eforturi</a:t>
            </a:r>
            <a:endParaRPr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57B8B-88DE-7270-81AE-43E7E09C3B3A}"/>
              </a:ext>
            </a:extLst>
          </p:cNvPr>
          <p:cNvSpPr txBox="1"/>
          <p:nvPr/>
        </p:nvSpPr>
        <p:spPr>
          <a:xfrm>
            <a:off x="239346" y="4785739"/>
            <a:ext cx="75673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https://business.adobe.com/content/dam/dx/us/en/resources/guides/marketing-automation/marketing-automation.pdf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136030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" grpId="0"/>
      <p:bldP spid="812" grpId="0" build="p"/>
      <p:bldP spid="813" grpId="0" build="p"/>
      <p:bldP spid="815" grpId="0" build="p"/>
      <p:bldP spid="817" grpId="0" build="p"/>
      <p:bldP spid="819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>
            <a:spLocks noGrp="1"/>
          </p:cNvSpPr>
          <p:nvPr>
            <p:ph type="title"/>
          </p:nvPr>
        </p:nvSpPr>
        <p:spPr>
          <a:xfrm>
            <a:off x="3752351" y="1538700"/>
            <a:ext cx="51471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4000"/>
              <a:t>Ce este MA?</a:t>
            </a:r>
            <a:endParaRPr sz="4000"/>
          </a:p>
        </p:txBody>
      </p:sp>
      <p:sp>
        <p:nvSpPr>
          <p:cNvPr id="350" name="Google Shape;350;p33"/>
          <p:cNvSpPr txBox="1">
            <a:spLocks noGrp="1"/>
          </p:cNvSpPr>
          <p:nvPr>
            <p:ph type="subTitle" idx="1"/>
          </p:nvPr>
        </p:nvSpPr>
        <p:spPr>
          <a:xfrm>
            <a:off x="4501176" y="2571599"/>
            <a:ext cx="4421662" cy="2166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000"/>
              <a:t>- folosirea unui software pentru a automatiza sarcini repetitive de marketing</a:t>
            </a:r>
            <a:endParaRPr lang="en-GB" sz="2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- MA = </a:t>
            </a:r>
            <a:r>
              <a:rPr lang="en-GB" sz="2000" err="1"/>
              <a:t>integrat</a:t>
            </a:r>
            <a:r>
              <a:rPr lang="ro-RO" sz="2000"/>
              <a:t>o</a:t>
            </a:r>
            <a:r>
              <a:rPr lang="en-GB" sz="2000"/>
              <a:t>r </a:t>
            </a:r>
            <a:endParaRPr lang="ro-RO" sz="2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/>
              <a:t>marketing </a:t>
            </a:r>
            <a:r>
              <a:rPr lang="ro-RO" sz="2000" b="1"/>
              <a:t>– vânzări </a:t>
            </a:r>
            <a:r>
              <a:rPr lang="ro-RO" sz="2000"/>
              <a:t>=</a:t>
            </a:r>
            <a:r>
              <a:rPr lang="en-GB" sz="2000"/>
              <a:t>&gt;</a:t>
            </a:r>
            <a:endParaRPr lang="ro-RO" sz="2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000"/>
              <a:t>=</a:t>
            </a:r>
            <a:r>
              <a:rPr lang="en-GB" sz="2000"/>
              <a:t>&gt;</a:t>
            </a:r>
            <a:r>
              <a:rPr lang="ro-RO" sz="2000"/>
              <a:t> </a:t>
            </a:r>
            <a:r>
              <a:rPr lang="ro-RO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personalizare</a:t>
            </a:r>
            <a:r>
              <a:rPr lang="ro-RO" sz="2000"/>
              <a:t> sau </a:t>
            </a:r>
            <a:r>
              <a:rPr lang="ro-RO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adaptare</a:t>
            </a:r>
            <a:r>
              <a:rPr lang="ro-RO" sz="2000"/>
              <a:t> automatizată a mixului de marketing.  </a:t>
            </a:r>
            <a:endParaRPr sz="2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7EA38-B691-FFBC-6512-8E4D120699A6}"/>
              </a:ext>
            </a:extLst>
          </p:cNvPr>
          <p:cNvSpPr txBox="1"/>
          <p:nvPr/>
        </p:nvSpPr>
        <p:spPr>
          <a:xfrm>
            <a:off x="110967" y="480167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https://aisel.aisnet.org/bise/vol57/iss2/5</a:t>
            </a:r>
            <a:endParaRPr lang="ro-RO" sz="1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000"/>
              <a:t>https://aisel.aisnet.org/bise/vol57/iss2/5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/>
      <p:bldP spid="350" grpId="0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/>
              <a:t>MA - previziuni</a:t>
            </a:r>
            <a:endParaRPr/>
          </a:p>
        </p:txBody>
      </p:sp>
      <p:sp>
        <p:nvSpPr>
          <p:cNvPr id="2072" name="Google Shape;2072;p55"/>
          <p:cNvSpPr txBox="1">
            <a:spLocks noGrp="1"/>
          </p:cNvSpPr>
          <p:nvPr>
            <p:ph type="subTitle" idx="1"/>
          </p:nvPr>
        </p:nvSpPr>
        <p:spPr>
          <a:xfrm>
            <a:off x="214313" y="1439168"/>
            <a:ext cx="8686800" cy="3425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ro-RO" sz="1800" b="1"/>
              <a:t>Folosire AI în sisteme MA</a:t>
            </a:r>
            <a:r>
              <a:rPr lang="en" sz="1800" b="1"/>
              <a:t> </a:t>
            </a:r>
            <a:r>
              <a:rPr lang="ro-RO" sz="1800"/>
              <a:t>(campanii e-mail, creație conținut, influencer marketing, reclame plătite etc.)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o-RO" sz="1800"/>
              <a:t>Definire detaliată a nișei / conținut personalizat / predicții lead generation / îmbunătățire interacțiune &amp; retenție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ro-RO" sz="1800"/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2"/>
            </a:pPr>
            <a:r>
              <a:rPr lang="ro-RO" sz="1800" b="1"/>
              <a:t>Prioritate mobil și nu doar intuitiv (mobile friendly)</a:t>
            </a:r>
          </a:p>
          <a:p>
            <a:pPr marL="482600">
              <a:buClr>
                <a:schemeClr val="dk1"/>
              </a:buClr>
            </a:pPr>
            <a:r>
              <a:rPr lang="ro-RO" sz="1800" b="1"/>
              <a:t> </a:t>
            </a:r>
            <a:r>
              <a:rPr lang="ro-RO" sz="1800"/>
              <a:t> un website mobile friendly nu mai este suficient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o-RO" sz="1800"/>
              <a:t>! Clienții preferă engagement folosind un mobil =</a:t>
            </a:r>
            <a:r>
              <a:rPr lang="en-GB" sz="1800"/>
              <a:t>&gt; </a:t>
            </a:r>
            <a:r>
              <a:rPr lang="en-GB" sz="1800" err="1"/>
              <a:t>folosirea</a:t>
            </a:r>
            <a:r>
              <a:rPr lang="en-GB" sz="1800"/>
              <a:t> </a:t>
            </a:r>
            <a:r>
              <a:rPr lang="en-GB" sz="1800" err="1"/>
              <a:t>aplica</a:t>
            </a:r>
            <a:r>
              <a:rPr lang="ro-RO" sz="1800"/>
              <a:t>ț</a:t>
            </a:r>
            <a:r>
              <a:rPr lang="en-GB" sz="1800" err="1"/>
              <a:t>iilor</a:t>
            </a:r>
            <a:r>
              <a:rPr lang="en-GB" sz="1800"/>
              <a:t> mobile!</a:t>
            </a:r>
            <a:endParaRPr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93FD4-7DE2-9F0F-7690-DF0DE95E0CA3}"/>
              </a:ext>
            </a:extLst>
          </p:cNvPr>
          <p:cNvSpPr txBox="1"/>
          <p:nvPr/>
        </p:nvSpPr>
        <p:spPr>
          <a:xfrm>
            <a:off x="4421870" y="4847847"/>
            <a:ext cx="66988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https://growthnatives.com/wp-content/uploads/2020/04/Marketing-Automation.pdf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" grpId="0"/>
      <p:bldP spid="207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E610-0D28-31A2-5254-8BE745E7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000"/>
              <a:t>Surse</a:t>
            </a:r>
            <a:endParaRPr lang="en-GB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1F83A-449C-E7D9-2AC7-0F123F094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77" y="937775"/>
            <a:ext cx="8692445" cy="3465563"/>
          </a:xfrm>
        </p:spPr>
        <p:txBody>
          <a:bodyPr/>
          <a:lstStyle/>
          <a:p>
            <a:r>
              <a:rPr lang="en-GB"/>
              <a:t>https://biz.libretexts.org/Bookshelves/Marketing/Book%3A_eMarketing__The_Essential_Guide_to_Marketing_in_a_Digital_World_(Stokes)/00%3A_Front_Matter/03%3A_Table_of_Contents</a:t>
            </a:r>
          </a:p>
          <a:p>
            <a:r>
              <a:rPr lang="en-GB"/>
              <a:t>Book: eMarketing - The Essential Guide to Marketing in a Digital World (Stokes), Rob Stokes, Red and Yellow Creative School of Business</a:t>
            </a:r>
          </a:p>
          <a:p>
            <a:r>
              <a:rPr lang="en-GB" err="1"/>
              <a:t>Hubspot</a:t>
            </a:r>
            <a:r>
              <a:rPr lang="en-GB"/>
              <a:t> - State of Marketing Trends 2023</a:t>
            </a:r>
          </a:p>
          <a:p>
            <a:r>
              <a:rPr lang="en-GB"/>
              <a:t>https://www.brevo.com/blog/what-is-email-marketing/</a:t>
            </a:r>
          </a:p>
          <a:p>
            <a:r>
              <a:rPr lang="en-GB" err="1"/>
              <a:t>Sursa</a:t>
            </a:r>
            <a:r>
              <a:rPr lang="en-GB"/>
              <a:t>: </a:t>
            </a:r>
            <a:r>
              <a:rPr lang="en-GB" err="1"/>
              <a:t>Postalytics</a:t>
            </a:r>
            <a:r>
              <a:rPr lang="en-GB"/>
              <a:t> - https://www.postalytics.com/blog/statistics-on-direct-mail/</a:t>
            </a:r>
          </a:p>
          <a:p>
            <a:r>
              <a:rPr lang="en-GB"/>
              <a:t>https://www.zippia.com/telemarketer-jobs/demographics/ https://neodove.com/5-industry-which-benefits-from-telemarketing/</a:t>
            </a:r>
          </a:p>
          <a:p>
            <a:r>
              <a:rPr lang="en-GB"/>
              <a:t>https://growthnatives.com/wp-content/uploads/2020/04/Marketing-Automation.pdf</a:t>
            </a:r>
          </a:p>
          <a:p>
            <a:r>
              <a:rPr lang="en-GB"/>
              <a:t>https://business.adobe.com/content/dam/dx/us/en/resources/guides/marketing-automation/marketing-automation.pdf</a:t>
            </a:r>
          </a:p>
          <a:p>
            <a:endParaRPr lang="en-GB"/>
          </a:p>
          <a:p>
            <a:r>
              <a:rPr lang="en-GB"/>
              <a:t>https://trepo.tuni.fi/handle/10024/119219</a:t>
            </a:r>
          </a:p>
          <a:p>
            <a:r>
              <a:rPr lang="en-GB" err="1"/>
              <a:t>Heimbach</a:t>
            </a:r>
            <a:r>
              <a:rPr lang="en-GB"/>
              <a:t>, Irina; </a:t>
            </a:r>
            <a:r>
              <a:rPr lang="en-GB" err="1"/>
              <a:t>Kostyra</a:t>
            </a:r>
            <a:r>
              <a:rPr lang="en-GB"/>
              <a:t>, Daniel S.; and </a:t>
            </a:r>
            <a:r>
              <a:rPr lang="en-GB" err="1"/>
              <a:t>Hinz</a:t>
            </a:r>
            <a:r>
              <a:rPr lang="en-GB"/>
              <a:t>, Oliver (2015) "Marketing Automation," </a:t>
            </a:r>
            <a:r>
              <a:rPr lang="en-GB" i="1"/>
              <a:t>Business &amp; Information Systems Engineering</a:t>
            </a:r>
            <a:r>
              <a:rPr lang="en-GB"/>
              <a:t>: Vol. 57: </a:t>
            </a:r>
            <a:r>
              <a:rPr lang="en-GB" err="1"/>
              <a:t>Iss</a:t>
            </a:r>
            <a:r>
              <a:rPr lang="en-GB"/>
              <a:t>. 2, 129-133. </a:t>
            </a:r>
            <a:br>
              <a:rPr lang="en-GB"/>
            </a:br>
            <a:r>
              <a:rPr lang="en-GB"/>
              <a:t>Available at: https://aisel.aisnet.org/bise/vol57/iss2/5 </a:t>
            </a:r>
          </a:p>
        </p:txBody>
      </p:sp>
    </p:spTree>
    <p:extLst>
      <p:ext uri="{BB962C8B-B14F-4D97-AF65-F5344CB8AC3E}">
        <p14:creationId xmlns:p14="http://schemas.microsoft.com/office/powerpoint/2010/main" val="232662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MA – asociat cu:</a:t>
            </a:r>
            <a:endParaRPr/>
          </a:p>
        </p:txBody>
      </p:sp>
      <p:sp>
        <p:nvSpPr>
          <p:cNvPr id="1547" name="Google Shape;1547;p5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CRMS</a:t>
            </a:r>
          </a:p>
        </p:txBody>
      </p:sp>
      <p:sp>
        <p:nvSpPr>
          <p:cNvPr id="1548" name="Google Shape;1548;p51"/>
          <p:cNvSpPr txBox="1">
            <a:spLocks noGrp="1"/>
          </p:cNvSpPr>
          <p:nvPr>
            <p:ph type="subTitle" idx="2"/>
          </p:nvPr>
        </p:nvSpPr>
        <p:spPr>
          <a:xfrm>
            <a:off x="2636141" y="2962488"/>
            <a:ext cx="18386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/>
              <a:t>Ex.: newslettere</a:t>
            </a:r>
            <a:endParaRPr/>
          </a:p>
        </p:txBody>
      </p:sp>
      <p:sp>
        <p:nvSpPr>
          <p:cNvPr id="1549" name="Google Shape;1549;p51"/>
          <p:cNvSpPr txBox="1">
            <a:spLocks noGrp="1"/>
          </p:cNvSpPr>
          <p:nvPr>
            <p:ph type="subTitle" idx="3"/>
          </p:nvPr>
        </p:nvSpPr>
        <p:spPr>
          <a:xfrm>
            <a:off x="4379902" y="2890492"/>
            <a:ext cx="24025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sz="1800"/>
              <a:t>one-to-one marketing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50" name="Google Shape;1550;p51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/>
              <a:t>direct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/>
              <a:t>marketing</a:t>
            </a:r>
          </a:p>
        </p:txBody>
      </p:sp>
      <p:sp>
        <p:nvSpPr>
          <p:cNvPr id="1551" name="Google Shape;1551;p51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/>
              <a:t>Customer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/>
              <a:t>Relationship Management Systems </a:t>
            </a:r>
          </a:p>
        </p:txBody>
      </p:sp>
      <p:sp>
        <p:nvSpPr>
          <p:cNvPr id="1552" name="Google Shape;1552;p51"/>
          <p:cNvSpPr txBox="1">
            <a:spLocks noGrp="1"/>
          </p:cNvSpPr>
          <p:nvPr>
            <p:ph type="subTitle" idx="6"/>
          </p:nvPr>
        </p:nvSpPr>
        <p:spPr>
          <a:xfrm>
            <a:off x="2734102" y="3381246"/>
            <a:ext cx="1645800" cy="1314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/>
              <a:t>mailing list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/>
              <a:t>based promotion campaigns management</a:t>
            </a:r>
          </a:p>
        </p:txBody>
      </p:sp>
      <p:sp>
        <p:nvSpPr>
          <p:cNvPr id="1553" name="Google Shape;1553;p51"/>
          <p:cNvSpPr txBox="1">
            <a:spLocks noGrp="1"/>
          </p:cNvSpPr>
          <p:nvPr>
            <p:ph type="subTitle" idx="7"/>
          </p:nvPr>
        </p:nvSpPr>
        <p:spPr>
          <a:xfrm>
            <a:off x="4764060" y="3558539"/>
            <a:ext cx="16458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-GB" sz="1600"/>
              <a:t>database marketing,</a:t>
            </a:r>
            <a:r>
              <a:rPr lang="ro-RO" sz="1600"/>
              <a:t> / </a:t>
            </a:r>
            <a:r>
              <a:rPr lang="en-GB" sz="1600"/>
              <a:t>interactive marketing</a:t>
            </a:r>
            <a:r>
              <a:rPr lang="ro-RO" sz="1600"/>
              <a:t> / </a:t>
            </a:r>
            <a:r>
              <a:rPr lang="en-GB" sz="1600"/>
              <a:t>e-marketing</a:t>
            </a:r>
            <a:endParaRPr lang="en-GB" sz="2000"/>
          </a:p>
          <a:p>
            <a:pPr marL="0" indent="0">
              <a:lnSpc>
                <a:spcPct val="100000"/>
              </a:lnSpc>
            </a:pPr>
            <a:endParaRPr lang="en-GB" sz="16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600"/>
              <a:t> </a:t>
            </a:r>
            <a:endParaRPr lang="en-GB" sz="1600"/>
          </a:p>
        </p:txBody>
      </p:sp>
      <p:sp>
        <p:nvSpPr>
          <p:cNvPr id="1554" name="Google Shape;1554;p51"/>
          <p:cNvSpPr txBox="1">
            <a:spLocks noGrp="1"/>
          </p:cNvSpPr>
          <p:nvPr>
            <p:ph type="subTitle" idx="8"/>
          </p:nvPr>
        </p:nvSpPr>
        <p:spPr>
          <a:xfrm>
            <a:off x="6783925" y="3753576"/>
            <a:ext cx="16458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/>
              <a:t>dialog marketing </a:t>
            </a:r>
            <a:r>
              <a:rPr lang="ro-RO" sz="1600"/>
              <a:t>/</a:t>
            </a:r>
            <a:r>
              <a:rPr lang="en-GB" sz="1600"/>
              <a:t> email marketing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1AC47-3151-7596-BB32-AD8CADA8E8C7}"/>
              </a:ext>
            </a:extLst>
          </p:cNvPr>
          <p:cNvSpPr txBox="1"/>
          <p:nvPr/>
        </p:nvSpPr>
        <p:spPr>
          <a:xfrm>
            <a:off x="192060" y="4776765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https://aisel.aisnet.org/bise/vol57/iss2/5</a:t>
            </a:r>
            <a:endParaRPr lang="en-GB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" grpId="0"/>
      <p:bldP spid="1547" grpId="0" build="p"/>
      <p:bldP spid="1548" grpId="0" build="p"/>
      <p:bldP spid="1549" grpId="0" build="p"/>
      <p:bldP spid="1550" grpId="0" build="p"/>
      <p:bldP spid="1551" grpId="0" build="p"/>
      <p:bldP spid="1552" grpId="0" build="p"/>
      <p:bldP spid="1553" grpId="0" build="p"/>
      <p:bldP spid="1554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69ED-BBE0-7E05-2D20-FFD8CE59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Exemple de aplicații MA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8B515-1D4A-3B89-BE64-801DC788D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8890" y="1779022"/>
            <a:ext cx="2593110" cy="367800"/>
          </a:xfrm>
        </p:spPr>
        <p:txBody>
          <a:bodyPr/>
          <a:lstStyle/>
          <a:p>
            <a:r>
              <a:rPr lang="ro-RO"/>
              <a:t>Restaurant în franciză</a:t>
            </a:r>
            <a:endParaRPr lang="en-GB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9722ED-B047-06CA-6DB6-49FD4F58B30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765080" y="2182450"/>
            <a:ext cx="2806920" cy="722638"/>
          </a:xfrm>
        </p:spPr>
        <p:txBody>
          <a:bodyPr/>
          <a:lstStyle/>
          <a:p>
            <a:r>
              <a:rPr lang="ro-RO" sz="1600"/>
              <a:t>=</a:t>
            </a:r>
            <a:r>
              <a:rPr lang="en-GB" sz="1600"/>
              <a:t>&gt; a</a:t>
            </a:r>
            <a:r>
              <a:rPr lang="ro-RO" sz="1600"/>
              <a:t>plicație smartphone – adaptare ofertă în funcție de vreme</a:t>
            </a:r>
            <a:endParaRPr lang="en-GB" sz="16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FFED4E-D1B9-DC6A-AFC0-D8E7590657B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GB"/>
              <a:t>Cinema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1817C14-5624-B3ED-6B79-49B12B7C3AE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584199" y="2555272"/>
            <a:ext cx="2630615" cy="367800"/>
          </a:xfrm>
        </p:spPr>
        <p:txBody>
          <a:bodyPr/>
          <a:lstStyle/>
          <a:p>
            <a:r>
              <a:rPr lang="en-GB" sz="1600" err="1"/>
              <a:t>Istoric</a:t>
            </a:r>
            <a:r>
              <a:rPr lang="en-GB" sz="1600"/>
              <a:t> </a:t>
            </a:r>
            <a:r>
              <a:rPr lang="en-GB" sz="1600" err="1"/>
              <a:t>achizi</a:t>
            </a:r>
            <a:r>
              <a:rPr lang="ro-RO" sz="1600"/>
              <a:t>ții + gen =</a:t>
            </a:r>
            <a:r>
              <a:rPr lang="en-GB" sz="1600"/>
              <a:t>&gt; </a:t>
            </a:r>
            <a:r>
              <a:rPr lang="ro-RO" sz="1600"/>
              <a:t>newsletter cu filme în care apare actorul preferat</a:t>
            </a:r>
            <a:endParaRPr lang="en-GB" sz="160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996B8B-48E8-47C5-5B4C-2941317F199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946885" y="3402805"/>
            <a:ext cx="3220190" cy="367800"/>
          </a:xfrm>
        </p:spPr>
        <p:txBody>
          <a:bodyPr/>
          <a:lstStyle/>
          <a:p>
            <a:r>
              <a:rPr lang="ro-RO"/>
              <a:t>Agenție de turism online</a:t>
            </a:r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DB9B9E4-F619-9FFC-4B06-8A371F007328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2946884" y="3806231"/>
            <a:ext cx="3548803" cy="1242636"/>
          </a:xfrm>
        </p:spPr>
        <p:txBody>
          <a:bodyPr/>
          <a:lstStyle/>
          <a:p>
            <a:pPr marL="114300" indent="0"/>
            <a:r>
              <a:rPr lang="ro-RO" sz="1600"/>
              <a:t>=</a:t>
            </a:r>
            <a:r>
              <a:rPr lang="en-GB" sz="1600"/>
              <a:t>&gt; </a:t>
            </a:r>
            <a:r>
              <a:rPr lang="ro-RO" sz="1600"/>
              <a:t>oferte în acord cu cuvintele cheie folosite</a:t>
            </a:r>
          </a:p>
          <a:p>
            <a:pPr>
              <a:buFont typeface="Arial" panose="020B0604020202020204" pitchFamily="34" charset="0"/>
              <a:buChar char="•"/>
            </a:pPr>
            <a:endParaRPr lang="ro-RO" sz="1600"/>
          </a:p>
          <a:p>
            <a:pPr>
              <a:buFont typeface="Arial" panose="020B0604020202020204" pitchFamily="34" charset="0"/>
              <a:buChar char="•"/>
            </a:pPr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4578FC-BFB3-4A17-BCAD-52CA4F4931D1}"/>
              </a:ext>
            </a:extLst>
          </p:cNvPr>
          <p:cNvSpPr txBox="1"/>
          <p:nvPr/>
        </p:nvSpPr>
        <p:spPr>
          <a:xfrm>
            <a:off x="133549" y="4748399"/>
            <a:ext cx="4572000" cy="25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000" u="sng" kern="10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https://aisel.aisnet.org/bise/vol57/iss2/5/</a:t>
            </a:r>
            <a:endParaRPr lang="en-GB" sz="1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8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/>
              <a:t>Trecerea de la manual la automatizarea marketingului</a:t>
            </a:r>
            <a:endParaRPr sz="2400"/>
          </a:p>
        </p:txBody>
      </p:sp>
      <p:sp>
        <p:nvSpPr>
          <p:cNvPr id="2086" name="Google Shape;2086;p5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600"/>
              <a:t>Mesaje e-mail adaptate audienței țintă</a:t>
            </a:r>
            <a:endParaRPr sz="1600"/>
          </a:p>
        </p:txBody>
      </p:sp>
      <p:sp>
        <p:nvSpPr>
          <p:cNvPr id="2087" name="Google Shape;2087;p5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600"/>
              <a:t>Ușurința de a crea landing pages pentru fiecare campanie </a:t>
            </a:r>
            <a:endParaRPr sz="1600"/>
          </a:p>
        </p:txBody>
      </p:sp>
      <p:sp>
        <p:nvSpPr>
          <p:cNvPr id="2088" name="Google Shape;2088;p56"/>
          <p:cNvSpPr txBox="1">
            <a:spLocks noGrp="1"/>
          </p:cNvSpPr>
          <p:nvPr>
            <p:ph type="subTitle" idx="3"/>
          </p:nvPr>
        </p:nvSpPr>
        <p:spPr>
          <a:xfrm>
            <a:off x="4480436" y="3225975"/>
            <a:ext cx="2194039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/>
              <a:t>Crearea de mesaje e-mail presetate și lansarea lor automată, fără intervenții</a:t>
            </a:r>
            <a:endParaRPr sz="1600"/>
          </a:p>
        </p:txBody>
      </p:sp>
      <p:sp>
        <p:nvSpPr>
          <p:cNvPr id="2089" name="Google Shape;2089;p5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600"/>
              <a:t>Ierarhizarea potențialilor clienți pe baza probabilității de a cumpăra</a:t>
            </a:r>
            <a:endParaRPr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386B0-9663-73F8-7B69-CC5A7DC0BBE1}"/>
              </a:ext>
            </a:extLst>
          </p:cNvPr>
          <p:cNvSpPr txBox="1"/>
          <p:nvPr/>
        </p:nvSpPr>
        <p:spPr>
          <a:xfrm>
            <a:off x="-40057" y="4930103"/>
            <a:ext cx="74337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https://business.adobe.com/content/dam/dx/us/en/resources/guides/marketing-automation/marketing-automation.pdf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1" grpId="0"/>
      <p:bldP spid="2086" grpId="0" build="p"/>
      <p:bldP spid="2087" grpId="0" build="p"/>
      <p:bldP spid="2088" grpId="0" build="p"/>
      <p:bldP spid="2089" grpId="0" build="p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/>
              <a:t>Trecerea de la manual la automatizarea marketingului</a:t>
            </a:r>
            <a:endParaRPr sz="2400"/>
          </a:p>
        </p:txBody>
      </p:sp>
      <p:sp>
        <p:nvSpPr>
          <p:cNvPr id="2086" name="Google Shape;2086;p5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600"/>
              <a:t>Filtrare lead-uri după nivel de engagement și interes față de brand</a:t>
            </a:r>
            <a:endParaRPr sz="1600"/>
          </a:p>
        </p:txBody>
      </p:sp>
      <p:sp>
        <p:nvSpPr>
          <p:cNvPr id="2088" name="Google Shape;2088;p56"/>
          <p:cNvSpPr txBox="1">
            <a:spLocks noGrp="1"/>
          </p:cNvSpPr>
          <p:nvPr>
            <p:ph type="subTitle" idx="3"/>
          </p:nvPr>
        </p:nvSpPr>
        <p:spPr>
          <a:xfrm>
            <a:off x="4480436" y="3225975"/>
            <a:ext cx="2194039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/>
              <a:t>Măsurarea veniturilor aduse de fiecare dintre programele de marketing</a:t>
            </a:r>
            <a:endParaRPr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39CB96-DAFD-FA74-39E2-E890A5DF1470}"/>
              </a:ext>
            </a:extLst>
          </p:cNvPr>
          <p:cNvSpPr txBox="1"/>
          <p:nvPr/>
        </p:nvSpPr>
        <p:spPr>
          <a:xfrm>
            <a:off x="-40057" y="4930103"/>
            <a:ext cx="74337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https://business.adobe.com/content/dam/dx/us/en/resources/guides/marketing-automation/marketing-automation.pdf</a:t>
            </a:r>
          </a:p>
        </p:txBody>
      </p:sp>
    </p:spTree>
    <p:extLst>
      <p:ext uri="{BB962C8B-B14F-4D97-AF65-F5344CB8AC3E}">
        <p14:creationId xmlns:p14="http://schemas.microsoft.com/office/powerpoint/2010/main" val="3404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1" grpId="0"/>
      <p:bldP spid="2086" grpId="0" build="p"/>
      <p:bldP spid="2088" grpId="0" build="p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Scop: lead generation și conversii prin </a:t>
            </a:r>
            <a:r>
              <a:rPr lang="en"/>
              <a:t>…</a:t>
            </a:r>
            <a:endParaRPr/>
          </a:p>
        </p:txBody>
      </p:sp>
      <p:sp>
        <p:nvSpPr>
          <p:cNvPr id="1453" name="Google Shape;1453;p46"/>
          <p:cNvSpPr txBox="1"/>
          <p:nvPr/>
        </p:nvSpPr>
        <p:spPr>
          <a:xfrm>
            <a:off x="902525" y="3658075"/>
            <a:ext cx="1615075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Email marketing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5" name="Google Shape;1455;p46"/>
          <p:cNvSpPr txBox="1"/>
          <p:nvPr/>
        </p:nvSpPr>
        <p:spPr>
          <a:xfrm>
            <a:off x="3961496" y="3598057"/>
            <a:ext cx="1393884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Content marketing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7" name="Google Shape;1457;p46"/>
          <p:cNvSpPr txBox="1"/>
          <p:nvPr/>
        </p:nvSpPr>
        <p:spPr>
          <a:xfrm>
            <a:off x="6830313" y="3658075"/>
            <a:ext cx="1615148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Social Media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63" name="Google Shape;1463;p46"/>
          <p:cNvGrpSpPr/>
          <p:nvPr/>
        </p:nvGrpSpPr>
        <p:grpSpPr>
          <a:xfrm>
            <a:off x="7366656" y="2982906"/>
            <a:ext cx="292502" cy="292606"/>
            <a:chOff x="266768" y="1721375"/>
            <a:chExt cx="397907" cy="397887"/>
          </a:xfrm>
        </p:grpSpPr>
        <p:sp>
          <p:nvSpPr>
            <p:cNvPr id="1464" name="Google Shape;1464;p46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6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46"/>
          <p:cNvGrpSpPr/>
          <p:nvPr/>
        </p:nvGrpSpPr>
        <p:grpSpPr>
          <a:xfrm>
            <a:off x="1531575" y="2982916"/>
            <a:ext cx="292502" cy="292581"/>
            <a:chOff x="4417380" y="1687279"/>
            <a:chExt cx="397907" cy="397907"/>
          </a:xfrm>
        </p:grpSpPr>
        <p:sp>
          <p:nvSpPr>
            <p:cNvPr id="1477" name="Google Shape;1477;p46"/>
            <p:cNvSpPr/>
            <p:nvPr/>
          </p:nvSpPr>
          <p:spPr>
            <a:xfrm>
              <a:off x="4417380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9525" y="2794"/>
                  </a:moveTo>
                  <a:cubicBezTo>
                    <a:pt x="11382" y="2845"/>
                    <a:pt x="13514" y="4021"/>
                    <a:pt x="13514" y="6949"/>
                  </a:cubicBezTo>
                  <a:cubicBezTo>
                    <a:pt x="13514" y="7361"/>
                    <a:pt x="13500" y="7674"/>
                    <a:pt x="13486" y="7912"/>
                  </a:cubicBezTo>
                  <a:cubicBezTo>
                    <a:pt x="13689" y="7867"/>
                    <a:pt x="14004" y="7789"/>
                    <a:pt x="14208" y="7789"/>
                  </a:cubicBezTo>
                  <a:cubicBezTo>
                    <a:pt x="14882" y="7789"/>
                    <a:pt x="15370" y="8202"/>
                    <a:pt x="15370" y="8769"/>
                  </a:cubicBezTo>
                  <a:cubicBezTo>
                    <a:pt x="15370" y="9574"/>
                    <a:pt x="14598" y="9882"/>
                    <a:pt x="14137" y="10066"/>
                  </a:cubicBezTo>
                  <a:cubicBezTo>
                    <a:pt x="14020" y="10112"/>
                    <a:pt x="13857" y="10178"/>
                    <a:pt x="13767" y="10231"/>
                  </a:cubicBezTo>
                  <a:cubicBezTo>
                    <a:pt x="13822" y="10949"/>
                    <a:pt x="14437" y="11278"/>
                    <a:pt x="15354" y="11690"/>
                  </a:cubicBezTo>
                  <a:cubicBezTo>
                    <a:pt x="16061" y="12007"/>
                    <a:pt x="16794" y="12336"/>
                    <a:pt x="16794" y="13104"/>
                  </a:cubicBezTo>
                  <a:cubicBezTo>
                    <a:pt x="16794" y="13896"/>
                    <a:pt x="16088" y="14016"/>
                    <a:pt x="15520" y="14112"/>
                  </a:cubicBezTo>
                  <a:cubicBezTo>
                    <a:pt x="15333" y="14146"/>
                    <a:pt x="15111" y="14183"/>
                    <a:pt x="14855" y="14239"/>
                  </a:cubicBezTo>
                  <a:cubicBezTo>
                    <a:pt x="14768" y="14620"/>
                    <a:pt x="14600" y="15156"/>
                    <a:pt x="13939" y="15156"/>
                  </a:cubicBezTo>
                  <a:cubicBezTo>
                    <a:pt x="13709" y="15156"/>
                    <a:pt x="13258" y="15035"/>
                    <a:pt x="12916" y="15035"/>
                  </a:cubicBezTo>
                  <a:cubicBezTo>
                    <a:pt x="12370" y="15035"/>
                    <a:pt x="12048" y="15253"/>
                    <a:pt x="11642" y="15531"/>
                  </a:cubicBezTo>
                  <a:cubicBezTo>
                    <a:pt x="11160" y="15860"/>
                    <a:pt x="10556" y="16272"/>
                    <a:pt x="9534" y="16272"/>
                  </a:cubicBezTo>
                  <a:cubicBezTo>
                    <a:pt x="8510" y="16272"/>
                    <a:pt x="7908" y="15860"/>
                    <a:pt x="7425" y="15531"/>
                  </a:cubicBezTo>
                  <a:cubicBezTo>
                    <a:pt x="7020" y="15255"/>
                    <a:pt x="6698" y="15035"/>
                    <a:pt x="6151" y="15035"/>
                  </a:cubicBezTo>
                  <a:cubicBezTo>
                    <a:pt x="5810" y="15035"/>
                    <a:pt x="5357" y="15156"/>
                    <a:pt x="5129" y="15156"/>
                  </a:cubicBezTo>
                  <a:cubicBezTo>
                    <a:pt x="4467" y="15156"/>
                    <a:pt x="4298" y="14620"/>
                    <a:pt x="4211" y="14239"/>
                  </a:cubicBezTo>
                  <a:cubicBezTo>
                    <a:pt x="3956" y="14183"/>
                    <a:pt x="3735" y="14146"/>
                    <a:pt x="3547" y="14112"/>
                  </a:cubicBezTo>
                  <a:cubicBezTo>
                    <a:pt x="2980" y="14016"/>
                    <a:pt x="2272" y="13896"/>
                    <a:pt x="2272" y="13104"/>
                  </a:cubicBezTo>
                  <a:cubicBezTo>
                    <a:pt x="2272" y="12336"/>
                    <a:pt x="3004" y="12007"/>
                    <a:pt x="3712" y="11690"/>
                  </a:cubicBezTo>
                  <a:cubicBezTo>
                    <a:pt x="4630" y="11280"/>
                    <a:pt x="5246" y="10949"/>
                    <a:pt x="5299" y="10231"/>
                  </a:cubicBezTo>
                  <a:cubicBezTo>
                    <a:pt x="5209" y="10178"/>
                    <a:pt x="5046" y="10112"/>
                    <a:pt x="4929" y="10066"/>
                  </a:cubicBezTo>
                  <a:cubicBezTo>
                    <a:pt x="4469" y="9882"/>
                    <a:pt x="3696" y="9573"/>
                    <a:pt x="3696" y="8769"/>
                  </a:cubicBezTo>
                  <a:cubicBezTo>
                    <a:pt x="3696" y="8202"/>
                    <a:pt x="4186" y="7789"/>
                    <a:pt x="4858" y="7789"/>
                  </a:cubicBezTo>
                  <a:cubicBezTo>
                    <a:pt x="5062" y="7789"/>
                    <a:pt x="5378" y="7867"/>
                    <a:pt x="5580" y="7912"/>
                  </a:cubicBezTo>
                  <a:cubicBezTo>
                    <a:pt x="5568" y="7674"/>
                    <a:pt x="5554" y="7361"/>
                    <a:pt x="5554" y="6949"/>
                  </a:cubicBezTo>
                  <a:cubicBezTo>
                    <a:pt x="5554" y="4011"/>
                    <a:pt x="7692" y="2840"/>
                    <a:pt x="9525" y="2794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5" y="19065"/>
                    <a:pt x="2794" y="19065"/>
                  </a:cubicBezTo>
                  <a:lnTo>
                    <a:pt x="16274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4492363" y="1768878"/>
              <a:ext cx="248270" cy="234704"/>
            </a:xfrm>
            <a:custGeom>
              <a:avLst/>
              <a:gdLst/>
              <a:ahLst/>
              <a:cxnLst/>
              <a:rect l="l" t="t" r="r" b="b"/>
              <a:pathLst>
                <a:path w="11896" h="11246" extrusionOk="0">
                  <a:moveTo>
                    <a:pt x="5930" y="0"/>
                  </a:moveTo>
                  <a:cubicBezTo>
                    <a:pt x="5093" y="21"/>
                    <a:pt x="3077" y="428"/>
                    <a:pt x="3077" y="3039"/>
                  </a:cubicBezTo>
                  <a:cubicBezTo>
                    <a:pt x="3077" y="3478"/>
                    <a:pt x="3094" y="3798"/>
                    <a:pt x="3107" y="4028"/>
                  </a:cubicBezTo>
                  <a:cubicBezTo>
                    <a:pt x="3142" y="4647"/>
                    <a:pt x="3077" y="5187"/>
                    <a:pt x="2410" y="5187"/>
                  </a:cubicBezTo>
                  <a:cubicBezTo>
                    <a:pt x="2173" y="5187"/>
                    <a:pt x="1840" y="5114"/>
                    <a:pt x="1608" y="5061"/>
                  </a:cubicBezTo>
                  <a:lnTo>
                    <a:pt x="1608" y="5061"/>
                  </a:lnTo>
                  <a:cubicBezTo>
                    <a:pt x="2217" y="5314"/>
                    <a:pt x="2827" y="5535"/>
                    <a:pt x="2827" y="6215"/>
                  </a:cubicBezTo>
                  <a:cubicBezTo>
                    <a:pt x="2827" y="7791"/>
                    <a:pt x="1472" y="8398"/>
                    <a:pt x="577" y="8799"/>
                  </a:cubicBezTo>
                  <a:cubicBezTo>
                    <a:pt x="400" y="8879"/>
                    <a:pt x="169" y="8981"/>
                    <a:pt x="0" y="9077"/>
                  </a:cubicBezTo>
                  <a:cubicBezTo>
                    <a:pt x="386" y="9148"/>
                    <a:pt x="526" y="9160"/>
                    <a:pt x="965" y="9263"/>
                  </a:cubicBezTo>
                  <a:cubicBezTo>
                    <a:pt x="1348" y="9355"/>
                    <a:pt x="1603" y="9620"/>
                    <a:pt x="1713" y="10103"/>
                  </a:cubicBezTo>
                  <a:cubicBezTo>
                    <a:pt x="2012" y="10046"/>
                    <a:pt x="2244" y="10007"/>
                    <a:pt x="2558" y="10007"/>
                  </a:cubicBezTo>
                  <a:cubicBezTo>
                    <a:pt x="3450" y="10007"/>
                    <a:pt x="3988" y="10373"/>
                    <a:pt x="4460" y="10697"/>
                  </a:cubicBezTo>
                  <a:cubicBezTo>
                    <a:pt x="4892" y="10991"/>
                    <a:pt x="5261" y="11244"/>
                    <a:pt x="5941" y="11246"/>
                  </a:cubicBezTo>
                  <a:cubicBezTo>
                    <a:pt x="6620" y="11244"/>
                    <a:pt x="6990" y="10991"/>
                    <a:pt x="7420" y="10697"/>
                  </a:cubicBezTo>
                  <a:cubicBezTo>
                    <a:pt x="7894" y="10373"/>
                    <a:pt x="8430" y="10007"/>
                    <a:pt x="9323" y="10007"/>
                  </a:cubicBezTo>
                  <a:cubicBezTo>
                    <a:pt x="9638" y="10007"/>
                    <a:pt x="9870" y="10044"/>
                    <a:pt x="10169" y="10103"/>
                  </a:cubicBezTo>
                  <a:cubicBezTo>
                    <a:pt x="10280" y="9616"/>
                    <a:pt x="10535" y="9355"/>
                    <a:pt x="10917" y="9263"/>
                  </a:cubicBezTo>
                  <a:cubicBezTo>
                    <a:pt x="11308" y="9171"/>
                    <a:pt x="11524" y="9140"/>
                    <a:pt x="11895" y="9075"/>
                  </a:cubicBezTo>
                  <a:cubicBezTo>
                    <a:pt x="11727" y="8988"/>
                    <a:pt x="11487" y="8880"/>
                    <a:pt x="11304" y="8799"/>
                  </a:cubicBezTo>
                  <a:cubicBezTo>
                    <a:pt x="10409" y="8398"/>
                    <a:pt x="9054" y="7791"/>
                    <a:pt x="9054" y="6215"/>
                  </a:cubicBezTo>
                  <a:cubicBezTo>
                    <a:pt x="9054" y="5541"/>
                    <a:pt x="9663" y="5312"/>
                    <a:pt x="10271" y="5061"/>
                  </a:cubicBezTo>
                  <a:lnTo>
                    <a:pt x="10271" y="5061"/>
                  </a:lnTo>
                  <a:cubicBezTo>
                    <a:pt x="9985" y="5105"/>
                    <a:pt x="9811" y="5187"/>
                    <a:pt x="9472" y="5187"/>
                  </a:cubicBezTo>
                  <a:cubicBezTo>
                    <a:pt x="8805" y="5187"/>
                    <a:pt x="8739" y="4647"/>
                    <a:pt x="8773" y="4028"/>
                  </a:cubicBezTo>
                  <a:cubicBezTo>
                    <a:pt x="8787" y="3798"/>
                    <a:pt x="8805" y="3478"/>
                    <a:pt x="8805" y="3039"/>
                  </a:cubicBezTo>
                  <a:cubicBezTo>
                    <a:pt x="8805" y="439"/>
                    <a:pt x="6795" y="25"/>
                    <a:pt x="5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A3F7D7B-E945-446C-8F6C-ECD1E1A0CB73}"/>
              </a:ext>
            </a:extLst>
          </p:cNvPr>
          <p:cNvSpPr txBox="1"/>
          <p:nvPr/>
        </p:nvSpPr>
        <p:spPr>
          <a:xfrm>
            <a:off x="0" y="4749748"/>
            <a:ext cx="85057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https://growthnatives.com/wp-content/uploads/2020/04/Marketing-Automation.pdf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8" grpId="0"/>
      <p:bldP spid="1453" grpId="0"/>
      <p:bldP spid="1455" grpId="0"/>
      <p:bldP spid="1457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Validarea credibilității MA – statistici:</a:t>
            </a:r>
            <a:endParaRPr/>
          </a:p>
        </p:txBody>
      </p:sp>
      <p:sp>
        <p:nvSpPr>
          <p:cNvPr id="812" name="Google Shape;812;p35"/>
          <p:cNvSpPr txBox="1">
            <a:spLocks noGrp="1"/>
          </p:cNvSpPr>
          <p:nvPr>
            <p:ph type="subTitle" idx="1"/>
          </p:nvPr>
        </p:nvSpPr>
        <p:spPr>
          <a:xfrm>
            <a:off x="2773138" y="1810778"/>
            <a:ext cx="730083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ro-RO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00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2"/>
          </p:nvPr>
        </p:nvSpPr>
        <p:spPr>
          <a:xfrm>
            <a:off x="1891525" y="2124737"/>
            <a:ext cx="2883037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/>
              <a:t>Atragere qualified leads</a:t>
            </a:r>
            <a:endParaRPr sz="200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3"/>
          </p:nvPr>
        </p:nvSpPr>
        <p:spPr>
          <a:xfrm>
            <a:off x="5743490" y="1502081"/>
            <a:ext cx="38100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ro-RO"/>
              <a:t>beneficii - marketeri </a:t>
            </a:r>
            <a:r>
              <a:rPr lang="en" sz="1800"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ro-RO" sz="18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1800">
                <a:latin typeface="Arial" panose="020B0604020202020204" pitchFamily="34" charset="0"/>
                <a:cs typeface="Arial" panose="020B0604020202020204" pitchFamily="34" charset="0"/>
              </a:rPr>
              <a:t>↑ </a:t>
            </a:r>
            <a:r>
              <a:rPr lang="ro-RO" sz="180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" sz="1800">
                <a:latin typeface="Arial" panose="020B0604020202020204" pitchFamily="34" charset="0"/>
                <a:cs typeface="Arial" panose="020B0604020202020204" pitchFamily="34" charset="0"/>
              </a:rPr>
              <a:t>↑ </a:t>
            </a:r>
            <a:r>
              <a:rPr lang="ro-RO"/>
              <a:t>: </a:t>
            </a:r>
            <a:endParaRPr/>
          </a:p>
        </p:txBody>
      </p:sp>
      <p:sp>
        <p:nvSpPr>
          <p:cNvPr id="815" name="Google Shape;815;p35"/>
          <p:cNvSpPr txBox="1">
            <a:spLocks noGrp="1"/>
          </p:cNvSpPr>
          <p:nvPr>
            <p:ph type="subTitle" idx="4"/>
          </p:nvPr>
        </p:nvSpPr>
        <p:spPr>
          <a:xfrm>
            <a:off x="5837614" y="1898978"/>
            <a:ext cx="2997627" cy="722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/>
              <a:t>Timp economisit /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/>
              <a:t>Engagement clienți /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/>
              <a:t>Eficiența comunicării</a:t>
            </a:r>
            <a:endParaRPr sz="2000"/>
          </a:p>
        </p:txBody>
      </p:sp>
      <p:sp>
        <p:nvSpPr>
          <p:cNvPr id="816" name="Google Shape;816;p35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ro-RO" sz="1800">
                <a:latin typeface="Arial" panose="020B0604020202020204" pitchFamily="34" charset="0"/>
                <a:cs typeface="Arial" panose="020B0604020202020204" pitchFamily="34" charset="0"/>
              </a:rPr>
              <a:t> / ↓</a:t>
            </a:r>
            <a:endParaRPr/>
          </a:p>
        </p:txBody>
      </p:sp>
      <p:sp>
        <p:nvSpPr>
          <p:cNvPr id="817" name="Google Shape;817;p35"/>
          <p:cNvSpPr txBox="1">
            <a:spLocks noGrp="1"/>
          </p:cNvSpPr>
          <p:nvPr>
            <p:ph type="subTitle" idx="6"/>
          </p:nvPr>
        </p:nvSpPr>
        <p:spPr>
          <a:xfrm>
            <a:off x="1826081" y="3521948"/>
            <a:ext cx="3013924" cy="819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/>
              <a:t>Productivitate vânzări / cheltuieli cu promovarea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818" name="Google Shape;818;p35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/>
              <a:t>marketeri</a:t>
            </a:r>
            <a:endParaRPr/>
          </a:p>
        </p:txBody>
      </p:sp>
      <p:sp>
        <p:nvSpPr>
          <p:cNvPr id="819" name="Google Shape;819;p35"/>
          <p:cNvSpPr txBox="1">
            <a:spLocks noGrp="1"/>
          </p:cNvSpPr>
          <p:nvPr>
            <p:ph type="subTitle" idx="8"/>
          </p:nvPr>
        </p:nvSpPr>
        <p:spPr>
          <a:xfrm>
            <a:off x="5839610" y="3566032"/>
            <a:ext cx="2801620" cy="10059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/>
              <a:t>MA a contribuit la eforturile de ansamblu din marketing online</a:t>
            </a:r>
            <a:endParaRPr sz="2000"/>
          </a:p>
        </p:txBody>
      </p:sp>
      <p:sp>
        <p:nvSpPr>
          <p:cNvPr id="820" name="Google Shape;820;p35"/>
          <p:cNvSpPr txBox="1">
            <a:spLocks noGrp="1"/>
          </p:cNvSpPr>
          <p:nvPr>
            <p:ph type="title" idx="9"/>
          </p:nvPr>
        </p:nvSpPr>
        <p:spPr>
          <a:xfrm>
            <a:off x="929185" y="1844061"/>
            <a:ext cx="831453" cy="580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/>
              <a:t>45</a:t>
            </a:r>
            <a:r>
              <a:rPr lang="en" sz="2000"/>
              <a:t>1</a:t>
            </a:r>
            <a:r>
              <a:rPr lang="ro-RO" sz="2000"/>
              <a:t>%</a:t>
            </a:r>
            <a:endParaRPr sz="2000"/>
          </a:p>
        </p:txBody>
      </p:sp>
      <p:sp>
        <p:nvSpPr>
          <p:cNvPr id="822" name="Google Shape;822;p35"/>
          <p:cNvSpPr txBox="1">
            <a:spLocks noGrp="1"/>
          </p:cNvSpPr>
          <p:nvPr>
            <p:ph type="title" idx="13"/>
          </p:nvPr>
        </p:nvSpPr>
        <p:spPr>
          <a:xfrm>
            <a:off x="713250" y="3233949"/>
            <a:ext cx="117149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/>
              <a:t>14.5%</a:t>
            </a:r>
            <a:br>
              <a:rPr lang="ro-RO" sz="2000"/>
            </a:br>
            <a:r>
              <a:rPr lang="ro-RO" sz="2000"/>
              <a:t>12.2%</a:t>
            </a:r>
            <a:endParaRPr sz="2000"/>
          </a:p>
        </p:txBody>
      </p:sp>
      <p:sp>
        <p:nvSpPr>
          <p:cNvPr id="4" name="Google Shape;822;p35">
            <a:extLst>
              <a:ext uri="{FF2B5EF4-FFF2-40B4-BE49-F238E27FC236}">
                <a16:creationId xmlns:a16="http://schemas.microsoft.com/office/drawing/2014/main" id="{856B7024-6D5C-3CD3-90D3-2D681A10A550}"/>
              </a:ext>
            </a:extLst>
          </p:cNvPr>
          <p:cNvSpPr txBox="1">
            <a:spLocks/>
          </p:cNvSpPr>
          <p:nvPr/>
        </p:nvSpPr>
        <p:spPr>
          <a:xfrm>
            <a:off x="4572000" y="1810778"/>
            <a:ext cx="117149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1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1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1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1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1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1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1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1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ro-RO" sz="2000"/>
              <a:t>74%</a:t>
            </a:r>
            <a:br>
              <a:rPr lang="ro-RO" sz="2000"/>
            </a:br>
            <a:r>
              <a:rPr lang="ro-RO" sz="2000"/>
              <a:t>68%</a:t>
            </a:r>
          </a:p>
          <a:p>
            <a:r>
              <a:rPr lang="ro-RO" sz="2000"/>
              <a:t>58%</a:t>
            </a:r>
          </a:p>
        </p:txBody>
      </p:sp>
      <p:sp>
        <p:nvSpPr>
          <p:cNvPr id="7" name="Google Shape;822;p35">
            <a:extLst>
              <a:ext uri="{FF2B5EF4-FFF2-40B4-BE49-F238E27FC236}">
                <a16:creationId xmlns:a16="http://schemas.microsoft.com/office/drawing/2014/main" id="{AE9C05A8-563A-101F-5357-4F819FA278AA}"/>
              </a:ext>
            </a:extLst>
          </p:cNvPr>
          <p:cNvSpPr txBox="1">
            <a:spLocks/>
          </p:cNvSpPr>
          <p:nvPr/>
        </p:nvSpPr>
        <p:spPr>
          <a:xfrm>
            <a:off x="4623465" y="3241123"/>
            <a:ext cx="117149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1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1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1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1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1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1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1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1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ro-RO" sz="2000"/>
              <a:t>91%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AFC0DE-A251-4278-E733-11441B7727CA}"/>
              </a:ext>
            </a:extLst>
          </p:cNvPr>
          <p:cNvSpPr txBox="1"/>
          <p:nvPr/>
        </p:nvSpPr>
        <p:spPr>
          <a:xfrm>
            <a:off x="0" y="4749748"/>
            <a:ext cx="85057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https://growthnatives.com/wp-content/uploads/2020/04/Marketing-Automation.pdf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" grpId="0"/>
      <p:bldP spid="812" grpId="0" build="p"/>
      <p:bldP spid="813" grpId="0" build="p"/>
      <p:bldP spid="814" grpId="0" build="p"/>
      <p:bldP spid="815" grpId="0" build="p"/>
      <p:bldP spid="816" grpId="0" build="p"/>
      <p:bldP spid="817" grpId="0" build="p"/>
      <p:bldP spid="818" grpId="0" build="p"/>
      <p:bldP spid="819" grpId="0" build="p"/>
      <p:bldP spid="820" grpId="0"/>
      <p:bldP spid="822" grpId="0"/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Impact MA asupra afacerilor</a:t>
            </a:r>
            <a:endParaRPr/>
          </a:p>
        </p:txBody>
      </p:sp>
      <p:sp>
        <p:nvSpPr>
          <p:cNvPr id="1317" name="Google Shape;1317;p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/>
              <a:t>Creșterea vânzărilor și a vitezei  proceselor de afaceri</a:t>
            </a:r>
            <a:endParaRPr/>
          </a:p>
        </p:txBody>
      </p:sp>
      <p:sp>
        <p:nvSpPr>
          <p:cNvPr id="1318" name="Google Shape;1318;p3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/>
              <a:t>Reșterea ROI și a productivității marketingului</a:t>
            </a:r>
            <a:endParaRPr/>
          </a:p>
        </p:txBody>
      </p:sp>
      <p:sp>
        <p:nvSpPr>
          <p:cNvPr id="1321" name="Google Shape;1321;p38"/>
          <p:cNvSpPr txBox="1">
            <a:spLocks noGrp="1"/>
          </p:cNvSpPr>
          <p:nvPr>
            <p:ph type="subTitle" idx="3"/>
          </p:nvPr>
        </p:nvSpPr>
        <p:spPr>
          <a:xfrm>
            <a:off x="6061643" y="2816352"/>
            <a:ext cx="28824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/>
              <a:t>Automatizare procese de marketing și reducerea șanselor de eroare</a:t>
            </a:r>
            <a:endParaRPr/>
          </a:p>
        </p:txBody>
      </p:sp>
      <p:sp>
        <p:nvSpPr>
          <p:cNvPr id="1319" name="Google Shape;1319;p38"/>
          <p:cNvSpPr txBox="1">
            <a:spLocks noGrp="1"/>
          </p:cNvSpPr>
          <p:nvPr>
            <p:ph type="subTitle" idx="4"/>
          </p:nvPr>
        </p:nvSpPr>
        <p:spPr>
          <a:xfrm>
            <a:off x="712955" y="3829148"/>
            <a:ext cx="2368201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600"/>
              <a:t>Lead generation -</a:t>
            </a:r>
            <a:r>
              <a:rPr lang="en-GB" sz="1600"/>
              <a:t>&gt;</a:t>
            </a:r>
            <a:r>
              <a:rPr lang="ro-RO" sz="1600"/>
              <a:t> engagement post-vânzare</a:t>
            </a:r>
            <a:endParaRPr sz="1600"/>
          </a:p>
        </p:txBody>
      </p:sp>
      <p:sp>
        <p:nvSpPr>
          <p:cNvPr id="1320" name="Google Shape;1320;p38"/>
          <p:cNvSpPr txBox="1">
            <a:spLocks noGrp="1"/>
          </p:cNvSpPr>
          <p:nvPr>
            <p:ph type="subTitle" idx="5"/>
          </p:nvPr>
        </p:nvSpPr>
        <p:spPr>
          <a:xfrm>
            <a:off x="3385756" y="3940746"/>
            <a:ext cx="2514982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ro-RO" sz="1600"/>
              <a:t>Eliminare sarcini repetitive</a:t>
            </a:r>
          </a:p>
          <a:p>
            <a:pPr marL="285750" lvl="0" indent="-285750" algn="ctr" rtl="0"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ro-RO" sz="1600"/>
              <a:t>Focalizare pe qualified leads</a:t>
            </a:r>
            <a:endParaRPr sz="1600"/>
          </a:p>
        </p:txBody>
      </p:sp>
      <p:sp>
        <p:nvSpPr>
          <p:cNvPr id="1322" name="Google Shape;1322;p38"/>
          <p:cNvSpPr txBox="1">
            <a:spLocks noGrp="1"/>
          </p:cNvSpPr>
          <p:nvPr>
            <p:ph type="subTitle" idx="6"/>
          </p:nvPr>
        </p:nvSpPr>
        <p:spPr>
          <a:xfrm>
            <a:off x="6061643" y="3969419"/>
            <a:ext cx="2882481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ro-RO" sz="1600"/>
              <a:t>Folosirea de template-uri</a:t>
            </a:r>
          </a:p>
          <a:p>
            <a:pPr marL="285750" lvl="0" indent="-285750" algn="ctr" rtl="0"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ro-RO" sz="1600"/>
              <a:t>Organizare și automatizare procese</a:t>
            </a:r>
            <a:endParaRPr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17C30-8519-BCDB-5782-F2CA55869BEF}"/>
              </a:ext>
            </a:extLst>
          </p:cNvPr>
          <p:cNvSpPr txBox="1"/>
          <p:nvPr/>
        </p:nvSpPr>
        <p:spPr>
          <a:xfrm>
            <a:off x="-224385" y="4963205"/>
            <a:ext cx="85057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/>
              <a:t>https://growthnatives.com/wp-content/uploads/2020/04/Marketing-Automation.pdf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" grpId="0"/>
      <p:bldP spid="1317" grpId="0" build="p"/>
      <p:bldP spid="1318" grpId="0" build="p"/>
      <p:bldP spid="1321" grpId="0" build="p"/>
      <p:bldP spid="1319" grpId="0" build="p"/>
      <p:bldP spid="1320" grpId="0" build="p"/>
      <p:bldP spid="1322" grpId="0" build="p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07ac65-7599-4e5d-bc53-a59f6134c5c3" xsi:nil="true"/>
    <lcf76f155ced4ddcb4097134ff3c332f xmlns="f2221ac0-c0ff-4d71-8a17-d17f23400e3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4B34F0A9DBA14FB83D6758430C6EF2" ma:contentTypeVersion="10" ma:contentTypeDescription="Create a new document." ma:contentTypeScope="" ma:versionID="79d35ea1c90987a4b8ee5a2e6826b2db">
  <xsd:schema xmlns:xsd="http://www.w3.org/2001/XMLSchema" xmlns:xs="http://www.w3.org/2001/XMLSchema" xmlns:p="http://schemas.microsoft.com/office/2006/metadata/properties" xmlns:ns2="f2221ac0-c0ff-4d71-8a17-d17f23400e30" xmlns:ns3="1e07ac65-7599-4e5d-bc53-a59f6134c5c3" targetNamespace="http://schemas.microsoft.com/office/2006/metadata/properties" ma:root="true" ma:fieldsID="ec796d4c367600058b5b7b6b0a216584" ns2:_="" ns3:_="">
    <xsd:import namespace="f2221ac0-c0ff-4d71-8a17-d17f23400e30"/>
    <xsd:import namespace="1e07ac65-7599-4e5d-bc53-a59f6134c5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21ac0-c0ff-4d71-8a17-d17f23400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91ba608-d92c-4546-ab3e-df3c1547db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7ac65-7599-4e5d-bc53-a59f6134c5c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de30cbc-40b1-4a98-93ec-ee6008d93c07}" ma:internalName="TaxCatchAll" ma:showField="CatchAllData" ma:web="1e07ac65-7599-4e5d-bc53-a59f6134c5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68B9AD-A5ED-4B17-B0BF-530A9C8B0F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E53D18-A36F-4B48-B768-0CBB8B932893}">
  <ds:schemaRefs>
    <ds:schemaRef ds:uri="1e07ac65-7599-4e5d-bc53-a59f6134c5c3"/>
    <ds:schemaRef ds:uri="f2221ac0-c0ff-4d71-8a17-d17f23400e30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618D40-0752-4C64-987B-F000CCAAA4BA}">
  <ds:schemaRefs>
    <ds:schemaRef ds:uri="1e07ac65-7599-4e5d-bc53-a59f6134c5c3"/>
    <ds:schemaRef ds:uri="f2221ac0-c0ff-4d71-8a17-d17f23400e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Expunere pe ecran (16:9)</PresentationFormat>
  <Slides>21</Slides>
  <Notes>20</Notes>
  <HiddenSlides>0</HiddenSlide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21</vt:i4>
      </vt:variant>
    </vt:vector>
  </HeadingPairs>
  <TitlesOfParts>
    <vt:vector size="22" baseType="lpstr">
      <vt:lpstr>Office Theme</vt:lpstr>
      <vt:lpstr>Marketing Automation - MA</vt:lpstr>
      <vt:lpstr>Ce este MA?</vt:lpstr>
      <vt:lpstr>MA – asociat cu:</vt:lpstr>
      <vt:lpstr>Exemple de aplicații MA</vt:lpstr>
      <vt:lpstr>Trecerea de la manual la automatizarea marketingului</vt:lpstr>
      <vt:lpstr>Trecerea de la manual la automatizarea marketingului</vt:lpstr>
      <vt:lpstr>Scop: lead generation și conversii prin …</vt:lpstr>
      <vt:lpstr>Validarea credibilității MA – statistici:</vt:lpstr>
      <vt:lpstr>Impact MA asupra afacerilor</vt:lpstr>
      <vt:lpstr>Impact MA asupra afacerilor</vt:lpstr>
      <vt:lpstr>Ce se poate automatiza?</vt:lpstr>
      <vt:lpstr>Ce se poate automatiza?</vt:lpstr>
      <vt:lpstr>Ce se poate automatiza?</vt:lpstr>
      <vt:lpstr>Ce se poate automatiza?</vt:lpstr>
      <vt:lpstr>Tipuri de campanii automatizate</vt:lpstr>
      <vt:lpstr>Software MA</vt:lpstr>
      <vt:lpstr>Așadar, MA – practici moderne de marketing ...</vt:lpstr>
      <vt:lpstr>Factori de succes – implementare MA</vt:lpstr>
      <vt:lpstr>Ce NU este MA:</vt:lpstr>
      <vt:lpstr>MA - previziuni</vt:lpstr>
      <vt:lpstr>Surse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Automation - MA</dc:title>
  <dc:creator>Oana Tugulea</dc:creator>
  <cp:revision>4</cp:revision>
  <dcterms:modified xsi:type="dcterms:W3CDTF">2025-02-02T10:12:13Z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0x010100DE4B34F0A9DBA14FB83D6758430C6EF2</vt:lpwstr>
  </property>
  <property fmtid="{D5CDD505-2E9C-101B-9397-08002B2CF9AE}" pid="3" name="MediaServiceImageTags">
    <vt:lpwstr/>
  </property>
</Properties>
</file>