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50"/>
  </p:notesMasterIdLst>
  <p:sldIdLst>
    <p:sldId id="256" r:id="rId5"/>
    <p:sldId id="379" r:id="rId6"/>
    <p:sldId id="391" r:id="rId7"/>
    <p:sldId id="279" r:id="rId8"/>
    <p:sldId id="382" r:id="rId9"/>
    <p:sldId id="387" r:id="rId10"/>
    <p:sldId id="285" r:id="rId11"/>
    <p:sldId id="259" r:id="rId12"/>
    <p:sldId id="286" r:id="rId13"/>
    <p:sldId id="260" r:id="rId14"/>
    <p:sldId id="288" r:id="rId15"/>
    <p:sldId id="378" r:id="rId16"/>
    <p:sldId id="383" r:id="rId17"/>
    <p:sldId id="291" r:id="rId18"/>
    <p:sldId id="386" r:id="rId19"/>
    <p:sldId id="364" r:id="rId20"/>
    <p:sldId id="300" r:id="rId21"/>
    <p:sldId id="355" r:id="rId22"/>
    <p:sldId id="351" r:id="rId23"/>
    <p:sldId id="357" r:id="rId24"/>
    <p:sldId id="359" r:id="rId25"/>
    <p:sldId id="360" r:id="rId26"/>
    <p:sldId id="399" r:id="rId27"/>
    <p:sldId id="298" r:id="rId28"/>
    <p:sldId id="294" r:id="rId29"/>
    <p:sldId id="363" r:id="rId30"/>
    <p:sldId id="262" r:id="rId31"/>
    <p:sldId id="367" r:id="rId32"/>
    <p:sldId id="338" r:id="rId33"/>
    <p:sldId id="339" r:id="rId34"/>
    <p:sldId id="302" r:id="rId35"/>
    <p:sldId id="301" r:id="rId36"/>
    <p:sldId id="409" r:id="rId37"/>
    <p:sldId id="345" r:id="rId38"/>
    <p:sldId id="315" r:id="rId39"/>
    <p:sldId id="323" r:id="rId40"/>
    <p:sldId id="316" r:id="rId41"/>
    <p:sldId id="263" r:id="rId42"/>
    <p:sldId id="265" r:id="rId43"/>
    <p:sldId id="266" r:id="rId44"/>
    <p:sldId id="267" r:id="rId45"/>
    <p:sldId id="268" r:id="rId46"/>
    <p:sldId id="395" r:id="rId47"/>
    <p:sldId id="270" r:id="rId48"/>
    <p:sldId id="305" r:id="rId49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3" autoAdjust="0"/>
    <p:restoredTop sz="76623" autoAdjust="0"/>
  </p:normalViewPr>
  <p:slideViewPr>
    <p:cSldViewPr>
      <p:cViewPr varScale="1">
        <p:scale>
          <a:sx n="67" d="100"/>
          <a:sy n="67" d="100"/>
        </p:scale>
        <p:origin x="1491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a.sahleanu" userId="S::lorena.sahleanu@student.uaic.ro::c114b0a9-1876-4c3d-8047-6a5bf45af73d" providerId="AD" clId="Web-{1F52D457-46BE-B069-1BF4-4E93936E1670}"/>
    <pc:docChg chg="modSld">
      <pc:chgData name="lorena.sahleanu" userId="S::lorena.sahleanu@student.uaic.ro::c114b0a9-1876-4c3d-8047-6a5bf45af73d" providerId="AD" clId="Web-{1F52D457-46BE-B069-1BF4-4E93936E1670}" dt="2025-01-30T09:13:30.696" v="13" actId="1076"/>
      <pc:docMkLst>
        <pc:docMk/>
      </pc:docMkLst>
      <pc:sldChg chg="modSp">
        <pc:chgData name="lorena.sahleanu" userId="S::lorena.sahleanu@student.uaic.ro::c114b0a9-1876-4c3d-8047-6a5bf45af73d" providerId="AD" clId="Web-{1F52D457-46BE-B069-1BF4-4E93936E1670}" dt="2025-01-30T08:48:56.372" v="9" actId="1076"/>
        <pc:sldMkLst>
          <pc:docMk/>
          <pc:sldMk cId="0" sldId="260"/>
        </pc:sldMkLst>
        <pc:spChg chg="mod">
          <ac:chgData name="lorena.sahleanu" userId="S::lorena.sahleanu@student.uaic.ro::c114b0a9-1876-4c3d-8047-6a5bf45af73d" providerId="AD" clId="Web-{1F52D457-46BE-B069-1BF4-4E93936E1670}" dt="2025-01-30T08:48:56.372" v="9" actId="1076"/>
          <ac:spMkLst>
            <pc:docMk/>
            <pc:sldMk cId="0" sldId="260"/>
            <ac:spMk id="16386" creationId="{00000000-0000-0000-0000-000000000000}"/>
          </ac:spMkLst>
        </pc:spChg>
      </pc:sldChg>
      <pc:sldChg chg="modSp">
        <pc:chgData name="lorena.sahleanu" userId="S::lorena.sahleanu@student.uaic.ro::c114b0a9-1876-4c3d-8047-6a5bf45af73d" providerId="AD" clId="Web-{1F52D457-46BE-B069-1BF4-4E93936E1670}" dt="2025-01-30T09:13:30.696" v="13" actId="1076"/>
        <pc:sldMkLst>
          <pc:docMk/>
          <pc:sldMk cId="0" sldId="268"/>
        </pc:sldMkLst>
        <pc:spChg chg="mod">
          <ac:chgData name="lorena.sahleanu" userId="S::lorena.sahleanu@student.uaic.ro::c114b0a9-1876-4c3d-8047-6a5bf45af73d" providerId="AD" clId="Web-{1F52D457-46BE-B069-1BF4-4E93936E1670}" dt="2025-01-30T09:13:30.696" v="13" actId="1076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lorena.sahleanu" userId="S::lorena.sahleanu@student.uaic.ro::c114b0a9-1876-4c3d-8047-6a5bf45af73d" providerId="AD" clId="Web-{1F52D457-46BE-B069-1BF4-4E93936E1670}" dt="2025-01-30T09:10:49.427" v="12" actId="1076"/>
        <pc:sldMkLst>
          <pc:docMk/>
          <pc:sldMk cId="0" sldId="345"/>
        </pc:sldMkLst>
        <pc:graphicFrameChg chg="mod">
          <ac:chgData name="lorena.sahleanu" userId="S::lorena.sahleanu@student.uaic.ro::c114b0a9-1876-4c3d-8047-6a5bf45af73d" providerId="AD" clId="Web-{1F52D457-46BE-B069-1BF4-4E93936E1670}" dt="2025-01-30T09:10:49.427" v="12" actId="1076"/>
          <ac:graphicFrameMkLst>
            <pc:docMk/>
            <pc:sldMk cId="0" sldId="345"/>
            <ac:graphicFrameMk id="2050" creationId="{00000000-0000-0000-0000-000000000000}"/>
          </ac:graphicFrameMkLst>
        </pc:graphicFrameChg>
      </pc:sldChg>
      <pc:sldChg chg="modSp">
        <pc:chgData name="lorena.sahleanu" userId="S::lorena.sahleanu@student.uaic.ro::c114b0a9-1876-4c3d-8047-6a5bf45af73d" providerId="AD" clId="Web-{1F52D457-46BE-B069-1BF4-4E93936E1670}" dt="2025-01-30T08:52:15.938" v="11" actId="1076"/>
        <pc:sldMkLst>
          <pc:docMk/>
          <pc:sldMk cId="0" sldId="386"/>
        </pc:sldMkLst>
        <pc:spChg chg="mod">
          <ac:chgData name="lorena.sahleanu" userId="S::lorena.sahleanu@student.uaic.ro::c114b0a9-1876-4c3d-8047-6a5bf45af73d" providerId="AD" clId="Web-{1F52D457-46BE-B069-1BF4-4E93936E1670}" dt="2025-01-30T08:52:15.938" v="11" actId="1076"/>
          <ac:spMkLst>
            <pc:docMk/>
            <pc:sldMk cId="0" sldId="386"/>
            <ac:spMk id="2" creationId="{00000000-0000-0000-0000-000000000000}"/>
          </ac:spMkLst>
        </pc:spChg>
      </pc:sldChg>
      <pc:sldChg chg="addSp delSp modSp">
        <pc:chgData name="lorena.sahleanu" userId="S::lorena.sahleanu@student.uaic.ro::c114b0a9-1876-4c3d-8047-6a5bf45af73d" providerId="AD" clId="Web-{1F52D457-46BE-B069-1BF4-4E93936E1670}" dt="2025-01-30T08:45:31.446" v="7" actId="20577"/>
        <pc:sldMkLst>
          <pc:docMk/>
          <pc:sldMk cId="0" sldId="391"/>
        </pc:sldMkLst>
        <pc:spChg chg="mod">
          <ac:chgData name="lorena.sahleanu" userId="S::lorena.sahleanu@student.uaic.ro::c114b0a9-1876-4c3d-8047-6a5bf45af73d" providerId="AD" clId="Web-{1F52D457-46BE-B069-1BF4-4E93936E1670}" dt="2025-01-30T08:45:31.446" v="7" actId="20577"/>
          <ac:spMkLst>
            <pc:docMk/>
            <pc:sldMk cId="0" sldId="391"/>
            <ac:spMk id="2" creationId="{00000000-0000-0000-0000-000000000000}"/>
          </ac:spMkLst>
        </pc:spChg>
        <pc:spChg chg="add del">
          <ac:chgData name="lorena.sahleanu" userId="S::lorena.sahleanu@student.uaic.ro::c114b0a9-1876-4c3d-8047-6a5bf45af73d" providerId="AD" clId="Web-{1F52D457-46BE-B069-1BF4-4E93936E1670}" dt="2025-01-30T08:45:29.149" v="4"/>
          <ac:spMkLst>
            <pc:docMk/>
            <pc:sldMk cId="0" sldId="391"/>
            <ac:spMk id="3" creationId="{00000000-0000-0000-0000-000000000000}"/>
          </ac:spMkLst>
        </pc:spChg>
        <pc:cxnChg chg="mod">
          <ac:chgData name="lorena.sahleanu" userId="S::lorena.sahleanu@student.uaic.ro::c114b0a9-1876-4c3d-8047-6a5bf45af73d" providerId="AD" clId="Web-{1F52D457-46BE-B069-1BF4-4E93936E1670}" dt="2025-01-30T08:45:30.290" v="5" actId="1076"/>
          <ac:cxnSpMkLst>
            <pc:docMk/>
            <pc:sldMk cId="0" sldId="391"/>
            <ac:cxnSpMk id="10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7092D-CBF6-4607-92BC-6234CF1F9D5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C4C67AE-D2E5-476A-9D4E-36D571807092}">
      <dgm:prSet phldrT="[Text]" custT="1"/>
      <dgm:spPr/>
      <dgm:t>
        <a:bodyPr/>
        <a:lstStyle/>
        <a:p>
          <a:r>
            <a:rPr lang="ro-RO" sz="2800" dirty="0">
              <a:solidFill>
                <a:schemeClr val="tx1"/>
              </a:solidFill>
            </a:rPr>
            <a:t>Păstrarea clienților profitabili</a:t>
          </a:r>
          <a:endParaRPr lang="en-GB" sz="2800" dirty="0">
            <a:solidFill>
              <a:schemeClr val="tx1"/>
            </a:solidFill>
          </a:endParaRPr>
        </a:p>
      </dgm:t>
    </dgm:pt>
    <dgm:pt modelId="{7021D92A-13D2-415F-BBA9-FD901905C669}" type="parTrans" cxnId="{0970C714-F4E1-4363-A9BF-EA23C3BDB1E6}">
      <dgm:prSet/>
      <dgm:spPr/>
      <dgm:t>
        <a:bodyPr/>
        <a:lstStyle/>
        <a:p>
          <a:endParaRPr lang="en-GB"/>
        </a:p>
      </dgm:t>
    </dgm:pt>
    <dgm:pt modelId="{BB988448-0100-44FC-AD59-2A79B8F74BD6}" type="sibTrans" cxnId="{0970C714-F4E1-4363-A9BF-EA23C3BDB1E6}">
      <dgm:prSet custT="1"/>
      <dgm:spPr/>
      <dgm:t>
        <a:bodyPr/>
        <a:lstStyle/>
        <a:p>
          <a:endParaRPr lang="en-GB" sz="2800">
            <a:solidFill>
              <a:schemeClr val="tx1"/>
            </a:solidFill>
          </a:endParaRPr>
        </a:p>
      </dgm:t>
    </dgm:pt>
    <dgm:pt modelId="{92B6E07B-EBF2-4DAE-87B3-C47DDDDD5818}">
      <dgm:prSet phldrT="[Text]" custT="1"/>
      <dgm:spPr/>
      <dgm:t>
        <a:bodyPr/>
        <a:lstStyle/>
        <a:p>
          <a:r>
            <a:rPr lang="ro-RO" sz="2800" dirty="0">
              <a:solidFill>
                <a:schemeClr val="tx1"/>
              </a:solidFill>
            </a:rPr>
            <a:t>Convertirea celor neprofitabili în profitabili</a:t>
          </a:r>
          <a:endParaRPr lang="en-GB" sz="2800" dirty="0">
            <a:solidFill>
              <a:schemeClr val="tx1"/>
            </a:solidFill>
          </a:endParaRPr>
        </a:p>
      </dgm:t>
    </dgm:pt>
    <dgm:pt modelId="{328FB4A1-A28E-4622-8C48-D1C4E42406AC}" type="parTrans" cxnId="{297356CC-DF13-42CA-9967-94F740A7A201}">
      <dgm:prSet/>
      <dgm:spPr/>
      <dgm:t>
        <a:bodyPr/>
        <a:lstStyle/>
        <a:p>
          <a:endParaRPr lang="en-GB"/>
        </a:p>
      </dgm:t>
    </dgm:pt>
    <dgm:pt modelId="{A0C0A901-18D4-49C1-A296-214C2B5A5384}" type="sibTrans" cxnId="{297356CC-DF13-42CA-9967-94F740A7A201}">
      <dgm:prSet custT="1"/>
      <dgm:spPr/>
      <dgm:t>
        <a:bodyPr/>
        <a:lstStyle/>
        <a:p>
          <a:endParaRPr lang="en-GB" sz="2800">
            <a:solidFill>
              <a:schemeClr val="tx1"/>
            </a:solidFill>
          </a:endParaRPr>
        </a:p>
      </dgm:t>
    </dgm:pt>
    <dgm:pt modelId="{5782C7B6-4EC2-4F2C-91CD-D437FB61E81A}">
      <dgm:prSet phldrT="[Text]" custT="1"/>
      <dgm:spPr/>
      <dgm:t>
        <a:bodyPr/>
        <a:lstStyle/>
        <a:p>
          <a:r>
            <a:rPr lang="ro-RO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Conced</a:t>
          </a:r>
          <a:r>
            <a: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r>
            <a:rPr lang="ro-RO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</a:t>
          </a:r>
          <a:r>
            <a: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</a:t>
          </a:r>
          <a:r>
            <a:rPr lang="ro-RO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r>
            <a:rPr lang="en-US" sz="2800" dirty="0">
              <a:solidFill>
                <a:srgbClr val="FFC000"/>
              </a:solidFill>
            </a:rPr>
            <a:t> </a:t>
          </a:r>
          <a:r>
            <a:rPr lang="ro-RO" sz="2800" dirty="0">
              <a:solidFill>
                <a:schemeClr val="tx1"/>
              </a:solidFill>
            </a:rPr>
            <a:t>celor neprofitabili</a:t>
          </a:r>
          <a:endParaRPr lang="en-GB" sz="2800" dirty="0">
            <a:solidFill>
              <a:schemeClr val="tx1"/>
            </a:solidFill>
          </a:endParaRPr>
        </a:p>
      </dgm:t>
    </dgm:pt>
    <dgm:pt modelId="{1CF267F2-D951-4908-AA28-181E67049F4C}" type="parTrans" cxnId="{7A8EB72D-1699-434D-B28C-0882DFABEBAF}">
      <dgm:prSet/>
      <dgm:spPr/>
      <dgm:t>
        <a:bodyPr/>
        <a:lstStyle/>
        <a:p>
          <a:endParaRPr lang="en-GB"/>
        </a:p>
      </dgm:t>
    </dgm:pt>
    <dgm:pt modelId="{64F2B2E0-025F-40F9-AA6A-AF2F287BA94C}" type="sibTrans" cxnId="{7A8EB72D-1699-434D-B28C-0882DFABEBAF}">
      <dgm:prSet/>
      <dgm:spPr/>
      <dgm:t>
        <a:bodyPr/>
        <a:lstStyle/>
        <a:p>
          <a:endParaRPr lang="en-GB"/>
        </a:p>
      </dgm:t>
    </dgm:pt>
    <dgm:pt modelId="{52005E07-5E1C-4279-B58D-6E6845DF1FB9}" type="pres">
      <dgm:prSet presAssocID="{8C17092D-CBF6-4607-92BC-6234CF1F9D56}" presName="linearFlow" presStyleCnt="0">
        <dgm:presLayoutVars>
          <dgm:resizeHandles val="exact"/>
        </dgm:presLayoutVars>
      </dgm:prSet>
      <dgm:spPr/>
    </dgm:pt>
    <dgm:pt modelId="{885A0ED9-880C-4511-92A2-F29C01A3F6C5}" type="pres">
      <dgm:prSet presAssocID="{AC4C67AE-D2E5-476A-9D4E-36D571807092}" presName="node" presStyleLbl="node1" presStyleIdx="0" presStyleCnt="3" custScaleX="333333">
        <dgm:presLayoutVars>
          <dgm:bulletEnabled val="1"/>
        </dgm:presLayoutVars>
      </dgm:prSet>
      <dgm:spPr/>
    </dgm:pt>
    <dgm:pt modelId="{BA97BD08-7AE2-4779-8B18-94FF43FB6D3F}" type="pres">
      <dgm:prSet presAssocID="{BB988448-0100-44FC-AD59-2A79B8F74BD6}" presName="sibTrans" presStyleLbl="sibTrans2D1" presStyleIdx="0" presStyleCnt="2"/>
      <dgm:spPr/>
    </dgm:pt>
    <dgm:pt modelId="{256D03B2-5CB7-46F8-AB29-5D0AE3E469CC}" type="pres">
      <dgm:prSet presAssocID="{BB988448-0100-44FC-AD59-2A79B8F74BD6}" presName="connectorText" presStyleLbl="sibTrans2D1" presStyleIdx="0" presStyleCnt="2"/>
      <dgm:spPr/>
    </dgm:pt>
    <dgm:pt modelId="{FD681025-A343-4FEB-9A6B-1597417A802F}" type="pres">
      <dgm:prSet presAssocID="{92B6E07B-EBF2-4DAE-87B3-C47DDDDD5818}" presName="node" presStyleLbl="node1" presStyleIdx="1" presStyleCnt="3" custScaleX="333333">
        <dgm:presLayoutVars>
          <dgm:bulletEnabled val="1"/>
        </dgm:presLayoutVars>
      </dgm:prSet>
      <dgm:spPr/>
    </dgm:pt>
    <dgm:pt modelId="{B1A9D32C-4420-47B7-B1DC-238ABF0549CD}" type="pres">
      <dgm:prSet presAssocID="{A0C0A901-18D4-49C1-A296-214C2B5A5384}" presName="sibTrans" presStyleLbl="sibTrans2D1" presStyleIdx="1" presStyleCnt="2"/>
      <dgm:spPr/>
    </dgm:pt>
    <dgm:pt modelId="{6434CDA6-66F9-4507-8EA8-EB0E26E2A304}" type="pres">
      <dgm:prSet presAssocID="{A0C0A901-18D4-49C1-A296-214C2B5A5384}" presName="connectorText" presStyleLbl="sibTrans2D1" presStyleIdx="1" presStyleCnt="2"/>
      <dgm:spPr/>
    </dgm:pt>
    <dgm:pt modelId="{E2AC35D0-9093-4765-B913-F3F144635574}" type="pres">
      <dgm:prSet presAssocID="{5782C7B6-4EC2-4F2C-91CD-D437FB61E81A}" presName="node" presStyleLbl="node1" presStyleIdx="2" presStyleCnt="3" custScaleX="333333">
        <dgm:presLayoutVars>
          <dgm:bulletEnabled val="1"/>
        </dgm:presLayoutVars>
      </dgm:prSet>
      <dgm:spPr/>
    </dgm:pt>
  </dgm:ptLst>
  <dgm:cxnLst>
    <dgm:cxn modelId="{0970C714-F4E1-4363-A9BF-EA23C3BDB1E6}" srcId="{8C17092D-CBF6-4607-92BC-6234CF1F9D56}" destId="{AC4C67AE-D2E5-476A-9D4E-36D571807092}" srcOrd="0" destOrd="0" parTransId="{7021D92A-13D2-415F-BBA9-FD901905C669}" sibTransId="{BB988448-0100-44FC-AD59-2A79B8F74BD6}"/>
    <dgm:cxn modelId="{A5A38817-6EE2-4835-AE59-C25905752D5C}" type="presOf" srcId="{8C17092D-CBF6-4607-92BC-6234CF1F9D56}" destId="{52005E07-5E1C-4279-B58D-6E6845DF1FB9}" srcOrd="0" destOrd="0" presId="urn:microsoft.com/office/officeart/2005/8/layout/process2"/>
    <dgm:cxn modelId="{6BCBF920-A150-4317-8048-9B9A4537065C}" type="presOf" srcId="{AC4C67AE-D2E5-476A-9D4E-36D571807092}" destId="{885A0ED9-880C-4511-92A2-F29C01A3F6C5}" srcOrd="0" destOrd="0" presId="urn:microsoft.com/office/officeart/2005/8/layout/process2"/>
    <dgm:cxn modelId="{7A8EB72D-1699-434D-B28C-0882DFABEBAF}" srcId="{8C17092D-CBF6-4607-92BC-6234CF1F9D56}" destId="{5782C7B6-4EC2-4F2C-91CD-D437FB61E81A}" srcOrd="2" destOrd="0" parTransId="{1CF267F2-D951-4908-AA28-181E67049F4C}" sibTransId="{64F2B2E0-025F-40F9-AA6A-AF2F287BA94C}"/>
    <dgm:cxn modelId="{E89A0363-834B-4A79-A82D-DEDDC50FCEDB}" type="presOf" srcId="{BB988448-0100-44FC-AD59-2A79B8F74BD6}" destId="{256D03B2-5CB7-46F8-AB29-5D0AE3E469CC}" srcOrd="1" destOrd="0" presId="urn:microsoft.com/office/officeart/2005/8/layout/process2"/>
    <dgm:cxn modelId="{BEB9498A-2A8F-4B6F-945C-5FBCB9D61804}" type="presOf" srcId="{BB988448-0100-44FC-AD59-2A79B8F74BD6}" destId="{BA97BD08-7AE2-4779-8B18-94FF43FB6D3F}" srcOrd="0" destOrd="0" presId="urn:microsoft.com/office/officeart/2005/8/layout/process2"/>
    <dgm:cxn modelId="{2137B3A1-8F84-47BC-9AE8-D3D4C1931652}" type="presOf" srcId="{A0C0A901-18D4-49C1-A296-214C2B5A5384}" destId="{B1A9D32C-4420-47B7-B1DC-238ABF0549CD}" srcOrd="0" destOrd="0" presId="urn:microsoft.com/office/officeart/2005/8/layout/process2"/>
    <dgm:cxn modelId="{6C0486CB-41D9-4C2B-A4E0-4733106DB440}" type="presOf" srcId="{5782C7B6-4EC2-4F2C-91CD-D437FB61E81A}" destId="{E2AC35D0-9093-4765-B913-F3F144635574}" srcOrd="0" destOrd="0" presId="urn:microsoft.com/office/officeart/2005/8/layout/process2"/>
    <dgm:cxn modelId="{297356CC-DF13-42CA-9967-94F740A7A201}" srcId="{8C17092D-CBF6-4607-92BC-6234CF1F9D56}" destId="{92B6E07B-EBF2-4DAE-87B3-C47DDDDD5818}" srcOrd="1" destOrd="0" parTransId="{328FB4A1-A28E-4622-8C48-D1C4E42406AC}" sibTransId="{A0C0A901-18D4-49C1-A296-214C2B5A5384}"/>
    <dgm:cxn modelId="{FE545AD5-FC56-432D-9B36-035E3ADC42B5}" type="presOf" srcId="{92B6E07B-EBF2-4DAE-87B3-C47DDDDD5818}" destId="{FD681025-A343-4FEB-9A6B-1597417A802F}" srcOrd="0" destOrd="0" presId="urn:microsoft.com/office/officeart/2005/8/layout/process2"/>
    <dgm:cxn modelId="{56F9C4EB-EF15-4A33-B99A-303B4748851B}" type="presOf" srcId="{A0C0A901-18D4-49C1-A296-214C2B5A5384}" destId="{6434CDA6-66F9-4507-8EA8-EB0E26E2A304}" srcOrd="1" destOrd="0" presId="urn:microsoft.com/office/officeart/2005/8/layout/process2"/>
    <dgm:cxn modelId="{67334EE2-A367-4A47-ABC7-777170D2805B}" type="presParOf" srcId="{52005E07-5E1C-4279-B58D-6E6845DF1FB9}" destId="{885A0ED9-880C-4511-92A2-F29C01A3F6C5}" srcOrd="0" destOrd="0" presId="urn:microsoft.com/office/officeart/2005/8/layout/process2"/>
    <dgm:cxn modelId="{2949B9BD-5D80-4D53-B54F-2665EF183CA6}" type="presParOf" srcId="{52005E07-5E1C-4279-B58D-6E6845DF1FB9}" destId="{BA97BD08-7AE2-4779-8B18-94FF43FB6D3F}" srcOrd="1" destOrd="0" presId="urn:microsoft.com/office/officeart/2005/8/layout/process2"/>
    <dgm:cxn modelId="{C5D4ABC1-9719-4846-AC24-D42B5BD10678}" type="presParOf" srcId="{BA97BD08-7AE2-4779-8B18-94FF43FB6D3F}" destId="{256D03B2-5CB7-46F8-AB29-5D0AE3E469CC}" srcOrd="0" destOrd="0" presId="urn:microsoft.com/office/officeart/2005/8/layout/process2"/>
    <dgm:cxn modelId="{73EDCDD1-7E0F-4C00-A36A-DB3C7B21F7F5}" type="presParOf" srcId="{52005E07-5E1C-4279-B58D-6E6845DF1FB9}" destId="{FD681025-A343-4FEB-9A6B-1597417A802F}" srcOrd="2" destOrd="0" presId="urn:microsoft.com/office/officeart/2005/8/layout/process2"/>
    <dgm:cxn modelId="{6A342985-B2CC-47E6-9BFB-E78E527A9D81}" type="presParOf" srcId="{52005E07-5E1C-4279-B58D-6E6845DF1FB9}" destId="{B1A9D32C-4420-47B7-B1DC-238ABF0549CD}" srcOrd="3" destOrd="0" presId="urn:microsoft.com/office/officeart/2005/8/layout/process2"/>
    <dgm:cxn modelId="{A08AC749-776F-492B-B76E-86BD3351D641}" type="presParOf" srcId="{B1A9D32C-4420-47B7-B1DC-238ABF0549CD}" destId="{6434CDA6-66F9-4507-8EA8-EB0E26E2A304}" srcOrd="0" destOrd="0" presId="urn:microsoft.com/office/officeart/2005/8/layout/process2"/>
    <dgm:cxn modelId="{09CAC79F-07D2-473F-A9DF-812B6F910EBD}" type="presParOf" srcId="{52005E07-5E1C-4279-B58D-6E6845DF1FB9}" destId="{E2AC35D0-9093-4765-B913-F3F14463557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9D819-638B-4583-824E-4EF4E205ED7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07B57A-2233-4F2C-9096-D34197473977}">
      <dgm:prSet phldrT="[Text]" custT="1"/>
      <dgm:spPr/>
      <dgm:t>
        <a:bodyPr/>
        <a:lstStyle/>
        <a:p>
          <a:r>
            <a:rPr lang="ro-RO" sz="2600" dirty="0">
              <a:solidFill>
                <a:schemeClr val="tx1"/>
              </a:solidFill>
            </a:rPr>
            <a:t>Identificarea clienţilor nemulţumiţi</a:t>
          </a:r>
          <a:endParaRPr lang="en-GB" sz="2600" dirty="0">
            <a:solidFill>
              <a:schemeClr val="tx1"/>
            </a:solidFill>
          </a:endParaRPr>
        </a:p>
      </dgm:t>
    </dgm:pt>
    <dgm:pt modelId="{74CEE48F-3AF1-479E-B91D-3798B44D216D}" type="parTrans" cxnId="{3E4A5D6E-D54F-4D31-9D3F-100C7302BDE2}">
      <dgm:prSet/>
      <dgm:spPr/>
      <dgm:t>
        <a:bodyPr/>
        <a:lstStyle/>
        <a:p>
          <a:endParaRPr lang="en-GB"/>
        </a:p>
      </dgm:t>
    </dgm:pt>
    <dgm:pt modelId="{936AEA71-ECA7-43FF-9189-DA325271F983}" type="sibTrans" cxnId="{3E4A5D6E-D54F-4D31-9D3F-100C7302BDE2}">
      <dgm:prSet custT="1"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DA4534AB-EA0F-4A51-BDAD-A30DB9631DB5}">
      <dgm:prSet phldrT="[Text]" custT="1"/>
      <dgm:spPr/>
      <dgm:t>
        <a:bodyPr/>
        <a:lstStyle/>
        <a:p>
          <a:r>
            <a:rPr lang="ro-RO" sz="2600" dirty="0">
              <a:solidFill>
                <a:schemeClr val="tx1"/>
              </a:solidFill>
            </a:rPr>
            <a:t>Uşurarea contactării și exprimării clienţilor nemulţumiţi</a:t>
          </a:r>
          <a:endParaRPr lang="en-GB" sz="2600" dirty="0">
            <a:solidFill>
              <a:schemeClr val="tx1"/>
            </a:solidFill>
          </a:endParaRPr>
        </a:p>
      </dgm:t>
    </dgm:pt>
    <dgm:pt modelId="{363C78E4-2A90-4E74-8CA1-A57D43144E40}" type="parTrans" cxnId="{21F5CF81-E5CD-4AFC-BF9E-596DDC4CE3CA}">
      <dgm:prSet/>
      <dgm:spPr/>
      <dgm:t>
        <a:bodyPr/>
        <a:lstStyle/>
        <a:p>
          <a:endParaRPr lang="en-GB"/>
        </a:p>
      </dgm:t>
    </dgm:pt>
    <dgm:pt modelId="{FC544677-CE4F-4B07-A229-E4BC3684475F}" type="sibTrans" cxnId="{21F5CF81-E5CD-4AFC-BF9E-596DDC4CE3CA}">
      <dgm:prSet custT="1"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B3F8DBEC-5062-4110-8856-3B59796721AE}">
      <dgm:prSet phldrT="[Text]" custT="1"/>
      <dgm:spPr/>
      <dgm:t>
        <a:bodyPr/>
        <a:lstStyle/>
        <a:p>
          <a:r>
            <a:rPr lang="ro-RO" sz="2600" dirty="0">
              <a:solidFill>
                <a:schemeClr val="tx1"/>
              </a:solidFill>
            </a:rPr>
            <a:t>Punerea la punct a unei filiere precise şi simple de acces la responsabilii din domeniu</a:t>
          </a:r>
          <a:endParaRPr lang="en-GB" sz="2600" dirty="0">
            <a:solidFill>
              <a:schemeClr val="tx1"/>
            </a:solidFill>
          </a:endParaRPr>
        </a:p>
      </dgm:t>
    </dgm:pt>
    <dgm:pt modelId="{9A5B4500-5C56-4667-9732-F5356B669967}" type="parTrans" cxnId="{825360E7-FDBA-463A-AF38-C274A46477C9}">
      <dgm:prSet/>
      <dgm:spPr/>
      <dgm:t>
        <a:bodyPr/>
        <a:lstStyle/>
        <a:p>
          <a:endParaRPr lang="en-GB"/>
        </a:p>
      </dgm:t>
    </dgm:pt>
    <dgm:pt modelId="{C7DC7D02-DB9D-4989-A151-F9D42C51171C}" type="sibTrans" cxnId="{825360E7-FDBA-463A-AF38-C274A46477C9}">
      <dgm:prSet/>
      <dgm:spPr/>
      <dgm:t>
        <a:bodyPr/>
        <a:lstStyle/>
        <a:p>
          <a:endParaRPr lang="en-GB"/>
        </a:p>
      </dgm:t>
    </dgm:pt>
    <dgm:pt modelId="{3F836E7C-E33B-44B4-BEE7-9F21E2139B31}" type="pres">
      <dgm:prSet presAssocID="{91C9D819-638B-4583-824E-4EF4E205ED72}" presName="outerComposite" presStyleCnt="0">
        <dgm:presLayoutVars>
          <dgm:chMax val="5"/>
          <dgm:dir/>
          <dgm:resizeHandles val="exact"/>
        </dgm:presLayoutVars>
      </dgm:prSet>
      <dgm:spPr/>
    </dgm:pt>
    <dgm:pt modelId="{7B05C4D1-3FEF-4A6A-AC98-E53306F32590}" type="pres">
      <dgm:prSet presAssocID="{91C9D819-638B-4583-824E-4EF4E205ED72}" presName="dummyMaxCanvas" presStyleCnt="0">
        <dgm:presLayoutVars/>
      </dgm:prSet>
      <dgm:spPr/>
    </dgm:pt>
    <dgm:pt modelId="{3D6C994F-4A73-4C3F-8CB0-80EC82F9EE60}" type="pres">
      <dgm:prSet presAssocID="{91C9D819-638B-4583-824E-4EF4E205ED72}" presName="ThreeNodes_1" presStyleLbl="node1" presStyleIdx="0" presStyleCnt="3">
        <dgm:presLayoutVars>
          <dgm:bulletEnabled val="1"/>
        </dgm:presLayoutVars>
      </dgm:prSet>
      <dgm:spPr/>
    </dgm:pt>
    <dgm:pt modelId="{9820851E-E467-4A0C-BF34-B5657F506786}" type="pres">
      <dgm:prSet presAssocID="{91C9D819-638B-4583-824E-4EF4E205ED72}" presName="ThreeNodes_2" presStyleLbl="node1" presStyleIdx="1" presStyleCnt="3">
        <dgm:presLayoutVars>
          <dgm:bulletEnabled val="1"/>
        </dgm:presLayoutVars>
      </dgm:prSet>
      <dgm:spPr/>
    </dgm:pt>
    <dgm:pt modelId="{CF57F9D1-738B-418B-B86E-7307F42F5117}" type="pres">
      <dgm:prSet presAssocID="{91C9D819-638B-4583-824E-4EF4E205ED72}" presName="ThreeNodes_3" presStyleLbl="node1" presStyleIdx="2" presStyleCnt="3">
        <dgm:presLayoutVars>
          <dgm:bulletEnabled val="1"/>
        </dgm:presLayoutVars>
      </dgm:prSet>
      <dgm:spPr/>
    </dgm:pt>
    <dgm:pt modelId="{604C0581-01B1-4706-BF7B-F22C5BEEDE4D}" type="pres">
      <dgm:prSet presAssocID="{91C9D819-638B-4583-824E-4EF4E205ED72}" presName="ThreeConn_1-2" presStyleLbl="fgAccFollowNode1" presStyleIdx="0" presStyleCnt="2">
        <dgm:presLayoutVars>
          <dgm:bulletEnabled val="1"/>
        </dgm:presLayoutVars>
      </dgm:prSet>
      <dgm:spPr/>
    </dgm:pt>
    <dgm:pt modelId="{22F71C36-1593-4E73-9AF2-B0FD8EBEFF82}" type="pres">
      <dgm:prSet presAssocID="{91C9D819-638B-4583-824E-4EF4E205ED72}" presName="ThreeConn_2-3" presStyleLbl="fgAccFollowNode1" presStyleIdx="1" presStyleCnt="2">
        <dgm:presLayoutVars>
          <dgm:bulletEnabled val="1"/>
        </dgm:presLayoutVars>
      </dgm:prSet>
      <dgm:spPr/>
    </dgm:pt>
    <dgm:pt modelId="{C2154F62-EC76-4784-B7CC-ED343641CD42}" type="pres">
      <dgm:prSet presAssocID="{91C9D819-638B-4583-824E-4EF4E205ED72}" presName="ThreeNodes_1_text" presStyleLbl="node1" presStyleIdx="2" presStyleCnt="3">
        <dgm:presLayoutVars>
          <dgm:bulletEnabled val="1"/>
        </dgm:presLayoutVars>
      </dgm:prSet>
      <dgm:spPr/>
    </dgm:pt>
    <dgm:pt modelId="{9E81A20B-E44C-4F3F-BFEF-097601A044BD}" type="pres">
      <dgm:prSet presAssocID="{91C9D819-638B-4583-824E-4EF4E205ED72}" presName="ThreeNodes_2_text" presStyleLbl="node1" presStyleIdx="2" presStyleCnt="3">
        <dgm:presLayoutVars>
          <dgm:bulletEnabled val="1"/>
        </dgm:presLayoutVars>
      </dgm:prSet>
      <dgm:spPr/>
    </dgm:pt>
    <dgm:pt modelId="{79CC2A2B-FCA4-4C3F-A310-10B30DD24FE9}" type="pres">
      <dgm:prSet presAssocID="{91C9D819-638B-4583-824E-4EF4E205ED7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6180E0B-AC89-472A-B783-BE36227CB2C3}" type="presOf" srcId="{91C9D819-638B-4583-824E-4EF4E205ED72}" destId="{3F836E7C-E33B-44B4-BEE7-9F21E2139B31}" srcOrd="0" destOrd="0" presId="urn:microsoft.com/office/officeart/2005/8/layout/vProcess5"/>
    <dgm:cxn modelId="{BD66E510-0630-4101-BCC0-3A4FEFEEBC67}" type="presOf" srcId="{B3F8DBEC-5062-4110-8856-3B59796721AE}" destId="{79CC2A2B-FCA4-4C3F-A310-10B30DD24FE9}" srcOrd="1" destOrd="0" presId="urn:microsoft.com/office/officeart/2005/8/layout/vProcess5"/>
    <dgm:cxn modelId="{DB2D782D-C4A3-4328-810F-12BFB84AF992}" type="presOf" srcId="{DA4534AB-EA0F-4A51-BDAD-A30DB9631DB5}" destId="{9820851E-E467-4A0C-BF34-B5657F506786}" srcOrd="0" destOrd="0" presId="urn:microsoft.com/office/officeart/2005/8/layout/vProcess5"/>
    <dgm:cxn modelId="{B7D1A545-8B74-4D93-A989-8427894D214B}" type="presOf" srcId="{5407B57A-2233-4F2C-9096-D34197473977}" destId="{3D6C994F-4A73-4C3F-8CB0-80EC82F9EE60}" srcOrd="0" destOrd="0" presId="urn:microsoft.com/office/officeart/2005/8/layout/vProcess5"/>
    <dgm:cxn modelId="{59EFCE6D-09F9-41AA-8D35-09C80591C66B}" type="presOf" srcId="{936AEA71-ECA7-43FF-9189-DA325271F983}" destId="{604C0581-01B1-4706-BF7B-F22C5BEEDE4D}" srcOrd="0" destOrd="0" presId="urn:microsoft.com/office/officeart/2005/8/layout/vProcess5"/>
    <dgm:cxn modelId="{3E4A5D6E-D54F-4D31-9D3F-100C7302BDE2}" srcId="{91C9D819-638B-4583-824E-4EF4E205ED72}" destId="{5407B57A-2233-4F2C-9096-D34197473977}" srcOrd="0" destOrd="0" parTransId="{74CEE48F-3AF1-479E-B91D-3798B44D216D}" sibTransId="{936AEA71-ECA7-43FF-9189-DA325271F983}"/>
    <dgm:cxn modelId="{930F3055-826D-4BDF-9564-AB5F326483E7}" type="presOf" srcId="{FC544677-CE4F-4B07-A229-E4BC3684475F}" destId="{22F71C36-1593-4E73-9AF2-B0FD8EBEFF82}" srcOrd="0" destOrd="0" presId="urn:microsoft.com/office/officeart/2005/8/layout/vProcess5"/>
    <dgm:cxn modelId="{DA6C9A7D-70A2-43C2-8B6E-7A56725F958D}" type="presOf" srcId="{DA4534AB-EA0F-4A51-BDAD-A30DB9631DB5}" destId="{9E81A20B-E44C-4F3F-BFEF-097601A044BD}" srcOrd="1" destOrd="0" presId="urn:microsoft.com/office/officeart/2005/8/layout/vProcess5"/>
    <dgm:cxn modelId="{21F5CF81-E5CD-4AFC-BF9E-596DDC4CE3CA}" srcId="{91C9D819-638B-4583-824E-4EF4E205ED72}" destId="{DA4534AB-EA0F-4A51-BDAD-A30DB9631DB5}" srcOrd="1" destOrd="0" parTransId="{363C78E4-2A90-4E74-8CA1-A57D43144E40}" sibTransId="{FC544677-CE4F-4B07-A229-E4BC3684475F}"/>
    <dgm:cxn modelId="{91E91ECB-8323-4146-9311-BD8D4470D99C}" type="presOf" srcId="{B3F8DBEC-5062-4110-8856-3B59796721AE}" destId="{CF57F9D1-738B-418B-B86E-7307F42F5117}" srcOrd="0" destOrd="0" presId="urn:microsoft.com/office/officeart/2005/8/layout/vProcess5"/>
    <dgm:cxn modelId="{4A9E47D1-5F55-4065-9D0B-48BD1491B9AE}" type="presOf" srcId="{5407B57A-2233-4F2C-9096-D34197473977}" destId="{C2154F62-EC76-4784-B7CC-ED343641CD42}" srcOrd="1" destOrd="0" presId="urn:microsoft.com/office/officeart/2005/8/layout/vProcess5"/>
    <dgm:cxn modelId="{825360E7-FDBA-463A-AF38-C274A46477C9}" srcId="{91C9D819-638B-4583-824E-4EF4E205ED72}" destId="{B3F8DBEC-5062-4110-8856-3B59796721AE}" srcOrd="2" destOrd="0" parTransId="{9A5B4500-5C56-4667-9732-F5356B669967}" sibTransId="{C7DC7D02-DB9D-4989-A151-F9D42C51171C}"/>
    <dgm:cxn modelId="{882F7A7C-3C84-40E3-A50E-DD6446B11F28}" type="presParOf" srcId="{3F836E7C-E33B-44B4-BEE7-9F21E2139B31}" destId="{7B05C4D1-3FEF-4A6A-AC98-E53306F32590}" srcOrd="0" destOrd="0" presId="urn:microsoft.com/office/officeart/2005/8/layout/vProcess5"/>
    <dgm:cxn modelId="{155089C1-C697-44FE-8F5F-D51262DE99F7}" type="presParOf" srcId="{3F836E7C-E33B-44B4-BEE7-9F21E2139B31}" destId="{3D6C994F-4A73-4C3F-8CB0-80EC82F9EE60}" srcOrd="1" destOrd="0" presId="urn:microsoft.com/office/officeart/2005/8/layout/vProcess5"/>
    <dgm:cxn modelId="{43D8C5CD-CE6F-43AC-AE6E-2B29DBCFF592}" type="presParOf" srcId="{3F836E7C-E33B-44B4-BEE7-9F21E2139B31}" destId="{9820851E-E467-4A0C-BF34-B5657F506786}" srcOrd="2" destOrd="0" presId="urn:microsoft.com/office/officeart/2005/8/layout/vProcess5"/>
    <dgm:cxn modelId="{CF6D76CC-7808-4301-8150-AB954299441C}" type="presParOf" srcId="{3F836E7C-E33B-44B4-BEE7-9F21E2139B31}" destId="{CF57F9D1-738B-418B-B86E-7307F42F5117}" srcOrd="3" destOrd="0" presId="urn:microsoft.com/office/officeart/2005/8/layout/vProcess5"/>
    <dgm:cxn modelId="{DA2B4D00-C22E-4890-9658-8446EFD9CB3B}" type="presParOf" srcId="{3F836E7C-E33B-44B4-BEE7-9F21E2139B31}" destId="{604C0581-01B1-4706-BF7B-F22C5BEEDE4D}" srcOrd="4" destOrd="0" presId="urn:microsoft.com/office/officeart/2005/8/layout/vProcess5"/>
    <dgm:cxn modelId="{487AF7D1-D517-4D17-B1D4-8DE9A03ECDDB}" type="presParOf" srcId="{3F836E7C-E33B-44B4-BEE7-9F21E2139B31}" destId="{22F71C36-1593-4E73-9AF2-B0FD8EBEFF82}" srcOrd="5" destOrd="0" presId="urn:microsoft.com/office/officeart/2005/8/layout/vProcess5"/>
    <dgm:cxn modelId="{F774AAE8-BFF2-4B60-BBA9-BFE67279521B}" type="presParOf" srcId="{3F836E7C-E33B-44B4-BEE7-9F21E2139B31}" destId="{C2154F62-EC76-4784-B7CC-ED343641CD42}" srcOrd="6" destOrd="0" presId="urn:microsoft.com/office/officeart/2005/8/layout/vProcess5"/>
    <dgm:cxn modelId="{9835B99F-6AE8-43A6-AABA-BB72638BA9A3}" type="presParOf" srcId="{3F836E7C-E33B-44B4-BEE7-9F21E2139B31}" destId="{9E81A20B-E44C-4F3F-BFEF-097601A044BD}" srcOrd="7" destOrd="0" presId="urn:microsoft.com/office/officeart/2005/8/layout/vProcess5"/>
    <dgm:cxn modelId="{23315C42-B7A2-46EC-8750-8F8C7144BF8C}" type="presParOf" srcId="{3F836E7C-E33B-44B4-BEE7-9F21E2139B31}" destId="{79CC2A2B-FCA4-4C3F-A310-10B30DD24FE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A0ED9-880C-4511-92A2-F29C01A3F6C5}">
      <dsp:nvSpPr>
        <dsp:cNvPr id="0" name=""/>
        <dsp:cNvSpPr/>
      </dsp:nvSpPr>
      <dsp:spPr>
        <a:xfrm>
          <a:off x="0" y="1984"/>
          <a:ext cx="8472264" cy="1015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>
              <a:solidFill>
                <a:schemeClr val="tx1"/>
              </a:solidFill>
            </a:rPr>
            <a:t>Păstrarea clienților profitabili</a:t>
          </a:r>
          <a:endParaRPr lang="en-GB" sz="2800" kern="1200" dirty="0">
            <a:solidFill>
              <a:schemeClr val="tx1"/>
            </a:solidFill>
          </a:endParaRPr>
        </a:p>
      </dsp:txBody>
      <dsp:txXfrm>
        <a:off x="29729" y="31713"/>
        <a:ext cx="8412806" cy="955549"/>
      </dsp:txXfrm>
    </dsp:sp>
    <dsp:sp modelId="{BA97BD08-7AE2-4779-8B18-94FF43FB6D3F}">
      <dsp:nvSpPr>
        <dsp:cNvPr id="0" name=""/>
        <dsp:cNvSpPr/>
      </dsp:nvSpPr>
      <dsp:spPr>
        <a:xfrm rot="5400000">
          <a:off x="4045818" y="1042367"/>
          <a:ext cx="380627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>
            <a:solidFill>
              <a:schemeClr val="tx1"/>
            </a:solidFill>
          </a:endParaRPr>
        </a:p>
      </dsp:txBody>
      <dsp:txXfrm rot="-5400000">
        <a:off x="4099106" y="1080430"/>
        <a:ext cx="274051" cy="266439"/>
      </dsp:txXfrm>
    </dsp:sp>
    <dsp:sp modelId="{FD681025-A343-4FEB-9A6B-1597417A802F}">
      <dsp:nvSpPr>
        <dsp:cNvPr id="0" name=""/>
        <dsp:cNvSpPr/>
      </dsp:nvSpPr>
      <dsp:spPr>
        <a:xfrm>
          <a:off x="0" y="1524496"/>
          <a:ext cx="8472264" cy="1015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>
              <a:solidFill>
                <a:schemeClr val="tx1"/>
              </a:solidFill>
            </a:rPr>
            <a:t>Convertirea celor neprofitabili în profitabili</a:t>
          </a:r>
          <a:endParaRPr lang="en-GB" sz="2800" kern="1200" dirty="0">
            <a:solidFill>
              <a:schemeClr val="tx1"/>
            </a:solidFill>
          </a:endParaRPr>
        </a:p>
      </dsp:txBody>
      <dsp:txXfrm>
        <a:off x="29729" y="1554225"/>
        <a:ext cx="8412806" cy="955549"/>
      </dsp:txXfrm>
    </dsp:sp>
    <dsp:sp modelId="{B1A9D32C-4420-47B7-B1DC-238ABF0549CD}">
      <dsp:nvSpPr>
        <dsp:cNvPr id="0" name=""/>
        <dsp:cNvSpPr/>
      </dsp:nvSpPr>
      <dsp:spPr>
        <a:xfrm rot="5400000">
          <a:off x="4045818" y="2564879"/>
          <a:ext cx="380627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>
            <a:solidFill>
              <a:schemeClr val="tx1"/>
            </a:solidFill>
          </a:endParaRPr>
        </a:p>
      </dsp:txBody>
      <dsp:txXfrm rot="-5400000">
        <a:off x="4099106" y="2602942"/>
        <a:ext cx="274051" cy="266439"/>
      </dsp:txXfrm>
    </dsp:sp>
    <dsp:sp modelId="{E2AC35D0-9093-4765-B913-F3F144635574}">
      <dsp:nvSpPr>
        <dsp:cNvPr id="0" name=""/>
        <dsp:cNvSpPr/>
      </dsp:nvSpPr>
      <dsp:spPr>
        <a:xfrm>
          <a:off x="0" y="3047007"/>
          <a:ext cx="8472264" cy="1015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Conced</a:t>
          </a:r>
          <a:r>
            <a:rPr lang="en-US" sz="2800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r>
            <a:rPr lang="ro-RO" sz="2800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</a:t>
          </a:r>
          <a:r>
            <a:rPr lang="en-US" sz="2800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</a:t>
          </a:r>
          <a:r>
            <a:rPr lang="ro-RO" sz="2800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r>
            <a:rPr lang="en-US" sz="2800" kern="1200" dirty="0">
              <a:solidFill>
                <a:srgbClr val="FFC000"/>
              </a:solidFill>
            </a:rPr>
            <a:t> </a:t>
          </a:r>
          <a:r>
            <a:rPr lang="ro-RO" sz="2800" kern="1200" dirty="0">
              <a:solidFill>
                <a:schemeClr val="tx1"/>
              </a:solidFill>
            </a:rPr>
            <a:t>celor neprofitabili</a:t>
          </a:r>
          <a:endParaRPr lang="en-GB" sz="2800" kern="1200" dirty="0">
            <a:solidFill>
              <a:schemeClr val="tx1"/>
            </a:solidFill>
          </a:endParaRPr>
        </a:p>
      </dsp:txBody>
      <dsp:txXfrm>
        <a:off x="29729" y="3076736"/>
        <a:ext cx="8412806" cy="955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C994F-4A73-4C3F-8CB0-80EC82F9EE60}">
      <dsp:nvSpPr>
        <dsp:cNvPr id="0" name=""/>
        <dsp:cNvSpPr/>
      </dsp:nvSpPr>
      <dsp:spPr>
        <a:xfrm>
          <a:off x="0" y="0"/>
          <a:ext cx="6916368" cy="1360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solidFill>
                <a:schemeClr val="tx1"/>
              </a:solidFill>
            </a:rPr>
            <a:t>Identificarea clienţilor nemulţumiţi</a:t>
          </a:r>
          <a:endParaRPr lang="en-GB" sz="2600" kern="1200" dirty="0">
            <a:solidFill>
              <a:schemeClr val="tx1"/>
            </a:solidFill>
          </a:endParaRPr>
        </a:p>
      </dsp:txBody>
      <dsp:txXfrm>
        <a:off x="39861" y="39861"/>
        <a:ext cx="5447795" cy="1281229"/>
      </dsp:txXfrm>
    </dsp:sp>
    <dsp:sp modelId="{9820851E-E467-4A0C-BF34-B5657F506786}">
      <dsp:nvSpPr>
        <dsp:cNvPr id="0" name=""/>
        <dsp:cNvSpPr/>
      </dsp:nvSpPr>
      <dsp:spPr>
        <a:xfrm>
          <a:off x="610267" y="1587776"/>
          <a:ext cx="6916368" cy="1360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solidFill>
                <a:schemeClr val="tx1"/>
              </a:solidFill>
            </a:rPr>
            <a:t>Uşurarea contactării și exprimării clienţilor nemulţumiţi</a:t>
          </a:r>
          <a:endParaRPr lang="en-GB" sz="2600" kern="1200" dirty="0">
            <a:solidFill>
              <a:schemeClr val="tx1"/>
            </a:solidFill>
          </a:endParaRPr>
        </a:p>
      </dsp:txBody>
      <dsp:txXfrm>
        <a:off x="650128" y="1627637"/>
        <a:ext cx="5341760" cy="1281229"/>
      </dsp:txXfrm>
    </dsp:sp>
    <dsp:sp modelId="{CF57F9D1-738B-418B-B86E-7307F42F5117}">
      <dsp:nvSpPr>
        <dsp:cNvPr id="0" name=""/>
        <dsp:cNvSpPr/>
      </dsp:nvSpPr>
      <dsp:spPr>
        <a:xfrm>
          <a:off x="1220535" y="3175552"/>
          <a:ext cx="6916368" cy="1360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solidFill>
                <a:schemeClr val="tx1"/>
              </a:solidFill>
            </a:rPr>
            <a:t>Punerea la punct a unei filiere precise şi simple de acces la responsabilii din domeniu</a:t>
          </a:r>
          <a:endParaRPr lang="en-GB" sz="2600" kern="1200" dirty="0">
            <a:solidFill>
              <a:schemeClr val="tx1"/>
            </a:solidFill>
          </a:endParaRPr>
        </a:p>
      </dsp:txBody>
      <dsp:txXfrm>
        <a:off x="1260396" y="3215413"/>
        <a:ext cx="5341760" cy="1281229"/>
      </dsp:txXfrm>
    </dsp:sp>
    <dsp:sp modelId="{604C0581-01B1-4706-BF7B-F22C5BEEDE4D}">
      <dsp:nvSpPr>
        <dsp:cNvPr id="0" name=""/>
        <dsp:cNvSpPr/>
      </dsp:nvSpPr>
      <dsp:spPr>
        <a:xfrm>
          <a:off x="6031750" y="1032054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>
            <a:solidFill>
              <a:schemeClr val="tx1"/>
            </a:solidFill>
          </a:endParaRPr>
        </a:p>
      </dsp:txBody>
      <dsp:txXfrm>
        <a:off x="6230789" y="1032054"/>
        <a:ext cx="486540" cy="665675"/>
      </dsp:txXfrm>
    </dsp:sp>
    <dsp:sp modelId="{22F71C36-1593-4E73-9AF2-B0FD8EBEFF82}">
      <dsp:nvSpPr>
        <dsp:cNvPr id="0" name=""/>
        <dsp:cNvSpPr/>
      </dsp:nvSpPr>
      <dsp:spPr>
        <a:xfrm>
          <a:off x="6642017" y="2610758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>
            <a:solidFill>
              <a:schemeClr val="tx1"/>
            </a:solidFill>
          </a:endParaRPr>
        </a:p>
      </dsp:txBody>
      <dsp:txXfrm>
        <a:off x="6841056" y="2610758"/>
        <a:ext cx="486540" cy="66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AE81-C435-4FFA-8023-54FAC7FF1330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3CA6B-F18F-47BF-AB2B-7A7242E8C6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2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Clienti satisfacuti – profitabilitate pe termen lung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3CA6B-F18F-47BF-AB2B-7A7242E8C65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Sa intelegem mai bine clientul1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3CA6B-F18F-47BF-AB2B-7A7242E8C65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94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o-RO" dirty="0"/>
              <a:t>Cum e cu clientii firmei?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3CA6B-F18F-47BF-AB2B-7A7242E8C657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62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7163F-E2C6-4BD1-86E3-056BE0AA92E2}" type="slidenum">
              <a:rPr lang="en-US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67288" cy="37258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243" y="4718095"/>
            <a:ext cx="4982018" cy="4470487"/>
          </a:xfrm>
          <a:noFill/>
          <a:ln/>
        </p:spPr>
        <p:txBody>
          <a:bodyPr lIns="89819" tIns="44908" rIns="89819" bIns="44908"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47FC-39E8-11C4-496D-5A546321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7210-ECAC-C5BD-EC56-ABB179C3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388E-5A3B-DCAC-B4B6-5FA55076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EDDD-8549-0324-EEAE-081C8C59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3CB3-92A3-4AC5-4A3E-C56AD956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249-6D25-F19C-2393-7A780DE1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777CE-2B8E-9E61-7F82-78EF452E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82FE0-4911-6BF4-5C8C-1C50B68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D380-B015-8F97-8D54-0DFD41A4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1BE7-FE98-444E-D301-DECB53F2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9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47778-A12A-78D7-4141-34D31A6C3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9F841-929D-ADE0-781B-0A249E28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3BAF-00CF-DDEB-9731-C25F07C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8F09-4DC5-F876-DE4A-AA6245DC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F275-3FF9-A60B-FD4F-FE024153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A206-806A-BE67-9486-00FB3B59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AAEF-B3EB-A897-8609-B8510EAA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AED7-CFAF-7951-9AB8-1E4B3C28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F86A-DCCD-2E8E-DEE5-804590D6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817D-0068-E43B-DA72-D14C1CF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0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C859-AEE0-E2B3-A50E-912D4186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6FEC-226D-E4E2-7AC8-95BD1711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A1FC-9F40-6AAA-6DD0-1F55A7C8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BC-CE08-1ABF-A543-EC5106E6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44CB-A67E-A287-B72A-4D380647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5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A7AC-3921-9E67-33FD-8EE93BD6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DA96-3A1A-1E9D-854C-66365EEA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C065C-40F2-D346-C084-FB22AF6C6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CA6BF-B7ED-4C87-B1EE-2CCD5552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A43EC-7E22-1221-66EC-FCEB7577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427F-3E23-31EA-92B4-E5A457BB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7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134B-6788-E039-4ACB-686C8E7A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E5F5-510D-6F6E-0BA9-291366D8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677D-AC87-AD3A-E876-9469ECD1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02D93-F599-DE26-4294-8FCAC6827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5E64A-1F88-A1B6-F76C-17D9A1B89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22AB1-EB97-37C1-67B9-822EE637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3CC1B-3423-56E1-40A4-A69C56D3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9E5BC-A2FE-6F7E-78EF-8EC896D7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4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FFE5-89C4-7976-FAD8-1E3A119F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79718-5158-8668-5650-D15E4806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A8ECC-0BF1-9E97-C79C-50B21A06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0582-261E-6242-5AD9-9C429143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BAAE7-D1A5-AFF6-D089-A9EF7D34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DC5AF-8DF2-6B72-F495-2E5D3FCF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EDB54-A0D4-5DB3-721C-FF1CD644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7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E135-0F79-F940-47B7-243D2403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BC71-A55E-17B4-1202-89E9A949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D02E9-D6CE-01E2-AAFD-31E7FFC2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E858-FD14-2A18-11FC-C9885F98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43F7F-ABB2-44B1-291B-CD147AB2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19B68-5100-14ED-E005-5A165B37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7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AFA7-D84E-0490-9E56-AEE8DBB8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D2A03-CDE9-6D29-C66D-50B009409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64B7-BA8A-1901-8D61-BC120376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BCE3-78E7-421F-7402-48AB5345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ED35-37CD-B600-08C8-BA6C5CB1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885D-AD3B-B6F0-6FF2-57DEF869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9FE34-2BAA-309D-3AA6-875F0D52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89A7D-50E7-CC20-061F-EC79A57B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6257-4E56-21BB-FA8A-29D58A12C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74341-387F-4BF8-ACD0-249DE9531852}" type="datetimeFigureOut">
              <a:rPr lang="en-GB" smtClean="0"/>
              <a:pPr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B8CD-4080-B143-C6B8-730C4F701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C8FD-85EC-0937-3A3B-BD051E7B6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F4DA5-4D99-4D56-8BCF-066503FBDE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9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Program%20Files/TurningPoint/2003/Ques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Program%20Files/TurningPoint/2003/Ques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../../../../../../../../Program%20Files/TurningPoint/2003/Questions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Program%20Files/TurningPoint/2003/Ques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Program%20Files/TurningPoint/2003/Questio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Program%20Files/TurningPoint/2003/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Program%20Files/TurningPoint/2003/Ques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Satisfac</a:t>
            </a:r>
            <a:r>
              <a:rPr lang="ro-RO" dirty="0"/>
              <a:t>ția clienților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44310" y="91956"/>
            <a:ext cx="7886700" cy="13255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499992" y="5373216"/>
            <a:ext cx="1522512" cy="48540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5720" y="3357562"/>
            <a:ext cx="2126040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INSATISFACȚIA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4546" y="2143116"/>
            <a:ext cx="192882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ACȚIUNI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8860" y="5286388"/>
            <a:ext cx="192882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ACCEPTARE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9124" y="1357298"/>
            <a:ext cx="192882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PRIVATE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9124" y="3143248"/>
            <a:ext cx="192882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PUBLICE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 rot="19494923">
            <a:off x="1455738" y="2847975"/>
            <a:ext cx="827087" cy="35718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244024">
            <a:off x="1579563" y="4616450"/>
            <a:ext cx="973137" cy="35718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494923">
            <a:off x="3670300" y="1633538"/>
            <a:ext cx="827088" cy="35718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244024">
            <a:off x="3508375" y="2973388"/>
            <a:ext cx="973138" cy="35718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72200" y="908720"/>
            <a:ext cx="2357437" cy="15001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o-RO" dirty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Oprirea cumpărărilor</a:t>
            </a:r>
          </a:p>
          <a:p>
            <a:pPr>
              <a:defRPr/>
            </a:pPr>
            <a:endParaRPr lang="ro-RO" dirty="0">
              <a:ln w="18415" cmpd="sng">
                <a:noFill/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defRPr/>
            </a:pPr>
            <a:r>
              <a:rPr lang="en-GB" dirty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WOM</a:t>
            </a:r>
            <a:endParaRPr lang="en-US" dirty="0">
              <a:ln w="18415" cmpd="sng">
                <a:noFill/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2200" y="2780928"/>
            <a:ext cx="2357437" cy="17145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 err="1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Compensa</a:t>
            </a:r>
            <a:r>
              <a:rPr lang="ro-RO" dirty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ții</a:t>
            </a:r>
          </a:p>
          <a:p>
            <a:pPr>
              <a:defRPr/>
            </a:pPr>
            <a:endParaRPr lang="ro-RO" dirty="0">
              <a:ln w="18415" cmpd="sng">
                <a:noFill/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defRPr/>
            </a:pPr>
            <a:r>
              <a:rPr lang="ro-RO" dirty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Procese</a:t>
            </a:r>
          </a:p>
          <a:p>
            <a:pPr>
              <a:defRPr/>
            </a:pPr>
            <a:endParaRPr lang="ro-RO" dirty="0">
              <a:ln w="18415" cmpd="sng">
                <a:noFill/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defRPr/>
            </a:pPr>
            <a:r>
              <a:rPr lang="ro-RO" dirty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Plângeri</a:t>
            </a:r>
            <a:endParaRPr lang="en-US" dirty="0">
              <a:ln w="18415" cmpd="sng">
                <a:noFill/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4168" y="5301207"/>
            <a:ext cx="2357437" cy="72008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o-RO" dirty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Produse ieftine</a:t>
            </a:r>
            <a:endParaRPr lang="en-US" dirty="0">
              <a:ln w="18415" cmpd="sng">
                <a:noFill/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Acțiuni posibile pentru optimizarea exper</a:t>
            </a:r>
            <a:r>
              <a:rPr lang="en-GB" dirty="0" err="1"/>
              <a:t>i</a:t>
            </a:r>
            <a:r>
              <a:rPr lang="ro-RO" dirty="0"/>
              <a:t>enței consumatorilor?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754760" cy="438912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ro-RO" dirty="0"/>
              <a:t>o garanție</a:t>
            </a:r>
            <a:r>
              <a:rPr lang="en-GB" dirty="0"/>
              <a:t>, </a:t>
            </a:r>
          </a:p>
          <a:p>
            <a:r>
              <a:rPr lang="ro-RO" dirty="0"/>
              <a:t>un serviciu post-vânzare eficient</a:t>
            </a:r>
            <a:endParaRPr lang="en-GB" dirty="0"/>
          </a:p>
          <a:p>
            <a:r>
              <a:rPr lang="ro-RO" dirty="0"/>
              <a:t>un call center</a:t>
            </a:r>
            <a:r>
              <a:rPr lang="en-GB" dirty="0"/>
              <a:t> specific 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 </a:t>
            </a:r>
          </a:p>
        </p:txBody>
      </p:sp>
      <p:sp>
        <p:nvSpPr>
          <p:cNvPr id="5122" name="AutoShape 2" descr="data:image/jpeg;base64,/9j/4AAQSkZJRgABAQAAAQABAAD/2wCEAAkGBxISEhUSEhAWFRUXFxcVFRUYFRUZFRYVFRcXGBUXFhUYHSggGB0lHRUVITEhJSkrLi4uFx8zODMtNygtLisBCgoKDg0OGhAQGi0mHyUtLS0tLzcuLS0rLS0tLSstLS0tLS0vLS0tLS0tLS0tLS0tLS8vLS0tLS0tLS0rLS0tK//AABEIAQAAxQMBIgACEQEDEQH/xAAcAAABBQEBAQAAAAAAAAAAAAAAAwQFBgcCAQj/xABREAABAwICAwsGCQcLBQEBAAABAAIDBBEhMQUSQQYHEyIyUWFxgZGxUnKhsrPBIzVCYnN0gpLwFDM0Y4PC0RUkQ1OToqPD0uHxJURUZITTF//EABsBAAIDAQEBAAAAAAAAAAAAAAABAgMEBQYH/8QANBEAAgECBAMFBgUFAAAAAAAAAAECAxEEITFBBRIyEyJRcZEzYYGhscEjQlLh8BQVQ5LR/9oADAMBAAIRAxEAPwDcUIQgAQhCABCEIAEIXhNsSgD1CiBuooSS0V1Pdps4cNHgeY44FKs3QUZyrID1TRn3oHZkkhNGaTgOU8Z6pGn3pdk7Dk9p6iECFEIQgAQhCABCEIAEIQgAQhCABCEIAEIQgAQhCABCg90G6aOlw4KWZ9r6kbb285xIA8ehZ/pjfB0m+4hpBTDyix8snWCWhg7nKDnFF9PDVJ6I1qR4aCXEADEkmwA6SqjpjfK0dBcCfh3j5MA4Ts18GDtcsa0tLU1BvVSzS7bSa2oD0R2DW9gTEtaNoHaFW63gjfT4avzyXwL5pjffqX3FLTMiGx8pMj7eY2zWntcqHprTVZV/pNVJKPIJtH/ZNsz0LzVbzjvXvBKp1ZM2wwVGOliKMBRwbuc96lDB0Lnggo8xeqC2I3UdznvK54I9PepMwrwwo5h9gMIy9vJcR1FO49JVDcp3jqcu+BXnAp8xF4dPY7bpusGVXMOqV48ClGbpK9uVdU/28v8AqTfgl4Ykc5H+mXgSDN2OkR/30/bI4+JSzd3mkxlWydtj4hRBiXnAp87IvCw/SvRE63fG0qP+8d9yI+LUszfP0qP+5B/ZQ/6VW+BSUoa0XcbJqbISwtNK7S9EXGPfX0kM5GO/ZsHg1Lf/ANkrWDjMY49g9Aas3nrPJFvH/ZJGElzrZAkXPXz7SrVfdnOq9le0I3Ztu9rvm1lfXCmnZCI3RyOBY14eCyxF3FxBwJ2Ba6vn/eGpmjSTyRcimkIJGR4SFtxzYOI7V9AK1O6MNSDg7MEIQmQBCEIAxXfAnJr5rE8XUbnzMafen+57cw6ohZL+WSsLg42aC4DVeWAX1xibXt0qE3YP1q2oP6wj7tm+5Qjo2nNoPYFzJSSm21c9/DD1J4WnGnPlaUc7J7aZkjNXTMe9gqJDqvewO1ncYNcWh1rm17X7UDTNR/XO7dU+ITSGnc4EtGA6D7gg0z721D3G2HSqs9jT+Cu7K11roO/5Ym2uaeuKI+LUfyiTyoYHbcYIucZ2Cj3tLTYix6V604HrA8T7k05LcjKjRkr8q22XiSkOkm3t+R0n9lq+kOFk/pnskcGighff+qMxNvNZIoam1nloHBkkhoBa25JNhhbH/dXnQG6vRNI0wvqC2Rpc15EU1yb8a7mNxyG3CwWmjGU9zjcTrUcOl3Fd+fqQlXSwsIDtHkEi/wCeqGes5NKhtIwgPoHjWGsP5043BJF8WnmKuVZpalqozqzCSGQ8GyZzXjgnsYX6tiARfn+cL3GWdPFr60I6TrOzy50VYyhuVcOnRxSacc173nf4r6Ei1ujziaeVvVNGfWiXYo9HHZOOp9Of8sKCmcDfABpthcW2Zl2YwXrYA4RgRa4DHGwDTi6aW1rC2TRkE6cHON7/ACKuIV6WFq9moN5J9T39Sado7R3PU90B8LJI6P0b/WVA642HwlCgNIQ6sbjwTmm2eo8W6b5Z4KHZMeILuxIuS94uL9IsM8xdWKjLx+RmjxKjvGX+37FzOjNHbKmUddPf/NXDtE0H/mvH/wAr/c8qLh5gNpHK1siRyj1J1NTuEbXcC8XNg6z7E9ALbdxWduSbVlkdqFGjKnCfNJc211/wWl0FSuZIYa1z3MjfJq8C9lwwFzuM4EDALP6uN3COYLuIc5o2k6pI9yvmizZtTstSzenVb+8o7SVKyOaUMFuO652nG+JU4TsrmbEYPnnyKTss88ytxaNti/PyRl2n+C6lT6dMpQpczepU6MKStFGhbxHxhL9Vf7WFbusH3ifjCX6rJ7WBbwtMNDg4r2jBCEKZnBCEIA+f9OP1qmoPPNL7R1lG6Uk4OFz22L7sDQRfAgFxOXV2p5XuvJIed7z3uJTSpibJyr7MiBewtc3BxXKU7SufRKtFzoqK8CvR6dqRgGt69UjwITj+XqgDkC/OHSAd2sn5oGDIu72/6Vw6ib5bu4H3hXdrF7I5H9vrrWUvX9zik07LK9jDHhkSXuNhmTiNmKkYATYBusS6wFr3sMBb7SZ0tOGOuHFxsQBqgZjoJT+n4SMseGkFrtYF2AuLWxNuZRlJNmihTlSg03dvxfuZKaQ0dNROilkhYLuD2asmtxoyHFuZAIw51T90dNA6ocTUGEZhxjc9srLcV4LcQ+w47Tk8Ox2C06b0zPVaokdGGs5LWvYACczi8lRElJrCxMZ6DJF7zZXRqKEny6GDEYSeJpRdVpTV/erfMe02nqd9PBRU8TnU9O8TTTPIa6WVp1mhrceUcLbGnouupKV7ozPwMupfGS12axOPG1etM4KF/wAhodbYx7Hn7rCSrJLuqfHSfkz4HNJZwfGBa3VxxDCM8UpSVR55IdCjLBRXZd6TavnayKtJIRawub92BFx3+lc1LidXVe4EMAwcW2dd7j8rHF3SuHPTn8oc4AWbZuAtqNOqcwb2LvT6UqdSUVZFmOwVKtN1JN388voxhPwvB24SRxIALTNdvObgjnA282absZJrRi5LQQSLvsLHM52NsLtUkZ9ct4jb2tZoDQbZZAdp2pRz7utwWOBLLEY7csQLG+BViry8DFLhVH9b/noONHTDhWul1Q0PGtrFxw1tl8Tzm+y603TWmKd9M7hAGt1SALW1rjANdk+5ta19h2XWRyDjENB6sb9I8VyYyDi0jsUI1Wr5amqrgY1HT7/SkvT6EpDxY6o8X9GtxXaw41RTtzv0ptps/DSecV1Gf5rVn9XEO+phP7q40wfhpPPPiqjauuV/AiZ8u9MXZdqez5d/uTJ+Xb/FTiZKxoG8T8YyfVZPbQLeVg28T8YyfVZPbQLeVrhoedxXtAQhCmZwXEps0nmB8F2kaw/Bv813gUDWp8/zPjcSdZ1jjyW7ftJM6nzj90fxSUeQ6ggrjPU+m8lsrnTnNGTSfOdf1QEk6fma0fZB9Lrof+P9gnMehy4B0zixuYY22u4dJNw0d/ViCracHLQ5+NxVLDxvN+S1IuXSLr6oc9zjkxusSbczW59gXkFDNIbXji852s7tbGHW7SFKVBaxpbG0Macw2+NtrnHF56XEpjR1IDltjQitTy1fi1aeUMkTOj9xXCcusd1NjaO4uc7wU9T72UBzqqjsMH/4pDRGkWi13Adqt1BpSM4CRp+0FbyRWxgliastZP1K1NvWstxKt/Rrxtd6pYFE1W46vpx8DMHtHyWyFhPWx1mnqBK0x9YLZqE0lpIc6i6cXsWQxtaP5vuZbU1L2O1KimbrA4hzDE//AA9W/wBoFJ/zd3ypIj84Nkb95uqR90q2aU0g1zdSRrZGeS4XA80ixYelpCqVXQNN3U5LgMTE6xkaBmWkWEjeoAjmtiqp0WtDp4fiUZd2eT+R7/J7j+bfHLfyHgO6uDfqvJ6gU3mhfGbPY5h5nNLT3EJsx98QntNXyMFmyOA8kOOr2tyKoOqm3v8Az+e4S1jnftSvDOIsXOI5iTZKitvyoo3fYDD3x6pUrofQzqoOdFTOs02cWPfa5F7WLXm9vEc4QrvJDlKMFzTtZEdJhRVZ6IB3y3/dXGlDeWTz3eJUhuj0c+mpahj2FhPAEtcSSW68lrHVbbFp2G/PgozSB47/ADneklFrLMUJqUpSjo7fREbPl3+5Mn5J5Pl3+5M3ZfjpU4masaBvEfGMn1WT20C3pYJvEfGMn1WT21Ot7WqGh57E+0BCEKZnBN9In4KTzHeqU4TXSp+Al+jf6pSehKHUj57GS8JXRCf7nNFflVS2I8ho4SU/MacG3+cbDvXIjFylZH0jEV40aTqS0Q90LozVYJ3txd+bB2N8ojp/HS20hMbm5V30vBhl1AZAbAFVKPgQ90srddrcI49kkmzWG1uPUepdaEFFWR88xOInXqOpPVkAyldIRrO1Gu5JIJc7PkMGYwzJAzxwTqLc2wHEk35jcm+QuMD2DqcVO01JgZX8Z57uew+aLYc9r+SBH1UdRJJmYYQeM/W1XuBAwG1oOV8M1NIzj2LczFGLynVOeq0axAw5TzgDiMEjVaNh1eKHDAO5XScMBgcCexPGTlwBbqEC9w1wvYOaRgHXyvh+AjDDI4jXblsv+OnvTaTVhptO53Q6NszXEsjBgGtDs+fi2x7UhpGkqLEsdwg5jYO/gT3KQfIQeNcdad08zSHazbixvzKMYKKshyk5ZmY6Rr3Bxa8FrhmCLEdibQSFxBBIsb3BsQegq06VpGVTdVwuRg1/yh27eo/8VZlI+F/BuGOw7CE7CJl+jfykXiaBUAcgABtQBzDJsvod18qEY78be1WLRmznGI5wU93T6K4WM1kbeOCBUtA5RODZgOk4Ot8og242FFWnfNHUwGMcGqc9NvcVZhV03CbsGUTXxyxucx7tcFmrrNdYNIIcQCCGt24dN8KU1LxrMpOLujvzowrR5J6E5u+05+WR1E2pqNvTsaCbnVaZjxjzkkn8XULXnju84+JXWlP0Ob6SHwlSdeeO7rSu2rsXZxpzcI6JIj6jLv8Acmb8vx0p3Pl3+5M3/j0qcTLWNB3iPjKT6rJ7anW9rA94j4yk+qye1p1vi1Q0PPYnrBCEKZQCZ6YNqeY/q3+qU8TLTg/m0/0UnqFJ6E6fWvNGBzNxWib2WjNWkdUEcad5I+jju1np1z2hZ3pc6sbnAG9rC2dzgABzrbqCnEMEUI/o42s7WtAPpusWGjm5HqOP4j8KFNb5v4EBp6ojjc1sguH63FBsSGtJsOsljftqiws4SZxGABtYZXJ/5T7djWOfXGxsyIRtv1uu49dwR9kJTczR6zQ47XPPdZvvK3rQ8od184Y0jmaQNlyQT7gPtBRWka8loDxgcDl13y7OxS+l6UCR73ghsbtVjrAgyarCWEawIuByhzW2ql19eY4pHauIfqDmthlzW1T95SESOjWskkBcLYnEj/hWOKYsFxE7sBWb0OlptZrmNxHST6f4qcgkqnAF7w0HmDAOu+1ICxS6RL3XdcdGp43U1o6WQi4iZq87h/BVegqWDOcuI8ke+yl4tLsaMGv6y4AdWGaLAK1UQJdZrARZ12i1rnHbjY+KjN02hnPgErm2LH8G7nYdhNtgII7elPNHV8RlJc4Na4WdgbAc+xWDSU7I72PCxPFnHAh+GJuMnXB6QW32hO+wGb6JBvY4OBsR0q6aJaAcW6zXAte05OY4Wc09Y9x2KGq6BsYilbkTqO6Q43jce06v2hzKfoBgFEZne6PRJpah8V7t5THeUx2LXdoI7bjYmUav2+HQ69PHOBxo3cG7Lkvu6MnabOD2gfrVQYlhrR5Wer4ZX7Wmr6rI70r+iS/SQ+EqSrjxilNLfokn0kXhKkq48Y/jYq49Jqre2l5IYT5d/uTN/wCPSnc+Xf7kzd+PSrYmCsaDvEH/AKlJ9Vk9rAt9WA7xPxk/6rL7WBb8tUNDgYjrBCEKRQCZabP83m+ik9Qp6mWmhenmH6qT1ClLRk6fWvNGKCIPlp2nJ08Tf7wK1OaoJKzOJnw9L0VER/vBXyeWxzWbCrunZ43K9WK933KJpAiZziDiY5XHrjfJN4TNCsO5l44Fltjn+uqZUkwSt1r2LGvJ52TMs4DsDRZWjcPJrRFu1pv3i7vT4LWcMi90mkC2okjDncaXYTbYTh1OCiazRwfEWA3u5ziLdIF+257in27GEtqHnzZB2ANf6NQp5oyjc34WxLeDkw82zxbrAcApkRTc/oamgibJOMGnis2PdhYW+Ub5N23THTmhp59eqMVmhxBDSNRmPFGB4xG12AzVartPWqzIXF0PCAxg4ajm2AFtl9UHt6FqtHpNj9GvD6hhdqnVZiHbLYnM5p5CKHRxi1jl1e5SbTDkMTzEgeK83QVzhI6JhtGHEsa22q5oJDHE7QQLnG+KhohlYXJFhzm4IGIzJc69xiAzJRGSWoC4gNI6/wDZcQSPa8tOAPd+MUtTG44t7XNrXJGu4NBwBJADwQHNzbicSpyiZHMy9hkDfWacyCMgDkbYjZ3gxaWjD6UM+ba/Mdh7DY9iS0NLrMaSLXAuOY7QpODGIdIv71GaKbZz28z3H7x1v3lAZKV1MZaWoiGbonFnQ9nHYe9gWQwEHLLZ1HEeiy3DRTOOOnDvwWIxx6jnM8lzm9jXFo9DVnxC7tztcEnaq4+KDS/6LJ9JF4SJCt5R7PAJfS/6LJ58XhIm9byj2eAWePSdqvlWl5L7jGfIdZ9yaO/HpTqfIdZ9yaOVkTBWNA3ifjN/1WX2sC39fP8AvE/Gb/qsvtIF9ALVDQ4FfrBCEKRSCa6UF4ZR+rf6pTpIV/5qTzHeBSehKHUjFqmUN1X+Q5r/ALpBVlrKmxOKqdcQQRziyex1hfEx20tAPnN4rvSCsmFeTR3eN0muSp5oX3U0GvRQ1TRcxOfDKNuprngz2As+8me4is4OQ6x4pNutr8fHW7wrPuHkZM2oopcWyt1gOm2o/ttwZHmlZ/pqnm0fOYZBgDxXeUwm51SeoOHMesracAtm7emOs14FyB962Dh2tLT12XUu6COKmhdG1rtbivB2NAsQOY4rmCuFVABca7QPtDYR0FVuWMRuOu3WiLgXNx4rr59APoUkxNETV6JaXG3GjdybjBowPGvtbgkma0btRwDmC7g5rhYWxwGB58OjuvVLTwcE42a4PJIZckwtDucYuuLbNvSoWu0E8YNZwgONwS46uXJI42FunHIIaFcWEEcrBawNrjmOGBHTjnmmklC9p6CQMwL3LWnE8U4GTOxxTNz3wdh5Dr3b1OOKlaevEjCDYWzvaxtzHb3IGM4qgEccWuBYHBw1rl5DXEOabBzQA42szIqyUTnCMXOLzfNxFhnYEnDPL5vMoaItBviR5OOrkRj0YnLn2J9+WXN3XJNgANUWHdYZZW2JAWejPwTPNCZUDfhZfOb7Nic0DrxNPQfEhNNFy3e8873dwNge4BRGWnRbeO3rCxCoxnmIy4ST2r1tmj5g27jk1rnHqa0n3LC6N5cNY5uu4/bJePQ4KjEdJ1+Cq+I+AppkfzV/nxfvprW8rsHgE70x+iyefH++mdbyuxvqhZYdJ3cT7eXkvuMZ8h1n3JqU5myHWfcmpVsTn1i/7xPxm76tL7SBfQK+fd4n4zd9Wl9pCvoJao6HBr9YIQhSKQSFb+bf5rvApdJ1Iuxw+afBDHHVHz/VS3XujJ7a8Z+kb6A8d+qftFNXOvbqSEshaQ5vKabjp5wesEjtXLoz5ZnveJYTt8M4LVZrzROUOkXwTMmZymO1gNh2Fp6CCR2rS90+iIdK0QfG1rnOaHxOODmkZtvsOYIOF8DzjI5ZA5oe04OFx/A9IyVh3B7rfySQxTO+Aec/6t+Wt5pwB6gee/UR4Jpp2ZU9H1MtJKYZLtc0m17jbiCM7E5jMHHn1rUydlRewAd8pptjf0EEbcirdu90FBVRh5aOENg14tci17k7bAYHqGSzKTR0tLyy6zeS8bBt42OqNpDgWnnuUxEw2idCTqXLDmy/GbiDhzi4B7Anrapzg4h2sXEXwx24OadmOQHYFzoLdDG+zKhgkHlsxd0ksBLu1hcOlWD+RqKoxgq238l2qXD0hze1O4rDCsqC6mi4wMt7PY3Wbxc7lhFu7nVbq5iHYbOa3X3j0KYrtz00buLUDV853+lMaqiiGElS4/NaXE97jb0IuBFxVTgQAA43wFiT1lP5ZixutIRcXyAwJ6szl+DimZ4ohaKMi/MC6R3cExeZJHAFpF+SxvGebY4W5PSTiLY2zQMtlFpAMo+Evyda3nE4DvKbaEksB1KtVFY+wgs0Na4uIabi+QGtkbY4jDrzU1ox+ASAnt0teYtH1DmnjyNbTx9L5zq+gayzKC3yeTk3zRg30AKd3e6T1pI6ZpwgBe/6xM2zR1sj1j0EjnUBCVkxEtj0PBaXLeb8hTS/6JJ58X76ZVvK7G+qE+0r+iS+fF4uTGt5X2Weo1UQ6TpYl/jy8kMZsh1n3Jo7anU+Q6z7k1OStic6uX7eKP8A1M/V5fXiX0GvnveL+Mz9Xl9aJfQi1R0OHX6wQhCkUguZBgepdIQB82xHijqHgkpHJWrGo97PJc5v3SR7k2e5cmMbH0apWUlke01QGHVdyHH7rjt6jtSlXHZM5MRZcQ1moNR9yzY7Mt69pHp8DtpVLZM8vxPBXfawXmWbctuokhLYpdaSBuDbcqO9r6vlNwHF2bOY67o6jp6mIPaWyMORGIvtHOCObMLGIKQBoIIIIuHDEEc4IzUjomvmp368MjmE52ycPnNODu0YXwWi5wS/aY3uIZGOEJEZcb5AEO5w8C+zaDdVmfcHpBlh+UMkHNLEHWHPwgvs6ArRojd6CAJ48fKZkfsuOHep+PdPSH+mA62uHptZO4WMr0huUr2cilZL0xgEW7XD1U0bua0jtpdQc5dFGB1lxB8Vq1dugoSDeoZfoDie5oJVJrtM0/Ca0Ub5OYluo2/SX2cOxpTuBGQ7nngfCza3zIcR1mZ4DB9kPUPV4nViIaz5QZfVdbIOlPGmtjzMGFm3FxLV1bLPg8hrP6tl9U9D3HF/VgOhIsh6ErgNKWkBwsl66sFHFwzhc31YWf1ktsB5ozccrYbQu66qip4+FmdZuTWjlvd5LBtPoCoWk9KS1cvCy4ADVjjHJjZ5I5ycy7aVCUrIvw9F1ZWOopHOJe92s5xc5zjm5zjdzj14dgCeROTGMp3EVjlmepw6UEkh7pD9Dn86H1nJhX8oeaz1Gp9V/odR+xP+IP4pjX5jzI/ZsRHpFWd60vJEfPkOs+ATU5JzPyR1nwCbHJWRMNcvu8Z8Z/8Azy+tGvoVfPW8Z8Z/sJfWjX0KtMNDiV+oEIQpFIIQhAHzZpj8/MP10o7pHJlrJ7p3CpqPp5vavUc4rnWPcc3dQOckJBddEpNxUkUTO6GvkpzxDdpN3Ruxaem3yT0jturHQ6YglsNbgn+S8gNJ+bJkeo2PQqo5ySP4/wCFbGbRy8Rg4VM9GaPwRGYsg3WfUtfLFhFM5g8kHif2bgW+hSMe62pGbYX9Lo3A97HgehWqojmzwVSOmZbtVeiNVY7tJP8AxovvyeCbS7sKk8kQs6RG5x/vuI9CfPEgsLVexd2wnuzOwdfMoPSe6qCEFsVp5Pmn4Jp+dIOV1Nv1hU6trZp/z0r5B5JPE7I22aO5IBqi6ngaKeBf52LVlVJPJwkz9Z2Q2NaPJY3JoXrQuGtSrWqlu+p06VOMFaIoxOoim7WpRvWos1wbRIym9JUj5sR/xmD3pnX5jzI/ZsTiIngKrjZRNdszE8IHrE9gTWqFgz6KH2TELQhN3qt+4YT8kdZ8Amzsk5n5PafAJsRgpxMdYvm8Z8afsJfWjX0MvnreN+NP2EvrRr6FWmGhxq/WCEIUikEIQgD5v3SttV1I/wDYn9q9RLlN7rhatqvp5fS8qDeVz9z2kX3Iv3I4JSbyu3JJxTRVJnBSTkoSkypIqYm5cFKOSZTKmeLxer1BGxyvV6AutU8yBnrSlGlJNSgSJoWYUqxINSrCkWxZIUovDVfVz6J4D7k2rfk/RQ+xYnejxeKr+qv9EkJ9yaVvyfoofYxo2Iv2j8hhKOL2nwCbOyTmTk9p8ArVvX7lPy+rBkbenhs+W4wefkRdNyLnoaecKcFdmLESUU2y/byW5qSnZJUTQar5Ws4N7uVwRx1NUi7bkNcTt4vMtQQhakrHElJyd2CEITIghCEAfOu7cWr6ofrnnvN/eq+4q374OhqkVtRJ+TSmNz9ZrxG4sILW46wFhjfNUx77G20ZjasMlmz1tKonTjZ7L6A4pJxXTnJJxQKTBxXBKCVwUypsCFwV7deJkQXoQvQEAFl7UHjdjfVC9XM2fY31QgTPBIfKPeUpw5xFhjb5Lbi1jgbX2ePOkQF2Ai4uVMUbIejuH8EvG++YGRPcL+5NwEvCPA+BSLLZEron83VD/wBSX0Fh9ya1/wAn6KD2EaeaG5NSOeln9Db+5NtIixb9FB7CNLYl/k+H3RHshdI5sbGlz3ODWtGbnOIAA7bL6X3E7nGaPpGQCxfy5XD5crrax6hYAdDQs73lty2s86Qlbg0uZADtdlJJ2YtHSXcwWxLTSjZXOJjqvNPlWwIQhWmEEIQgAQhCAPHNuLHao9+g6Z3LgY/z264xzwfdSKEAnYrFbvfaMlzomN+j1o/ZkKBrd56hd+blnj6NZrm/3m39K0VCi4RexdHEVY6SZjVbvLSj81WsdzB8Tm95a53goKr3p9Jsyjik8yUf5gavoJCi6US1Y2qtz5hrNxWkYuXQzfZZwns9ZQ1VSPjwkjfGeZ7XN9YBfW68cAcCLqPYrZlix8t0fIYC61V9UVm52jl/O0cD+l0UZPeRdQ9XvcaLkzpA3zHyM9DXAKPYvxLY4+O6Z84AL2VtzfoHoFvct3qt6CgdyHzx9T2kf32k+lRdTvMM/o65w8+EO9LXNS7ORasbSerMZDOhdALUajecqh+bqoXecHs8A5Rs+9VpJuTYn+bL/rDVHkl4F0cTRf5ihBLRZ/jmVlm3AaTZnRPPmuid6rymE+5uuZy6Go6+BkI7wClZ+BcqkJZKS9TzQv8ATDnpqkf4Lz7k+otDPrKqGnjwL44Lu8hghj13nqAPWbDam+g6OThXMdG8OdDUNAc0gkup5A0WIzJsO1bHvbbnmwRcO4tdK9kcdwbhrImNaWg85c0k/Z5k4QcsirF4hUs1q1l6lr0dRMgiZDG3VYxoY0dAFsec9KcoQtZ59u4IQhAAhCEACEIQAIQhAAhCEACEIQAIQhAAhCEACEIQAIQhAAhCEANajR0T3a7mAu59qXijDRZoAA2DJdoQAIQhAAhCEACEIQB//9k="/>
          <p:cNvSpPr>
            <a:spLocks noChangeAspect="1" noChangeArrowheads="1"/>
          </p:cNvSpPr>
          <p:nvPr/>
        </p:nvSpPr>
        <p:spPr bwMode="auto">
          <a:xfrm>
            <a:off x="155575" y="-1790700"/>
            <a:ext cx="28765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gerian" pitchFamily="82" charset="0"/>
              </a:rPr>
              <a:t>consum</a:t>
            </a:r>
            <a:r>
              <a:rPr lang="ro-RO" dirty="0">
                <a:latin typeface="Algerian" pitchFamily="82" charset="0"/>
              </a:rPr>
              <a:t>atorul</a:t>
            </a:r>
            <a:r>
              <a:rPr lang="en-US" dirty="0">
                <a:latin typeface="Algerian" pitchFamily="82" charset="0"/>
              </a:rPr>
              <a:t> …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ro-RO" dirty="0"/>
              <a:t>poate căuta argumente cum că a luat o decizie înțeleaptă;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o-RO" dirty="0"/>
              <a:t>poate căuta reclame care susțin alegerea sa (cu evitarea reclamei produselor/brandurilor concurente)</a:t>
            </a:r>
            <a:r>
              <a:rPr lang="en-GB" dirty="0"/>
              <a:t>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o-RO" dirty="0"/>
              <a:t>poate încerca să </a:t>
            </a:r>
            <a:r>
              <a:rPr lang="en-GB" dirty="0"/>
              <a:t>“</a:t>
            </a:r>
            <a:r>
              <a:rPr lang="ro-RO" dirty="0"/>
              <a:t>vândă</a:t>
            </a:r>
            <a:r>
              <a:rPr lang="en-GB" dirty="0"/>
              <a:t>”</a:t>
            </a:r>
            <a:r>
              <a:rPr lang="ro-RO" dirty="0"/>
              <a:t> prietenilor aspectele pozitive a</a:t>
            </a:r>
            <a:r>
              <a:rPr lang="en-GB" dirty="0"/>
              <a:t>l</a:t>
            </a:r>
            <a:r>
              <a:rPr lang="ro-RO" dirty="0"/>
              <a:t>e brandului</a:t>
            </a:r>
            <a:r>
              <a:rPr lang="en-GB" dirty="0"/>
              <a:t>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o-RO" dirty="0"/>
              <a:t>poate căuta alți clienți mulțumiți pentru auto-convingere.</a:t>
            </a:r>
            <a:endParaRPr lang="en-GB" dirty="0"/>
          </a:p>
          <a:p>
            <a:pPr eaLnBrk="1" hangingPunct="1">
              <a:buFont typeface="Wingdings" pitchFamily="2" charset="2"/>
              <a:buChar char="Ø"/>
            </a:pPr>
            <a:endParaRPr lang="ro-RO" dirty="0"/>
          </a:p>
          <a:p>
            <a:pPr eaLnBrk="1" hangingPunct="1">
              <a:buFont typeface="Wingdings 2" pitchFamily="18" charset="2"/>
              <a:buNone/>
            </a:pPr>
            <a:r>
              <a:rPr lang="ro-RO" b="1" dirty="0">
                <a:solidFill>
                  <a:srgbClr val="FF0000"/>
                </a:solidFill>
                <a:latin typeface="Gill Sans Ultra Bold" pitchFamily="34" charset="0"/>
              </a:rPr>
              <a:t>DISONANȚĂ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o-RO" b="1" dirty="0">
                <a:solidFill>
                  <a:srgbClr val="FF0000"/>
                </a:solidFill>
                <a:latin typeface="Gill Sans Ultra Bold" pitchFamily="34" charset="0"/>
              </a:rPr>
              <a:t>POST-CUMPĂRARE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>
                <a:latin typeface="Algerian" pitchFamily="82" charset="0"/>
              </a:rPr>
              <a:t>Sf</a:t>
            </a:r>
            <a:r>
              <a:rPr lang="en-GB" dirty="0">
                <a:latin typeface="Algerian" pitchFamily="82" charset="0"/>
              </a:rPr>
              <a:t>a</a:t>
            </a:r>
            <a:r>
              <a:rPr lang="ro-RO" dirty="0">
                <a:latin typeface="Algerian" pitchFamily="82" charset="0"/>
              </a:rPr>
              <a:t>turi pentru companii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ro-RO" dirty="0"/>
              <a:t>A NU se crea așteptări nerealiste - </a:t>
            </a:r>
            <a:r>
              <a:rPr lang="en-GB" i="1" dirty="0"/>
              <a:t>managing expectations</a:t>
            </a:r>
            <a:endParaRPr lang="en-GB" dirty="0"/>
          </a:p>
          <a:p>
            <a:pPr eaLnBrk="1" hangingPunct="1">
              <a:buFont typeface="Wingdings" pitchFamily="2" charset="2"/>
              <a:buChar char="Ø"/>
            </a:pPr>
            <a:r>
              <a:rPr lang="ro-RO" dirty="0"/>
              <a:t>Observarea reacțiilor clienților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o-RO" dirty="0"/>
              <a:t>Abordarea profesionistă a sugestiilor și reclamațiilor clienților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o-RO" dirty="0"/>
              <a:t>Calitatea constantă</a:t>
            </a:r>
          </a:p>
          <a:p>
            <a:pPr eaLnBrk="1" hangingPunct="1">
              <a:buNone/>
            </a:pPr>
            <a:endParaRPr lang="en-US" dirty="0"/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latin typeface="Gill Sans Ultra Bold" pitchFamily="34" charset="0"/>
              </a:rPr>
              <a:t>DISONANȚĂ </a:t>
            </a: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latin typeface="Gill Sans Ultra Bold" pitchFamily="34" charset="0"/>
              </a:rPr>
              <a:t>POST-CUMPĂRARE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Îmbunătățirea experienței de cumpărare și a relației cu clienții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multipicarea acțiunilor pentru optimizarea experienței de cumpărare</a:t>
            </a:r>
            <a:r>
              <a:rPr lang="en-GB" dirty="0"/>
              <a:t>;</a:t>
            </a:r>
          </a:p>
          <a:p>
            <a:r>
              <a:rPr lang="ro-RO" dirty="0"/>
              <a:t>oferirea de servicii post-vânzare de înaltă calitate</a:t>
            </a:r>
            <a:r>
              <a:rPr lang="en-GB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92"/>
            <a:ext cx="7886700" cy="1325563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o-RO" dirty="0"/>
              <a:t>Piața bunurilor </a:t>
            </a:r>
            <a:r>
              <a:rPr lang="en-GB" dirty="0"/>
              <a:t>– </a:t>
            </a:r>
            <a:r>
              <a:rPr lang="ro-RO" dirty="0"/>
              <a:t>produs bun</a:t>
            </a:r>
            <a:r>
              <a:rPr lang="en-GB" dirty="0"/>
              <a:t> (</a:t>
            </a:r>
            <a:r>
              <a:rPr lang="en-GB" dirty="0" err="1"/>
              <a:t>durabilit</a:t>
            </a:r>
            <a:r>
              <a:rPr lang="ro-RO" dirty="0"/>
              <a:t>ate</a:t>
            </a:r>
            <a:r>
              <a:rPr lang="en-GB" dirty="0"/>
              <a:t>, num</a:t>
            </a:r>
            <a:r>
              <a:rPr lang="ro-RO" dirty="0"/>
              <a:t>ă</a:t>
            </a:r>
            <a:r>
              <a:rPr lang="en-GB" dirty="0"/>
              <a:t>r </a:t>
            </a:r>
            <a:r>
              <a:rPr lang="ro-RO" dirty="0"/>
              <a:t>de</a:t>
            </a:r>
            <a:r>
              <a:rPr lang="en-GB" dirty="0"/>
              <a:t> defect</a:t>
            </a:r>
            <a:r>
              <a:rPr lang="ro-RO" dirty="0"/>
              <a:t>e</a:t>
            </a:r>
            <a:r>
              <a:rPr lang="en-GB" dirty="0"/>
              <a:t>)</a:t>
            </a:r>
          </a:p>
          <a:p>
            <a:pPr marL="514350" lvl="0" indent="-51435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Piața serviciilor </a:t>
            </a:r>
            <a:r>
              <a:rPr lang="en-GB" dirty="0"/>
              <a:t>– </a:t>
            </a:r>
            <a:r>
              <a:rPr lang="en-GB" dirty="0" err="1"/>
              <a:t>atribute</a:t>
            </a:r>
            <a:r>
              <a:rPr lang="ro-RO" dirty="0"/>
              <a:t> abstracte</a:t>
            </a:r>
            <a:r>
              <a:rPr lang="en-GB" dirty="0"/>
              <a:t>:</a:t>
            </a:r>
          </a:p>
          <a:p>
            <a:pPr marL="880110" lvl="1" indent="-514350"/>
            <a:r>
              <a:rPr lang="en-GB" dirty="0" err="1"/>
              <a:t>intangibilit</a:t>
            </a:r>
            <a:r>
              <a:rPr lang="ro-RO" dirty="0"/>
              <a:t>atea</a:t>
            </a:r>
            <a:endParaRPr lang="en-GB" dirty="0"/>
          </a:p>
          <a:p>
            <a:pPr marL="880110" lvl="1" indent="-514350"/>
            <a:r>
              <a:rPr lang="en-GB" dirty="0" err="1"/>
              <a:t>heterogen</a:t>
            </a:r>
            <a:r>
              <a:rPr lang="ro-RO" dirty="0"/>
              <a:t>itate</a:t>
            </a:r>
            <a:endParaRPr lang="en-GB" dirty="0"/>
          </a:p>
          <a:p>
            <a:pPr marL="880110" lvl="1" indent="-514350"/>
            <a:r>
              <a:rPr lang="en-GB" dirty="0" err="1"/>
              <a:t>inseparabilit</a:t>
            </a:r>
            <a:r>
              <a:rPr lang="ro-RO" dirty="0"/>
              <a:t>atea</a:t>
            </a:r>
            <a:r>
              <a:rPr lang="en-GB" dirty="0"/>
              <a:t>  </a:t>
            </a:r>
            <a:r>
              <a:rPr lang="en-GB" dirty="0" err="1"/>
              <a:t>produc</a:t>
            </a:r>
            <a:r>
              <a:rPr lang="ro-RO" dirty="0"/>
              <a:t>ției de </a:t>
            </a:r>
            <a:r>
              <a:rPr lang="en-GB" dirty="0" err="1"/>
              <a:t>consum</a:t>
            </a:r>
            <a:endParaRPr lang="en-GB" dirty="0"/>
          </a:p>
          <a:p>
            <a:pPr marL="880110" lvl="1" indent="-514350"/>
            <a:r>
              <a:rPr lang="en-GB" dirty="0"/>
              <a:t>              </a:t>
            </a:r>
            <a:r>
              <a:rPr lang="en-GB" dirty="0" err="1"/>
              <a:t>importan</a:t>
            </a:r>
            <a:r>
              <a:rPr lang="ro-RO" dirty="0"/>
              <a:t>ța</a:t>
            </a:r>
            <a:r>
              <a:rPr lang="en-GB" dirty="0"/>
              <a:t> </a:t>
            </a:r>
            <a:r>
              <a:rPr lang="ro-RO" b="1" i="1" dirty="0"/>
              <a:t>angajaților</a:t>
            </a:r>
            <a:endParaRPr lang="en-GB" b="1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5616" y="4005064"/>
            <a:ext cx="1008112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41904" y="764704"/>
            <a:ext cx="2054032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CREȘTEREA SATISFACȚIEI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6240" y="764704"/>
            <a:ext cx="2054032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TIPURI DE PIEȚE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7" idx="1"/>
            <a:endCxn id="5" idx="3"/>
          </p:cNvCxnSpPr>
          <p:nvPr/>
        </p:nvCxnSpPr>
        <p:spPr>
          <a:xfrm flipH="1">
            <a:off x="3995936" y="1264770"/>
            <a:ext cx="970304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7477125" cy="83978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Algerian" pitchFamily="82" charset="0"/>
              </a:rPr>
              <a:t>Satisfacti</a:t>
            </a:r>
            <a:r>
              <a:rPr lang="ro-RO" dirty="0">
                <a:latin typeface="Algerian" pitchFamily="82" charset="0"/>
              </a:rPr>
              <a:t>a</a:t>
            </a:r>
            <a:r>
              <a:rPr lang="en-US" dirty="0">
                <a:latin typeface="Algerian" pitchFamily="82" charset="0"/>
              </a:rPr>
              <a:t> in </a:t>
            </a:r>
            <a:r>
              <a:rPr lang="en-US" dirty="0" err="1">
                <a:latin typeface="Algerian" pitchFamily="82" charset="0"/>
              </a:rPr>
              <a:t>servic</a:t>
            </a:r>
            <a:r>
              <a:rPr lang="ro-RO" dirty="0">
                <a:latin typeface="Algerian" pitchFamily="82" charset="0"/>
              </a:rPr>
              <a:t>ii</a:t>
            </a:r>
            <a:r>
              <a:rPr lang="en-US" dirty="0">
                <a:latin typeface="Algerian" pitchFamily="82" charset="0"/>
              </a:rPr>
              <a:t>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7269163" cy="5486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endParaRPr lang="en-US" sz="120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300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120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120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1200" dirty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1200" dirty="0"/>
          </a:p>
          <a:p>
            <a:pPr marL="0" indent="0" eaLnBrk="1" hangingPunct="1">
              <a:spcBef>
                <a:spcPct val="0"/>
              </a:spcBef>
              <a:buFontTx/>
              <a:buAutoNum type="arabicPeriod"/>
            </a:pPr>
            <a:r>
              <a:rPr lang="ro-RO" sz="3000" dirty="0"/>
              <a:t>Angajare de oameni buni</a:t>
            </a:r>
            <a:r>
              <a:rPr lang="en-US" sz="3000" dirty="0"/>
              <a:t>.</a:t>
            </a:r>
          </a:p>
          <a:p>
            <a:pPr marL="0" indent="0" eaLnBrk="1" hangingPunct="1">
              <a:spcBef>
                <a:spcPct val="0"/>
              </a:spcBef>
              <a:buFontTx/>
              <a:buAutoNum type="arabicPeriod"/>
            </a:pPr>
            <a:endParaRPr lang="en-US" sz="3000" dirty="0"/>
          </a:p>
          <a:p>
            <a:pPr marL="0" indent="0" eaLnBrk="1" hangingPunct="1">
              <a:spcBef>
                <a:spcPct val="0"/>
              </a:spcBef>
              <a:buFontTx/>
              <a:buAutoNum type="arabicPeriod"/>
            </a:pPr>
            <a:r>
              <a:rPr lang="en-US" sz="3000" dirty="0"/>
              <a:t>Invest</a:t>
            </a:r>
            <a:r>
              <a:rPr lang="ro-RO" sz="3000" dirty="0"/>
              <a:t>irea în ei</a:t>
            </a:r>
            <a:r>
              <a:rPr lang="en-US" sz="3000" dirty="0"/>
              <a:t>.</a:t>
            </a:r>
          </a:p>
          <a:p>
            <a:pPr marL="0" indent="0" eaLnBrk="1" hangingPunct="1">
              <a:spcBef>
                <a:spcPct val="0"/>
              </a:spcBef>
              <a:buFontTx/>
              <a:buAutoNum type="arabicPeriod"/>
            </a:pPr>
            <a:endParaRPr lang="en-US" sz="3000" dirty="0"/>
          </a:p>
          <a:p>
            <a:pPr marL="0" indent="0" eaLnBrk="1" hangingPunct="1">
              <a:spcBef>
                <a:spcPct val="0"/>
              </a:spcBef>
              <a:buFontTx/>
              <a:buAutoNum type="arabicPeriod"/>
            </a:pPr>
            <a:r>
              <a:rPr lang="en-US" sz="3000" dirty="0"/>
              <a:t>De</a:t>
            </a:r>
            <a:r>
              <a:rPr lang="ro-RO" sz="3000" dirty="0"/>
              <a:t>zvoltarea de cariere provocatoare</a:t>
            </a:r>
            <a:r>
              <a:rPr lang="en-US" sz="3000" dirty="0"/>
              <a:t>.</a:t>
            </a:r>
          </a:p>
        </p:txBody>
      </p:sp>
      <p:sp>
        <p:nvSpPr>
          <p:cNvPr id="12902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Algerian" pitchFamily="82" charset="0"/>
              </a:rPr>
              <a:t>De ce avem nevoie de clienti satisfacuti</a:t>
            </a:r>
            <a:r>
              <a:rPr lang="en-GB" dirty="0">
                <a:latin typeface="Algerian" pitchFamily="82" charset="0"/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CFE9F-2D05-4980-1BB5-D7F66649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435280" cy="9247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o-RO" dirty="0">
                <a:latin typeface="Algerian" pitchFamily="82" charset="0"/>
              </a:rPr>
              <a:t>Relatia si profitabilitatea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04088"/>
            <a:ext cx="889248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o-RO" dirty="0">
                <a:latin typeface="Algerian" pitchFamily="82" charset="0"/>
              </a:rPr>
              <a:t>Ciclul de viata a clientului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09600" y="2660650"/>
            <a:ext cx="2541588" cy="1662113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Arial" charset="0"/>
              </a:rPr>
              <a:t>A</a:t>
            </a:r>
            <a:r>
              <a:rPr lang="ro-RO" sz="2400" dirty="0">
                <a:latin typeface="Arial" charset="0"/>
              </a:rPr>
              <a:t>tragere</a:t>
            </a:r>
            <a:endParaRPr lang="en-US" sz="2400" dirty="0">
              <a:latin typeface="Arial" charset="0"/>
            </a:endParaRPr>
          </a:p>
          <a:p>
            <a:pPr algn="ctr"/>
            <a:r>
              <a:rPr lang="ro-RO" dirty="0">
                <a:latin typeface="Arial" charset="0"/>
              </a:rPr>
              <a:t>de noi clienți</a:t>
            </a:r>
            <a:endParaRPr lang="en-US" dirty="0">
              <a:latin typeface="Arial" charset="0"/>
            </a:endParaRPr>
          </a:p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292475" y="2660650"/>
            <a:ext cx="2541588" cy="1662113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o-RO" sz="2400" dirty="0">
                <a:latin typeface="Arial" charset="0"/>
              </a:rPr>
              <a:t>Creșterea</a:t>
            </a:r>
            <a:endParaRPr lang="en-US" sz="2400" dirty="0">
              <a:latin typeface="Arial" charset="0"/>
            </a:endParaRPr>
          </a:p>
          <a:p>
            <a:pPr algn="ctr"/>
            <a:r>
              <a:rPr lang="ro-RO" dirty="0">
                <a:latin typeface="Arial" charset="0"/>
              </a:rPr>
              <a:t>p</a:t>
            </a:r>
            <a:r>
              <a:rPr lang="en-US" dirty="0" err="1">
                <a:latin typeface="Arial" charset="0"/>
              </a:rPr>
              <a:t>rofitabilit</a:t>
            </a:r>
            <a:r>
              <a:rPr lang="ro-RO" dirty="0">
                <a:latin typeface="Arial" charset="0"/>
              </a:rPr>
              <a:t>ății</a:t>
            </a:r>
            <a:r>
              <a:rPr lang="en-US" dirty="0">
                <a:latin typeface="Arial" charset="0"/>
              </a:rPr>
              <a:t> </a:t>
            </a:r>
            <a:endParaRPr lang="ro-RO" dirty="0">
              <a:latin typeface="Arial" charset="0"/>
            </a:endParaRPr>
          </a:p>
          <a:p>
            <a:pPr algn="ctr"/>
            <a:r>
              <a:rPr lang="ro-RO" dirty="0">
                <a:latin typeface="Arial" charset="0"/>
              </a:rPr>
              <a:t>clienților existenți</a:t>
            </a:r>
            <a:endParaRPr lang="en-US" dirty="0">
              <a:latin typeface="Arial" charset="0"/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5975350" y="2660650"/>
            <a:ext cx="2541588" cy="1662113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Arial" charset="0"/>
              </a:rPr>
              <a:t>Re</a:t>
            </a:r>
            <a:r>
              <a:rPr lang="ro-RO" sz="2400" dirty="0">
                <a:latin typeface="Arial" charset="0"/>
              </a:rPr>
              <a:t>ținerea</a:t>
            </a:r>
            <a:endParaRPr lang="en-US" sz="2400" dirty="0">
              <a:latin typeface="Arial" charset="0"/>
            </a:endParaRPr>
          </a:p>
          <a:p>
            <a:pPr algn="ctr"/>
            <a:r>
              <a:rPr lang="ro-RO" dirty="0">
                <a:latin typeface="Arial" charset="0"/>
              </a:rPr>
              <a:t>clienților </a:t>
            </a:r>
            <a:r>
              <a:rPr lang="en-US" dirty="0" err="1">
                <a:latin typeface="Arial" charset="0"/>
              </a:rPr>
              <a:t>profitab</a:t>
            </a:r>
            <a:r>
              <a:rPr lang="ro-RO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l</a:t>
            </a:r>
            <a:r>
              <a:rPr lang="ro-RO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 </a:t>
            </a:r>
            <a:endParaRPr lang="ro-RO" dirty="0">
              <a:latin typeface="Arial" charset="0"/>
            </a:endParaRPr>
          </a:p>
          <a:p>
            <a:pPr algn="ctr"/>
            <a:r>
              <a:rPr lang="ro-RO" dirty="0">
                <a:latin typeface="Arial" charset="0"/>
              </a:rPr>
              <a:t>pe viață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animBg="1"/>
      <p:bldP spid="20484" grpId="0" animBg="1"/>
      <p:bldP spid="204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= </a:t>
            </a:r>
            <a:r>
              <a:rPr lang="ro-RO" b="1" u="sng" dirty="0">
                <a:solidFill>
                  <a:srgbClr val="FF0000"/>
                </a:solidFill>
              </a:rPr>
              <a:t>percepția </a:t>
            </a:r>
            <a:r>
              <a:rPr lang="ro-RO" dirty="0">
                <a:solidFill>
                  <a:srgbClr val="FF0000"/>
                </a:solidFill>
              </a:rPr>
              <a:t>consumatorului despre performanța produsului sau serviciului </a:t>
            </a:r>
            <a:r>
              <a:rPr lang="ro-RO" u="sng" dirty="0">
                <a:solidFill>
                  <a:srgbClr val="FF0000"/>
                </a:solidFill>
              </a:rPr>
              <a:t>în relație cu </a:t>
            </a:r>
            <a:r>
              <a:rPr lang="ro-RO" b="1" u="sng" dirty="0">
                <a:solidFill>
                  <a:srgbClr val="FF0000"/>
                </a:solidFill>
              </a:rPr>
              <a:t>așteptările</a:t>
            </a:r>
            <a:r>
              <a:rPr lang="ro-RO" dirty="0">
                <a:solidFill>
                  <a:srgbClr val="FF0000"/>
                </a:solidFill>
              </a:rPr>
              <a:t> acestuia</a:t>
            </a:r>
            <a:endParaRPr lang="ro-RO" u="sng" dirty="0">
              <a:solidFill>
                <a:srgbClr val="FF0000"/>
              </a:solidFill>
            </a:endParaRPr>
          </a:p>
          <a:p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82563"/>
            <a:ext cx="9144000" cy="79851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dirty="0" err="1"/>
              <a:t>Satisfac</a:t>
            </a:r>
            <a:r>
              <a:rPr lang="ro-RO" sz="4000" dirty="0"/>
              <a:t>ție</a:t>
            </a:r>
            <a:r>
              <a:rPr lang="en-GB" sz="4000" dirty="0"/>
              <a:t> – </a:t>
            </a:r>
            <a:r>
              <a:rPr lang="ro-RO" sz="4000" dirty="0"/>
              <a:t>o definiție</a:t>
            </a:r>
            <a:endParaRPr lang="en-US" sz="4000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11247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ro-RO" sz="4000" dirty="0">
                <a:latin typeface="Verdana" pitchFamily="34" charset="0"/>
              </a:rPr>
              <a:t>Curba profitului cumulat – </a:t>
            </a:r>
            <a:r>
              <a:rPr lang="en-GB" sz="4000" dirty="0">
                <a:latin typeface="Verdana" pitchFamily="34" charset="0"/>
              </a:rPr>
              <a:t>“</a:t>
            </a:r>
            <a:r>
              <a:rPr lang="ro-RO" sz="4000" dirty="0">
                <a:latin typeface="Verdana" pitchFamily="34" charset="0"/>
              </a:rPr>
              <a:t>balena</a:t>
            </a:r>
            <a:r>
              <a:rPr lang="en-GB" sz="4000" dirty="0">
                <a:latin typeface="Verdana" pitchFamily="34" charset="0"/>
              </a:rPr>
              <a:t>”</a:t>
            </a:r>
            <a:endParaRPr lang="en-US" sz="4000" dirty="0"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20" y="6202759"/>
            <a:ext cx="8927976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900" dirty="0"/>
              <a:t>Legea </a:t>
            </a:r>
            <a:r>
              <a:rPr lang="en-US" sz="2900" dirty="0"/>
              <a:t>20/80 - “20% </a:t>
            </a:r>
            <a:r>
              <a:rPr lang="ro-RO" sz="2900" dirty="0"/>
              <a:t>din clienți asigură</a:t>
            </a:r>
            <a:r>
              <a:rPr lang="en-US" sz="2900" dirty="0"/>
              <a:t> 80% </a:t>
            </a:r>
            <a:r>
              <a:rPr lang="ro-RO" sz="2900" dirty="0"/>
              <a:t>din vânzări</a:t>
            </a:r>
            <a:r>
              <a:rPr lang="en-US" sz="2900" dirty="0"/>
              <a:t>”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>
                <a:latin typeface="Algerian" pitchFamily="82" charset="0"/>
              </a:rPr>
              <a:t>Profitabilitatea clientilor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eaLnBrk="1" hangingPunct="1">
              <a:buNone/>
              <a:defRPr/>
            </a:pPr>
            <a:r>
              <a:rPr lang="en-US" sz="3000" dirty="0"/>
              <a:t> </a:t>
            </a:r>
          </a:p>
          <a:p>
            <a:pPr marL="533400" indent="-533400" eaLnBrk="1" hangingPunct="1">
              <a:buFontTx/>
              <a:buAutoNum type="arabicPeriod"/>
              <a:defRPr/>
            </a:pPr>
            <a:endParaRPr lang="en-US" sz="3000" dirty="0"/>
          </a:p>
        </p:txBody>
      </p:sp>
      <p:sp>
        <p:nvSpPr>
          <p:cNvPr id="10752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30447485"/>
              </p:ext>
            </p:extLst>
          </p:nvPr>
        </p:nvGraphicFramePr>
        <p:xfrm>
          <a:off x="395536" y="1916832"/>
          <a:ext cx="84722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743200" y="381000"/>
            <a:ext cx="3444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latin typeface="Arial" charset="0"/>
              </a:rPr>
              <a:t> </a:t>
            </a:r>
            <a:endParaRPr lang="en-US">
              <a:latin typeface="Arial" charset="0"/>
            </a:endParaRPr>
          </a:p>
        </p:txBody>
      </p:sp>
      <p:sp>
        <p:nvSpPr>
          <p:cNvPr id="10856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0" y="476672"/>
            <a:ext cx="9144000" cy="79851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o-RO" sz="4000" dirty="0"/>
              <a:t>Profitabilitatea clienților</a:t>
            </a:r>
            <a:endParaRPr lang="en-US" sz="4000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>
              <a:buNone/>
            </a:pPr>
            <a:endParaRPr lang="ro-RO" dirty="0"/>
          </a:p>
          <a:p>
            <a:r>
              <a:rPr lang="en-GB" dirty="0" err="1"/>
              <a:t>Recen</a:t>
            </a:r>
            <a:r>
              <a:rPr lang="ro-RO" dirty="0"/>
              <a:t>ță</a:t>
            </a:r>
          </a:p>
          <a:p>
            <a:pPr lvl="1"/>
            <a:r>
              <a:rPr lang="ro-RO" dirty="0"/>
              <a:t>24 </a:t>
            </a:r>
            <a:r>
              <a:rPr lang="en-GB" dirty="0"/>
              <a:t>p</a:t>
            </a:r>
            <a:r>
              <a:rPr lang="ro-RO" dirty="0"/>
              <a:t>uncte – cumpărături în ultimele</a:t>
            </a:r>
            <a:r>
              <a:rPr lang="en-GB" dirty="0"/>
              <a:t> </a:t>
            </a:r>
            <a:r>
              <a:rPr lang="ro-RO" dirty="0"/>
              <a:t>4 luni;</a:t>
            </a:r>
          </a:p>
          <a:p>
            <a:pPr lvl="1"/>
            <a:r>
              <a:rPr lang="ro-RO" dirty="0"/>
              <a:t>12 </a:t>
            </a:r>
            <a:r>
              <a:rPr lang="en-GB" dirty="0"/>
              <a:t>p</a:t>
            </a:r>
            <a:r>
              <a:rPr lang="ro-RO" dirty="0"/>
              <a:t>uncte – cumpărături în ultimele</a:t>
            </a:r>
            <a:r>
              <a:rPr lang="en-GB" dirty="0"/>
              <a:t> </a:t>
            </a:r>
            <a:r>
              <a:rPr lang="ro-RO" dirty="0"/>
              <a:t>6 luni;</a:t>
            </a:r>
          </a:p>
          <a:p>
            <a:pPr lvl="1"/>
            <a:r>
              <a:rPr lang="ro-RO" dirty="0"/>
              <a:t>6 </a:t>
            </a:r>
            <a:r>
              <a:rPr lang="en-GB" dirty="0"/>
              <a:t>p</a:t>
            </a:r>
            <a:r>
              <a:rPr lang="ro-RO" dirty="0"/>
              <a:t>uncte – cumpărături în ultimele</a:t>
            </a:r>
            <a:r>
              <a:rPr lang="en-GB" dirty="0"/>
              <a:t> </a:t>
            </a:r>
            <a:r>
              <a:rPr lang="ro-RO" dirty="0"/>
              <a:t>9 luni;</a:t>
            </a:r>
          </a:p>
          <a:p>
            <a:pPr lvl="1"/>
            <a:r>
              <a:rPr lang="ro-RO" dirty="0"/>
              <a:t>3 </a:t>
            </a:r>
            <a:r>
              <a:rPr lang="en-GB" dirty="0"/>
              <a:t>p</a:t>
            </a:r>
            <a:r>
              <a:rPr lang="ro-RO" dirty="0"/>
              <a:t>uncte – cumpărături în ultimele</a:t>
            </a:r>
            <a:r>
              <a:rPr lang="en-GB" dirty="0"/>
              <a:t> </a:t>
            </a:r>
            <a:r>
              <a:rPr lang="ro-RO" dirty="0"/>
              <a:t>12 luni.</a:t>
            </a:r>
          </a:p>
          <a:p>
            <a:endParaRPr lang="ro-RO" dirty="0"/>
          </a:p>
          <a:p>
            <a:r>
              <a:rPr lang="en-GB" dirty="0" err="1"/>
              <a:t>Fre</a:t>
            </a:r>
            <a:r>
              <a:rPr lang="ro-RO" dirty="0"/>
              <a:t>cvența – număr cumpărări în ultimele 12 luni</a:t>
            </a:r>
            <a:r>
              <a:rPr lang="en-GB" dirty="0"/>
              <a:t> </a:t>
            </a:r>
            <a:r>
              <a:rPr lang="ro-RO" dirty="0"/>
              <a:t>x 4;</a:t>
            </a:r>
          </a:p>
          <a:p>
            <a:endParaRPr lang="ro-RO" dirty="0"/>
          </a:p>
          <a:p>
            <a:r>
              <a:rPr lang="ro-RO" dirty="0"/>
              <a:t>Sumă – 10% din total valoare, max. 9 puncte.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88640"/>
            <a:ext cx="9144000" cy="1086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ro-RO" sz="4000" dirty="0"/>
              <a:t>Calcul </a:t>
            </a:r>
            <a:r>
              <a:rPr lang="en-GB" sz="4000" dirty="0"/>
              <a:t>“</a:t>
            </a:r>
            <a:r>
              <a:rPr lang="ro-RO" sz="4000" dirty="0"/>
              <a:t>valoare de viață client</a:t>
            </a:r>
            <a:r>
              <a:rPr lang="en-GB" sz="4000" dirty="0"/>
              <a:t>” - </a:t>
            </a:r>
            <a:r>
              <a:rPr lang="ro-RO" sz="4000" dirty="0"/>
              <a:t>          Bob Stone:</a:t>
            </a:r>
          </a:p>
        </p:txBody>
      </p:sp>
    </p:spTree>
    <p:extLst>
      <p:ext uri="{BB962C8B-B14F-4D97-AF65-F5344CB8AC3E}">
        <p14:creationId xmlns:p14="http://schemas.microsoft.com/office/powerpoint/2010/main" val="25262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Cercetarea satisfacției  clienților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o-RO" dirty="0">
                <a:latin typeface="Algerian" pitchFamily="82" charset="0"/>
              </a:rPr>
              <a:t>Masurarea satisfactiei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o-RO" dirty="0"/>
              <a:t>Piața bunurilor </a:t>
            </a:r>
            <a:r>
              <a:rPr lang="en-GB" dirty="0"/>
              <a:t>– </a:t>
            </a:r>
            <a:r>
              <a:rPr lang="ro-RO" dirty="0"/>
              <a:t>măsurare obiectivă</a:t>
            </a:r>
            <a:r>
              <a:rPr lang="en-GB" dirty="0"/>
              <a:t>:</a:t>
            </a:r>
          </a:p>
          <a:p>
            <a:pPr marL="880110" lvl="1" indent="-514350"/>
            <a:r>
              <a:rPr lang="en-GB" dirty="0" err="1"/>
              <a:t>durabilit</a:t>
            </a:r>
            <a:r>
              <a:rPr lang="ro-RO" dirty="0"/>
              <a:t>ate</a:t>
            </a:r>
            <a:endParaRPr lang="en-GB" dirty="0"/>
          </a:p>
          <a:p>
            <a:pPr marL="880110" lvl="1" indent="-514350"/>
            <a:r>
              <a:rPr lang="ro-RO" dirty="0"/>
              <a:t>n</a:t>
            </a:r>
            <a:r>
              <a:rPr lang="en-GB" dirty="0"/>
              <a:t>um</a:t>
            </a:r>
            <a:r>
              <a:rPr lang="ro-RO" dirty="0"/>
              <a:t>ăr de defecte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Piața serviciilor </a:t>
            </a:r>
            <a:r>
              <a:rPr lang="en-GB" dirty="0"/>
              <a:t>– </a:t>
            </a:r>
            <a:r>
              <a:rPr lang="ro-RO" dirty="0"/>
              <a:t>măsurare abstractă</a:t>
            </a:r>
            <a:r>
              <a:rPr lang="en-GB" dirty="0"/>
              <a:t>:</a:t>
            </a:r>
          </a:p>
          <a:p>
            <a:pPr marL="880110" lvl="1" indent="-514350"/>
            <a:r>
              <a:rPr lang="en-GB" dirty="0" err="1"/>
              <a:t>intangibilit</a:t>
            </a:r>
            <a:r>
              <a:rPr lang="ro-RO" dirty="0"/>
              <a:t>ate</a:t>
            </a:r>
            <a:endParaRPr lang="en-GB" dirty="0"/>
          </a:p>
          <a:p>
            <a:pPr marL="880110" lvl="1" indent="-514350"/>
            <a:r>
              <a:rPr lang="en-GB" dirty="0" err="1"/>
              <a:t>heterogen</a:t>
            </a:r>
            <a:r>
              <a:rPr lang="ro-RO" dirty="0"/>
              <a:t>itate</a:t>
            </a:r>
            <a:endParaRPr lang="en-GB" dirty="0"/>
          </a:p>
          <a:p>
            <a:pPr marL="880110" lvl="1" indent="-514350"/>
            <a:r>
              <a:rPr lang="ro-RO" dirty="0"/>
              <a:t>i</a:t>
            </a:r>
            <a:r>
              <a:rPr lang="en-GB" dirty="0" err="1"/>
              <a:t>nseparabilit</a:t>
            </a:r>
            <a:r>
              <a:rPr lang="ro-RO" dirty="0"/>
              <a:t>atea</a:t>
            </a:r>
            <a:r>
              <a:rPr lang="en-GB" dirty="0"/>
              <a:t> </a:t>
            </a:r>
            <a:r>
              <a:rPr lang="en-GB" dirty="0" err="1"/>
              <a:t>produc</a:t>
            </a:r>
            <a:r>
              <a:rPr lang="ro-RO" dirty="0"/>
              <a:t>ției de consum </a:t>
            </a:r>
            <a:endParaRPr lang="en-GB" dirty="0"/>
          </a:p>
          <a:p>
            <a:pPr marL="880110" lvl="1" indent="-514350"/>
            <a:r>
              <a:rPr lang="en-GB" dirty="0"/>
              <a:t>              m</a:t>
            </a:r>
            <a:r>
              <a:rPr lang="ro-RO" dirty="0"/>
              <a:t>ăsurarea </a:t>
            </a:r>
            <a:r>
              <a:rPr lang="en-GB" b="1" i="1" dirty="0" err="1"/>
              <a:t>percep</a:t>
            </a:r>
            <a:r>
              <a:rPr lang="ro-RO" b="1" i="1" dirty="0"/>
              <a:t>ției consumatorului asupra</a:t>
            </a:r>
            <a:r>
              <a:rPr lang="en-GB" b="1" i="1" dirty="0"/>
              <a:t> </a:t>
            </a:r>
            <a:r>
              <a:rPr lang="ro-RO" b="1" i="1" dirty="0"/>
              <a:t>calității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600" y="4221088"/>
            <a:ext cx="1008112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500" dirty="0" err="1">
                <a:latin typeface="Algerian" pitchFamily="82" charset="0"/>
              </a:rPr>
              <a:t>Perce</a:t>
            </a:r>
            <a:r>
              <a:rPr lang="ro-RO" sz="3500" dirty="0">
                <a:latin typeface="Algerian" pitchFamily="82" charset="0"/>
              </a:rPr>
              <a:t>perea calitatii serviciilor</a:t>
            </a:r>
            <a:endParaRPr lang="en-GB" sz="35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 err="1"/>
              <a:t>Discrepan</a:t>
            </a:r>
            <a:r>
              <a:rPr lang="ro-RO" b="1" dirty="0"/>
              <a:t>ța</a:t>
            </a:r>
            <a:r>
              <a:rPr lang="en-GB" dirty="0"/>
              <a:t> </a:t>
            </a:r>
            <a:r>
              <a:rPr lang="ro-RO" dirty="0"/>
              <a:t>dintre </a:t>
            </a:r>
            <a:r>
              <a:rPr lang="en-GB" b="1" dirty="0" err="1"/>
              <a:t>percep</a:t>
            </a:r>
            <a:r>
              <a:rPr lang="ro-RO" b="1" dirty="0"/>
              <a:t>ția</a:t>
            </a:r>
            <a:r>
              <a:rPr lang="en-GB" dirty="0"/>
              <a:t> </a:t>
            </a:r>
            <a:r>
              <a:rPr lang="ro-RO" dirty="0"/>
              <a:t>și</a:t>
            </a:r>
            <a:r>
              <a:rPr lang="en-GB" dirty="0"/>
              <a:t> </a:t>
            </a:r>
            <a:r>
              <a:rPr lang="ro-RO" b="1" dirty="0"/>
              <a:t>așteptările </a:t>
            </a:r>
            <a:r>
              <a:rPr lang="ro-RO" dirty="0"/>
              <a:t>clienților</a:t>
            </a:r>
            <a:endParaRPr lang="en-GB" b="1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SERVQUAL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Loialitatea clienților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>
                <a:latin typeface="Algerian" pitchFamily="82" charset="0"/>
              </a:rPr>
              <a:t>4 </a:t>
            </a:r>
            <a:r>
              <a:rPr lang="ro-RO" sz="4000" dirty="0">
                <a:latin typeface="Algerian" pitchFamily="82" charset="0"/>
              </a:rPr>
              <a:t>etape ale relatiilor cu clientii</a:t>
            </a:r>
            <a:endParaRPr lang="en-US" sz="4000" dirty="0">
              <a:latin typeface="Algerian" pitchFamily="82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3212976"/>
            <a:ext cx="7680324" cy="1296144"/>
            <a:chOff x="450" y="1439"/>
            <a:chExt cx="4838" cy="492"/>
          </a:xfrm>
        </p:grpSpPr>
        <p:sp>
          <p:nvSpPr>
            <p:cNvPr id="30728" name="Line 4"/>
            <p:cNvSpPr>
              <a:spLocks noChangeShapeType="1"/>
            </p:cNvSpPr>
            <p:nvPr/>
          </p:nvSpPr>
          <p:spPr bwMode="auto">
            <a:xfrm>
              <a:off x="1170" y="1685"/>
              <a:ext cx="5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9" name="Line 5"/>
            <p:cNvSpPr>
              <a:spLocks noChangeShapeType="1"/>
            </p:cNvSpPr>
            <p:nvPr/>
          </p:nvSpPr>
          <p:spPr bwMode="auto">
            <a:xfrm>
              <a:off x="2461" y="1685"/>
              <a:ext cx="5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0" name="Line 6"/>
            <p:cNvSpPr>
              <a:spLocks noChangeShapeType="1"/>
            </p:cNvSpPr>
            <p:nvPr/>
          </p:nvSpPr>
          <p:spPr bwMode="auto">
            <a:xfrm>
              <a:off x="3758" y="1685"/>
              <a:ext cx="5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3049" y="1439"/>
              <a:ext cx="949" cy="492"/>
            </a:xfrm>
            <a:prstGeom prst="rect">
              <a:avLst/>
            </a:prstGeom>
            <a:solidFill>
              <a:srgbClr val="4C95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Arial" pitchFamily="34" charset="0"/>
                </a:rPr>
                <a:t>Commitment</a:t>
              </a:r>
              <a:endParaRPr lang="ro-RO" sz="1400" b="1" dirty="0">
                <a:latin typeface="Arial" pitchFamily="34" charset="0"/>
              </a:endParaRPr>
            </a:p>
            <a:p>
              <a:pPr algn="ctr">
                <a:defRPr/>
              </a:pPr>
              <a:r>
                <a:rPr lang="ro-RO" sz="1400" b="1" dirty="0">
                  <a:latin typeface="Arial" pitchFamily="34" charset="0"/>
                </a:rPr>
                <a:t>(Angajament)</a:t>
              </a:r>
              <a:endParaRPr lang="en-US" sz="1400" b="1" dirty="0">
                <a:latin typeface="Arial" pitchFamily="34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4339" y="1439"/>
              <a:ext cx="949" cy="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Arial" pitchFamily="34" charset="0"/>
                </a:rPr>
                <a:t>Dissolution</a:t>
              </a:r>
              <a:endParaRPr lang="ro-RO" sz="1400" b="1" dirty="0">
                <a:latin typeface="Arial" pitchFamily="34" charset="0"/>
              </a:endParaRPr>
            </a:p>
            <a:p>
              <a:pPr algn="ctr">
                <a:defRPr/>
              </a:pPr>
              <a:r>
                <a:rPr lang="ro-RO" sz="1400" b="1" dirty="0">
                  <a:latin typeface="Arial" pitchFamily="34" charset="0"/>
                </a:rPr>
                <a:t>(Dizolvare)</a:t>
              </a:r>
              <a:endParaRPr lang="en-US" sz="1400" b="1" dirty="0">
                <a:latin typeface="Arial" pitchFamily="34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1760" y="1439"/>
              <a:ext cx="949" cy="492"/>
            </a:xfrm>
            <a:prstGeom prst="rect">
              <a:avLst/>
            </a:prstGeom>
            <a:solidFill>
              <a:srgbClr val="97C2D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Arial" pitchFamily="34" charset="0"/>
                </a:rPr>
                <a:t>Exploration / Expansion</a:t>
              </a:r>
              <a:endParaRPr lang="ro-RO" sz="1400" b="1" dirty="0">
                <a:latin typeface="Arial" pitchFamily="34" charset="0"/>
              </a:endParaRPr>
            </a:p>
            <a:p>
              <a:pPr algn="ctr">
                <a:defRPr/>
              </a:pPr>
              <a:r>
                <a:rPr lang="ro-RO" sz="1400" b="1" dirty="0">
                  <a:latin typeface="Arial" pitchFamily="34" charset="0"/>
                </a:rPr>
                <a:t>(Explorare/</a:t>
              </a:r>
            </a:p>
            <a:p>
              <a:pPr algn="ctr">
                <a:defRPr/>
              </a:pPr>
              <a:r>
                <a:rPr lang="ro-RO" sz="1400" b="1" dirty="0">
                  <a:latin typeface="Arial" pitchFamily="34" charset="0"/>
                </a:rPr>
                <a:t>Expansiune)</a:t>
              </a:r>
              <a:endParaRPr lang="en-US" sz="1400" b="1" dirty="0">
                <a:latin typeface="Arial" pitchFamily="34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450" y="1439"/>
              <a:ext cx="970" cy="4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Arial" pitchFamily="34" charset="0"/>
                </a:rPr>
                <a:t>Awareness</a:t>
              </a:r>
              <a:endParaRPr lang="ro-RO" sz="1400" b="1" dirty="0">
                <a:latin typeface="Arial" pitchFamily="34" charset="0"/>
              </a:endParaRPr>
            </a:p>
            <a:p>
              <a:pPr algn="ctr">
                <a:defRPr/>
              </a:pPr>
              <a:r>
                <a:rPr lang="ro-RO" sz="1400" b="1" dirty="0">
                  <a:latin typeface="Arial" pitchFamily="34" charset="0"/>
                </a:rPr>
                <a:t>(Conștie</a:t>
              </a:r>
              <a:r>
                <a:rPr lang="en-GB" sz="1400" b="1" dirty="0" err="1">
                  <a:latin typeface="Arial" pitchFamily="34" charset="0"/>
                </a:rPr>
                <a:t>ntizare</a:t>
              </a:r>
              <a:r>
                <a:rPr lang="ro-RO" sz="1400" b="1" dirty="0">
                  <a:latin typeface="Arial" pitchFamily="34" charset="0"/>
                </a:rPr>
                <a:t>)</a:t>
              </a:r>
              <a:endParaRPr lang="en-US" sz="1400" b="1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077200" cy="8699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I. </a:t>
            </a:r>
            <a:r>
              <a:rPr lang="ro-RO" b="1" dirty="0">
                <a:solidFill>
                  <a:srgbClr val="002060"/>
                </a:solidFill>
              </a:rPr>
              <a:t>Atragerea clienților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8220075" cy="547181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Ob</a:t>
            </a:r>
            <a:r>
              <a:rPr lang="ro-RO" b="1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ective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Defin</a:t>
            </a:r>
            <a:r>
              <a:rPr lang="ro-RO" b="1" dirty="0">
                <a:solidFill>
                  <a:schemeClr val="accent6">
                    <a:lumMod val="50000"/>
                  </a:schemeClr>
                </a:solidFill>
              </a:rPr>
              <a:t>ire profil consumatori</a:t>
            </a:r>
          </a:p>
          <a:p>
            <a:pPr lvl="1">
              <a:lnSpc>
                <a:spcPct val="150000"/>
              </a:lnSpc>
              <a:defRPr/>
            </a:pPr>
            <a:r>
              <a:rPr lang="ro-RO" b="1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elect</a:t>
            </a:r>
            <a:r>
              <a:rPr lang="ro-RO" b="1" dirty="0">
                <a:solidFill>
                  <a:schemeClr val="accent6">
                    <a:lumMod val="50000"/>
                  </a:schemeClr>
                </a:solidFill>
              </a:rPr>
              <a:t>area clienților</a:t>
            </a:r>
          </a:p>
          <a:p>
            <a:pPr lvl="1">
              <a:lnSpc>
                <a:spcPct val="150000"/>
              </a:lnSpc>
              <a:defRPr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Select</a:t>
            </a:r>
            <a:r>
              <a:rPr lang="ro-RO" b="1" dirty="0">
                <a:solidFill>
                  <a:schemeClr val="accent6">
                    <a:lumMod val="50000"/>
                  </a:schemeClr>
                </a:solidFill>
              </a:rPr>
              <a:t>area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o-RO" b="1" dirty="0">
                <a:solidFill>
                  <a:schemeClr val="accent6">
                    <a:lumMod val="50000"/>
                  </a:schemeClr>
                </a:solidFill>
              </a:rPr>
              <a:t>analelor de promovare	</a:t>
            </a:r>
          </a:p>
          <a:p>
            <a:pPr marL="2292350" indent="-176213">
              <a:lnSpc>
                <a:spcPct val="150000"/>
              </a:lnSpc>
              <a:defRPr/>
            </a:pPr>
            <a:r>
              <a:rPr lang="ro-RO" sz="2000" i="1" dirty="0">
                <a:solidFill>
                  <a:schemeClr val="accent6">
                    <a:lumMod val="50000"/>
                  </a:schemeClr>
                </a:solidFill>
              </a:rPr>
              <a:t>Nivel audiență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2292350" indent="-176213">
              <a:lnSpc>
                <a:spcPct val="150000"/>
              </a:lnSpc>
              <a:defRPr/>
            </a:pPr>
            <a:r>
              <a:rPr lang="ro-RO" sz="2000" dirty="0">
                <a:solidFill>
                  <a:schemeClr val="accent6">
                    <a:lumMod val="50000"/>
                  </a:schemeClr>
                </a:solidFill>
              </a:rPr>
              <a:t>Buget promovare 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2292350" indent="-176213">
              <a:lnSpc>
                <a:spcPct val="150000"/>
              </a:lnSpc>
              <a:defRPr/>
            </a:pPr>
            <a:r>
              <a:rPr lang="ro-RO" sz="2000" i="1" dirty="0">
                <a:solidFill>
                  <a:schemeClr val="accent6">
                    <a:lumMod val="50000"/>
                  </a:schemeClr>
                </a:solidFill>
              </a:rPr>
              <a:t>Mijloace promoționale disponibile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2292350" indent="-176213">
              <a:lnSpc>
                <a:spcPct val="150000"/>
              </a:lnSpc>
              <a:defRPr/>
            </a:pP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ro-RO" sz="2000" i="1" dirty="0">
                <a:solidFill>
                  <a:schemeClr val="accent6">
                    <a:lumMod val="50000"/>
                  </a:schemeClr>
                </a:solidFill>
              </a:rPr>
              <a:t>ficiență estimată</a:t>
            </a: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ro-RO" b="1" dirty="0">
                <a:solidFill>
                  <a:schemeClr val="accent6">
                    <a:lumMod val="50000"/>
                  </a:schemeClr>
                </a:solidFill>
              </a:rPr>
              <a:t>Comunicarea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ro-RO" b="1" dirty="0">
                <a:solidFill>
                  <a:schemeClr val="accent6">
                    <a:lumMod val="50000"/>
                  </a:schemeClr>
                </a:solidFill>
              </a:rPr>
              <a:t>Vânzarea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3851920" y="2204864"/>
            <a:ext cx="528163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600" b="1" i="1" dirty="0">
                <a:solidFill>
                  <a:srgbClr val="0070C0"/>
                </a:solidFill>
              </a:rPr>
              <a:t>20% clien</a:t>
            </a:r>
            <a:r>
              <a:rPr lang="ro-RO" sz="2600" b="1" i="1" dirty="0">
                <a:solidFill>
                  <a:srgbClr val="0070C0"/>
                </a:solidFill>
              </a:rPr>
              <a:t>ți</a:t>
            </a:r>
            <a:r>
              <a:rPr lang="it-IT" sz="2600" b="1" i="1" dirty="0">
                <a:solidFill>
                  <a:srgbClr val="0070C0"/>
                </a:solidFill>
              </a:rPr>
              <a:t> gener</a:t>
            </a:r>
            <a:r>
              <a:rPr lang="ro-RO" sz="2600" b="1" i="1" dirty="0">
                <a:solidFill>
                  <a:srgbClr val="0070C0"/>
                </a:solidFill>
              </a:rPr>
              <a:t>e</a:t>
            </a:r>
            <a:r>
              <a:rPr lang="it-IT" sz="2600" b="1" i="1" dirty="0">
                <a:solidFill>
                  <a:srgbClr val="0070C0"/>
                </a:solidFill>
              </a:rPr>
              <a:t>a</a:t>
            </a:r>
            <a:r>
              <a:rPr lang="ro-RO" sz="2600" b="1" i="1" dirty="0">
                <a:solidFill>
                  <a:srgbClr val="0070C0"/>
                </a:solidFill>
              </a:rPr>
              <a:t>ză</a:t>
            </a:r>
            <a:r>
              <a:rPr lang="it-IT" sz="2600" b="1" i="1" dirty="0">
                <a:solidFill>
                  <a:srgbClr val="0070C0"/>
                </a:solidFill>
              </a:rPr>
              <a:t> 80% profit</a:t>
            </a:r>
            <a:endParaRPr lang="ro-RO" sz="2600" b="1" i="1" dirty="0">
              <a:solidFill>
                <a:srgbClr val="0070C0"/>
              </a:solidFill>
            </a:endParaRPr>
          </a:p>
          <a:p>
            <a:pPr algn="ctr"/>
            <a:r>
              <a:rPr lang="ro-RO" sz="2600" b="1" i="1" dirty="0">
                <a:solidFill>
                  <a:srgbClr val="0070C0"/>
                </a:solidFill>
              </a:rPr>
              <a:t>(Pareto)</a:t>
            </a:r>
            <a:endParaRPr lang="en-US" sz="26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764704"/>
            <a:ext cx="25922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satisfacția clienților</a:t>
            </a:r>
            <a:endParaRPr lang="en-GB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6012160" y="4725144"/>
            <a:ext cx="31318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b="1" dirty="0"/>
          </a:p>
          <a:p>
            <a:pPr algn="ctr"/>
            <a:r>
              <a:rPr lang="ro-RO" sz="3000" b="1" dirty="0"/>
              <a:t>funcție a așteptărilor consumatorilor</a:t>
            </a:r>
            <a:endParaRPr lang="en-GB" sz="3000" b="1" dirty="0"/>
          </a:p>
          <a:p>
            <a:pPr algn="ctr"/>
            <a:endParaRPr lang="en-GB" sz="3000" b="1" dirty="0"/>
          </a:p>
        </p:txBody>
      </p:sp>
      <p:cxnSp>
        <p:nvCxnSpPr>
          <p:cNvPr id="10" name="Elbow Connector 9"/>
          <p:cNvCxnSpPr>
            <a:cxnSpLocks/>
            <a:stCxn id="6" idx="1"/>
            <a:endCxn id="5" idx="3"/>
          </p:cNvCxnSpPr>
          <p:nvPr/>
        </p:nvCxnSpPr>
        <p:spPr>
          <a:xfrm rot="10800000">
            <a:off x="3419872" y="1340768"/>
            <a:ext cx="2592288" cy="4248472"/>
          </a:xfrm>
          <a:prstGeom prst="bentConnector3">
            <a:avLst>
              <a:gd name="adj1" fmla="val 50000"/>
            </a:avLst>
          </a:prstGeom>
          <a:ln w="254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228184" y="692696"/>
            <a:ext cx="25202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PER CEP</a:t>
            </a:r>
            <a:r>
              <a:rPr lang="ro-RO" sz="2500" b="1" dirty="0"/>
              <a:t>ȚIE</a:t>
            </a:r>
            <a:endParaRPr lang="en-GB" sz="2500" b="1" dirty="0"/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>
            <a:off x="7488324" y="2060848"/>
            <a:ext cx="89756" cy="2664296"/>
          </a:xfrm>
          <a:prstGeom prst="straightConnector1">
            <a:avLst/>
          </a:prstGeom>
          <a:ln w="6350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34963"/>
            <a:ext cx="8077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II. </a:t>
            </a:r>
            <a:r>
              <a:rPr lang="en-GB" sz="4000" b="1" kern="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Converti</a:t>
            </a:r>
            <a:r>
              <a:rPr lang="ro-RO" sz="40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rea clienților în                  clienți loiali</a:t>
            </a:r>
            <a:endParaRPr lang="en-US" sz="40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D4CCF-93CF-5219-C8C3-9D24E527B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C20310-9EB4-33FB-0767-C23E49AC5C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>
                <a:latin typeface="Algerian" pitchFamily="82" charset="0"/>
              </a:rPr>
              <a:t>Componentele loialit</a:t>
            </a:r>
            <a:r>
              <a:rPr lang="en-GB" dirty="0">
                <a:latin typeface="Algerian" pitchFamily="82" charset="0"/>
              </a:rPr>
              <a:t>at</a:t>
            </a:r>
            <a:r>
              <a:rPr lang="ro-RO" dirty="0">
                <a:latin typeface="Algerian" pitchFamily="82" charset="0"/>
              </a:rPr>
              <a:t>ii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000" b="1" i="1" dirty="0"/>
              <a:t>Loialitate cognitivă</a:t>
            </a:r>
            <a:endParaRPr lang="en-GB" sz="3000" b="1" i="1" dirty="0"/>
          </a:p>
          <a:p>
            <a:endParaRPr lang="en-GB" sz="3000" b="1" i="1" dirty="0"/>
          </a:p>
          <a:p>
            <a:r>
              <a:rPr lang="ro-RO" sz="3000" b="1" i="1" dirty="0"/>
              <a:t>Loialitate afectivă</a:t>
            </a:r>
            <a:endParaRPr lang="en-GB" sz="3000" b="1" i="1" dirty="0"/>
          </a:p>
          <a:p>
            <a:endParaRPr lang="en-GB" sz="3000" b="1" i="1" dirty="0"/>
          </a:p>
          <a:p>
            <a:r>
              <a:rPr lang="ro-RO" sz="3000" b="1" i="1" dirty="0"/>
              <a:t>Loialitate conativă</a:t>
            </a:r>
            <a:endParaRPr lang="en-GB" sz="3000" b="1" i="1" dirty="0"/>
          </a:p>
          <a:p>
            <a:endParaRPr lang="en-GB" sz="3000" dirty="0"/>
          </a:p>
          <a:p>
            <a:r>
              <a:rPr lang="ro-RO" sz="3000" b="1" i="1" dirty="0"/>
              <a:t>Loialitate comportamentală</a:t>
            </a:r>
            <a:r>
              <a:rPr lang="en-GB" sz="30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/>
          </a:bodyPr>
          <a:lstStyle/>
          <a:p>
            <a:r>
              <a:rPr lang="ro-RO" dirty="0"/>
              <a:t>un proces – </a:t>
            </a:r>
            <a:r>
              <a:rPr lang="ro-RO" b="1" i="1" dirty="0"/>
              <a:t>un comportament</a:t>
            </a:r>
            <a:r>
              <a:rPr lang="ro-RO" i="1" dirty="0"/>
              <a:t> </a:t>
            </a:r>
            <a:r>
              <a:rPr lang="ro-RO" dirty="0"/>
              <a:t>rezultat al </a:t>
            </a:r>
            <a:r>
              <a:rPr lang="ro-RO" b="1" i="1" dirty="0"/>
              <a:t>preferințelor</a:t>
            </a:r>
            <a:r>
              <a:rPr lang="ro-RO" b="1" dirty="0"/>
              <a:t> </a:t>
            </a:r>
            <a:r>
              <a:rPr lang="ro-RO" dirty="0"/>
              <a:t>consumatorilor față de</a:t>
            </a:r>
            <a:r>
              <a:rPr lang="ro-RO" i="1" dirty="0"/>
              <a:t> </a:t>
            </a:r>
            <a:r>
              <a:rPr lang="ro-RO" b="1" i="1" dirty="0"/>
              <a:t>un brand specific</a:t>
            </a:r>
            <a:r>
              <a:rPr lang="ro-RO" dirty="0"/>
              <a:t> dintr-un set de branduri similare</a:t>
            </a:r>
          </a:p>
          <a:p>
            <a:r>
              <a:rPr lang="ro-RO" dirty="0"/>
              <a:t>insensibilitate la influențe situaționale!</a:t>
            </a:r>
          </a:p>
          <a:p>
            <a:r>
              <a:rPr lang="ro-RO" dirty="0"/>
              <a:t>relații de lungă durată</a:t>
            </a:r>
          </a:p>
          <a:p>
            <a:r>
              <a:rPr lang="ro-RO" dirty="0"/>
              <a:t>o stare de spirit</a:t>
            </a:r>
          </a:p>
          <a:p>
            <a:r>
              <a:rPr lang="ro-RO" dirty="0"/>
              <a:t>un set de atitudini, credințe și dorințe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333375"/>
            <a:ext cx="9144000" cy="79692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o-RO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Loialitatea înseamnă </a:t>
            </a:r>
            <a:r>
              <a:rPr lang="en-GB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...</a:t>
            </a:r>
            <a:endParaRPr lang="en-US" sz="4000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600" dirty="0"/>
              <a:t>Atragere și menținere clienți care:</a:t>
            </a:r>
            <a:endParaRPr lang="en-GB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77" y="1992208"/>
            <a:ext cx="8984523" cy="4389120"/>
          </a:xfrm>
        </p:spPr>
        <p:txBody>
          <a:bodyPr>
            <a:normAutofit/>
          </a:bodyPr>
          <a:lstStyle/>
          <a:p>
            <a:r>
              <a:rPr lang="ro-RO" dirty="0"/>
              <a:t>au o valoare proiectată de viață care îi face prospecți profitabili pentru companie</a:t>
            </a:r>
          </a:p>
          <a:p>
            <a:r>
              <a:rPr lang="ro-RO" dirty="0"/>
              <a:t>cumpără o varietate de produse sau folosesc în mod repetat servicii companiei în perioada în care sunt clienți</a:t>
            </a:r>
          </a:p>
          <a:p>
            <a:r>
              <a:rPr lang="ro-RO" dirty="0"/>
              <a:t>împărtășesc experiențele pozitive (WoM)</a:t>
            </a:r>
          </a:p>
          <a:p>
            <a:r>
              <a:rPr lang="ro-RO" dirty="0"/>
              <a:t>oferă feedback onest cu privire la produsele, serviciile și experiențele avute</a:t>
            </a:r>
          </a:p>
          <a:p>
            <a:r>
              <a:rPr lang="ro-RO" dirty="0"/>
              <a:t>colaborează cu compania cu scopul de a-și îmbunătăți experiențele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79739" y="41408"/>
            <a:ext cx="9144000" cy="79692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</a:t>
            </a:r>
            <a:r>
              <a:rPr lang="ro-RO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â</a:t>
            </a:r>
            <a:r>
              <a:rPr lang="en-GB" sz="4000" kern="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GB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sunt </a:t>
            </a:r>
            <a:r>
              <a:rPr lang="en-GB" sz="4000" kern="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loiali</a:t>
            </a:r>
            <a:endParaRPr lang="en-US" sz="4000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2E2E8-DCBF-6B92-CCCF-09AB5F42B847}"/>
              </a:ext>
            </a:extLst>
          </p:cNvPr>
          <p:cNvSpPr txBox="1"/>
          <p:nvPr/>
        </p:nvSpPr>
        <p:spPr>
          <a:xfrm>
            <a:off x="0" y="6416482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1010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dirty="0">
                <a:solidFill>
                  <a:srgbClr val="FFFF00"/>
                </a:solidFill>
              </a:rPr>
              <a:t>Stimularea retenției clienților - abordări</a:t>
            </a:r>
            <a:endParaRPr lang="en-GB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dirty="0"/>
              <a:t>oferirea de avantaje financiare</a:t>
            </a:r>
            <a:r>
              <a:rPr lang="en-AU" dirty="0"/>
              <a:t> 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oferirea de avantaje sociale</a:t>
            </a:r>
            <a:r>
              <a:rPr lang="en-AU" dirty="0"/>
              <a:t> 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oferirea de conexiuni structurale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69400"/>
              </p:ext>
            </p:extLst>
          </p:nvPr>
        </p:nvGraphicFramePr>
        <p:xfrm>
          <a:off x="-317411" y="2366393"/>
          <a:ext cx="8782051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17312" imgH="2063954" progId="Word.Document.12">
                  <p:embed/>
                </p:oleObj>
              </mc:Choice>
              <mc:Fallback>
                <p:oleObj name="Document" r:id="rId2" imgW="5417312" imgH="206395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411" y="2366393"/>
                        <a:ext cx="8782051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o-RO" dirty="0">
                <a:latin typeface="Algerian" pitchFamily="82" charset="0"/>
              </a:rPr>
              <a:t>De ce spunem </a:t>
            </a:r>
            <a:r>
              <a:rPr lang="en-GB" dirty="0">
                <a:latin typeface="Algerian" pitchFamily="82" charset="0"/>
              </a:rPr>
              <a:t>“</a:t>
            </a:r>
            <a:r>
              <a:rPr lang="ro-RO" dirty="0">
                <a:latin typeface="Algerian" pitchFamily="82" charset="0"/>
              </a:rPr>
              <a:t>da</a:t>
            </a:r>
            <a:r>
              <a:rPr lang="en-GB" dirty="0">
                <a:latin typeface="Algerian" pitchFamily="82" charset="0"/>
              </a:rPr>
              <a:t>”</a:t>
            </a:r>
            <a:r>
              <a:rPr lang="ro-RO" dirty="0">
                <a:latin typeface="Algerian" pitchFamily="82" charset="0"/>
              </a:rPr>
              <a:t> retentiei clientilor loiali</a:t>
            </a:r>
            <a:r>
              <a:rPr lang="en-US" dirty="0">
                <a:latin typeface="Algerian" pitchFamily="82" charset="0"/>
              </a:rPr>
              <a:t>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1822450"/>
            <a:ext cx="7620000" cy="3816350"/>
            <a:chOff x="2828" y="1056"/>
            <a:chExt cx="2605" cy="2404"/>
          </a:xfrm>
        </p:grpSpPr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2828" y="2808"/>
              <a:ext cx="2605" cy="652"/>
            </a:xfrm>
            <a:prstGeom prst="rect">
              <a:avLst/>
            </a:prstGeom>
            <a:solidFill>
              <a:srgbClr val="B099C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ro-RO" sz="2300" b="1" dirty="0">
                  <a:solidFill>
                    <a:srgbClr val="000000"/>
                  </a:solidFill>
                  <a:latin typeface="Arial" pitchFamily="34" charset="0"/>
                </a:rPr>
                <a:t>Proces mai puțin scump decât atragerea de noi clienți</a:t>
              </a:r>
              <a:r>
                <a:rPr lang="en-US" sz="2300" b="1" dirty="0">
                  <a:solidFill>
                    <a:srgbClr val="000000"/>
                  </a:solidFill>
                  <a:latin typeface="Arial" pitchFamily="34" charset="0"/>
                </a:rPr>
                <a:t>.</a:t>
              </a: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828" y="1056"/>
              <a:ext cx="2548" cy="652"/>
            </a:xfrm>
            <a:prstGeom prst="rect">
              <a:avLst/>
            </a:prstGeom>
            <a:solidFill>
              <a:srgbClr val="95D7E7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ro-RO" sz="2300" b="1" dirty="0">
                  <a:solidFill>
                    <a:srgbClr val="000000"/>
                  </a:solidFill>
                  <a:latin typeface="Arial" pitchFamily="34" charset="0"/>
                </a:rPr>
                <a:t>Clienții stabili cumpără mai mult</a:t>
              </a:r>
              <a:r>
                <a:rPr lang="en-US" sz="2300" b="1" dirty="0">
                  <a:solidFill>
                    <a:srgbClr val="000000"/>
                  </a:solidFill>
                  <a:latin typeface="Arial" pitchFamily="34" charset="0"/>
                </a:rPr>
                <a:t>.</a:t>
              </a:r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2828" y="1932"/>
              <a:ext cx="2577" cy="652"/>
            </a:xfrm>
            <a:prstGeom prst="rect">
              <a:avLst/>
            </a:prstGeom>
            <a:solidFill>
              <a:srgbClr val="C8EB8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ro-RO" sz="2300" b="1" dirty="0">
                  <a:solidFill>
                    <a:srgbClr val="000000"/>
                  </a:solidFill>
                  <a:latin typeface="Arial" pitchFamily="34" charset="0"/>
                </a:rPr>
                <a:t>Costul de servire a clienților loiali scade în timp</a:t>
              </a:r>
              <a:r>
                <a:rPr lang="en-US" sz="2300" b="1" dirty="0">
                  <a:solidFill>
                    <a:srgbClr val="000000"/>
                  </a:solidFill>
                  <a:latin typeface="Arial" pitchFamily="34" charset="0"/>
                </a:rPr>
                <a:t>.</a:t>
              </a:r>
            </a:p>
          </p:txBody>
        </p:sp>
      </p:grpSp>
      <p:sp>
        <p:nvSpPr>
          <p:cNvPr id="13005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5496" y="4938792"/>
            <a:ext cx="9171296" cy="1730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512" y="5050470"/>
            <a:ext cx="8964488" cy="137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en-GB" sz="2600" dirty="0">
                <a:solidFill>
                  <a:srgbClr val="FFC000"/>
                </a:solidFill>
                <a:latin typeface="Helvetica" pitchFamily="34" charset="0"/>
              </a:rPr>
              <a:t>“Winning back a lost customer can cost up to 50-100 times as much as keeping a current one satisfied.”</a:t>
            </a:r>
          </a:p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en-GB" sz="2600" i="1" dirty="0">
                <a:solidFill>
                  <a:srgbClr val="FFC000"/>
                </a:solidFill>
                <a:latin typeface="Helvetica" pitchFamily="34" charset="0"/>
              </a:rPr>
              <a:t>	Rob </a:t>
            </a:r>
            <a:r>
              <a:rPr lang="en-GB" sz="2600" i="1" dirty="0" err="1">
                <a:solidFill>
                  <a:srgbClr val="FFC000"/>
                </a:solidFill>
                <a:latin typeface="Helvetica" pitchFamily="34" charset="0"/>
              </a:rPr>
              <a:t>Yanker</a:t>
            </a:r>
            <a:r>
              <a:rPr lang="en-GB" sz="2600" i="1" dirty="0">
                <a:solidFill>
                  <a:srgbClr val="FFC000"/>
                </a:solidFill>
                <a:latin typeface="Helvetica" pitchFamily="34" charset="0"/>
              </a:rPr>
              <a:t>, Partner, McKinsey &amp; Company</a:t>
            </a:r>
            <a:endParaRPr lang="en-US" sz="2600" i="1" dirty="0">
              <a:solidFill>
                <a:srgbClr val="FFC000"/>
              </a:solidFill>
              <a:latin typeface="Helvetica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340768"/>
            <a:ext cx="8820472" cy="44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 anchorCtr="1">
            <a:spAutoFit/>
          </a:bodyPr>
          <a:lstStyle/>
          <a:p>
            <a:pPr defTabSz="762000">
              <a:lnSpc>
                <a:spcPct val="93000"/>
              </a:lnSpc>
            </a:pPr>
            <a:r>
              <a:rPr lang="ro-RO" sz="2600" b="1" i="1" dirty="0">
                <a:latin typeface="Arial" charset="0"/>
              </a:rPr>
              <a:t>Înțelegerea fiecărui client este cheia retenției</a:t>
            </a:r>
            <a:r>
              <a:rPr lang="en-GB" sz="2600" b="1" i="1" dirty="0">
                <a:latin typeface="Arial" charset="0"/>
              </a:rPr>
              <a:t>…..</a:t>
            </a:r>
            <a:r>
              <a:rPr lang="en-US" sz="2600" b="1" i="1" dirty="0">
                <a:latin typeface="Arial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333375"/>
            <a:ext cx="9144000" cy="79692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o-RO" sz="4000" dirty="0"/>
              <a:t>Retenția clienților</a:t>
            </a:r>
            <a:endParaRPr lang="en-US" sz="4000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96" grpId="0"/>
      <p:bldP spid="8197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3412976"/>
          </a:xfrm>
          <a:prstGeom prst="rect">
            <a:avLst/>
          </a:prstGeom>
          <a:solidFill>
            <a:srgbClr val="E0EBC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ro-RO" dirty="0">
                <a:latin typeface="Algerian" pitchFamily="82" charset="0"/>
              </a:rPr>
              <a:t>retentia clientilor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733800"/>
          </a:xfrm>
        </p:spPr>
        <p:txBody>
          <a:bodyPr/>
          <a:lstStyle/>
          <a:p>
            <a:pPr>
              <a:buFontTx/>
              <a:buNone/>
            </a:pPr>
            <a:endParaRPr lang="en-US" sz="1200" dirty="0"/>
          </a:p>
          <a:p>
            <a:r>
              <a:rPr lang="ro-RO" sz="2400" dirty="0"/>
              <a:t>Oferirea de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ro-RO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oare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superi</a:t>
            </a:r>
            <a:r>
              <a:rPr lang="ro-RO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oară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(</a:t>
            </a:r>
            <a:r>
              <a:rPr lang="ro-RO" sz="2400" dirty="0"/>
              <a:t>peste așteptări</a:t>
            </a:r>
            <a:r>
              <a:rPr lang="en-US" sz="2400" dirty="0"/>
              <a:t>) </a:t>
            </a:r>
            <a:r>
              <a:rPr lang="ro-RO" sz="2400" dirty="0"/>
              <a:t>pentru a asigura satisfacția ridicată</a:t>
            </a:r>
            <a:r>
              <a:rPr lang="en-US" sz="2400" dirty="0"/>
              <a:t>.</a:t>
            </a:r>
          </a:p>
          <a:p>
            <a:r>
              <a:rPr lang="ro-RO" sz="2400" dirty="0"/>
              <a:t>Construirea</a:t>
            </a:r>
            <a:r>
              <a:rPr lang="en-US" sz="2400" dirty="0"/>
              <a:t> </a:t>
            </a:r>
            <a:r>
              <a:rPr lang="ro-RO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încrederii</a:t>
            </a:r>
            <a:r>
              <a:rPr lang="en-US" sz="2400" dirty="0"/>
              <a:t>.</a:t>
            </a:r>
          </a:p>
          <a:p>
            <a:r>
              <a:rPr lang="ro-RO" sz="2400" dirty="0"/>
              <a:t>Dezvoltarea de </a:t>
            </a:r>
            <a:r>
              <a:rPr lang="ro-RO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angajamente </a:t>
            </a:r>
            <a:r>
              <a:rPr lang="ro-R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comune</a:t>
            </a:r>
            <a:r>
              <a:rPr lang="en-US" sz="2400" dirty="0"/>
              <a:t>.</a:t>
            </a:r>
          </a:p>
          <a:p>
            <a:r>
              <a:rPr lang="ro-RO" sz="2400" dirty="0"/>
              <a:t>Dacă este posibil</a:t>
            </a:r>
            <a:r>
              <a:rPr lang="en-US" sz="2400" dirty="0"/>
              <a:t>, </a:t>
            </a:r>
            <a:r>
              <a:rPr lang="ro-RO" sz="2400" dirty="0"/>
              <a:t>oferirea de </a:t>
            </a:r>
            <a:r>
              <a:rPr lang="ro-RO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ajutor</a:t>
            </a:r>
            <a:r>
              <a:rPr lang="en-US" sz="2400" dirty="0"/>
              <a:t> </a:t>
            </a:r>
            <a:r>
              <a:rPr lang="ro-RO" sz="2400" dirty="0"/>
              <a:t>clienților pentru creșterea afacerilor proprii</a:t>
            </a:r>
            <a:r>
              <a:rPr lang="en-US" sz="2400" dirty="0"/>
              <a:t>.</a:t>
            </a:r>
          </a:p>
        </p:txBody>
      </p:sp>
      <p:sp>
        <p:nvSpPr>
          <p:cNvPr id="131077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>
                <a:latin typeface="Algerian" pitchFamily="82" charset="0"/>
              </a:rPr>
              <a:t>Tehnici</a:t>
            </a:r>
            <a:r>
              <a:rPr lang="en-GB" dirty="0">
                <a:latin typeface="Algerian" pitchFamily="82" charset="0"/>
              </a:rPr>
              <a:t> de </a:t>
            </a:r>
            <a:r>
              <a:rPr lang="en-GB" dirty="0" err="1">
                <a:latin typeface="Algerian" pitchFamily="82" charset="0"/>
              </a:rPr>
              <a:t>fidelizare</a:t>
            </a:r>
            <a:r>
              <a:rPr lang="en-GB" dirty="0">
                <a:latin typeface="Algerian" pitchFamily="82" charset="0"/>
              </a:rPr>
              <a:t> - </a:t>
            </a:r>
            <a:r>
              <a:rPr lang="en-GB" dirty="0" err="1">
                <a:latin typeface="Algerian" pitchFamily="82" charset="0"/>
              </a:rPr>
              <a:t>abona</a:t>
            </a:r>
            <a:r>
              <a:rPr lang="ro-RO" dirty="0">
                <a:latin typeface="Algerian" pitchFamily="82" charset="0"/>
              </a:rPr>
              <a:t>t</a:t>
            </a:r>
            <a:r>
              <a:rPr lang="en-GB" dirty="0" err="1">
                <a:latin typeface="Algerian" pitchFamily="82" charset="0"/>
              </a:rPr>
              <a:t>i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o-RO" sz="3200" dirty="0"/>
              <a:t>În momentul recrutării</a:t>
            </a:r>
          </a:p>
          <a:p>
            <a:pPr marL="514350" indent="-514350"/>
            <a:endParaRPr lang="ro-RO" sz="3200" dirty="0"/>
          </a:p>
          <a:p>
            <a:pPr marL="514350" indent="-514350"/>
            <a:r>
              <a:rPr lang="ro-RO" sz="3200" dirty="0"/>
              <a:t>Oferirea mai multor durate posibile de abonament</a:t>
            </a:r>
          </a:p>
          <a:p>
            <a:pPr marL="514350" indent="-514350"/>
            <a:r>
              <a:rPr lang="ro-RO" sz="3200" dirty="0"/>
              <a:t>Oferirea unui cadou de “bun venit”</a:t>
            </a:r>
          </a:p>
          <a:p>
            <a:pPr marL="514350" indent="-514350"/>
            <a:r>
              <a:rPr lang="ro-RO" sz="3200" dirty="0"/>
              <a:t>Oferirea unor avantaje de plată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>
                <a:latin typeface="Algerian" pitchFamily="82" charset="0"/>
              </a:rPr>
              <a:t>Tehnici</a:t>
            </a:r>
            <a:r>
              <a:rPr lang="en-GB" dirty="0">
                <a:latin typeface="Algerian" pitchFamily="82" charset="0"/>
              </a:rPr>
              <a:t> de </a:t>
            </a:r>
            <a:r>
              <a:rPr lang="en-GB" dirty="0" err="1">
                <a:latin typeface="Algerian" pitchFamily="82" charset="0"/>
              </a:rPr>
              <a:t>fidelizare</a:t>
            </a:r>
            <a:r>
              <a:rPr lang="en-GB" dirty="0">
                <a:latin typeface="Algerian" pitchFamily="82" charset="0"/>
              </a:rPr>
              <a:t> - </a:t>
            </a:r>
            <a:r>
              <a:rPr lang="en-GB" dirty="0" err="1">
                <a:latin typeface="Algerian" pitchFamily="82" charset="0"/>
              </a:rPr>
              <a:t>abona</a:t>
            </a:r>
            <a:r>
              <a:rPr lang="ro-RO" dirty="0">
                <a:latin typeface="Algerian" pitchFamily="82" charset="0"/>
              </a:rPr>
              <a:t>t</a:t>
            </a:r>
            <a:r>
              <a:rPr lang="en-GB" dirty="0" err="1">
                <a:latin typeface="Algerian" pitchFamily="82" charset="0"/>
              </a:rPr>
              <a:t>i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endParaRPr lang="ro-RO" dirty="0"/>
          </a:p>
          <a:p>
            <a:pPr marL="514350" indent="-514350">
              <a:buNone/>
            </a:pPr>
            <a:r>
              <a:rPr lang="ro-RO" sz="3200" dirty="0"/>
              <a:t>Pentru cei abonaţi</a:t>
            </a:r>
          </a:p>
          <a:p>
            <a:pPr marL="514350" indent="-514350"/>
            <a:endParaRPr lang="ro-RO" sz="3200" dirty="0"/>
          </a:p>
          <a:p>
            <a:pPr marL="514350" indent="-514350"/>
            <a:r>
              <a:rPr lang="ro-RO" sz="3200" dirty="0"/>
              <a:t>Ţinerea la curent; </a:t>
            </a:r>
          </a:p>
          <a:p>
            <a:pPr marL="514350" indent="-514350"/>
            <a:r>
              <a:rPr lang="ro-RO" sz="3200" dirty="0"/>
              <a:t>Asigurări</a:t>
            </a:r>
          </a:p>
          <a:p>
            <a:pPr marL="514350" indent="-514350"/>
            <a:r>
              <a:rPr lang="ro-RO" sz="3200" dirty="0"/>
              <a:t>Tarif preferenţial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pas necesar în construirea relațiilor</a:t>
            </a:r>
            <a:r>
              <a:rPr lang="en-US" dirty="0"/>
              <a:t>;</a:t>
            </a:r>
          </a:p>
          <a:p>
            <a:r>
              <a:rPr lang="ro-RO" dirty="0"/>
              <a:t>p</a:t>
            </a:r>
            <a:r>
              <a:rPr lang="en-US" dirty="0" err="1"/>
              <a:t>redictor</a:t>
            </a:r>
            <a:r>
              <a:rPr lang="en-US" dirty="0"/>
              <a:t> </a:t>
            </a:r>
            <a:r>
              <a:rPr lang="ro-RO" dirty="0"/>
              <a:t>al cumpărărilor viitoare</a:t>
            </a:r>
            <a:r>
              <a:rPr lang="en-US" dirty="0"/>
              <a:t>;</a:t>
            </a:r>
          </a:p>
          <a:p>
            <a:r>
              <a:rPr lang="ro-RO" dirty="0"/>
              <a:t>determinant</a:t>
            </a:r>
            <a:r>
              <a:rPr lang="en-US" dirty="0"/>
              <a:t> major </a:t>
            </a:r>
            <a:r>
              <a:rPr lang="ro-RO" dirty="0"/>
              <a:t>al</a:t>
            </a:r>
            <a:r>
              <a:rPr lang="en-US" dirty="0"/>
              <a:t> lo</a:t>
            </a:r>
            <a:r>
              <a:rPr lang="ro-RO" dirty="0"/>
              <a:t>ialității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100354" name="AutoShape 2" descr="Image result for satisfied custom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82563"/>
            <a:ext cx="9144000" cy="79851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o-RO" sz="4000" dirty="0"/>
              <a:t>Satisfacția clienților</a:t>
            </a:r>
            <a:endParaRPr lang="en-US" sz="4000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000" dirty="0"/>
          </a:p>
          <a:p>
            <a:r>
              <a:rPr lang="ro-RO" sz="3200" dirty="0"/>
              <a:t>Echilibru!</a:t>
            </a:r>
          </a:p>
          <a:p>
            <a:pPr>
              <a:buNone/>
            </a:pPr>
            <a:endParaRPr lang="ro-RO" sz="3200" dirty="0"/>
          </a:p>
          <a:p>
            <a:pPr>
              <a:buNone/>
            </a:pPr>
            <a:r>
              <a:rPr lang="ro-RO" sz="3200" dirty="0"/>
              <a:t>Resurse afectate:</a:t>
            </a:r>
          </a:p>
          <a:p>
            <a:r>
              <a:rPr lang="ro-RO" sz="3200" dirty="0"/>
              <a:t>10% - suspecţi</a:t>
            </a:r>
          </a:p>
          <a:p>
            <a:r>
              <a:rPr lang="ro-RO" sz="3200" dirty="0"/>
              <a:t>30% - prospecţi</a:t>
            </a:r>
          </a:p>
          <a:p>
            <a:r>
              <a:rPr lang="ro-RO" sz="3200" dirty="0"/>
              <a:t>60% - clienţi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33375"/>
            <a:ext cx="9144000" cy="79692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o-RO" sz="4000" dirty="0"/>
              <a:t>Prospectare sau fidelizare?</a:t>
            </a:r>
            <a:endParaRPr lang="en-US" sz="4000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err="1">
                <a:latin typeface="Algerian" pitchFamily="82" charset="0"/>
              </a:rPr>
              <a:t>Fidelizarea</a:t>
            </a:r>
            <a:r>
              <a:rPr lang="en-GB" dirty="0">
                <a:latin typeface="Algerian" pitchFamily="82" charset="0"/>
              </a:rPr>
              <a:t> </a:t>
            </a:r>
            <a:r>
              <a:rPr lang="en-GB" dirty="0" err="1">
                <a:latin typeface="Algerian" pitchFamily="82" charset="0"/>
              </a:rPr>
              <a:t>clienţilor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Calitate </a:t>
            </a:r>
            <a:r>
              <a:rPr lang="ro-RO" dirty="0">
                <a:latin typeface="Times New Roman"/>
                <a:cs typeface="Times New Roman"/>
              </a:rPr>
              <a:t>→ satisfacţie</a:t>
            </a:r>
          </a:p>
          <a:p>
            <a:pPr>
              <a:buNone/>
            </a:pPr>
            <a:r>
              <a:rPr lang="ro-RO" dirty="0"/>
              <a:t>Satisfacţie </a:t>
            </a:r>
            <a:r>
              <a:rPr lang="ro-RO" dirty="0">
                <a:latin typeface="Times New Roman"/>
                <a:cs typeface="Times New Roman"/>
              </a:rPr>
              <a:t>→ </a:t>
            </a:r>
            <a:r>
              <a:rPr lang="ro-RO" dirty="0"/>
              <a:t>fidelitate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Asigurarea calităţii:</a:t>
            </a:r>
          </a:p>
          <a:p>
            <a:r>
              <a:rPr lang="ro-RO" i="1" dirty="0"/>
              <a:t>Demers preventiv</a:t>
            </a:r>
            <a:r>
              <a:rPr lang="ro-RO" dirty="0"/>
              <a:t> - activ</a:t>
            </a:r>
            <a:endParaRPr lang="ro-RO" i="1" dirty="0"/>
          </a:p>
          <a:p>
            <a:r>
              <a:rPr lang="ro-RO" i="1" dirty="0"/>
              <a:t>Demers curativ</a:t>
            </a:r>
          </a:p>
          <a:p>
            <a:pPr>
              <a:buNone/>
            </a:pPr>
            <a:endParaRPr lang="ro-RO" i="1" dirty="0"/>
          </a:p>
          <a:p>
            <a:pPr>
              <a:buNone/>
            </a:pPr>
            <a:r>
              <a:rPr lang="ro-RO" b="1" i="1" dirty="0"/>
              <a:t>Satisfacţie – 100%!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-670044"/>
            <a:ext cx="78867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85235715"/>
              </p:ext>
            </p:extLst>
          </p:nvPr>
        </p:nvGraphicFramePr>
        <p:xfrm>
          <a:off x="467544" y="1916832"/>
          <a:ext cx="813690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Aşteptările clienţilor - ierarhie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Fideli </a:t>
            </a:r>
            <a:endParaRPr lang="en-GB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sz="2800" dirty="0"/>
              <a:t>Interes faţă de produs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Plăcere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Importanţa mărcii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Valorizarea clientului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Realizarea unei afaceri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Absenţa riscului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Competenţa percepută</a:t>
            </a:r>
            <a:endParaRPr lang="en-GB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Infideli </a:t>
            </a:r>
            <a:endParaRPr lang="en-GB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sz="2800" dirty="0"/>
              <a:t>Realizarea unei afaceri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Plăcere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Competenţa percepută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Importanţa mărcii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Valorizarea clientului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Interes faţă de produs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/>
              <a:t>Absenţa riscului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latin typeface="Algerian" pitchFamily="82" charset="0"/>
              </a:rPr>
              <a:t>Categorii de clienti fideli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ro-RO" b="1" dirty="0"/>
              <a:t>Fideli prin tradiţie</a:t>
            </a:r>
          </a:p>
          <a:p>
            <a:r>
              <a:rPr lang="ro-RO" b="1" dirty="0"/>
              <a:t>Fideli prin mimetism</a:t>
            </a:r>
          </a:p>
          <a:p>
            <a:r>
              <a:rPr lang="ro-RO" b="1" dirty="0"/>
              <a:t>Fideli prin obişnuinţă</a:t>
            </a:r>
          </a:p>
          <a:p>
            <a:r>
              <a:rPr lang="ro-RO" b="1" dirty="0"/>
              <a:t>Fideli dintr-un reflex cultural</a:t>
            </a:r>
          </a:p>
          <a:p>
            <a:r>
              <a:rPr lang="ro-RO" b="1" dirty="0"/>
              <a:t>Impresionaţi de o marcă</a:t>
            </a:r>
          </a:p>
          <a:p>
            <a:r>
              <a:rPr lang="ro-RO" b="1" dirty="0"/>
              <a:t>Infuenţaţi de statut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0" y="2133600"/>
            <a:ext cx="8964488" cy="387350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ro-RO" sz="2800" b="1" dirty="0">
                <a:solidFill>
                  <a:srgbClr val="000000"/>
                </a:solidFill>
              </a:rPr>
              <a:t>Întrebare: Este  acest proces cu adevărat profitabil</a:t>
            </a:r>
            <a:r>
              <a:rPr lang="en-US" sz="28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0035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33375"/>
            <a:ext cx="9144000" cy="115140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o-RO" sz="4000" dirty="0"/>
              <a:t>Imbunătățirea loialității tranzacționale a clienților</a:t>
            </a:r>
            <a:endParaRPr lang="en-US" sz="4000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10035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/>
              <a:t>T</a:t>
            </a:r>
            <a:r>
              <a:rPr lang="ro-RO" dirty="0"/>
              <a:t>ipuri de consumatori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Parte pozitivă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Lo</a:t>
            </a:r>
            <a:r>
              <a:rPr lang="ro-RO" b="1" dirty="0">
                <a:solidFill>
                  <a:srgbClr val="FF0000"/>
                </a:solidFill>
              </a:rPr>
              <a:t>iali</a:t>
            </a:r>
            <a:endParaRPr lang="en-GB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 err="1">
                <a:solidFill>
                  <a:srgbClr val="FF0000"/>
                </a:solidFill>
              </a:rPr>
              <a:t>Apost</a:t>
            </a:r>
            <a:r>
              <a:rPr lang="ro-RO" b="1" dirty="0">
                <a:solidFill>
                  <a:srgbClr val="FF0000"/>
                </a:solidFill>
              </a:rPr>
              <a:t>oli</a:t>
            </a:r>
            <a:r>
              <a:rPr lang="en-GB" dirty="0"/>
              <a:t> (WOM</a:t>
            </a:r>
            <a:r>
              <a:rPr lang="ro-RO" dirty="0"/>
              <a:t> pozitiv</a:t>
            </a:r>
            <a:r>
              <a:rPr lang="en-GB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Parte negativă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De</a:t>
            </a:r>
            <a:r>
              <a:rPr lang="ro-RO" b="1" dirty="0">
                <a:solidFill>
                  <a:srgbClr val="FF0000"/>
                </a:solidFill>
              </a:rPr>
              <a:t>zertori</a:t>
            </a:r>
            <a:r>
              <a:rPr lang="en-GB" dirty="0"/>
              <a:t> (</a:t>
            </a:r>
            <a:r>
              <a:rPr lang="ro-RO" dirty="0"/>
              <a:t>cel mai probabil părăsesc compania dacă nu sunt mulțumiți)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 err="1">
                <a:solidFill>
                  <a:srgbClr val="FF0000"/>
                </a:solidFill>
              </a:rPr>
              <a:t>Terori</a:t>
            </a:r>
            <a:r>
              <a:rPr lang="ro-RO" b="1" dirty="0">
                <a:solidFill>
                  <a:srgbClr val="FF0000"/>
                </a:solidFill>
              </a:rPr>
              <a:t>ș</a:t>
            </a:r>
            <a:r>
              <a:rPr lang="en-GB" b="1" dirty="0">
                <a:solidFill>
                  <a:srgbClr val="FF0000"/>
                </a:solidFill>
              </a:rPr>
              <a:t>t</a:t>
            </a:r>
            <a:r>
              <a:rPr lang="ro-RO" b="1" dirty="0">
                <a:solidFill>
                  <a:srgbClr val="FF0000"/>
                </a:solidFill>
              </a:rPr>
              <a:t>i</a:t>
            </a:r>
            <a:r>
              <a:rPr lang="en-GB" dirty="0"/>
              <a:t> (</a:t>
            </a:r>
            <a:r>
              <a:rPr lang="ro-RO" dirty="0"/>
              <a:t>au avut o experiență negativă</a:t>
            </a:r>
            <a:r>
              <a:rPr lang="en-GB" dirty="0"/>
              <a:t> – WOM)</a:t>
            </a:r>
          </a:p>
          <a:p>
            <a:pPr marL="514350" indent="-514350">
              <a:buFont typeface="+mj-lt"/>
              <a:buAutoNum type="arabicPeriod"/>
            </a:pPr>
            <a:r>
              <a:rPr lang="ro-RO" b="1" dirty="0">
                <a:solidFill>
                  <a:srgbClr val="FF0000"/>
                </a:solidFill>
              </a:rPr>
              <a:t>Prizonieri</a:t>
            </a:r>
            <a:r>
              <a:rPr lang="en-GB" dirty="0"/>
              <a:t> (</a:t>
            </a:r>
            <a:r>
              <a:rPr lang="ro-RO" dirty="0"/>
              <a:t>au avut o experiență negativă</a:t>
            </a:r>
            <a:r>
              <a:rPr lang="en-GB" dirty="0"/>
              <a:t> – </a:t>
            </a:r>
            <a:r>
              <a:rPr lang="ro-RO" dirty="0"/>
              <a:t>rămân clienți</a:t>
            </a:r>
            <a:r>
              <a:rPr lang="en-GB" dirty="0"/>
              <a:t>– </a:t>
            </a:r>
            <a:r>
              <a:rPr lang="ro-RO" dirty="0"/>
              <a:t>DE CE</a:t>
            </a:r>
            <a:r>
              <a:rPr lang="en-GB" dirty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>
                <a:solidFill>
                  <a:srgbClr val="FF0000"/>
                </a:solidFill>
              </a:rPr>
              <a:t>Mercenari</a:t>
            </a:r>
            <a:r>
              <a:rPr lang="en-GB" dirty="0"/>
              <a:t> – </a:t>
            </a:r>
            <a:r>
              <a:rPr lang="ro-RO" dirty="0"/>
              <a:t>neloiali</a:t>
            </a:r>
            <a:r>
              <a:rPr lang="en-GB" dirty="0"/>
              <a:t>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95736" y="2492896"/>
            <a:ext cx="2376264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GB" dirty="0">
                <a:latin typeface="Algerian" pitchFamily="82" charset="0"/>
                <a:cs typeface="Aharoni" pitchFamily="2" charset="-79"/>
              </a:rPr>
              <a:t>Factor</a:t>
            </a:r>
            <a:r>
              <a:rPr lang="ro-RO" dirty="0">
                <a:latin typeface="Algerian" pitchFamily="82" charset="0"/>
                <a:cs typeface="Aharoni" pitchFamily="2" charset="-79"/>
              </a:rPr>
              <a:t>i</a:t>
            </a:r>
            <a:r>
              <a:rPr lang="en-GB" dirty="0">
                <a:latin typeface="Algerian" pitchFamily="82" charset="0"/>
                <a:cs typeface="Aharoni" pitchFamily="2" charset="-79"/>
              </a:rPr>
              <a:t> </a:t>
            </a:r>
            <a:r>
              <a:rPr lang="ro-RO" dirty="0">
                <a:latin typeface="Algerian" pitchFamily="82" charset="0"/>
                <a:cs typeface="Aharoni" pitchFamily="2" charset="-79"/>
              </a:rPr>
              <a:t>ai</a:t>
            </a:r>
            <a:r>
              <a:rPr lang="en-GB" dirty="0">
                <a:latin typeface="Algerian" pitchFamily="82" charset="0"/>
                <a:cs typeface="Aharoni" pitchFamily="2" charset="-79"/>
              </a:rPr>
              <a:t> </a:t>
            </a:r>
            <a:r>
              <a:rPr lang="en-GB" dirty="0" err="1">
                <a:latin typeface="Algerian" pitchFamily="82" charset="0"/>
                <a:cs typeface="Aharoni" pitchFamily="2" charset="-79"/>
              </a:rPr>
              <a:t>satisfac</a:t>
            </a:r>
            <a:r>
              <a:rPr lang="ro-RO" dirty="0">
                <a:latin typeface="Algerian" pitchFamily="82" charset="0"/>
                <a:cs typeface="Aharoni" pitchFamily="2" charset="-79"/>
              </a:rPr>
              <a:t>tiei</a:t>
            </a:r>
            <a:endParaRPr lang="en-GB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920085"/>
            <a:ext cx="5832648" cy="443484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ro-RO" b="1" dirty="0"/>
              <a:t>Factori de necesitate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o-RO" b="1" dirty="0"/>
              <a:t>Factori de entuzia</a:t>
            </a:r>
            <a:r>
              <a:rPr lang="en-GB" b="1"/>
              <a:t>s</a:t>
            </a:r>
            <a:r>
              <a:rPr lang="ro-RO" b="1"/>
              <a:t>m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o-RO" b="1" dirty="0"/>
              <a:t>Factori de performanță</a:t>
            </a:r>
            <a:r>
              <a:rPr lang="en-US" b="1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2200" y="1920085"/>
            <a:ext cx="2314600" cy="443484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GB" dirty="0"/>
          </a:p>
          <a:p>
            <a:pPr marL="514350" indent="-514350">
              <a:buNone/>
            </a:pPr>
            <a:endParaRPr lang="en-GB" dirty="0"/>
          </a:p>
          <a:p>
            <a:pPr marL="514350" indent="-514350">
              <a:buNone/>
            </a:pPr>
            <a:endParaRPr lang="en-GB" dirty="0"/>
          </a:p>
          <a:p>
            <a:pPr marL="514350" indent="-51435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568" y="332656"/>
            <a:ext cx="776949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o-RO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Procesul de cumpărare </a:t>
            </a:r>
          </a:p>
          <a:p>
            <a:pPr algn="ctr">
              <a:defRPr/>
            </a:pPr>
            <a:r>
              <a:rPr lang="ro-RO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– scurtă prezentare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7158" y="5500702"/>
            <a:ext cx="2071702" cy="928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o-RO" b="1" dirty="0"/>
              <a:t>Recunoașterea nevoii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28794" y="4714884"/>
            <a:ext cx="2071702" cy="928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o-RO" b="1" dirty="0"/>
              <a:t>Căutarea informațiilor</a:t>
            </a:r>
            <a:endParaRPr lang="en-GB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86116" y="3857628"/>
            <a:ext cx="2071702" cy="928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o-RO" b="1" dirty="0"/>
              <a:t>Evaluarea alternativelor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86314" y="3071810"/>
            <a:ext cx="2071702" cy="928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o-RO" b="1" dirty="0"/>
              <a:t>Decizia de cumpărare</a:t>
            </a:r>
            <a:endParaRPr lang="en-GB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357950" y="2285992"/>
            <a:ext cx="2174490" cy="928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o-RO" b="1" dirty="0"/>
              <a:t>Comportamentul post-cumpărare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66800" y="4270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>
              <a:defRPr/>
            </a:pPr>
            <a:br>
              <a:rPr lang="ro-RO" sz="4000" b="1" dirty="0">
                <a:ln w="19050">
                  <a:solidFill>
                    <a:srgbClr val="FFC0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ro-RO" sz="4000" b="1" dirty="0">
                <a:ln w="19050">
                  <a:solidFill>
                    <a:srgbClr val="FFC0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ro-RO" sz="4000" b="1" dirty="0">
                <a:ln w="19050">
                  <a:solidFill>
                    <a:srgbClr val="FFC0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000" b="1" dirty="0">
              <a:ln w="19050">
                <a:solidFill>
                  <a:srgbClr val="FFC000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ro-RO" sz="4000" b="1" dirty="0">
                <a:ln w="19050">
                  <a:solidFill>
                    <a:srgbClr val="FFC0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Comportamentul post-cumpărare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6286500" y="3857625"/>
            <a:ext cx="2571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DISONANȚA POST-CUMPĂRARE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o-RO" sz="3400" b="1" dirty="0">
                <a:ln w="19050">
                  <a:solidFill>
                    <a:srgbClr val="FFC0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Comportamentul post-cumpărare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640960" cy="4551784"/>
          </a:xfrm>
        </p:spPr>
        <p:txBody>
          <a:bodyPr>
            <a:noAutofit/>
          </a:bodyPr>
          <a:lstStyle/>
          <a:p>
            <a:endParaRPr lang="en-GB" dirty="0"/>
          </a:p>
          <a:p>
            <a:r>
              <a:rPr lang="ro-RO" dirty="0"/>
              <a:t>Evaluarea adecvării cu nevoile originale</a:t>
            </a:r>
            <a:r>
              <a:rPr lang="en-GB" dirty="0"/>
              <a:t>  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r>
              <a:rPr lang="ro-RO" dirty="0"/>
              <a:t>Consumatorul va simți fie</a:t>
            </a:r>
            <a:r>
              <a:rPr lang="en-GB" dirty="0"/>
              <a:t>:</a:t>
            </a:r>
          </a:p>
          <a:p>
            <a:pPr lvl="1"/>
            <a:r>
              <a:rPr lang="en-GB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GB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</a:t>
            </a:r>
            <a:r>
              <a:rPr lang="ro-RO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facție</a:t>
            </a:r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600" dirty="0"/>
              <a:t>f</a:t>
            </a:r>
            <a:r>
              <a:rPr lang="ro-RO" sz="2600" dirty="0"/>
              <a:t>ață de utilizarea / consumul p</a:t>
            </a:r>
            <a:r>
              <a:rPr lang="en-GB" sz="2600" dirty="0" err="1"/>
              <a:t>rodu</a:t>
            </a:r>
            <a:r>
              <a:rPr lang="ro-RO" sz="2600" dirty="0"/>
              <a:t>sului</a:t>
            </a:r>
            <a:r>
              <a:rPr lang="en-GB" sz="2600" dirty="0"/>
              <a:t>, </a:t>
            </a:r>
          </a:p>
          <a:p>
            <a:pPr lvl="1"/>
            <a:r>
              <a:rPr lang="en-GB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</a:t>
            </a:r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ro-RO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ezamăgire</a:t>
            </a:r>
            <a:endParaRPr lang="en-GB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4" name="AutoShape 2" descr="https://encrypted-tbn3.gstatic.com/images?q=tbn:ANd9GcSKPjtcGi3lNgEEBCPIyxIFELGr2LosrXDY2nPClT5R_JDe9oyJ"/>
          <p:cNvSpPr>
            <a:spLocks noChangeAspect="1" noChangeArrowheads="1"/>
          </p:cNvSpPr>
          <p:nvPr/>
        </p:nvSpPr>
        <p:spPr bwMode="auto">
          <a:xfrm>
            <a:off x="63500" y="-136525"/>
            <a:ext cx="35814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10" ma:contentTypeDescription="Create a new document." ma:contentTypeScope="" ma:versionID="79d35ea1c90987a4b8ee5a2e6826b2db">
  <xsd:schema xmlns:xsd="http://www.w3.org/2001/XMLSchema" xmlns:xs="http://www.w3.org/2001/XMLSchema" xmlns:p="http://schemas.microsoft.com/office/2006/metadata/properties" xmlns:ns2="f2221ac0-c0ff-4d71-8a17-d17f23400e30" xmlns:ns3="1e07ac65-7599-4e5d-bc53-a59f6134c5c3" targetNamespace="http://schemas.microsoft.com/office/2006/metadata/properties" ma:root="true" ma:fieldsID="ec796d4c367600058b5b7b6b0a216584" ns2:_="" ns3:_="">
    <xsd:import namespace="f2221ac0-c0ff-4d71-8a17-d17f23400e30"/>
    <xsd:import namespace="1e07ac65-7599-4e5d-bc53-a59f6134c5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91ba608-d92c-4546-ab3e-df3c1547d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7ac65-7599-4e5d-bc53-a59f6134c5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e30cbc-40b1-4a98-93ec-ee6008d93c07}" ma:internalName="TaxCatchAll" ma:showField="CatchAllData" ma:web="1e07ac65-7599-4e5d-bc53-a59f6134c5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07ac65-7599-4e5d-bc53-a59f6134c5c3" xsi:nil="true"/>
    <lcf76f155ced4ddcb4097134ff3c332f xmlns="f2221ac0-c0ff-4d71-8a17-d17f23400e3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1A2A4AF-EC15-4578-96F8-60786458B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21ac0-c0ff-4d71-8a17-d17f23400e30"/>
    <ds:schemaRef ds:uri="1e07ac65-7599-4e5d-bc53-a59f6134c5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95C7DE-E1AF-4ACB-8127-0F7CB9EF42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35FB90-7C3E-4553-AAD5-469FB92E98D8}">
  <ds:schemaRefs>
    <ds:schemaRef ds:uri="http://schemas.microsoft.com/office/2006/metadata/properties"/>
    <ds:schemaRef ds:uri="http://schemas.microsoft.com/office/infopath/2007/PartnerControls"/>
    <ds:schemaRef ds:uri="1e07ac65-7599-4e5d-bc53-a59f6134c5c3"/>
    <ds:schemaRef ds:uri="f2221ac0-c0ff-4d71-8a17-d17f23400e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</TotalTime>
  <Words>1207</Words>
  <Application>Microsoft Office PowerPoint</Application>
  <PresentationFormat>Expunere pe ecran (4:3)</PresentationFormat>
  <Paragraphs>308</Paragraphs>
  <Slides>45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45</vt:i4>
      </vt:variant>
    </vt:vector>
  </HeadingPairs>
  <TitlesOfParts>
    <vt:vector size="46" baseType="lpstr">
      <vt:lpstr>Office Theme</vt:lpstr>
      <vt:lpstr>Satisfacția clienților</vt:lpstr>
      <vt:lpstr>Prezentare PowerPoint</vt:lpstr>
      <vt:lpstr>Prezentare PowerPoint</vt:lpstr>
      <vt:lpstr>Prezentare PowerPoint</vt:lpstr>
      <vt:lpstr>Tipuri de consumatori</vt:lpstr>
      <vt:lpstr>Factori ai satisfactiei</vt:lpstr>
      <vt:lpstr>Prezentare PowerPoint</vt:lpstr>
      <vt:lpstr>Prezentare PowerPoint</vt:lpstr>
      <vt:lpstr>Comportamentul post-cumpărare</vt:lpstr>
      <vt:lpstr>Prezentare PowerPoint</vt:lpstr>
      <vt:lpstr>Acțiuni posibile pentru optimizarea experienței consumatorilor?</vt:lpstr>
      <vt:lpstr>consumatorul …</vt:lpstr>
      <vt:lpstr>Sfaturi pentru companii</vt:lpstr>
      <vt:lpstr>Îmbunătățirea experienței de cumpărare și a relației cu clienții</vt:lpstr>
      <vt:lpstr>Prezentare PowerPoint</vt:lpstr>
      <vt:lpstr>Satisfactia in servicii </vt:lpstr>
      <vt:lpstr>De ce avem nevoie de clienti satisfacuti?</vt:lpstr>
      <vt:lpstr>Relatia si profitabilitatea</vt:lpstr>
      <vt:lpstr>Ciclul de viata a clientului</vt:lpstr>
      <vt:lpstr>Prezentare PowerPoint</vt:lpstr>
      <vt:lpstr>Profitabilitatea clientilor</vt:lpstr>
      <vt:lpstr>Prezentare PowerPoint</vt:lpstr>
      <vt:lpstr>Prezentare PowerPoint</vt:lpstr>
      <vt:lpstr>Cercetarea satisfacției  clienților</vt:lpstr>
      <vt:lpstr>Masurarea satisfactiei</vt:lpstr>
      <vt:lpstr>Perceperea calitatii serviciilor</vt:lpstr>
      <vt:lpstr>Loialitatea clienților</vt:lpstr>
      <vt:lpstr>4 etape ale relatiilor cu clientii</vt:lpstr>
      <vt:lpstr>I. Atragerea clienților</vt:lpstr>
      <vt:lpstr>Prezentare PowerPoint</vt:lpstr>
      <vt:lpstr>Componentele loialitatii</vt:lpstr>
      <vt:lpstr>Prezentare PowerPoint</vt:lpstr>
      <vt:lpstr>Atragere și menținere clienți care:</vt:lpstr>
      <vt:lpstr>Stimularea retenției clienților - abordări</vt:lpstr>
      <vt:lpstr>De ce spunem “da” retentiei clientilor loiali?</vt:lpstr>
      <vt:lpstr>Prezentare PowerPoint</vt:lpstr>
      <vt:lpstr> retentia clientilor</vt:lpstr>
      <vt:lpstr>Tehnici de fidelizare - abonati</vt:lpstr>
      <vt:lpstr>Tehnici de fidelizare - abonati</vt:lpstr>
      <vt:lpstr>Prezentare PowerPoint</vt:lpstr>
      <vt:lpstr>Fidelizarea clienţilor</vt:lpstr>
      <vt:lpstr>Prezentare PowerPoint</vt:lpstr>
      <vt:lpstr>Aşteptările clienţilor - ierarhie</vt:lpstr>
      <vt:lpstr>Categorii de clienti fideli</vt:lpstr>
      <vt:lpstr>Prezentare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Oana Tugulea</cp:lastModifiedBy>
  <cp:revision>296</cp:revision>
  <dcterms:created xsi:type="dcterms:W3CDTF">2016-04-08T10:24:41Z</dcterms:created>
  <dcterms:modified xsi:type="dcterms:W3CDTF">2025-02-16T09:08:11Z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  <property fmtid="{D5CDD505-2E9C-101B-9397-08002B2CF9AE}" pid="3" name="MediaServiceImageTags">
    <vt:lpwstr/>
  </property>
</Properties>
</file>