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3"/>
  </p:sldMasterIdLst>
  <p:notesMasterIdLst>
    <p:notesMasterId r:id="rId23"/>
  </p:notesMasterIdLst>
  <p:handoutMasterIdLst>
    <p:handoutMasterId r:id="rId24"/>
  </p:handoutMasterIdLst>
  <p:sldIdLst>
    <p:sldId id="336" r:id="rId4"/>
    <p:sldId id="282" r:id="rId5"/>
    <p:sldId id="284" r:id="rId6"/>
    <p:sldId id="287" r:id="rId7"/>
    <p:sldId id="288" r:id="rId8"/>
    <p:sldId id="290" r:id="rId9"/>
    <p:sldId id="291" r:id="rId10"/>
    <p:sldId id="292" r:id="rId11"/>
    <p:sldId id="293" r:id="rId12"/>
    <p:sldId id="308" r:id="rId13"/>
    <p:sldId id="326" r:id="rId14"/>
    <p:sldId id="331" r:id="rId15"/>
    <p:sldId id="332" r:id="rId16"/>
    <p:sldId id="333" r:id="rId17"/>
    <p:sldId id="339" r:id="rId18"/>
    <p:sldId id="380" r:id="rId19"/>
    <p:sldId id="381" r:id="rId20"/>
    <p:sldId id="384" r:id="rId21"/>
    <p:sldId id="371" r:id="rId2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1" autoAdjust="0"/>
    <p:restoredTop sz="94660"/>
  </p:normalViewPr>
  <p:slideViewPr>
    <p:cSldViewPr>
      <p:cViewPr varScale="1">
        <p:scale>
          <a:sx n="83" d="100"/>
          <a:sy n="83" d="100"/>
        </p:scale>
        <p:origin x="105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67B4A-217A-4E41-B335-D02D9846A6D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5FDB0B-C476-4D94-B557-49367E258503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</a:rPr>
            <a:t>(</a:t>
          </a:r>
          <a:r>
            <a:rPr lang="en-GB" sz="2800" dirty="0">
              <a:solidFill>
                <a:schemeClr val="tx1"/>
              </a:solidFill>
              <a:latin typeface="+mj-lt"/>
            </a:rPr>
            <a:t>Jon Steel - TRUTH, LIES,  AND ADVERTISING</a:t>
          </a:r>
          <a:r>
            <a:rPr lang="en-GB" sz="2800" dirty="0">
              <a:solidFill>
                <a:schemeClr val="tx1"/>
              </a:solidFill>
            </a:rPr>
            <a:t>).</a:t>
          </a:r>
        </a:p>
      </dgm:t>
    </dgm:pt>
    <dgm:pt modelId="{B8446F8F-D718-4B60-86B1-5F4994091A93}" type="sibTrans" cxnId="{C642BF33-9E13-45A6-8337-2556B068E33B}">
      <dgm:prSet/>
      <dgm:spPr/>
      <dgm:t>
        <a:bodyPr/>
        <a:lstStyle/>
        <a:p>
          <a:endParaRPr lang="en-GB"/>
        </a:p>
      </dgm:t>
    </dgm:pt>
    <dgm:pt modelId="{CBB43A72-7081-491A-B225-26D8F5E5187F}" type="parTrans" cxnId="{C642BF33-9E13-45A6-8337-2556B068E33B}">
      <dgm:prSet/>
      <dgm:spPr/>
      <dgm:t>
        <a:bodyPr/>
        <a:lstStyle/>
        <a:p>
          <a:endParaRPr lang="en-GB"/>
        </a:p>
      </dgm:t>
    </dgm:pt>
    <dgm:pt modelId="{2622DAB4-9AAB-4F0D-B898-42F90CE2961F}">
      <dgm:prSet custT="1"/>
      <dgm:spPr/>
      <dgm:t>
        <a:bodyPr/>
        <a:lstStyle/>
        <a:p>
          <a:pPr algn="just"/>
          <a:r>
            <a:rPr lang="en-GB" sz="2400" dirty="0">
              <a:solidFill>
                <a:schemeClr val="tx1"/>
              </a:solidFill>
            </a:rPr>
            <a:t>“An agency's art has to be a means to an end, and that end, like it or not, is commercial in nature. Art is a vehicle that  can make an ad more distinctive, more memorable, and at its best, carry a message in such a way that it will be more effective in influencing its audience. (…) </a:t>
          </a:r>
          <a:r>
            <a:rPr lang="en-GB" sz="2400" b="1" dirty="0">
              <a:solidFill>
                <a:schemeClr val="tx1"/>
              </a:solidFill>
            </a:rPr>
            <a:t>the artistic and commercial elements have to live together in an almost symbiotic relationship</a:t>
          </a:r>
          <a:r>
            <a:rPr lang="en-GB" sz="2400" dirty="0">
              <a:solidFill>
                <a:schemeClr val="tx1"/>
              </a:solidFill>
            </a:rPr>
            <a:t>. If one starts to dominate at the expense of the other, the relationship becomes more parasitic than symbiotic, and its effectiveness, both in the short and long term, will be compromised.</a:t>
          </a:r>
          <a:r>
            <a:rPr lang="ro-RO" sz="2400" dirty="0">
              <a:solidFill>
                <a:schemeClr val="tx1"/>
              </a:solidFill>
            </a:rPr>
            <a:t>.</a:t>
          </a:r>
          <a:r>
            <a:rPr lang="en-GB" sz="2400" dirty="0">
              <a:solidFill>
                <a:schemeClr val="tx1"/>
              </a:solidFill>
            </a:rPr>
            <a:t>”</a:t>
          </a:r>
        </a:p>
      </dgm:t>
    </dgm:pt>
    <dgm:pt modelId="{C4AEDA45-8862-4976-A2A5-FF07784842B4}" type="sibTrans" cxnId="{735D094D-A2FD-4A9D-B1A8-9C4EED02B1A0}">
      <dgm:prSet/>
      <dgm:spPr/>
      <dgm:t>
        <a:bodyPr/>
        <a:lstStyle/>
        <a:p>
          <a:endParaRPr lang="en-GB"/>
        </a:p>
      </dgm:t>
    </dgm:pt>
    <dgm:pt modelId="{ACA44051-D517-4EFE-B6FB-7EC95D881307}" type="parTrans" cxnId="{735D094D-A2FD-4A9D-B1A8-9C4EED02B1A0}">
      <dgm:prSet/>
      <dgm:spPr/>
      <dgm:t>
        <a:bodyPr/>
        <a:lstStyle/>
        <a:p>
          <a:endParaRPr lang="en-GB"/>
        </a:p>
      </dgm:t>
    </dgm:pt>
    <dgm:pt modelId="{0797E10E-628C-42E7-86EE-33A082CC49F6}" type="pres">
      <dgm:prSet presAssocID="{2BF67B4A-217A-4E41-B335-D02D9846A6DF}" presName="linear" presStyleCnt="0">
        <dgm:presLayoutVars>
          <dgm:dir/>
          <dgm:animLvl val="lvl"/>
          <dgm:resizeHandles val="exact"/>
        </dgm:presLayoutVars>
      </dgm:prSet>
      <dgm:spPr/>
    </dgm:pt>
    <dgm:pt modelId="{0B199D60-D72A-4347-9B9E-65257EF74261}" type="pres">
      <dgm:prSet presAssocID="{2622DAB4-9AAB-4F0D-B898-42F90CE2961F}" presName="parentLin" presStyleCnt="0"/>
      <dgm:spPr/>
    </dgm:pt>
    <dgm:pt modelId="{0C3AB6A0-AEB2-46E0-A334-1632BB850795}" type="pres">
      <dgm:prSet presAssocID="{2622DAB4-9AAB-4F0D-B898-42F90CE2961F}" presName="parentLeftMargin" presStyleLbl="node1" presStyleIdx="0" presStyleCnt="2"/>
      <dgm:spPr/>
    </dgm:pt>
    <dgm:pt modelId="{84DBB0A7-63B0-4B2E-9274-E6052FEBA0DD}" type="pres">
      <dgm:prSet presAssocID="{2622DAB4-9AAB-4F0D-B898-42F90CE2961F}" presName="parentText" presStyleLbl="node1" presStyleIdx="0" presStyleCnt="2" custScaleX="162720" custScaleY="454165" custLinFactNeighborX="-72596" custLinFactNeighborY="30459">
        <dgm:presLayoutVars>
          <dgm:chMax val="0"/>
          <dgm:bulletEnabled val="1"/>
        </dgm:presLayoutVars>
      </dgm:prSet>
      <dgm:spPr/>
    </dgm:pt>
    <dgm:pt modelId="{8DC5F11F-B193-4207-9933-AC8777D0087F}" type="pres">
      <dgm:prSet presAssocID="{2622DAB4-9AAB-4F0D-B898-42F90CE2961F}" presName="negativeSpace" presStyleCnt="0"/>
      <dgm:spPr/>
    </dgm:pt>
    <dgm:pt modelId="{B2E42137-4254-4F6F-BF69-5C2B7FB79FFC}" type="pres">
      <dgm:prSet presAssocID="{2622DAB4-9AAB-4F0D-B898-42F90CE2961F}" presName="childText" presStyleLbl="conFgAcc1" presStyleIdx="0" presStyleCnt="2">
        <dgm:presLayoutVars>
          <dgm:bulletEnabled val="1"/>
        </dgm:presLayoutVars>
      </dgm:prSet>
      <dgm:spPr/>
    </dgm:pt>
    <dgm:pt modelId="{08298AFC-BC0F-45EA-88E7-A7E86C5ACA77}" type="pres">
      <dgm:prSet presAssocID="{C4AEDA45-8862-4976-A2A5-FF07784842B4}" presName="spaceBetweenRectangles" presStyleCnt="0"/>
      <dgm:spPr/>
    </dgm:pt>
    <dgm:pt modelId="{590FB1AF-DCAC-4A6E-BDA3-85D25DD7E616}" type="pres">
      <dgm:prSet presAssocID="{265FDB0B-C476-4D94-B557-49367E258503}" presName="parentLin" presStyleCnt="0"/>
      <dgm:spPr/>
    </dgm:pt>
    <dgm:pt modelId="{53E9C085-18B3-4081-9952-9F10674856EB}" type="pres">
      <dgm:prSet presAssocID="{265FDB0B-C476-4D94-B557-49367E258503}" presName="parentLeftMargin" presStyleLbl="node1" presStyleIdx="0" presStyleCnt="2"/>
      <dgm:spPr/>
    </dgm:pt>
    <dgm:pt modelId="{CFBE46CD-1A2F-4C75-A67F-4980DC40635C}" type="pres">
      <dgm:prSet presAssocID="{265FDB0B-C476-4D94-B557-49367E258503}" presName="parentText" presStyleLbl="node1" presStyleIdx="1" presStyleCnt="2" custScaleX="142857">
        <dgm:presLayoutVars>
          <dgm:chMax val="0"/>
          <dgm:bulletEnabled val="1"/>
        </dgm:presLayoutVars>
      </dgm:prSet>
      <dgm:spPr/>
    </dgm:pt>
    <dgm:pt modelId="{8FBFF3A3-CEB8-4BA0-8798-F6607F23A9A2}" type="pres">
      <dgm:prSet presAssocID="{265FDB0B-C476-4D94-B557-49367E258503}" presName="negativeSpace" presStyleCnt="0"/>
      <dgm:spPr/>
    </dgm:pt>
    <dgm:pt modelId="{7443DE28-B746-4DE4-930C-093E30322847}" type="pres">
      <dgm:prSet presAssocID="{265FDB0B-C476-4D94-B557-49367E25850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F9860C-C110-442A-BF72-760543F88395}" type="presOf" srcId="{2622DAB4-9AAB-4F0D-B898-42F90CE2961F}" destId="{0C3AB6A0-AEB2-46E0-A334-1632BB850795}" srcOrd="0" destOrd="0" presId="urn:microsoft.com/office/officeart/2005/8/layout/list1"/>
    <dgm:cxn modelId="{C642BF33-9E13-45A6-8337-2556B068E33B}" srcId="{2BF67B4A-217A-4E41-B335-D02D9846A6DF}" destId="{265FDB0B-C476-4D94-B557-49367E258503}" srcOrd="1" destOrd="0" parTransId="{CBB43A72-7081-491A-B225-26D8F5E5187F}" sibTransId="{B8446F8F-D718-4B60-86B1-5F4994091A93}"/>
    <dgm:cxn modelId="{4CA46F49-98E4-4D8B-A1C8-8AC405B8E877}" type="presOf" srcId="{2BF67B4A-217A-4E41-B335-D02D9846A6DF}" destId="{0797E10E-628C-42E7-86EE-33A082CC49F6}" srcOrd="0" destOrd="0" presId="urn:microsoft.com/office/officeart/2005/8/layout/list1"/>
    <dgm:cxn modelId="{C073194B-5664-4DB7-B252-DA1AEA1EE5D3}" type="presOf" srcId="{265FDB0B-C476-4D94-B557-49367E258503}" destId="{CFBE46CD-1A2F-4C75-A67F-4980DC40635C}" srcOrd="1" destOrd="0" presId="urn:microsoft.com/office/officeart/2005/8/layout/list1"/>
    <dgm:cxn modelId="{735D094D-A2FD-4A9D-B1A8-9C4EED02B1A0}" srcId="{2BF67B4A-217A-4E41-B335-D02D9846A6DF}" destId="{2622DAB4-9AAB-4F0D-B898-42F90CE2961F}" srcOrd="0" destOrd="0" parTransId="{ACA44051-D517-4EFE-B6FB-7EC95D881307}" sibTransId="{C4AEDA45-8862-4976-A2A5-FF07784842B4}"/>
    <dgm:cxn modelId="{05A1298C-214C-4F05-AB7B-B8CC625330B4}" type="presOf" srcId="{265FDB0B-C476-4D94-B557-49367E258503}" destId="{53E9C085-18B3-4081-9952-9F10674856EB}" srcOrd="0" destOrd="0" presId="urn:microsoft.com/office/officeart/2005/8/layout/list1"/>
    <dgm:cxn modelId="{6DECDCAF-A2C9-48CC-BC0C-B638E0D52605}" type="presOf" srcId="{2622DAB4-9AAB-4F0D-B898-42F90CE2961F}" destId="{84DBB0A7-63B0-4B2E-9274-E6052FEBA0DD}" srcOrd="1" destOrd="0" presId="urn:microsoft.com/office/officeart/2005/8/layout/list1"/>
    <dgm:cxn modelId="{75C329CC-B2F6-4F8F-B979-D7DA5659F0B5}" type="presParOf" srcId="{0797E10E-628C-42E7-86EE-33A082CC49F6}" destId="{0B199D60-D72A-4347-9B9E-65257EF74261}" srcOrd="0" destOrd="0" presId="urn:microsoft.com/office/officeart/2005/8/layout/list1"/>
    <dgm:cxn modelId="{835D6105-CC09-42AE-ACC4-46A2686E2144}" type="presParOf" srcId="{0B199D60-D72A-4347-9B9E-65257EF74261}" destId="{0C3AB6A0-AEB2-46E0-A334-1632BB850795}" srcOrd="0" destOrd="0" presId="urn:microsoft.com/office/officeart/2005/8/layout/list1"/>
    <dgm:cxn modelId="{77A9DAC1-55B1-42BE-9716-358F20FD8B95}" type="presParOf" srcId="{0B199D60-D72A-4347-9B9E-65257EF74261}" destId="{84DBB0A7-63B0-4B2E-9274-E6052FEBA0DD}" srcOrd="1" destOrd="0" presId="urn:microsoft.com/office/officeart/2005/8/layout/list1"/>
    <dgm:cxn modelId="{E4226D8B-34DA-4347-BD14-1F28C85FEBE9}" type="presParOf" srcId="{0797E10E-628C-42E7-86EE-33A082CC49F6}" destId="{8DC5F11F-B193-4207-9933-AC8777D0087F}" srcOrd="1" destOrd="0" presId="urn:microsoft.com/office/officeart/2005/8/layout/list1"/>
    <dgm:cxn modelId="{2C6C82CC-8152-4D66-892B-F8274CD3EDCA}" type="presParOf" srcId="{0797E10E-628C-42E7-86EE-33A082CC49F6}" destId="{B2E42137-4254-4F6F-BF69-5C2B7FB79FFC}" srcOrd="2" destOrd="0" presId="urn:microsoft.com/office/officeart/2005/8/layout/list1"/>
    <dgm:cxn modelId="{0F48B259-B686-4D75-A9D7-F03FD7DE6531}" type="presParOf" srcId="{0797E10E-628C-42E7-86EE-33A082CC49F6}" destId="{08298AFC-BC0F-45EA-88E7-A7E86C5ACA77}" srcOrd="3" destOrd="0" presId="urn:microsoft.com/office/officeart/2005/8/layout/list1"/>
    <dgm:cxn modelId="{F5733B10-92AF-4A8F-A3AC-9EFED32E4261}" type="presParOf" srcId="{0797E10E-628C-42E7-86EE-33A082CC49F6}" destId="{590FB1AF-DCAC-4A6E-BDA3-85D25DD7E616}" srcOrd="4" destOrd="0" presId="urn:microsoft.com/office/officeart/2005/8/layout/list1"/>
    <dgm:cxn modelId="{54180CB8-8F6B-4CF9-B6F8-42E907EBEA15}" type="presParOf" srcId="{590FB1AF-DCAC-4A6E-BDA3-85D25DD7E616}" destId="{53E9C085-18B3-4081-9952-9F10674856EB}" srcOrd="0" destOrd="0" presId="urn:microsoft.com/office/officeart/2005/8/layout/list1"/>
    <dgm:cxn modelId="{8CD7F1D2-4D47-4ABC-B3F6-58FDF2A50B98}" type="presParOf" srcId="{590FB1AF-DCAC-4A6E-BDA3-85D25DD7E616}" destId="{CFBE46CD-1A2F-4C75-A67F-4980DC40635C}" srcOrd="1" destOrd="0" presId="urn:microsoft.com/office/officeart/2005/8/layout/list1"/>
    <dgm:cxn modelId="{D3E66618-A1BC-4B98-A329-4121087933C4}" type="presParOf" srcId="{0797E10E-628C-42E7-86EE-33A082CC49F6}" destId="{8FBFF3A3-CEB8-4BA0-8798-F6607F23A9A2}" srcOrd="5" destOrd="0" presId="urn:microsoft.com/office/officeart/2005/8/layout/list1"/>
    <dgm:cxn modelId="{0CE27F55-5D34-4787-AEB0-D51CE499840B}" type="presParOf" srcId="{0797E10E-628C-42E7-86EE-33A082CC49F6}" destId="{7443DE28-B746-4DE4-930C-093E303228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42137-4254-4F6F-BF69-5C2B7FB79FFC}">
      <dsp:nvSpPr>
        <dsp:cNvPr id="0" name=""/>
        <dsp:cNvSpPr/>
      </dsp:nvSpPr>
      <dsp:spPr>
        <a:xfrm>
          <a:off x="0" y="4004766"/>
          <a:ext cx="79248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BB0A7-63B0-4B2E-9274-E6052FEBA0DD}">
      <dsp:nvSpPr>
        <dsp:cNvPr id="0" name=""/>
        <dsp:cNvSpPr/>
      </dsp:nvSpPr>
      <dsp:spPr>
        <a:xfrm>
          <a:off x="91300" y="364272"/>
          <a:ext cx="7589802" cy="44242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“An agency's art has to be a means to an end, and that end, like it or not, is commercial in nature. Art is a vehicle that  can make an ad more distinctive, more memorable, and at its best, carry a message in such a way that it will be more effective in influencing its audience. (…) </a:t>
          </a:r>
          <a:r>
            <a:rPr lang="en-GB" sz="2400" b="1" kern="1200" dirty="0">
              <a:solidFill>
                <a:schemeClr val="tx1"/>
              </a:solidFill>
            </a:rPr>
            <a:t>the artistic and commercial elements have to live together in an almost symbiotic relationship</a:t>
          </a:r>
          <a:r>
            <a:rPr lang="en-GB" sz="2400" kern="1200" dirty="0">
              <a:solidFill>
                <a:schemeClr val="tx1"/>
              </a:solidFill>
            </a:rPr>
            <a:t>. If one starts to dominate at the expense of the other, the relationship becomes more parasitic than symbiotic, and its effectiveness, both in the short and long term, will be compromised.</a:t>
          </a:r>
          <a:r>
            <a:rPr lang="ro-RO" sz="2400" kern="1200" dirty="0">
              <a:solidFill>
                <a:schemeClr val="tx1"/>
              </a:solidFill>
            </a:rPr>
            <a:t>.</a:t>
          </a:r>
          <a:r>
            <a:rPr lang="en-GB" sz="2400" kern="1200" dirty="0">
              <a:solidFill>
                <a:schemeClr val="tx1"/>
              </a:solidFill>
            </a:rPr>
            <a:t>”</a:t>
          </a:r>
        </a:p>
      </dsp:txBody>
      <dsp:txXfrm>
        <a:off x="307276" y="580248"/>
        <a:ext cx="7157850" cy="3992341"/>
      </dsp:txXfrm>
    </dsp:sp>
    <dsp:sp modelId="{7443DE28-B746-4DE4-930C-093E30322847}">
      <dsp:nvSpPr>
        <dsp:cNvPr id="0" name=""/>
        <dsp:cNvSpPr/>
      </dsp:nvSpPr>
      <dsp:spPr>
        <a:xfrm>
          <a:off x="0" y="5501646"/>
          <a:ext cx="79248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E46CD-1A2F-4C75-A67F-4980DC40635C}">
      <dsp:nvSpPr>
        <dsp:cNvPr id="0" name=""/>
        <dsp:cNvSpPr/>
      </dsp:nvSpPr>
      <dsp:spPr>
        <a:xfrm>
          <a:off x="377279" y="5014566"/>
          <a:ext cx="7545578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</a:rPr>
            <a:t>(</a:t>
          </a:r>
          <a:r>
            <a:rPr lang="en-GB" sz="2800" kern="1200" dirty="0">
              <a:solidFill>
                <a:schemeClr val="tx1"/>
              </a:solidFill>
              <a:latin typeface="+mj-lt"/>
            </a:rPr>
            <a:t>Jon Steel - TRUTH, LIES,  AND ADVERTISING</a:t>
          </a:r>
          <a:r>
            <a:rPr lang="en-GB" sz="2800" kern="1200" dirty="0">
              <a:solidFill>
                <a:schemeClr val="tx1"/>
              </a:solidFill>
            </a:rPr>
            <a:t>).</a:t>
          </a:r>
        </a:p>
      </dsp:txBody>
      <dsp:txXfrm>
        <a:off x="424834" y="5062121"/>
        <a:ext cx="7450468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9267C8-302D-11A6-2DDD-127676293D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3FC0D-31BA-1BF3-8F3A-C1C20D269D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39BB124-7EE8-41BB-ADDC-BA53AB8953A6}" type="datetimeFigureOut">
              <a:rPr lang="en-GB"/>
              <a:pPr>
                <a:defRPr/>
              </a:pPr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FE912-7B31-EE16-0724-F2DC18114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8033C-57B2-D70F-ECFC-0E13C4C4B8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FBBE800-38D7-466F-BB2A-B9ABE29A33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716E0-520C-8967-A85D-F2EA9C5919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BF6DF-67CA-E990-1953-AFD3074D4D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C4DC2B3-C7D9-4933-8E77-CDA1F60026A1}" type="datetimeFigureOut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498A346-AAC5-E79E-F7EE-81AE42E51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BDC962-F86A-8D6B-E5D6-E3E8AF488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F4C75-38C0-A5CF-EBA3-037C0EBDC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3277B-4C2E-4E2B-B9D5-DB5BD2784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4F1CB6-9358-4872-8E10-06AA1FB8D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3DFF6912-6853-D46B-5EC7-3EB0E630E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3FC495D1-E83D-4CA6-699E-1C223439F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D6049D9-91B1-2ACE-9248-3B9D953FA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D34FC1-8D89-41D1-A40C-10485F0B9052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4251-655E-2051-4FE0-CAC98FC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A182-922C-D966-71CA-B877C7D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C4FC-4292-F932-FADC-7F09C8BD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19F96-F534-49F7-B256-C511D4531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5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D3A80-8151-6411-0335-9B8B5C1B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B955-8965-6451-94A0-7F24D9DC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D5AA-AEA7-8ED9-3784-FA5FCEB4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C1273-E6C7-48F0-8C1E-4B4D905DD1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05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0513-00D2-06F4-B782-9FE0BFFA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E019-1813-EB20-39B6-A81CC84A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84112-9DC6-8496-DE14-D1EF3408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EBB4C-ECD2-4713-850B-3F7EDB9DD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71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70DE-89BE-FF26-0065-14771F2C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D70E-1214-24EF-71BB-F63BB29E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D204-B9A1-3605-9D09-2D97A260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44BA3-3F69-43B7-ADCD-DD11A8DD5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7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3B83-2FDF-FCE4-EF6C-09F96417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61F7-459C-3146-B80F-40AA96EF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5451-D3FC-C260-B506-DF1D707E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90EBA-DA51-4D76-8DEA-3E690A814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26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CB7A48-8537-71CC-9A59-1B358ECF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5DC28B-F4F5-B248-7237-B14286A0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E4558A-DC8D-B121-6FE4-DBCB7D25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614A8-3650-4CC2-9B5E-D788107D6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6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F775A5-CBA2-8770-9748-C21B71A8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383631C-51BC-FB8A-41F9-33871FEC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A12CB8-EFDA-B3D9-B8F6-5D6FCE3D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A791F-F059-40A1-BE41-2758F9DAA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4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BF8A682-7EA8-4776-7841-F0D2F8F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041139-3C2A-213D-304E-4C4291D8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EEAA9E-D620-2FB3-7216-68A73E6C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E66EE-AD55-4AE8-889D-BDFAE95C6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74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677D2E-3597-8D22-CA5F-DB870D99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FBD977-647C-AA74-2D85-2FFAF8A6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EA0FDB-1680-F7E0-7821-8D9D75EC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0ABF-42DB-4B61-9236-F09FA59A0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1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A111AF-37D6-709C-4982-BF19C89B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5306CD-5D67-3EC7-98C8-AD91FE89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0A7C7-373C-50EA-0A2B-EA6B62D1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D903A-5C33-4977-B356-64B456D587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5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72BEB7-A2CE-7143-8A9B-BB58D748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8E71C6-25CB-2F81-53FF-5AD00C63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F134B7-D295-3934-02AE-FCE9D9B5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58E62-7993-4C17-BC0D-F269BD3184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1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824232-5B01-4E2C-C257-DD984CB965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B31ADB-BD16-2CF8-45AA-6ED565063A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783E-202A-3E65-B7B8-B7471F394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4C66-55C8-9BC0-D8DB-EAE2E7A43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51AD-18F8-4A4C-9933-9E97CEFD7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3FE004E-EBEA-45CE-A565-E9E97456F5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uardian.com/uk/2013/jan/27/uk-immigration-romania-bulgaria-ministe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landreefjo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landreefjo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landreefjo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7403-2180-EE12-C487-C419983B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limbajul designului 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953E-469E-B566-D922-D39343C5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o-RO" altLang="en-US"/>
              <a:t>Formă</a:t>
            </a:r>
          </a:p>
          <a:p>
            <a:pPr eaLnBrk="1" hangingPunct="1"/>
            <a:r>
              <a:rPr lang="ro-RO" altLang="en-US"/>
              <a:t>Culoare</a:t>
            </a:r>
          </a:p>
          <a:p>
            <a:pPr eaLnBrk="1" hangingPunct="1"/>
            <a:r>
              <a:rPr lang="ro-RO" altLang="en-US"/>
              <a:t>Concept 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2147-D76F-305B-3AD8-D6ABA18E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Campanie</a:t>
            </a:r>
            <a:r>
              <a:rPr lang="en-GB" dirty="0"/>
              <a:t> de </a:t>
            </a:r>
            <a:r>
              <a:rPr lang="en-GB" dirty="0" err="1"/>
              <a:t>promovare</a:t>
            </a:r>
            <a:r>
              <a:rPr lang="en-GB" dirty="0"/>
              <a:t> a </a:t>
            </a:r>
            <a:r>
              <a:rPr lang="en-GB" dirty="0" err="1"/>
              <a:t>turismului</a:t>
            </a:r>
            <a:r>
              <a:rPr lang="en-GB" dirty="0"/>
              <a:t> </a:t>
            </a:r>
            <a:r>
              <a:rPr lang="en-GB" dirty="0" err="1"/>
              <a:t>rom</a:t>
            </a:r>
            <a:r>
              <a:rPr lang="ro-RO" dirty="0"/>
              <a:t>ânesc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431E-DDBB-02CA-9206-65B090DA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/>
              <a:t>răspuns la comentariile negative ale guvernului britanic la adresa imigranților români și la campania </a:t>
            </a:r>
            <a:r>
              <a:rPr lang="en-GB"/>
              <a:t>“</a:t>
            </a:r>
            <a:r>
              <a:rPr lang="en-GB">
                <a:hlinkClick r:id="rId2"/>
              </a:rPr>
              <a:t>You Won’t Like It Here</a:t>
            </a:r>
            <a:r>
              <a:rPr lang="en-GB"/>
              <a:t>”</a:t>
            </a:r>
            <a:r>
              <a:rPr lang="ro-RO"/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o-RO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/>
              <a:t>Gândul: campanie – răspuns: </a:t>
            </a:r>
            <a:r>
              <a:rPr lang="en-GB"/>
              <a:t>“</a:t>
            </a:r>
            <a:r>
              <a:rPr lang="en-GB" b="1" i="1">
                <a:solidFill>
                  <a:srgbClr val="FF0000"/>
                </a:solidFill>
              </a:rPr>
              <a:t>We May Not Like Britain, But You’ll Love Romania</a:t>
            </a:r>
            <a:r>
              <a:rPr lang="en-GB"/>
              <a:t>”.</a:t>
            </a:r>
            <a:endParaRPr lang="ro-RO"/>
          </a:p>
          <a:p>
            <a:pPr eaLnBrk="1" fontAlgn="auto" hangingPunct="1">
              <a:spcAft>
                <a:spcPts val="0"/>
              </a:spcAft>
              <a:defRPr/>
            </a:pPr>
            <a:endParaRPr lang="en-GB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/>
              <a:t>reclame pe Facebook</a:t>
            </a:r>
            <a:r>
              <a:rPr lang="en-GB"/>
              <a:t>,</a:t>
            </a:r>
            <a:r>
              <a:rPr lang="ro-RO"/>
              <a:t> media outdoor</a:t>
            </a:r>
            <a:r>
              <a:rPr lang="en-GB"/>
              <a:t> </a:t>
            </a:r>
            <a:r>
              <a:rPr lang="ro-RO"/>
              <a:t>în UK.</a:t>
            </a:r>
            <a:endParaRPr lang="en-GB"/>
          </a:p>
          <a:p>
            <a:pPr eaLnBrk="1" fontAlgn="auto" hangingPunct="1"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0F29-BF17-A780-E61E-ADB659D8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br>
              <a:rPr lang="fr-FR" altLang="en-US" sz="2800" b="1"/>
            </a:br>
            <a:br>
              <a:rPr lang="fr-FR" altLang="en-US" sz="2800" b="1"/>
            </a:br>
            <a:br>
              <a:rPr lang="fr-FR" altLang="en-US" sz="2800" b="1"/>
            </a:br>
            <a:br>
              <a:rPr lang="fr-FR" altLang="en-US" sz="2800" b="1"/>
            </a:br>
            <a:br>
              <a:rPr lang="fr-FR" altLang="en-US" sz="2800" b="1"/>
            </a:br>
            <a:br>
              <a:rPr lang="fr-FR" altLang="en-US" sz="2800" b="1"/>
            </a:br>
            <a:br>
              <a:rPr lang="fr-FR" altLang="en-US" sz="2800" b="1"/>
            </a:br>
            <a:br>
              <a:rPr lang="fr-FR" altLang="en-US" sz="2800" b="1"/>
            </a:br>
            <a:br>
              <a:rPr lang="fr-FR" altLang="en-US" sz="2800" b="1"/>
            </a:br>
            <a:r>
              <a:rPr lang="fr-FR" altLang="en-US" sz="2800" b="1"/>
              <a:t>Capitoul I</a:t>
            </a:r>
            <a:br>
              <a:rPr lang="fr-FR" altLang="en-US" sz="2800" b="1"/>
            </a:br>
            <a:br>
              <a:rPr lang="fr-FR" altLang="en-US" sz="2800" b="1"/>
            </a:br>
            <a:br>
              <a:rPr lang="fr-FR" altLang="en-US" sz="2800" b="1"/>
            </a:br>
            <a:r>
              <a:rPr lang="fr-FR" altLang="en-US" sz="2800" b="1"/>
              <a:t>Grafica în marketing sau componenta non-verbală în comunicare</a:t>
            </a:r>
            <a:endParaRPr lang="en-GB" altLang="en-US" sz="280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73D628E-D8E9-5430-D085-A281A99A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o-RO" altLang="en-US">
              <a:latin typeface="Arial Black" panose="020B0A04020102020204" pitchFamily="34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ro-RO" altLang="en-US" sz="40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EECE-C4F7-C7A9-23B1-720C0243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Componentele procesului de comunicare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BBCB-C188-7E9E-B720-9DA3DF51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ro-RO" altLang="en-US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o-RO" altLang="en-US"/>
              <a:t>Verbală</a:t>
            </a:r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ro-RO" altLang="en-US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ro-RO" altLang="en-US"/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o-RO" altLang="en-US"/>
              <a:t>Non-verbală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8187-0EF1-3BAE-D0CB-8C05E323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en-US"/>
              <a:t>Idei de bază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2ED6-10CE-6509-64A4-5B469D8A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o-RO" altLang="en-US"/>
              <a:t>Scopul publicității: </a:t>
            </a:r>
            <a:r>
              <a:rPr lang="ro-RO" altLang="en-US" b="1"/>
              <a:t>vânzarea!</a:t>
            </a:r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o-RO" altLang="en-US" b="1" i="1"/>
              <a:t>Simplitate, originalitate, talent!</a:t>
            </a:r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o-RO" altLang="en-US" b="1" i="1"/>
              <a:t>Echipa!</a:t>
            </a:r>
            <a:endParaRPr lang="en-GB" altLang="en-US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EB5-465D-C0AA-EED6-0956071B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en-US"/>
              <a:t>Materialele de promovare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7E48-1A99-7814-15F3-B3CF7BB87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o-RO" altLang="en-US"/>
              <a:t>Conduse de text</a:t>
            </a:r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o-RO" altLang="en-US"/>
              <a:t>Conduse de imagini</a:t>
            </a:r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r>
              <a:rPr lang="ro-RO" altLang="en-US"/>
              <a:t>Intermediare</a:t>
            </a:r>
          </a:p>
          <a:p>
            <a:pPr marL="514350" indent="-514350" eaLnBrk="1" hangingPunct="1">
              <a:buFont typeface="Franklin Gothic Medium" panose="020B0603020102020204" pitchFamily="34" charset="0"/>
              <a:buAutoNum type="arabicPeriod"/>
            </a:pP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A845-A6D3-F53C-8F60-E7538241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800">
                <a:solidFill>
                  <a:srgbClr val="FF0000"/>
                </a:solidFill>
              </a:rPr>
              <a:t>Aten</a:t>
            </a:r>
            <a:r>
              <a:rPr lang="ro-RO" altLang="en-US" sz="3800">
                <a:solidFill>
                  <a:srgbClr val="FF0000"/>
                </a:solidFill>
              </a:rPr>
              <a:t>ție!</a:t>
            </a:r>
            <a:endParaRPr lang="en-GB" altLang="en-US" sz="380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AB2C-0FC2-2441-7A50-481AE738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0292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“Advertising is not an art form. It’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s about selling more stuff more often to more people for more money. Succes is a result of a scientific, disciplined process, and absolutely </a:t>
            </a:r>
            <a:r>
              <a:rPr lang="ro-RO" i="1" dirty="0">
                <a:solidFill>
                  <a:schemeClr val="accent1">
                    <a:lumMod val="75000"/>
                  </a:schemeClr>
                </a:solidFill>
              </a:rPr>
              <a:t>every single 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expenditure must generate a return.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” (Sergio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Zyman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fost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Chief Marketing Officer la The Coca-Cola Company).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 dirty="0"/>
              <a:t>rolul agențiilor de publicitate</a:t>
            </a:r>
            <a:r>
              <a:rPr lang="en-GB" dirty="0"/>
              <a:t>: switch de la </a:t>
            </a:r>
            <a:r>
              <a:rPr lang="ro-RO" b="1" i="1" dirty="0"/>
              <a:t>a crea strategia </a:t>
            </a:r>
            <a:r>
              <a:rPr lang="ro-RO" dirty="0"/>
              <a:t>la</a:t>
            </a:r>
            <a:r>
              <a:rPr lang="ro-RO" b="1" i="1" dirty="0"/>
              <a:t> a executa strategi</a:t>
            </a:r>
            <a:r>
              <a:rPr lang="ro-RO" i="1" dirty="0"/>
              <a:t>a</a:t>
            </a:r>
            <a:r>
              <a:rPr lang="ro-RO" dirty="0"/>
              <a:t>.  </a:t>
            </a:r>
            <a:endParaRPr lang="en-GB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528F-FD03-EA33-AC9E-A81D839A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designul</a:t>
            </a:r>
            <a:r>
              <a:rPr lang="en-US" dirty="0"/>
              <a:t> at</a:t>
            </a:r>
            <a:r>
              <a:rPr lang="ro-RO" dirty="0" err="1"/>
              <a:t>ât</a:t>
            </a:r>
            <a:r>
              <a:rPr lang="ro-RO" dirty="0"/>
              <a:t> de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6ED9-F0CD-D8C3-39C4-DFEC4465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/>
              <a:t>Suntem creaturi vizuale </a:t>
            </a:r>
            <a:r>
              <a:rPr lang="ro-RO" altLang="en-US">
                <a:latin typeface="Franklin Gothic Medium" panose="020B0603020102020204" pitchFamily="34" charset="0"/>
              </a:rPr>
              <a:t>→ ne amintim mai bine ceea ce </a:t>
            </a:r>
            <a:r>
              <a:rPr lang="ro-RO" altLang="en-US" b="1">
                <a:latin typeface="Franklin Gothic Medium" panose="020B0603020102020204" pitchFamily="34" charset="0"/>
              </a:rPr>
              <a:t>vedem</a:t>
            </a:r>
            <a:r>
              <a:rPr lang="ro-RO" altLang="en-US">
                <a:latin typeface="Franklin Gothic Medium" panose="020B0603020102020204" pitchFamily="34" charset="0"/>
              </a:rPr>
              <a:t> decât ceea ce citim;</a:t>
            </a:r>
          </a:p>
          <a:p>
            <a:endParaRPr lang="ro-RO" altLang="en-US">
              <a:latin typeface="Franklin Gothic Medium" panose="020B0603020102020204" pitchFamily="34" charset="0"/>
            </a:endParaRPr>
          </a:p>
          <a:p>
            <a:endParaRPr lang="ro-RO" altLang="en-US">
              <a:latin typeface="Franklin Gothic Medium" panose="020B0603020102020204" pitchFamily="34" charset="0"/>
            </a:endParaRPr>
          </a:p>
          <a:p>
            <a:r>
              <a:rPr lang="ro-RO" altLang="en-US">
                <a:latin typeface="Franklin Gothic Medium" panose="020B0603020102020204" pitchFamily="34" charset="0"/>
              </a:rPr>
              <a:t>Imaginile pot avea impact emoțional mai puternic decât cuvintele.</a:t>
            </a:r>
            <a:endParaRPr lang="ro-RO" alt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8D07B6E-7048-AD51-3FBB-6FBFE1CD4609}"/>
              </a:ext>
            </a:extLst>
          </p:cNvPr>
          <p:cNvSpPr/>
          <p:nvPr/>
        </p:nvSpPr>
        <p:spPr>
          <a:xfrm>
            <a:off x="3733800" y="2590800"/>
            <a:ext cx="762000" cy="1219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461" name="TextBox 5">
            <a:extLst>
              <a:ext uri="{FF2B5EF4-FFF2-40B4-BE49-F238E27FC236}">
                <a16:creationId xmlns:a16="http://schemas.microsoft.com/office/drawing/2014/main" id="{9B81C481-F11A-57CD-94D8-01EBF771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43600"/>
            <a:ext cx="876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https://www.designrush.com/agency/digital-marketing/trends/campaign-design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63F3-2FC2-4CE2-81F4-50918AEA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/>
              <a:t>AȘAdar ....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DEF7-3D88-B627-372A-9829537B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525963"/>
          </a:xfrm>
        </p:spPr>
        <p:txBody>
          <a:bodyPr/>
          <a:lstStyle/>
          <a:p>
            <a:r>
              <a:rPr lang="ro-RO" altLang="en-US"/>
              <a:t>Obiectiv clar stabilit pentru fiecare reclamă;</a:t>
            </a:r>
            <a:endParaRPr lang="en-US" altLang="en-US"/>
          </a:p>
          <a:p>
            <a:r>
              <a:rPr lang="ro-RO" altLang="en-US"/>
              <a:t>Definire problemă rezolvată de produs;</a:t>
            </a:r>
            <a:endParaRPr lang="en-US" altLang="en-US"/>
          </a:p>
          <a:p>
            <a:r>
              <a:rPr lang="ro-RO" altLang="en-US"/>
              <a:t>Cercetare audiență targetată;</a:t>
            </a:r>
            <a:endParaRPr lang="en-US" altLang="en-US"/>
          </a:p>
          <a:p>
            <a:r>
              <a:rPr lang="ro-RO" altLang="en-US"/>
              <a:t>Căutare idei din care să se selecteze acelea care oferă soluții specifice;</a:t>
            </a:r>
            <a:endParaRPr lang="en-US" altLang="en-US"/>
          </a:p>
          <a:p>
            <a:r>
              <a:rPr lang="ro-RO" altLang="en-US"/>
              <a:t>Creare</a:t>
            </a:r>
            <a:r>
              <a:rPr lang="en-US" altLang="en-US"/>
              <a:t> brief</a:t>
            </a:r>
            <a:r>
              <a:rPr lang="ro-RO" altLang="en-US"/>
              <a:t> detaliat;</a:t>
            </a:r>
            <a:endParaRPr lang="en-US" altLang="en-US"/>
          </a:p>
          <a:p>
            <a:r>
              <a:rPr lang="ro-RO" altLang="en-US"/>
              <a:t>Creare text captivant;</a:t>
            </a:r>
            <a:endParaRPr lang="en-US" altLang="en-US"/>
          </a:p>
          <a:p>
            <a:r>
              <a:rPr lang="ro-RO" altLang="en-US"/>
              <a:t>Integrare text și design;</a:t>
            </a:r>
            <a:endParaRPr lang="en-US" altLang="en-US"/>
          </a:p>
          <a:p>
            <a:r>
              <a:rPr lang="ro-RO" altLang="en-US"/>
              <a:t>Evaluare text și vizual în acord cu obiectivele prestabilite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230F75B1-B30A-56C5-CCFF-8414830B5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725" y="6248400"/>
            <a:ext cx="6019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https://www.designrush.com/agency/digital-marketing/trends/campaign-design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E7ED-A6B5-588C-8FD0-D9FA8C4A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en-US"/>
              <a:t>Tactici eficiente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EA60-3C45-EF43-22FC-B25EBE493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altLang="en-US"/>
              <a:t>Folosirea iluziilor optice</a:t>
            </a:r>
            <a:r>
              <a:rPr lang="en-US" altLang="en-US"/>
              <a:t>.</a:t>
            </a:r>
          </a:p>
          <a:p>
            <a:r>
              <a:rPr lang="ro-RO" altLang="en-US"/>
              <a:t>Arată, nu spune</a:t>
            </a:r>
            <a:r>
              <a:rPr lang="en-US" altLang="en-US"/>
              <a:t>.</a:t>
            </a:r>
          </a:p>
          <a:p>
            <a:r>
              <a:rPr lang="ro-RO" altLang="en-US"/>
              <a:t>Experimentează cu culorile</a:t>
            </a:r>
            <a:r>
              <a:rPr lang="en-US" altLang="en-US"/>
              <a:t>.</a:t>
            </a:r>
          </a:p>
          <a:p>
            <a:r>
              <a:rPr lang="ro-RO" altLang="en-US"/>
              <a:t>Surprinde cu un element neașteptat</a:t>
            </a:r>
            <a:r>
              <a:rPr lang="en-US" altLang="en-US"/>
              <a:t>.</a:t>
            </a:r>
          </a:p>
          <a:p>
            <a:r>
              <a:rPr lang="ro-RO" altLang="en-US"/>
              <a:t>Evidențiază un singur aspect legat de produs</a:t>
            </a:r>
            <a:r>
              <a:rPr lang="en-US" altLang="en-US"/>
              <a:t>.</a:t>
            </a:r>
          </a:p>
          <a:p>
            <a:r>
              <a:rPr lang="ro-RO" altLang="en-US"/>
              <a:t>Folosește spațiul alb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12C5B-BFB0-8BDA-3609-1D8D00C72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altLang="en-US"/>
              <a:t>Evidențiază problemele rezolvate</a:t>
            </a:r>
            <a:r>
              <a:rPr lang="en-US" altLang="en-US"/>
              <a:t>.</a:t>
            </a:r>
          </a:p>
          <a:p>
            <a:r>
              <a:rPr lang="ro-RO" altLang="en-US"/>
              <a:t>Joacă-te cu detalii</a:t>
            </a:r>
            <a:r>
              <a:rPr lang="en-US" altLang="en-US"/>
              <a:t>.</a:t>
            </a:r>
          </a:p>
          <a:p>
            <a:r>
              <a:rPr lang="ro-RO" altLang="en-US"/>
              <a:t>Experimentează cu scala</a:t>
            </a:r>
            <a:r>
              <a:rPr lang="en-US" altLang="en-US"/>
              <a:t>.</a:t>
            </a:r>
          </a:p>
          <a:p>
            <a:r>
              <a:rPr lang="ro-RO" altLang="en-US"/>
              <a:t>Folosește </a:t>
            </a:r>
            <a:r>
              <a:rPr lang="en-US" altLang="en-US"/>
              <a:t>t</a:t>
            </a:r>
            <a:r>
              <a:rPr lang="ro-RO" altLang="en-US"/>
              <a:t>ext accentuat (bold)</a:t>
            </a:r>
            <a:r>
              <a:rPr lang="en-US" altLang="en-US"/>
              <a:t>.</a:t>
            </a:r>
          </a:p>
          <a:p>
            <a:r>
              <a:rPr lang="ro-RO" altLang="en-US"/>
              <a:t>Folosește o abordare minimalistă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CCCF83EF-CF07-6AA1-30C0-763BC2065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332538"/>
            <a:ext cx="876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https://www.designrush.com/agency/digital-marketing/trends/campaign-design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F7ACA-3202-E4BD-B0DE-E6B0CC7A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0292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endParaRPr lang="en-GB" alt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1913771-91E2-F8B5-F65C-4AA27A860B71}"/>
              </a:ext>
            </a:extLst>
          </p:cNvPr>
          <p:cNvGraphicFramePr/>
          <p:nvPr/>
        </p:nvGraphicFramePr>
        <p:xfrm>
          <a:off x="762000" y="76200"/>
          <a:ext cx="79248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22C8-2F83-DB19-61D4-7A616B67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ro-RO" sz="2800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Campania „THE BEST JOB IN THE WORLD” </a:t>
            </a:r>
            <a:br>
              <a:rPr lang="en-GB" sz="2600" dirty="0">
                <a:solidFill>
                  <a:schemeClr val="accent1">
                    <a:tint val="83000"/>
                    <a:satMod val="150000"/>
                  </a:schemeClr>
                </a:solidFill>
              </a:rPr>
            </a:br>
            <a:r>
              <a:rPr lang="ro-RO" sz="2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Agenţia guvernamentală </a:t>
            </a:r>
            <a:r>
              <a:rPr lang="fr-FR" sz="2600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Tourism</a:t>
            </a:r>
            <a:r>
              <a:rPr lang="fr-FR" sz="2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Queensland</a:t>
            </a:r>
            <a:endParaRPr lang="en-GB" sz="26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B578-BAD8-520C-FA3F-CD51850E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ro-RO" altLang="en-US"/>
              <a:t>Obiectivele</a:t>
            </a:r>
            <a:r>
              <a:rPr lang="fr-FR" altLang="en-US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GB" altLang="en-US"/>
          </a:p>
          <a:p>
            <a:pPr eaLnBrk="1" hangingPunct="1"/>
            <a:r>
              <a:rPr lang="ro-RO" altLang="en-US"/>
              <a:t>Creşterea notorietăţii internaţionale </a:t>
            </a:r>
            <a:r>
              <a:rPr lang="en-GB" altLang="en-US"/>
              <a:t>a </a:t>
            </a:r>
            <a:r>
              <a:rPr lang="ro-RO" altLang="en-US"/>
              <a:t>destinaţiei</a:t>
            </a:r>
            <a:r>
              <a:rPr lang="fr-FR" altLang="en-US"/>
              <a:t>;</a:t>
            </a:r>
            <a:endParaRPr lang="en-GB" altLang="en-US"/>
          </a:p>
          <a:p>
            <a:pPr eaLnBrk="1" hangingPunct="1"/>
            <a:r>
              <a:rPr lang="fr-FR" altLang="en-US"/>
              <a:t>Creşterea numărului de vizitatori ai site-ului;</a:t>
            </a:r>
            <a:endParaRPr lang="en-GB" altLang="en-US"/>
          </a:p>
          <a:p>
            <a:pPr eaLnBrk="1" hangingPunct="1"/>
            <a:r>
              <a:rPr lang="fr-FR" altLang="en-US"/>
              <a:t>Creşterea numărului de sosiri.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5020-86E2-130F-4D08-59656EC6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ro-RO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Derulare</a:t>
            </a:r>
            <a:endParaRPr lang="en-GB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FADC-E9AD-4560-BACA-4BB31946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ro-RO" altLang="en-US"/>
              <a:t>organizarea concurs</a:t>
            </a:r>
            <a:r>
              <a:rPr lang="en-GB" altLang="en-US"/>
              <a:t>ului;</a:t>
            </a:r>
            <a:r>
              <a:rPr lang="ro-RO" altLang="en-US"/>
              <a:t> </a:t>
            </a:r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ro-RO" altLang="en-US" u="sng">
                <a:hlinkClick r:id="rId2"/>
              </a:rPr>
              <a:t>www.islandreefjob.com</a:t>
            </a:r>
            <a:r>
              <a:rPr lang="ro-RO" altLang="en-US"/>
              <a:t>. </a:t>
            </a:r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ro-RO" altLang="en-US"/>
              <a:t>contract ... </a:t>
            </a:r>
            <a:endParaRPr lang="en-GB" altLang="en-US"/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en-GB" altLang="en-US"/>
              <a:t>c</a:t>
            </a:r>
            <a:r>
              <a:rPr lang="ro-RO" altLang="en-US"/>
              <a:t>andidaţii interesaţi </a:t>
            </a:r>
            <a:r>
              <a:rPr lang="en-GB" altLang="en-US"/>
              <a:t>-</a:t>
            </a:r>
            <a:r>
              <a:rPr lang="ro-RO" altLang="en-US"/>
              <a:t> uploadat un video</a:t>
            </a:r>
            <a:r>
              <a:rPr lang="en-GB" altLang="en-US"/>
              <a:t>;</a:t>
            </a:r>
            <a:r>
              <a:rPr lang="ro-RO" altLang="en-US"/>
              <a:t> </a:t>
            </a:r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en-GB" altLang="en-US"/>
              <a:t>s</a:t>
            </a:r>
            <a:r>
              <a:rPr lang="ro-RO" altLang="en-US"/>
              <a:t>elecţia </a:t>
            </a:r>
            <a:r>
              <a:rPr lang="en-GB" altLang="en-US"/>
              <a:t>-</a:t>
            </a:r>
            <a:r>
              <a:rPr lang="ro-RO" altLang="en-US"/>
              <a:t> voturi din partea publicului</a:t>
            </a:r>
            <a:r>
              <a:rPr lang="en-GB" altLang="en-US"/>
              <a:t> +</a:t>
            </a:r>
            <a:r>
              <a:rPr lang="ro-RO" altLang="en-US"/>
              <a:t> un interviu în Queensland. </a:t>
            </a:r>
            <a:endParaRPr lang="en-GB" altLang="en-US"/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2E9B-C9AF-665B-70AC-92142D4C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79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fr-FR" altLang="en-US"/>
              <a:t>Bugetul total</a:t>
            </a:r>
            <a:r>
              <a:rPr lang="ro-RO" altLang="en-US"/>
              <a:t> - 1</a:t>
            </a:r>
            <a:r>
              <a:rPr lang="fr-FR" altLang="en-US"/>
              <a:t>.7 milioane dolari australieni</a:t>
            </a:r>
            <a:r>
              <a:rPr lang="ro-RO" altLang="en-US"/>
              <a:t>, a</a:t>
            </a:r>
            <a:r>
              <a:rPr lang="fr-FR" altLang="en-US"/>
              <a:t> susţinut</a:t>
            </a:r>
            <a:r>
              <a:rPr lang="ro-RO" altLang="en-US"/>
              <a:t>:</a:t>
            </a:r>
            <a:endParaRPr lang="en-GB" altLang="en-US"/>
          </a:p>
          <a:p>
            <a:pPr eaLnBrk="1" hangingPunct="1">
              <a:buFont typeface="Wingdings 2" panose="05020102010507070707" pitchFamily="18" charset="2"/>
              <a:buNone/>
            </a:pPr>
            <a:endParaRPr lang="ro-RO" altLang="en-US"/>
          </a:p>
          <a:p>
            <a:pPr eaLnBrk="1" hangingPunct="1"/>
            <a:r>
              <a:rPr lang="fr-FR" altLang="en-US"/>
              <a:t>dezvoltarea site-ului dinamic </a:t>
            </a:r>
            <a:r>
              <a:rPr lang="fr-FR" altLang="en-US" u="sng">
                <a:hlinkClick r:id="rId2"/>
              </a:rPr>
              <a:t>www.islandreefjob.com</a:t>
            </a:r>
            <a:r>
              <a:rPr lang="fr-FR" altLang="en-US"/>
              <a:t>, </a:t>
            </a:r>
            <a:endParaRPr lang="ro-RO" altLang="en-US"/>
          </a:p>
          <a:p>
            <a:pPr eaLnBrk="1" hangingPunct="1"/>
            <a:r>
              <a:rPr lang="fr-FR" altLang="en-US"/>
              <a:t>reclamele plasate în media şi </a:t>
            </a:r>
            <a:endParaRPr lang="ro-RO" altLang="en-US"/>
          </a:p>
          <a:p>
            <a:pPr eaLnBrk="1" hangingPunct="1"/>
            <a:r>
              <a:rPr lang="fr-FR" altLang="en-US"/>
              <a:t>contractul Island Caretaker.</a:t>
            </a:r>
            <a:endParaRPr lang="en-GB" altLang="en-US"/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83D8-2B65-7E7E-0C79-32EA7673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Rezultatele</a:t>
            </a:r>
            <a:r>
              <a:rPr lang="en-US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campaniei</a:t>
            </a:r>
            <a:r>
              <a:rPr lang="ro-RO" b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- </a:t>
            </a:r>
            <a:r>
              <a:rPr lang="fr-FR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27/11/2009</a:t>
            </a:r>
            <a:endParaRPr lang="en-GB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E8CA-C6AD-2185-1533-30097138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82775"/>
            <a:ext cx="8839200" cy="4572000"/>
          </a:xfrm>
        </p:spPr>
        <p:txBody>
          <a:bodyPr rtlCol="0">
            <a:normAutofit fontScale="85000" lnSpcReduction="20000"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fr-FR" dirty="0" err="1"/>
              <a:t>impactul</a:t>
            </a:r>
            <a:r>
              <a:rPr lang="fr-FR" dirty="0"/>
              <a:t> </a:t>
            </a:r>
            <a:r>
              <a:rPr lang="fr-FR" dirty="0" err="1"/>
              <a:t>campaniei</a:t>
            </a:r>
            <a:r>
              <a:rPr lang="fr-FR" dirty="0"/>
              <a:t> </a:t>
            </a:r>
            <a:r>
              <a:rPr lang="ro-RO" dirty="0"/>
              <a:t>–</a:t>
            </a:r>
            <a:r>
              <a:rPr lang="fr-FR" dirty="0"/>
              <a:t> </a:t>
            </a:r>
            <a:r>
              <a:rPr lang="fr-FR" dirty="0" err="1"/>
              <a:t>întindere</a:t>
            </a:r>
            <a:r>
              <a:rPr lang="ro-RO" dirty="0"/>
              <a:t> -</a:t>
            </a:r>
            <a:r>
              <a:rPr lang="fr-FR" dirty="0"/>
              <a:t> 3 </a:t>
            </a:r>
            <a:r>
              <a:rPr lang="fr-FR" dirty="0" err="1"/>
              <a:t>miliarde</a:t>
            </a:r>
            <a:r>
              <a:rPr lang="fr-FR" dirty="0"/>
              <a:t> de </a:t>
            </a:r>
            <a:r>
              <a:rPr lang="fr-FR" dirty="0" err="1"/>
              <a:t>vizitatori</a:t>
            </a:r>
            <a:r>
              <a:rPr lang="fr-FR" dirty="0"/>
              <a:t> </a:t>
            </a:r>
            <a:r>
              <a:rPr lang="ro-RO" dirty="0"/>
              <a:t>pe </a:t>
            </a:r>
            <a:r>
              <a:rPr lang="fr-FR" dirty="0"/>
              <a:t>site-</a:t>
            </a:r>
            <a:r>
              <a:rPr lang="fr-FR" dirty="0" err="1"/>
              <a:t>ului</a:t>
            </a:r>
            <a:r>
              <a:rPr lang="fr-FR" dirty="0"/>
              <a:t> </a:t>
            </a:r>
            <a:r>
              <a:rPr lang="fr-FR" u="sng" dirty="0">
                <a:hlinkClick r:id="rId2"/>
              </a:rPr>
              <a:t>www.islandreefjob.com</a:t>
            </a:r>
            <a:r>
              <a:rPr lang="ro-RO" dirty="0"/>
              <a:t>;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fr-FR" dirty="0"/>
              <a:t>34.684 </a:t>
            </a:r>
            <a:r>
              <a:rPr lang="fr-FR" dirty="0" err="1"/>
              <a:t>aplicaţii</a:t>
            </a:r>
            <a:r>
              <a:rPr lang="fr-FR" dirty="0"/>
              <a:t> </a:t>
            </a:r>
            <a:r>
              <a:rPr lang="fr-FR" dirty="0" err="1"/>
              <a:t>video</a:t>
            </a:r>
            <a:r>
              <a:rPr lang="ro-RO" dirty="0"/>
              <a:t> - </a:t>
            </a:r>
            <a:r>
              <a:rPr lang="fr-FR" dirty="0" err="1"/>
              <a:t>participanţilor</a:t>
            </a:r>
            <a:r>
              <a:rPr lang="fr-FR" dirty="0"/>
              <a:t> </a:t>
            </a:r>
            <a:r>
              <a:rPr lang="fr-FR" dirty="0" err="1"/>
              <a:t>din</a:t>
            </a:r>
            <a:r>
              <a:rPr lang="fr-FR" dirty="0"/>
              <a:t> 197  </a:t>
            </a:r>
            <a:r>
              <a:rPr lang="fr-FR" dirty="0" err="1"/>
              <a:t>ţări</a:t>
            </a:r>
            <a:r>
              <a:rPr lang="ro-RO" dirty="0"/>
              <a:t>;</a:t>
            </a:r>
            <a:r>
              <a:rPr lang="fr-FR" dirty="0"/>
              <a:t> </a:t>
            </a:r>
            <a:endParaRPr lang="ro-RO" dirty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GB" dirty="0"/>
              <a:t>&gt;</a:t>
            </a:r>
            <a:r>
              <a:rPr lang="fr-FR" dirty="0"/>
              <a:t> 475.000 de </a:t>
            </a:r>
            <a:r>
              <a:rPr lang="fr-FR" dirty="0" err="1"/>
              <a:t>persoane</a:t>
            </a:r>
            <a:r>
              <a:rPr lang="fr-FR" dirty="0"/>
              <a:t> - </a:t>
            </a:r>
            <a:r>
              <a:rPr lang="fr-FR" dirty="0" err="1"/>
              <a:t>votarea</a:t>
            </a:r>
            <a:r>
              <a:rPr lang="fr-FR" dirty="0"/>
              <a:t> </a:t>
            </a:r>
            <a:r>
              <a:rPr lang="fr-FR" dirty="0" err="1"/>
              <a:t>câştigătorului</a:t>
            </a:r>
            <a:r>
              <a:rPr lang="ro-RO" dirty="0"/>
              <a:t>;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ro-RO" dirty="0"/>
              <a:t>v</a:t>
            </a:r>
            <a:r>
              <a:rPr lang="fr-FR" dirty="0" err="1"/>
              <a:t>izite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site </a:t>
            </a:r>
            <a:r>
              <a:rPr lang="en-GB" dirty="0"/>
              <a:t>&gt;</a:t>
            </a:r>
            <a:r>
              <a:rPr lang="fr-FR" dirty="0"/>
              <a:t> 8 </a:t>
            </a:r>
            <a:r>
              <a:rPr lang="fr-FR" dirty="0" err="1"/>
              <a:t>milioane</a:t>
            </a:r>
            <a:r>
              <a:rPr lang="fr-FR" dirty="0"/>
              <a:t>; </a:t>
            </a:r>
            <a:endParaRPr lang="ro-RO" dirty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fr-FR" dirty="0" err="1"/>
              <a:t>timpul</a:t>
            </a:r>
            <a:r>
              <a:rPr lang="fr-FR" dirty="0"/>
              <a:t> </a:t>
            </a:r>
            <a:r>
              <a:rPr lang="fr-FR" dirty="0" err="1"/>
              <a:t>mediu</a:t>
            </a:r>
            <a:r>
              <a:rPr lang="fr-FR" dirty="0"/>
              <a:t> </a:t>
            </a:r>
            <a:r>
              <a:rPr lang="fr-FR" dirty="0" err="1"/>
              <a:t>petrecut</a:t>
            </a:r>
            <a:r>
              <a:rPr lang="fr-FR" dirty="0"/>
              <a:t> </a:t>
            </a:r>
            <a:r>
              <a:rPr lang="fr-FR" dirty="0" err="1"/>
              <a:t>pe</a:t>
            </a:r>
            <a:r>
              <a:rPr lang="fr-FR" dirty="0"/>
              <a:t> site - 8 min., 22 sec.</a:t>
            </a:r>
            <a:r>
              <a:rPr lang="ro-RO" dirty="0"/>
              <a:t>;</a:t>
            </a:r>
            <a:endParaRPr lang="en-GB" dirty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fr-FR" dirty="0" err="1"/>
              <a:t>Pe</a:t>
            </a:r>
            <a:r>
              <a:rPr lang="fr-FR" dirty="0"/>
              <a:t> </a:t>
            </a:r>
            <a:r>
              <a:rPr lang="fr-FR" dirty="0" err="1"/>
              <a:t>latura</a:t>
            </a:r>
            <a:r>
              <a:rPr lang="fr-FR" dirty="0"/>
              <a:t> </a:t>
            </a:r>
            <a:r>
              <a:rPr lang="fr-FR" i="1" dirty="0" err="1"/>
              <a:t>mediei</a:t>
            </a:r>
            <a:r>
              <a:rPr lang="fr-FR" i="1" dirty="0"/>
              <a:t> de </a:t>
            </a:r>
            <a:r>
              <a:rPr lang="fr-FR" i="1" dirty="0" err="1"/>
              <a:t>socializare</a:t>
            </a:r>
            <a:r>
              <a:rPr lang="ro-RO" i="1" dirty="0"/>
              <a:t>: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ro-RO" dirty="0"/>
              <a:t>-</a:t>
            </a:r>
            <a:r>
              <a:rPr lang="fr-FR" dirty="0"/>
              <a:t> 378.735 de </a:t>
            </a:r>
            <a:r>
              <a:rPr lang="fr-FR" dirty="0" err="1"/>
              <a:t>trimiteri</a:t>
            </a:r>
            <a:r>
              <a:rPr lang="fr-FR" dirty="0"/>
              <a:t> </a:t>
            </a:r>
            <a:r>
              <a:rPr lang="fr-FR" dirty="0" err="1"/>
              <a:t>către</a:t>
            </a:r>
            <a:r>
              <a:rPr lang="fr-FR" dirty="0"/>
              <a:t> </a:t>
            </a:r>
            <a:r>
              <a:rPr lang="fr-FR" u="sng" dirty="0">
                <a:hlinkClick r:id="rId2"/>
              </a:rPr>
              <a:t>www.islandreefjob.com</a:t>
            </a:r>
            <a:r>
              <a:rPr lang="ro-RO" dirty="0"/>
              <a:t>;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ro-RO" dirty="0"/>
              <a:t>f</a:t>
            </a:r>
            <a:r>
              <a:rPr lang="fr-FR" dirty="0" err="1"/>
              <a:t>anii</a:t>
            </a:r>
            <a:r>
              <a:rPr lang="fr-FR" dirty="0"/>
              <a:t> </a:t>
            </a:r>
            <a:r>
              <a:rPr lang="fr-FR" dirty="0" err="1"/>
              <a:t>Facebook</a:t>
            </a:r>
            <a:r>
              <a:rPr lang="fr-FR" dirty="0"/>
              <a:t> ai TQ </a:t>
            </a:r>
            <a:r>
              <a:rPr lang="ro-RO" dirty="0"/>
              <a:t>- </a:t>
            </a:r>
            <a:r>
              <a:rPr lang="fr-FR" dirty="0"/>
              <a:t>de la 2.356 </a:t>
            </a:r>
            <a:r>
              <a:rPr lang="fr-FR" dirty="0" err="1"/>
              <a:t>în</a:t>
            </a:r>
            <a:r>
              <a:rPr lang="fr-FR" dirty="0"/>
              <a:t>  </a:t>
            </a:r>
            <a:r>
              <a:rPr lang="fr-FR" dirty="0" err="1"/>
              <a:t>Ianuarie</a:t>
            </a:r>
            <a:r>
              <a:rPr lang="fr-FR" dirty="0"/>
              <a:t> la 7.196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Iunie</a:t>
            </a:r>
            <a:r>
              <a:rPr lang="fr-FR" dirty="0"/>
              <a:t> (</a:t>
            </a:r>
            <a:r>
              <a:rPr lang="fr-FR" dirty="0" err="1"/>
              <a:t>creştere</a:t>
            </a:r>
            <a:r>
              <a:rPr lang="fr-FR" dirty="0"/>
              <a:t> de 67%).</a:t>
            </a:r>
            <a:endParaRPr lang="en-GB" dirty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BF2C-4F63-F485-C4FB-E9F636BE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Pe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latura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relaţiilor</a:t>
            </a:r>
            <a:r>
              <a:rPr lang="en-US" i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publice</a:t>
            </a:r>
            <a:endParaRPr lang="en-GB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90C0-64F6-F39E-008C-615AEF818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acoperirea globală prin ştiri - CNN, BBC, Time magazine, Private Eye. </a:t>
            </a:r>
          </a:p>
          <a:p>
            <a:pPr eaLnBrk="1" hangingPunct="1"/>
            <a:endParaRPr lang="ro-RO" altLang="en-US"/>
          </a:p>
          <a:p>
            <a:pPr eaLnBrk="1" hangingPunct="1"/>
            <a:r>
              <a:rPr lang="fr-FR" altLang="en-US"/>
              <a:t>emisiune pe tema campaniei - BBC1 la ora 21:00 auditoriu de 5.7 milioane de persoane.  </a:t>
            </a:r>
            <a:endParaRPr lang="en-GB" altLang="en-US"/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7D73-7DF5-C07B-08B4-0B93206F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fr-FR" sz="2600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Pe</a:t>
            </a:r>
            <a:r>
              <a:rPr lang="fr-FR" sz="2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fr-FR" sz="2600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latura</a:t>
            </a:r>
            <a:r>
              <a:rPr lang="fr-FR" sz="2600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fr-FR" sz="2600" i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convertirii</a:t>
            </a:r>
            <a:r>
              <a:rPr lang="fr-FR" sz="2600" i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fr-FR" sz="2600" i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interesului</a:t>
            </a:r>
            <a:r>
              <a:rPr lang="fr-FR" sz="2600" i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fr-FR" sz="2600" i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în</a:t>
            </a:r>
            <a:r>
              <a:rPr lang="fr-FR" sz="2600" i="1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fr-FR" sz="2600" i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rezervări</a:t>
            </a:r>
            <a:endParaRPr lang="en-GB" sz="2600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7CF5-4654-FF17-A211-3DD92AEC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/>
              <a:t>peste 9.000 de pasageri din Marea Britanie, Irlanda şi regiunile nordice au făcut rezervări către Queensland prin intermediul campaniei</a:t>
            </a:r>
            <a:r>
              <a:rPr lang="ro-RO"/>
              <a:t>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/>
              <a:t>48.000 de concurenţi au intrat în competiţie</a:t>
            </a:r>
            <a:r>
              <a:rPr lang="ro-RO"/>
              <a:t>;</a:t>
            </a:r>
            <a:r>
              <a:rPr lang="fr-FR"/>
              <a:t> </a:t>
            </a:r>
            <a:endParaRPr lang="ro-RO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o-RO"/>
              <a:t>c</a:t>
            </a:r>
            <a:r>
              <a:rPr lang="fr-FR"/>
              <a:t>ăutările de pe web după cuvântul cheie “</a:t>
            </a:r>
            <a:r>
              <a:rPr lang="fr-FR" i="1"/>
              <a:t>Queensland</a:t>
            </a:r>
            <a:r>
              <a:rPr lang="fr-FR"/>
              <a:t>” au crescut cu 40%.  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ro-RO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fr-FR"/>
              <a:t>Pe perioada desfăşurării </a:t>
            </a:r>
            <a:r>
              <a:rPr lang="ro-RO"/>
              <a:t>– </a:t>
            </a:r>
            <a:endParaRPr lang="en-GB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fr-FR" b="1"/>
              <a:t>criza globală</a:t>
            </a:r>
            <a:r>
              <a:rPr lang="ro-RO"/>
              <a:t>!!!</a:t>
            </a:r>
            <a:endParaRPr lang="en-GB"/>
          </a:p>
          <a:p>
            <a:pPr eaLnBrk="1" fontAlgn="auto" hangingPunct="1"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BB39-EE42-71D8-44B6-CD505120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ro-RO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</a:t>
            </a:r>
            <a:r>
              <a:rPr lang="fr-FR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e </a:t>
            </a:r>
            <a:r>
              <a:rPr lang="fr-FR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latura</a:t>
            </a:r>
            <a:r>
              <a:rPr lang="fr-FR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premiilor</a:t>
            </a:r>
            <a:r>
              <a:rPr lang="fr-FR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acordate</a:t>
            </a:r>
            <a:endParaRPr lang="en-GB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50FC-20B5-EAAB-68C8-50018F18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fr-FR" altLang="en-US"/>
              <a:t>Festivalul Internaţional de Publicitate de la Cannes Lions</a:t>
            </a:r>
            <a:r>
              <a:rPr lang="ro-RO" altLang="en-US"/>
              <a:t>;</a:t>
            </a:r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en-US" altLang="en-US"/>
              <a:t>Campaign BIG Awards 2009 – Sport, travel &amp; leisure, categoria Digital;</a:t>
            </a:r>
            <a:endParaRPr lang="en-GB" altLang="en-US"/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en-US" altLang="en-US"/>
              <a:t>BIMA Awards 2009 – categoria campanii integrate;</a:t>
            </a:r>
            <a:endParaRPr lang="en-GB" altLang="en-US"/>
          </a:p>
          <a:p>
            <a:pPr marL="447675" indent="-382588" eaLnBrk="1" hangingPunct="1">
              <a:buFont typeface="Wingdings 2" panose="05020102010507070707" pitchFamily="18" charset="2"/>
              <a:buChar char=""/>
            </a:pPr>
            <a:r>
              <a:rPr lang="en-US" altLang="en-US"/>
              <a:t>Travolution Awards 2009 – categoria cea mai bună campanie de publicitate cross-media.</a:t>
            </a:r>
            <a:endParaRPr lang="en-GB" altLang="en-US"/>
          </a:p>
          <a:p>
            <a:pPr marL="447675" indent="-382588" eaLnBrk="1" hangingPunct="1">
              <a:buFont typeface="Wingdings 2" panose="05020102010507070707" pitchFamily="18" charset="2"/>
              <a:buNone/>
            </a:pP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3BF-A3AE-E954-0ACA-9D54CC1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marL="484632" eaLnBrk="1" fontAlgn="auto" hangingPunct="1">
              <a:spcAft>
                <a:spcPts val="0"/>
              </a:spcAft>
              <a:defRPr/>
            </a:pPr>
            <a:r>
              <a:rPr lang="ro-RO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L</a:t>
            </a:r>
            <a:r>
              <a:rPr lang="en-U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ecţii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tint val="83000"/>
                    <a:satMod val="150000"/>
                  </a:schemeClr>
                </a:solidFill>
              </a:rPr>
              <a:t>importante</a:t>
            </a:r>
            <a:endParaRPr lang="en-GB" dirty="0">
              <a:solidFill>
                <a:schemeClr val="accent1">
                  <a:tint val="83000"/>
                  <a:satMod val="1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6D74-70F8-6D93-C9F0-8356E65B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/>
          <a:lstStyle/>
          <a:p>
            <a:pPr eaLnBrk="1" hangingPunct="1"/>
            <a:endParaRPr lang="ro-RO" altLang="en-US"/>
          </a:p>
          <a:p>
            <a:pPr eaLnBrk="1" hangingPunct="1"/>
            <a:r>
              <a:rPr lang="ro-RO" altLang="en-US"/>
              <a:t>Designul</a:t>
            </a:r>
            <a:r>
              <a:rPr lang="en-US" altLang="en-US"/>
              <a:t>– originalitate, simplitate!</a:t>
            </a:r>
          </a:p>
          <a:p>
            <a:pPr eaLnBrk="1" hangingPunct="1"/>
            <a:r>
              <a:rPr lang="ro-RO" altLang="en-US"/>
              <a:t>Designul</a:t>
            </a:r>
            <a:r>
              <a:rPr lang="en-US" altLang="en-US"/>
              <a:t> – </a:t>
            </a:r>
            <a:r>
              <a:rPr lang="ro-RO" altLang="en-US"/>
              <a:t>subordo</a:t>
            </a:r>
            <a:r>
              <a:rPr lang="en-GB" altLang="en-US"/>
              <a:t>n</a:t>
            </a:r>
            <a:r>
              <a:rPr lang="ro-RO" altLang="en-US"/>
              <a:t>at obiectivelor campaniei;</a:t>
            </a:r>
            <a:endParaRPr lang="en-US" altLang="en-US"/>
          </a:p>
          <a:p>
            <a:pPr eaLnBrk="1" hangingPunct="1"/>
            <a:r>
              <a:rPr lang="en-US" altLang="en-US"/>
              <a:t>Planificarea unei campanii credibile</a:t>
            </a:r>
            <a:r>
              <a:rPr lang="ro-RO" altLang="en-US"/>
              <a:t>;</a:t>
            </a:r>
            <a:endParaRPr lang="en-GB" altLang="en-US"/>
          </a:p>
          <a:p>
            <a:pPr eaLnBrk="1" hangingPunct="1"/>
            <a:r>
              <a:rPr lang="ro-RO" altLang="en-US"/>
              <a:t>Nu sunt necesare bugete mari;</a:t>
            </a:r>
            <a:endParaRPr lang="en-GB" altLang="en-US"/>
          </a:p>
          <a:p>
            <a:pPr eaLnBrk="1" hangingPunct="1"/>
            <a:r>
              <a:rPr lang="fr-FR" altLang="en-US"/>
              <a:t>Focalizarea să cadă pe conţinut, nu pe trafic</a:t>
            </a:r>
            <a:r>
              <a:rPr lang="ro-RO" altLang="en-US"/>
              <a:t>;</a:t>
            </a:r>
            <a:endParaRPr lang="en-GB" altLang="en-US"/>
          </a:p>
          <a:p>
            <a:pPr eaLnBrk="1" hangingPunct="1"/>
            <a:r>
              <a:rPr lang="fr-FR" altLang="en-US"/>
              <a:t>Crearea unui motiv suficient de bun</a:t>
            </a:r>
            <a:r>
              <a:rPr lang="ro-RO" altLang="en-US"/>
              <a:t>;</a:t>
            </a:r>
            <a:endParaRPr lang="en-GB" altLang="en-US"/>
          </a:p>
          <a:p>
            <a:pPr eaLnBrk="1" hangingPunct="1"/>
            <a:r>
              <a:rPr lang="fr-FR" altLang="en-US"/>
              <a:t>Oferirea unui termen de valabilitate           </a:t>
            </a:r>
            <a:r>
              <a:rPr lang="ro-RO" altLang="en-US"/>
              <a:t>campaniei</a:t>
            </a:r>
            <a:r>
              <a:rPr lang="fr-FR" altLang="en-US"/>
              <a:t>. 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4" ma:contentTypeDescription="Create a new document." ma:contentTypeScope="" ma:versionID="fa711be719eacd458b9d766e8f690db7">
  <xsd:schema xmlns:xsd="http://www.w3.org/2001/XMLSchema" xmlns:xs="http://www.w3.org/2001/XMLSchema" xmlns:p="http://schemas.microsoft.com/office/2006/metadata/properties" xmlns:ns2="f2221ac0-c0ff-4d71-8a17-d17f23400e30" targetNamespace="http://schemas.microsoft.com/office/2006/metadata/properties" ma:root="true" ma:fieldsID="5ae3f6b1f45aed9f7045b7d306e16bcd" ns2:_="">
    <xsd:import namespace="f2221ac0-c0ff-4d71-8a17-d17f23400e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08268B-EC27-4591-A243-AFC727CD8D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69BEA4-6245-41A7-9E54-A7D2F3DE6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21ac0-c0ff-4d71-8a17-d17f23400e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906</Words>
  <Application>Microsoft Office PowerPoint</Application>
  <PresentationFormat>On-screen Show (4:3)</PresentationFormat>
  <Paragraphs>112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limbajul designului </vt:lpstr>
      <vt:lpstr>Campania „THE BEST JOB IN THE WORLD”  Agenţia guvernamentală Tourism Queensland</vt:lpstr>
      <vt:lpstr>Derulare</vt:lpstr>
      <vt:lpstr>PowerPoint Presentation</vt:lpstr>
      <vt:lpstr>Rezultatele campaniei - 27/11/2009</vt:lpstr>
      <vt:lpstr>Pe latura relaţiilor publice</vt:lpstr>
      <vt:lpstr>Pe latura convertirii interesului în rezervări</vt:lpstr>
      <vt:lpstr>Pe latura premiilor acordate</vt:lpstr>
      <vt:lpstr>Lecţii importante</vt:lpstr>
      <vt:lpstr>Campanie de promovare a turismului românesc </vt:lpstr>
      <vt:lpstr>         Capitoul I   Grafica în marketing sau componenta non-verbală în comunicare</vt:lpstr>
      <vt:lpstr>Componentele procesului de comunicare</vt:lpstr>
      <vt:lpstr>Idei de bază</vt:lpstr>
      <vt:lpstr>Materialele de promovare</vt:lpstr>
      <vt:lpstr>Atenție!</vt:lpstr>
      <vt:lpstr>De ce este designul atât de important?</vt:lpstr>
      <vt:lpstr>AȘAdar ....</vt:lpstr>
      <vt:lpstr>Tactici eficiente</vt:lpstr>
      <vt:lpstr>PowerPoint Presentation</vt:lpstr>
    </vt:vector>
  </TitlesOfParts>
  <Company>Prive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UserXP</dc:creator>
  <cp:lastModifiedBy>Oana Tugulea</cp:lastModifiedBy>
  <cp:revision>122</cp:revision>
  <cp:lastPrinted>2020-01-15T10:13:29Z</cp:lastPrinted>
  <dcterms:created xsi:type="dcterms:W3CDTF">2011-03-29T07:29:03Z</dcterms:created>
  <dcterms:modified xsi:type="dcterms:W3CDTF">2025-01-27T17:37:14Z</dcterms:modified>
</cp:coreProperties>
</file>