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handoutMasterIdLst>
    <p:handoutMasterId r:id="rId30"/>
  </p:handoutMasterIdLst>
  <p:sldIdLst>
    <p:sldId id="256" r:id="rId5"/>
    <p:sldId id="258" r:id="rId6"/>
    <p:sldId id="259" r:id="rId7"/>
    <p:sldId id="260" r:id="rId8"/>
    <p:sldId id="261" r:id="rId9"/>
    <p:sldId id="264" r:id="rId10"/>
    <p:sldId id="265" r:id="rId11"/>
    <p:sldId id="266" r:id="rId12"/>
    <p:sldId id="339" r:id="rId13"/>
    <p:sldId id="269" r:id="rId14"/>
    <p:sldId id="278" r:id="rId15"/>
    <p:sldId id="282" r:id="rId16"/>
    <p:sldId id="286" r:id="rId17"/>
    <p:sldId id="288" r:id="rId18"/>
    <p:sldId id="341" r:id="rId19"/>
    <p:sldId id="340" r:id="rId20"/>
    <p:sldId id="294" r:id="rId21"/>
    <p:sldId id="296" r:id="rId22"/>
    <p:sldId id="297" r:id="rId23"/>
    <p:sldId id="301" r:id="rId24"/>
    <p:sldId id="303" r:id="rId25"/>
    <p:sldId id="304" r:id="rId26"/>
    <p:sldId id="305" r:id="rId27"/>
    <p:sldId id="355" r:id="rId28"/>
    <p:sldId id="325" r:id="rId29"/>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A2C4C-6306-5EC6-E042-F838A131D77D}" v="1" dt="2025-01-26T16:08:13.7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alina.slavioglo" userId="S::catalina.slavioglo@student.uaic.ro::dfc5788c-1c24-4cf0-adc2-968802a9e7b3" providerId="AD" clId="Web-{207A2C4C-6306-5EC6-E042-F838A131D77D}"/>
    <pc:docChg chg="delSld">
      <pc:chgData name="catalina.slavioglo" userId="S::catalina.slavioglo@student.uaic.ro::dfc5788c-1c24-4cf0-adc2-968802a9e7b3" providerId="AD" clId="Web-{207A2C4C-6306-5EC6-E042-F838A131D77D}" dt="2025-01-26T16:08:13.710" v="0"/>
      <pc:docMkLst>
        <pc:docMk/>
      </pc:docMkLst>
      <pc:sldChg chg="del">
        <pc:chgData name="catalina.slavioglo" userId="S::catalina.slavioglo@student.uaic.ro::dfc5788c-1c24-4cf0-adc2-968802a9e7b3" providerId="AD" clId="Web-{207A2C4C-6306-5EC6-E042-F838A131D77D}" dt="2025-01-26T16:08:13.710" v="0"/>
        <pc:sldMkLst>
          <pc:docMk/>
          <pc:sldMk cId="0" sldId="292"/>
        </pc:sldMkLst>
      </pc:sldChg>
    </pc:docChg>
  </pc:docChgLst>
  <pc:docChgLst>
    <pc:chgData name="lorena.sahleanu" userId="S::lorena.sahleanu@student.uaic.ro::c114b0a9-1876-4c3d-8047-6a5bf45af73d" providerId="AD" clId="Web-{F9295EAB-526F-D2DC-E237-65A541445337}"/>
    <pc:docChg chg="addSld delSld modSld">
      <pc:chgData name="lorena.sahleanu" userId="S::lorena.sahleanu@student.uaic.ro::c114b0a9-1876-4c3d-8047-6a5bf45af73d" providerId="AD" clId="Web-{F9295EAB-526F-D2DC-E237-65A541445337}" dt="2025-01-23T16:24:57.907" v="2" actId="1076"/>
      <pc:docMkLst>
        <pc:docMk/>
      </pc:docMkLst>
      <pc:sldChg chg="modSp">
        <pc:chgData name="lorena.sahleanu" userId="S::lorena.sahleanu@student.uaic.ro::c114b0a9-1876-4c3d-8047-6a5bf45af73d" providerId="AD" clId="Web-{F9295EAB-526F-D2DC-E237-65A541445337}" dt="2025-01-23T16:24:57.907" v="2" actId="1076"/>
        <pc:sldMkLst>
          <pc:docMk/>
          <pc:sldMk cId="0" sldId="355"/>
        </pc:sldMkLst>
        <pc:spChg chg="mod">
          <ac:chgData name="lorena.sahleanu" userId="S::lorena.sahleanu@student.uaic.ro::c114b0a9-1876-4c3d-8047-6a5bf45af73d" providerId="AD" clId="Web-{F9295EAB-526F-D2DC-E237-65A541445337}" dt="2025-01-23T16:24:57.907" v="2" actId="1076"/>
          <ac:spMkLst>
            <pc:docMk/>
            <pc:sldMk cId="0" sldId="355"/>
            <ac:spMk id="3" creationId="{00000000-0000-0000-0000-000000000000}"/>
          </ac:spMkLst>
        </pc:spChg>
      </pc:sldChg>
      <pc:sldChg chg="new del">
        <pc:chgData name="lorena.sahleanu" userId="S::lorena.sahleanu@student.uaic.ro::c114b0a9-1876-4c3d-8047-6a5bf45af73d" providerId="AD" clId="Web-{F9295EAB-526F-D2DC-E237-65A541445337}" dt="2025-01-23T16:16:38.126" v="1"/>
        <pc:sldMkLst>
          <pc:docMk/>
          <pc:sldMk cId="3306296523" sldId="35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100" y="0"/>
            <a:ext cx="2944813" cy="496888"/>
          </a:xfrm>
          <a:prstGeom prst="rect">
            <a:avLst/>
          </a:prstGeom>
        </p:spPr>
        <p:txBody>
          <a:bodyPr vert="horz" lIns="91440" tIns="45720" rIns="91440" bIns="45720" rtlCol="0"/>
          <a:lstStyle>
            <a:lvl1pPr algn="r">
              <a:defRPr sz="1200"/>
            </a:lvl1pPr>
          </a:lstStyle>
          <a:p>
            <a:fld id="{4444E605-179F-4F1A-83D5-23A8B72CB314}" type="datetimeFigureOut">
              <a:rPr lang="en-GB" smtClean="0"/>
              <a:t>26/01/2025</a:t>
            </a:fld>
            <a:endParaRPr lang="en-GB"/>
          </a:p>
        </p:txBody>
      </p:sp>
      <p:sp>
        <p:nvSpPr>
          <p:cNvPr id="4" name="Footer Placeholder 3"/>
          <p:cNvSpPr>
            <a:spLocks noGrp="1"/>
          </p:cNvSpPr>
          <p:nvPr>
            <p:ph type="ftr" sz="quarter" idx="2"/>
          </p:nvPr>
        </p:nvSpPr>
        <p:spPr>
          <a:xfrm>
            <a:off x="0" y="9432925"/>
            <a:ext cx="2944813"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100" y="9432925"/>
            <a:ext cx="2944813" cy="496888"/>
          </a:xfrm>
          <a:prstGeom prst="rect">
            <a:avLst/>
          </a:prstGeom>
        </p:spPr>
        <p:txBody>
          <a:bodyPr vert="horz" lIns="91440" tIns="45720" rIns="91440" bIns="45720" rtlCol="0" anchor="b"/>
          <a:lstStyle>
            <a:lvl1pPr algn="r">
              <a:defRPr sz="1200"/>
            </a:lvl1pPr>
          </a:lstStyle>
          <a:p>
            <a:fld id="{2FC8E079-27A6-46A1-871E-C8562823500B}" type="slidenum">
              <a:rPr lang="en-GB" smtClean="0"/>
              <a:t>‹#›</a:t>
            </a:fld>
            <a:endParaRPr lang="en-GB"/>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D8124B5-594C-43FF-86F5-A343925FEB05}" type="datetimeFigureOut">
              <a:rPr lang="en-GB" smtClean="0"/>
              <a:pPr/>
              <a:t>26/01/2025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38D307-28A4-4733-8D69-326378E6D9C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D8124B5-594C-43FF-86F5-A343925FEB05}" type="datetimeFigureOut">
              <a:rPr lang="en-GB" smtClean="0"/>
              <a:pPr/>
              <a:t>26/01/2025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38D307-28A4-4733-8D69-326378E6D9C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D8124B5-594C-43FF-86F5-A343925FEB05}" type="datetimeFigureOut">
              <a:rPr lang="en-GB" smtClean="0"/>
              <a:pPr/>
              <a:t>26/01/2025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38D307-28A4-4733-8D69-326378E6D9C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D8124B5-594C-43FF-86F5-A343925FEB05}" type="datetimeFigureOut">
              <a:rPr lang="en-GB" smtClean="0"/>
              <a:pPr/>
              <a:t>26/01/2025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38D307-28A4-4733-8D69-326378E6D9C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124B5-594C-43FF-86F5-A343925FEB05}" type="datetimeFigureOut">
              <a:rPr lang="en-GB" smtClean="0"/>
              <a:pPr/>
              <a:t>26/01/2025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38D307-28A4-4733-8D69-326378E6D9C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D8124B5-594C-43FF-86F5-A343925FEB05}" type="datetimeFigureOut">
              <a:rPr lang="en-GB" smtClean="0"/>
              <a:pPr/>
              <a:t>26/01/2025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38D307-28A4-4733-8D69-326378E6D9C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D8124B5-594C-43FF-86F5-A343925FEB05}" type="datetimeFigureOut">
              <a:rPr lang="en-GB" smtClean="0"/>
              <a:pPr/>
              <a:t>26/01/2025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38D307-28A4-4733-8D69-326378E6D9C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D8124B5-594C-43FF-86F5-A343925FEB05}" type="datetimeFigureOut">
              <a:rPr lang="en-GB" smtClean="0"/>
              <a:pPr/>
              <a:t>26/01/2025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38D307-28A4-4733-8D69-326378E6D9C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24B5-594C-43FF-86F5-A343925FEB05}" type="datetimeFigureOut">
              <a:rPr lang="en-GB" smtClean="0"/>
              <a:pPr/>
              <a:t>26/01/2025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38D307-28A4-4733-8D69-326378E6D9C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124B5-594C-43FF-86F5-A343925FEB05}" type="datetimeFigureOut">
              <a:rPr lang="en-GB" smtClean="0"/>
              <a:pPr/>
              <a:t>26/01/2025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38D307-28A4-4733-8D69-326378E6D9C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124B5-594C-43FF-86F5-A343925FEB05}" type="datetimeFigureOut">
              <a:rPr lang="en-GB" smtClean="0"/>
              <a:pPr/>
              <a:t>26/01/2025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38D307-28A4-4733-8D69-326378E6D9C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124B5-594C-43FF-86F5-A343925FEB05}" type="datetimeFigureOut">
              <a:rPr lang="en-GB" smtClean="0"/>
              <a:pPr/>
              <a:t>26/01/2025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8D307-28A4-4733-8D69-326378E6D9C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052736"/>
            <a:ext cx="7772400" cy="1470025"/>
          </a:xfrm>
        </p:spPr>
        <p:txBody>
          <a:bodyPr/>
          <a:lstStyle/>
          <a:p>
            <a:r>
              <a:rPr lang="en-GB" err="1"/>
              <a:t>Capitolul</a:t>
            </a:r>
            <a:r>
              <a:rPr lang="en-GB"/>
              <a:t> II</a:t>
            </a:r>
          </a:p>
        </p:txBody>
      </p:sp>
      <p:sp>
        <p:nvSpPr>
          <p:cNvPr id="3" name="Subtitle 2"/>
          <p:cNvSpPr>
            <a:spLocks noGrp="1"/>
          </p:cNvSpPr>
          <p:nvPr>
            <p:ph type="subTitle" idx="1"/>
          </p:nvPr>
        </p:nvSpPr>
        <p:spPr>
          <a:xfrm>
            <a:off x="1331640" y="2564904"/>
            <a:ext cx="6400800" cy="1752600"/>
          </a:xfrm>
        </p:spPr>
        <p:txBody>
          <a:bodyPr>
            <a:normAutofit/>
          </a:bodyPr>
          <a:lstStyle/>
          <a:p>
            <a:pPr algn="ctr"/>
            <a:r>
              <a:rPr lang="en-GB" sz="4000" b="1" err="1"/>
              <a:t>Elemente</a:t>
            </a:r>
            <a:r>
              <a:rPr lang="en-GB" sz="4000" b="1"/>
              <a:t> </a:t>
            </a:r>
            <a:r>
              <a:rPr lang="en-GB" sz="4000" b="1" err="1"/>
              <a:t>fundamentale</a:t>
            </a:r>
            <a:r>
              <a:rPr lang="en-GB" sz="4000" b="1"/>
              <a:t> </a:t>
            </a:r>
            <a:r>
              <a:rPr lang="en-GB" sz="4000" b="1" err="1"/>
              <a:t>în</a:t>
            </a:r>
            <a:r>
              <a:rPr lang="ro-RO" sz="4000" b="1"/>
              <a:t> designul grafic</a:t>
            </a:r>
            <a:endParaRPr lang="en-GB"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diamond(in)">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476672"/>
            <a:ext cx="7848872" cy="5603453"/>
          </a:xfrm>
        </p:spPr>
        <p:txBody>
          <a:bodyPr/>
          <a:lstStyle/>
          <a:p>
            <a:pPr>
              <a:buNone/>
            </a:pPr>
            <a:r>
              <a:rPr lang="ro-RO"/>
              <a:t>Rolul liniei:</a:t>
            </a:r>
          </a:p>
          <a:p>
            <a:r>
              <a:rPr lang="ro-RO"/>
              <a:t>împarte spațiul vizual </a:t>
            </a:r>
          </a:p>
          <a:p>
            <a:pPr>
              <a:buNone/>
            </a:pPr>
            <a:endParaRPr lang="ro-RO"/>
          </a:p>
          <a:p>
            <a:pPr>
              <a:buNone/>
            </a:pPr>
            <a:r>
              <a:rPr lang="ro-RO"/>
              <a:t>Revistele, website-urile și alte medii de promovare – rolul linei?</a:t>
            </a:r>
            <a:endParaRPr lang="en-GB"/>
          </a:p>
          <a:p>
            <a:r>
              <a:rPr lang="ro-RO"/>
              <a:t>unește conținutul din pagină</a:t>
            </a:r>
            <a:endParaRPr lang="en-GB"/>
          </a:p>
          <a:p>
            <a:r>
              <a:rPr lang="ro-RO"/>
              <a:t>creează aspect de textură</a:t>
            </a:r>
          </a:p>
          <a:p>
            <a:endParaRPr lang="ro-RO"/>
          </a:p>
          <a:p>
            <a:pPr>
              <a:buNone/>
            </a:pPr>
            <a:endParaRPr lang="ro-RO"/>
          </a:p>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496944" cy="5603453"/>
          </a:xfrm>
        </p:spPr>
        <p:txBody>
          <a:bodyPr>
            <a:normAutofit lnSpcReduction="10000"/>
          </a:bodyPr>
          <a:lstStyle/>
          <a:p>
            <a:pPr>
              <a:buNone/>
            </a:pPr>
            <a:endParaRPr lang="ro-RO"/>
          </a:p>
          <a:p>
            <a:pPr>
              <a:buNone/>
            </a:pPr>
            <a:r>
              <a:rPr lang="fr-FR"/>
              <a:t>O </a:t>
            </a:r>
            <a:r>
              <a:rPr lang="fr-FR" err="1"/>
              <a:t>serie</a:t>
            </a:r>
            <a:r>
              <a:rPr lang="fr-FR"/>
              <a:t> de </a:t>
            </a:r>
            <a:r>
              <a:rPr lang="fr-FR" err="1"/>
              <a:t>puncte</a:t>
            </a:r>
            <a:r>
              <a:rPr lang="fr-FR"/>
              <a:t> </a:t>
            </a:r>
            <a:r>
              <a:rPr lang="fr-FR" err="1"/>
              <a:t>plasate</a:t>
            </a:r>
            <a:r>
              <a:rPr lang="fr-FR"/>
              <a:t> </a:t>
            </a:r>
            <a:r>
              <a:rPr lang="fr-FR" err="1"/>
              <a:t>unele</a:t>
            </a:r>
            <a:r>
              <a:rPr lang="fr-FR"/>
              <a:t> </a:t>
            </a:r>
            <a:r>
              <a:rPr lang="fr-FR" err="1"/>
              <a:t>lângă</a:t>
            </a:r>
            <a:r>
              <a:rPr lang="fr-FR"/>
              <a:t> </a:t>
            </a:r>
            <a:r>
              <a:rPr lang="fr-FR" err="1"/>
              <a:t>altele</a:t>
            </a:r>
            <a:r>
              <a:rPr lang="fr-FR"/>
              <a:t> î</a:t>
            </a:r>
            <a:r>
              <a:rPr lang="ro-RO"/>
              <a:t>s</a:t>
            </a:r>
            <a:r>
              <a:rPr lang="fr-FR"/>
              <a:t>i </a:t>
            </a:r>
            <a:r>
              <a:rPr lang="fr-FR" err="1"/>
              <a:t>pierd</a:t>
            </a:r>
            <a:r>
              <a:rPr lang="fr-FR"/>
              <a:t> </a:t>
            </a:r>
            <a:r>
              <a:rPr lang="fr-FR" err="1"/>
              <a:t>identitatea</a:t>
            </a:r>
            <a:r>
              <a:rPr lang="ro-RO"/>
              <a:t> - </a:t>
            </a:r>
            <a:r>
              <a:rPr lang="fr-FR" err="1"/>
              <a:t>percepute</a:t>
            </a:r>
            <a:r>
              <a:rPr lang="fr-FR"/>
              <a:t> </a:t>
            </a:r>
            <a:r>
              <a:rPr lang="fr-FR" err="1"/>
              <a:t>drept</a:t>
            </a:r>
            <a:r>
              <a:rPr lang="fr-FR"/>
              <a:t> </a:t>
            </a:r>
            <a:r>
              <a:rPr lang="fr-FR" err="1"/>
              <a:t>linii</a:t>
            </a:r>
            <a:endParaRPr lang="fr-FR"/>
          </a:p>
          <a:p>
            <a:pPr>
              <a:buNone/>
            </a:pPr>
            <a:endParaRPr lang="fr-FR"/>
          </a:p>
          <a:p>
            <a:pPr>
              <a:buNone/>
            </a:pPr>
            <a:r>
              <a:rPr lang="fr-FR" err="1"/>
              <a:t>Urma</a:t>
            </a:r>
            <a:r>
              <a:rPr lang="fr-FR"/>
              <a:t> </a:t>
            </a:r>
            <a:r>
              <a:rPr lang="fr-FR" err="1"/>
              <a:t>lăsată</a:t>
            </a:r>
            <a:r>
              <a:rPr lang="fr-FR"/>
              <a:t> de un </a:t>
            </a:r>
            <a:r>
              <a:rPr lang="fr-FR" err="1"/>
              <a:t>punct</a:t>
            </a:r>
            <a:r>
              <a:rPr lang="fr-FR"/>
              <a:t> </a:t>
            </a:r>
            <a:r>
              <a:rPr lang="fr-FR" err="1"/>
              <a:t>în</a:t>
            </a:r>
            <a:r>
              <a:rPr lang="fr-FR"/>
              <a:t> mi</a:t>
            </a:r>
            <a:r>
              <a:rPr lang="ro-RO"/>
              <a:t>s</a:t>
            </a:r>
            <a:r>
              <a:rPr lang="fr-FR"/>
              <a:t>care este </a:t>
            </a:r>
            <a:r>
              <a:rPr lang="fr-FR" err="1"/>
              <a:t>tot</a:t>
            </a:r>
            <a:r>
              <a:rPr lang="fr-FR"/>
              <a:t> o </a:t>
            </a:r>
            <a:r>
              <a:rPr lang="fr-FR" err="1"/>
              <a:t>linie</a:t>
            </a:r>
            <a:r>
              <a:rPr lang="fr-FR"/>
              <a:t> </a:t>
            </a:r>
            <a:r>
              <a:rPr lang="fr-FR" err="1"/>
              <a:t>pentru</a:t>
            </a:r>
            <a:r>
              <a:rPr lang="fr-FR"/>
              <a:t> un designer</a:t>
            </a:r>
          </a:p>
          <a:p>
            <a:pPr>
              <a:buNone/>
            </a:pPr>
            <a:endParaRPr lang="fr-FR"/>
          </a:p>
          <a:p>
            <a:pPr>
              <a:buNone/>
            </a:pPr>
            <a:r>
              <a:rPr lang="fr-FR" err="1"/>
              <a:t>Linii</a:t>
            </a:r>
            <a:r>
              <a:rPr lang="ro-RO"/>
              <a:t>le</a:t>
            </a:r>
            <a:r>
              <a:rPr lang="fr-FR"/>
              <a:t> verticale </a:t>
            </a:r>
            <a:r>
              <a:rPr lang="fr-FR" err="1"/>
              <a:t>blochează</a:t>
            </a:r>
            <a:r>
              <a:rPr lang="fr-FR"/>
              <a:t> mi</a:t>
            </a:r>
            <a:r>
              <a:rPr lang="ro-RO"/>
              <a:t>s</a:t>
            </a:r>
            <a:r>
              <a:rPr lang="fr-FR" err="1"/>
              <a:t>carea</a:t>
            </a:r>
            <a:r>
              <a:rPr lang="fr-FR"/>
              <a:t> </a:t>
            </a:r>
            <a:r>
              <a:rPr lang="fr-FR" err="1"/>
              <a:t>oculară</a:t>
            </a:r>
            <a:endParaRPr lang="fr-FR"/>
          </a:p>
          <a:p>
            <a:pPr>
              <a:buNone/>
            </a:pPr>
            <a:endParaRPr lang="fr-FR"/>
          </a:p>
          <a:p>
            <a:pPr>
              <a:buNone/>
            </a:pPr>
            <a:r>
              <a:rPr lang="en-GB" err="1"/>
              <a:t>În</a:t>
            </a:r>
            <a:r>
              <a:rPr lang="en-GB"/>
              <a:t> context specific, </a:t>
            </a:r>
            <a:r>
              <a:rPr lang="en-GB" err="1"/>
              <a:t>liniile</a:t>
            </a:r>
            <a:r>
              <a:rPr lang="en-GB"/>
              <a:t> </a:t>
            </a:r>
            <a:r>
              <a:rPr lang="en-GB" err="1"/>
              <a:t>verticale</a:t>
            </a:r>
            <a:r>
              <a:rPr lang="en-GB"/>
              <a:t> pot </a:t>
            </a:r>
            <a:r>
              <a:rPr lang="en-GB" err="1"/>
              <a:t>simboliza</a:t>
            </a:r>
            <a:r>
              <a:rPr lang="en-GB"/>
              <a:t> </a:t>
            </a:r>
            <a:r>
              <a:rPr lang="en-GB" err="1"/>
              <a:t>putere</a:t>
            </a:r>
            <a:r>
              <a:rPr lang="ro-RO"/>
              <a:t>.</a:t>
            </a:r>
          </a:p>
          <a:p>
            <a:pPr>
              <a:buNone/>
            </a:pPr>
            <a:endParaRPr lang="ro-RO"/>
          </a:p>
          <a:p>
            <a:pPr>
              <a:buNone/>
            </a:pPr>
            <a:endParaRPr lang="ro-RO"/>
          </a:p>
          <a:p>
            <a:pPr>
              <a:buNone/>
            </a:pPr>
            <a:endParaRPr lang="ro-RO"/>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352928" cy="5603453"/>
          </a:xfrm>
        </p:spPr>
        <p:txBody>
          <a:bodyPr>
            <a:normAutofit lnSpcReduction="10000"/>
          </a:bodyPr>
          <a:lstStyle/>
          <a:p>
            <a:pPr>
              <a:buNone/>
            </a:pPr>
            <a:endParaRPr lang="ro-RO"/>
          </a:p>
          <a:p>
            <a:pPr>
              <a:buNone/>
            </a:pPr>
            <a:r>
              <a:rPr lang="fr-FR" err="1"/>
              <a:t>Liniile</a:t>
            </a:r>
            <a:r>
              <a:rPr lang="fr-FR"/>
              <a:t> </a:t>
            </a:r>
            <a:r>
              <a:rPr lang="fr-FR" err="1"/>
              <a:t>orizontale</a:t>
            </a:r>
            <a:r>
              <a:rPr lang="fr-FR"/>
              <a:t> </a:t>
            </a:r>
            <a:r>
              <a:rPr lang="fr-FR" err="1"/>
              <a:t>generează</a:t>
            </a:r>
            <a:r>
              <a:rPr lang="fr-FR"/>
              <a:t> </a:t>
            </a:r>
            <a:r>
              <a:rPr lang="fr-FR" err="1"/>
              <a:t>stări</a:t>
            </a:r>
            <a:r>
              <a:rPr lang="fr-FR"/>
              <a:t> de </a:t>
            </a:r>
            <a:r>
              <a:rPr lang="fr-FR" err="1"/>
              <a:t>relaxare</a:t>
            </a:r>
            <a:r>
              <a:rPr lang="ro-RO"/>
              <a:t>.</a:t>
            </a:r>
            <a:endParaRPr lang="en-GB"/>
          </a:p>
          <a:p>
            <a:pPr>
              <a:buNone/>
            </a:pPr>
            <a:endParaRPr lang="en-GB"/>
          </a:p>
          <a:p>
            <a:pPr>
              <a:buNone/>
            </a:pPr>
            <a:r>
              <a:rPr lang="fr-FR" err="1"/>
              <a:t>Liniile</a:t>
            </a:r>
            <a:r>
              <a:rPr lang="fr-FR"/>
              <a:t> diagonale fac </a:t>
            </a:r>
            <a:r>
              <a:rPr lang="fr-FR" err="1"/>
              <a:t>compozi</a:t>
            </a:r>
            <a:r>
              <a:rPr lang="fr-FR"/>
              <a:t>ț</a:t>
            </a:r>
            <a:r>
              <a:rPr lang="fr-FR" err="1"/>
              <a:t>ia</a:t>
            </a:r>
            <a:r>
              <a:rPr lang="fr-FR"/>
              <a:t> </a:t>
            </a:r>
            <a:r>
              <a:rPr lang="fr-FR" err="1"/>
              <a:t>dinamică</a:t>
            </a:r>
            <a:r>
              <a:rPr lang="fr-FR"/>
              <a:t>, </a:t>
            </a:r>
            <a:r>
              <a:rPr lang="fr-FR" err="1"/>
              <a:t>orientată</a:t>
            </a:r>
            <a:r>
              <a:rPr lang="fr-FR"/>
              <a:t> </a:t>
            </a:r>
            <a:r>
              <a:rPr lang="fr-FR" err="1"/>
              <a:t>spre</a:t>
            </a:r>
            <a:r>
              <a:rPr lang="fr-FR"/>
              <a:t> </a:t>
            </a:r>
            <a:r>
              <a:rPr lang="fr-FR" err="1"/>
              <a:t>ac</a:t>
            </a:r>
            <a:r>
              <a:rPr lang="fr-FR"/>
              <a:t>ț</a:t>
            </a:r>
            <a:r>
              <a:rPr lang="fr-FR" err="1"/>
              <a:t>iune</a:t>
            </a:r>
            <a:r>
              <a:rPr lang="ro-RO"/>
              <a:t>.</a:t>
            </a:r>
            <a:endParaRPr lang="en-GB"/>
          </a:p>
          <a:p>
            <a:pPr>
              <a:buNone/>
            </a:pPr>
            <a:endParaRPr lang="en-GB"/>
          </a:p>
          <a:p>
            <a:pPr>
              <a:buNone/>
            </a:pPr>
            <a:r>
              <a:rPr lang="fr-FR" err="1"/>
              <a:t>Liniile</a:t>
            </a:r>
            <a:r>
              <a:rPr lang="fr-FR"/>
              <a:t> pot </a:t>
            </a:r>
            <a:r>
              <a:rPr lang="fr-FR" err="1"/>
              <a:t>direc</a:t>
            </a:r>
            <a:r>
              <a:rPr lang="ro-RO"/>
              <a:t>t</a:t>
            </a:r>
            <a:r>
              <a:rPr lang="fr-FR" err="1"/>
              <a:t>iona</a:t>
            </a:r>
            <a:r>
              <a:rPr lang="fr-FR"/>
              <a:t> </a:t>
            </a:r>
            <a:r>
              <a:rPr lang="fr-FR" err="1"/>
              <a:t>privirea</a:t>
            </a:r>
            <a:r>
              <a:rPr lang="fr-FR"/>
              <a:t> </a:t>
            </a:r>
            <a:r>
              <a:rPr lang="fr-FR" err="1"/>
              <a:t>pe</a:t>
            </a:r>
            <a:r>
              <a:rPr lang="fr-FR"/>
              <a:t> o </a:t>
            </a:r>
            <a:r>
              <a:rPr lang="fr-FR" err="1"/>
              <a:t>zonă</a:t>
            </a:r>
            <a:r>
              <a:rPr lang="fr-FR"/>
              <a:t> </a:t>
            </a:r>
            <a:r>
              <a:rPr lang="fr-FR" err="1"/>
              <a:t>anume</a:t>
            </a:r>
            <a:r>
              <a:rPr lang="fr-FR"/>
              <a:t> </a:t>
            </a:r>
            <a:r>
              <a:rPr lang="fr-FR" err="1"/>
              <a:t>din</a:t>
            </a:r>
            <a:r>
              <a:rPr lang="fr-FR"/>
              <a:t> </a:t>
            </a:r>
            <a:r>
              <a:rPr lang="fr-FR" err="1"/>
              <a:t>pagină</a:t>
            </a:r>
            <a:r>
              <a:rPr lang="ro-RO"/>
              <a:t>.</a:t>
            </a:r>
            <a:endParaRPr lang="en-GB"/>
          </a:p>
          <a:p>
            <a:pPr>
              <a:buNone/>
            </a:pPr>
            <a:endParaRPr lang="en-GB"/>
          </a:p>
          <a:p>
            <a:pPr>
              <a:buNone/>
            </a:pPr>
            <a:r>
              <a:rPr lang="fr-FR" err="1"/>
              <a:t>Liniile</a:t>
            </a:r>
            <a:r>
              <a:rPr lang="fr-FR"/>
              <a:t> </a:t>
            </a:r>
            <a:r>
              <a:rPr lang="fr-FR" err="1"/>
              <a:t>groase</a:t>
            </a:r>
            <a:r>
              <a:rPr lang="fr-FR"/>
              <a:t> </a:t>
            </a:r>
            <a:r>
              <a:rPr lang="fr-FR" err="1"/>
              <a:t>sunt</a:t>
            </a:r>
            <a:r>
              <a:rPr lang="fr-FR"/>
              <a:t> mai </a:t>
            </a:r>
            <a:r>
              <a:rPr lang="fr-FR" err="1"/>
              <a:t>puternice</a:t>
            </a:r>
            <a:r>
              <a:rPr lang="fr-FR"/>
              <a:t> </a:t>
            </a:r>
            <a:r>
              <a:rPr lang="fr-FR" err="1"/>
              <a:t>din</a:t>
            </a:r>
            <a:r>
              <a:rPr lang="fr-FR"/>
              <a:t> </a:t>
            </a:r>
            <a:r>
              <a:rPr lang="fr-FR" err="1"/>
              <a:t>punct</a:t>
            </a:r>
            <a:r>
              <a:rPr lang="fr-FR"/>
              <a:t> de </a:t>
            </a:r>
            <a:r>
              <a:rPr lang="fr-FR" err="1"/>
              <a:t>vedere</a:t>
            </a:r>
            <a:r>
              <a:rPr lang="fr-FR"/>
              <a:t> </a:t>
            </a:r>
            <a:r>
              <a:rPr lang="fr-FR" err="1"/>
              <a:t>vizual</a:t>
            </a:r>
            <a:r>
              <a:rPr lang="fr-FR"/>
              <a:t> </a:t>
            </a:r>
            <a:r>
              <a:rPr lang="fr-FR" err="1"/>
              <a:t>decât</a:t>
            </a:r>
            <a:r>
              <a:rPr lang="fr-FR"/>
              <a:t> </a:t>
            </a:r>
            <a:r>
              <a:rPr lang="fr-FR" err="1"/>
              <a:t>cele</a:t>
            </a:r>
            <a:r>
              <a:rPr lang="fr-FR"/>
              <a:t> </a:t>
            </a:r>
            <a:r>
              <a:rPr lang="fr-FR" err="1"/>
              <a:t>sub</a:t>
            </a:r>
            <a:r>
              <a:rPr lang="ro-RO"/>
              <a:t>t</a:t>
            </a:r>
            <a:r>
              <a:rPr lang="fr-FR" err="1"/>
              <a:t>iri</a:t>
            </a:r>
            <a:r>
              <a:rPr lang="ro-RO"/>
              <a:t>.</a:t>
            </a:r>
          </a:p>
          <a:p>
            <a:pPr>
              <a:buNone/>
            </a:pPr>
            <a:endParaRPr lang="ro-RO"/>
          </a:p>
          <a:p>
            <a:pPr>
              <a:buNone/>
            </a:pPr>
            <a:endParaRPr lang="ro-RO"/>
          </a:p>
          <a:p>
            <a:pPr>
              <a:buNone/>
            </a:pPr>
            <a:endParaRPr lang="ro-RO"/>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352928" cy="5603453"/>
          </a:xfrm>
        </p:spPr>
        <p:txBody>
          <a:bodyPr/>
          <a:lstStyle/>
          <a:p>
            <a:pPr>
              <a:buNone/>
            </a:pPr>
            <a:endParaRPr lang="ro-RO"/>
          </a:p>
          <a:p>
            <a:pPr>
              <a:buNone/>
            </a:pPr>
            <a:r>
              <a:rPr lang="fr-FR" err="1"/>
              <a:t>Liniile</a:t>
            </a:r>
            <a:r>
              <a:rPr lang="fr-FR"/>
              <a:t> pot </a:t>
            </a:r>
            <a:r>
              <a:rPr lang="fr-FR" err="1"/>
              <a:t>separa</a:t>
            </a:r>
            <a:r>
              <a:rPr lang="fr-FR"/>
              <a:t> con</a:t>
            </a:r>
            <a:r>
              <a:rPr lang="ro-RO"/>
              <a:t>t</a:t>
            </a:r>
            <a:r>
              <a:rPr lang="fr-FR" err="1"/>
              <a:t>inutul</a:t>
            </a:r>
            <a:r>
              <a:rPr lang="fr-FR"/>
              <a:t> </a:t>
            </a:r>
            <a:r>
              <a:rPr lang="fr-FR" err="1"/>
              <a:t>între</a:t>
            </a:r>
            <a:r>
              <a:rPr lang="fr-FR"/>
              <a:t> </a:t>
            </a:r>
            <a:r>
              <a:rPr lang="fr-FR" err="1"/>
              <a:t>idei</a:t>
            </a:r>
            <a:r>
              <a:rPr lang="fr-FR"/>
              <a:t>, </a:t>
            </a:r>
            <a:r>
              <a:rPr lang="fr-FR" err="1"/>
              <a:t>ac</a:t>
            </a:r>
            <a:r>
              <a:rPr lang="ro-RO"/>
              <a:t>t</a:t>
            </a:r>
            <a:r>
              <a:rPr lang="fr-FR" err="1"/>
              <a:t>iuni</a:t>
            </a:r>
            <a:r>
              <a:rPr lang="fr-FR"/>
              <a:t>, </a:t>
            </a:r>
            <a:r>
              <a:rPr lang="fr-FR" err="1"/>
              <a:t>pa</a:t>
            </a:r>
            <a:r>
              <a:rPr lang="ro-RO"/>
              <a:t>s</a:t>
            </a:r>
            <a:r>
              <a:rPr lang="fr-FR"/>
              <a:t>i, etc.</a:t>
            </a:r>
            <a:endParaRPr lang="en-GB"/>
          </a:p>
          <a:p>
            <a:pPr>
              <a:buNone/>
            </a:pPr>
            <a:endParaRPr lang="en-GB"/>
          </a:p>
          <a:p>
            <a:pPr>
              <a:buNone/>
            </a:pPr>
            <a:r>
              <a:rPr lang="fr-FR"/>
              <a:t>Un </a:t>
            </a:r>
            <a:r>
              <a:rPr lang="fr-FR" err="1"/>
              <a:t>ansamblu</a:t>
            </a:r>
            <a:r>
              <a:rPr lang="fr-FR"/>
              <a:t> de </a:t>
            </a:r>
            <a:r>
              <a:rPr lang="fr-FR" err="1"/>
              <a:t>linii</a:t>
            </a:r>
            <a:r>
              <a:rPr lang="fr-FR"/>
              <a:t> </a:t>
            </a:r>
            <a:r>
              <a:rPr lang="fr-FR" err="1"/>
              <a:t>poate</a:t>
            </a:r>
            <a:r>
              <a:rPr lang="fr-FR"/>
              <a:t> duce la </a:t>
            </a:r>
            <a:r>
              <a:rPr lang="fr-FR" err="1"/>
              <a:t>vizualizarea</a:t>
            </a:r>
            <a:r>
              <a:rPr lang="fr-FR"/>
              <a:t> </a:t>
            </a:r>
            <a:r>
              <a:rPr lang="fr-FR" err="1"/>
              <a:t>rapidă</a:t>
            </a:r>
            <a:r>
              <a:rPr lang="fr-FR"/>
              <a:t> a </a:t>
            </a:r>
            <a:r>
              <a:rPr lang="fr-FR" err="1"/>
              <a:t>unui</a:t>
            </a:r>
            <a:r>
              <a:rPr lang="fr-FR"/>
              <a:t> </a:t>
            </a:r>
            <a:r>
              <a:rPr lang="fr-FR" err="1"/>
              <a:t>obiect</a:t>
            </a:r>
            <a:r>
              <a:rPr lang="fr-FR"/>
              <a:t>, </a:t>
            </a:r>
            <a:r>
              <a:rPr lang="fr-FR" err="1"/>
              <a:t>în</a:t>
            </a:r>
            <a:r>
              <a:rPr lang="fr-FR"/>
              <a:t> </a:t>
            </a:r>
            <a:r>
              <a:rPr lang="fr-FR" err="1"/>
              <a:t>timp</a:t>
            </a:r>
            <a:r>
              <a:rPr lang="fr-FR"/>
              <a:t> redus și </a:t>
            </a:r>
            <a:r>
              <a:rPr lang="fr-FR" err="1"/>
              <a:t>cu</a:t>
            </a:r>
            <a:r>
              <a:rPr lang="fr-FR"/>
              <a:t> </a:t>
            </a:r>
            <a:r>
              <a:rPr lang="fr-FR" err="1"/>
              <a:t>resurse</a:t>
            </a:r>
            <a:r>
              <a:rPr lang="fr-FR"/>
              <a:t> minime</a:t>
            </a:r>
            <a:r>
              <a:rPr lang="ro-RO"/>
              <a:t>.</a:t>
            </a:r>
          </a:p>
          <a:p>
            <a:pPr>
              <a:buNone/>
            </a:pPr>
            <a:endParaRPr lang="en-GB"/>
          </a:p>
          <a:p>
            <a:pPr>
              <a:buNone/>
            </a:pPr>
            <a:endParaRPr lang="ro-RO"/>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a:t>Forma</a:t>
            </a:r>
            <a:endParaRPr lang="en-GB"/>
          </a:p>
        </p:txBody>
      </p:sp>
      <p:sp>
        <p:nvSpPr>
          <p:cNvPr id="3" name="Content Placeholder 2"/>
          <p:cNvSpPr>
            <a:spLocks noGrp="1"/>
          </p:cNvSpPr>
          <p:nvPr>
            <p:ph idx="1"/>
          </p:nvPr>
        </p:nvSpPr>
        <p:spPr/>
        <p:txBody>
          <a:bodyPr/>
          <a:lstStyle/>
          <a:p>
            <a:r>
              <a:rPr lang="ro-RO"/>
              <a:t>obiectele din pagină delimitate de linii sau de culoare</a:t>
            </a:r>
            <a:endParaRPr lang="en-GB"/>
          </a:p>
          <a:p>
            <a:endParaRPr lang="en-GB"/>
          </a:p>
          <a:p>
            <a:pPr>
              <a:buNone/>
            </a:pPr>
            <a:r>
              <a:rPr lang="ro-RO"/>
              <a:t>Tipuri de forme: </a:t>
            </a:r>
          </a:p>
          <a:p>
            <a:r>
              <a:rPr lang="ro-RO"/>
              <a:t>geometrice </a:t>
            </a:r>
          </a:p>
          <a:p>
            <a:r>
              <a:rPr lang="ro-RO"/>
              <a:t>organice – atipice, curbate</a:t>
            </a:r>
            <a:endParaRPr lang="en-GB"/>
          </a:p>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Rectangle 3"/>
          <p:cNvSpPr/>
          <p:nvPr/>
        </p:nvSpPr>
        <p:spPr>
          <a:xfrm>
            <a:off x="467544" y="2204864"/>
            <a:ext cx="8496944" cy="2246769"/>
          </a:xfrm>
          <a:prstGeom prst="rect">
            <a:avLst/>
          </a:prstGeom>
        </p:spPr>
        <p:txBody>
          <a:bodyPr wrap="square">
            <a:spAutoFit/>
          </a:bodyPr>
          <a:lstStyle/>
          <a:p>
            <a:pPr algn="just"/>
            <a:r>
              <a:rPr lang="en-GB" sz="2800" b="1"/>
              <a:t>L</a:t>
            </a:r>
            <a:r>
              <a:rPr lang="ro-RO" sz="2800" b="1"/>
              <a:t>ege</a:t>
            </a:r>
            <a:r>
              <a:rPr lang="en-GB" sz="2800" b="1"/>
              <a:t>a</a:t>
            </a:r>
            <a:r>
              <a:rPr lang="ro-RO" sz="2800" b="1"/>
              <a:t> fundamentală a percepției vizuale</a:t>
            </a:r>
            <a:r>
              <a:rPr lang="en-GB" sz="2800"/>
              <a:t>: </a:t>
            </a:r>
            <a:r>
              <a:rPr lang="ro-RO" sz="2800"/>
              <a:t> </a:t>
            </a:r>
            <a:r>
              <a:rPr lang="ro-RO" sz="2800" i="1"/>
              <a:t>orice configurație de stimuli tinde să fie văzută astfel încât structura rezultată să fie cât mai simplă cu putință în condițiile date, întrucât văzul și memorarea implică crearea unor ansambluri organizate</a:t>
            </a:r>
            <a:endParaRPr lang="en-GB" sz="28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buNone/>
            </a:pPr>
            <a:r>
              <a:rPr lang="en-GB" err="1"/>
              <a:t>Alte</a:t>
            </a:r>
            <a:r>
              <a:rPr lang="en-GB"/>
              <a:t> </a:t>
            </a:r>
            <a:r>
              <a:rPr lang="en-GB" err="1"/>
              <a:t>tehnici</a:t>
            </a:r>
            <a:r>
              <a:rPr lang="en-GB"/>
              <a:t> – 3D</a:t>
            </a:r>
          </a:p>
          <a:p>
            <a:pPr>
              <a:buNone/>
            </a:pPr>
            <a:endParaRPr lang="en-GB"/>
          </a:p>
          <a:p>
            <a:r>
              <a:rPr lang="ro-RO" b="1"/>
              <a:t>perspectiva valorică</a:t>
            </a:r>
            <a:endParaRPr lang="en-GB"/>
          </a:p>
          <a:p>
            <a:pPr>
              <a:buNone/>
            </a:pPr>
            <a:endParaRPr lang="en-GB"/>
          </a:p>
          <a:p>
            <a:r>
              <a:rPr lang="ro-RO" b="1"/>
              <a:t>perspectiva cromatică</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52736"/>
            <a:ext cx="8686800" cy="5027389"/>
          </a:xfrm>
        </p:spPr>
        <p:txBody>
          <a:bodyPr/>
          <a:lstStyle/>
          <a:p>
            <a:pPr>
              <a:buNone/>
            </a:pPr>
            <a:r>
              <a:rPr lang="ro-RO"/>
              <a:t>Spațiul – categorii:</a:t>
            </a:r>
          </a:p>
          <a:p>
            <a:r>
              <a:rPr lang="ro-RO"/>
              <a:t>pozitiv</a:t>
            </a:r>
          </a:p>
          <a:p>
            <a:r>
              <a:rPr lang="ro-RO"/>
              <a:t>negativ</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04664"/>
            <a:ext cx="8686800" cy="5675461"/>
          </a:xfrm>
        </p:spPr>
        <p:txBody>
          <a:bodyPr/>
          <a:lstStyle/>
          <a:p>
            <a:pPr>
              <a:buNone/>
            </a:pPr>
            <a:r>
              <a:rPr lang="ro-RO"/>
              <a:t>Spațiul “alb” - roluri:</a:t>
            </a:r>
            <a:endParaRPr lang="en-GB"/>
          </a:p>
          <a:p>
            <a:pPr lvl="0"/>
            <a:r>
              <a:rPr lang="fr-FR" err="1"/>
              <a:t>creează</a:t>
            </a:r>
            <a:r>
              <a:rPr lang="fr-FR"/>
              <a:t> </a:t>
            </a:r>
            <a:r>
              <a:rPr lang="fr-FR" err="1"/>
              <a:t>grupări</a:t>
            </a:r>
            <a:r>
              <a:rPr lang="fr-FR"/>
              <a:t> de </a:t>
            </a:r>
            <a:r>
              <a:rPr lang="fr-FR" err="1"/>
              <a:t>elemente</a:t>
            </a:r>
            <a:r>
              <a:rPr lang="fr-FR"/>
              <a:t> </a:t>
            </a:r>
            <a:r>
              <a:rPr lang="fr-FR" err="1"/>
              <a:t>în</a:t>
            </a:r>
            <a:r>
              <a:rPr lang="fr-FR"/>
              <a:t> </a:t>
            </a:r>
            <a:r>
              <a:rPr lang="fr-FR" err="1"/>
              <a:t>pagină</a:t>
            </a:r>
            <a:r>
              <a:rPr lang="fr-FR"/>
              <a:t>;</a:t>
            </a:r>
            <a:endParaRPr lang="en-GB"/>
          </a:p>
          <a:p>
            <a:pPr lvl="0"/>
            <a:r>
              <a:rPr lang="fr-FR" err="1"/>
              <a:t>accentuează</a:t>
            </a:r>
            <a:r>
              <a:rPr lang="fr-FR"/>
              <a:t> și </a:t>
            </a:r>
            <a:r>
              <a:rPr lang="fr-FR" err="1"/>
              <a:t>creează</a:t>
            </a:r>
            <a:r>
              <a:rPr lang="fr-FR"/>
              <a:t> </a:t>
            </a:r>
            <a:r>
              <a:rPr lang="fr-FR" err="1"/>
              <a:t>ierarhii</a:t>
            </a:r>
            <a:r>
              <a:rPr lang="fr-FR"/>
              <a:t> ;</a:t>
            </a:r>
            <a:endParaRPr lang="en-GB"/>
          </a:p>
          <a:p>
            <a:pPr lvl="0"/>
            <a:r>
              <a:rPr lang="fr-FR" err="1"/>
              <a:t>îmbunătă</a:t>
            </a:r>
            <a:r>
              <a:rPr lang="fr-FR"/>
              <a:t>țește </a:t>
            </a:r>
            <a:r>
              <a:rPr lang="fr-FR" err="1"/>
              <a:t>lizibilitatea</a:t>
            </a:r>
            <a:r>
              <a:rPr lang="fr-FR"/>
              <a:t>.</a:t>
            </a:r>
            <a:endParaRPr lang="en-GB"/>
          </a:p>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a:t>Textura</a:t>
            </a:r>
            <a:endParaRPr lang="en-GB"/>
          </a:p>
        </p:txBody>
      </p:sp>
      <p:sp>
        <p:nvSpPr>
          <p:cNvPr id="3" name="Content Placeholder 2"/>
          <p:cNvSpPr>
            <a:spLocks noGrp="1"/>
          </p:cNvSpPr>
          <p:nvPr>
            <p:ph idx="1"/>
          </p:nvPr>
        </p:nvSpPr>
        <p:spPr/>
        <p:txBody>
          <a:bodyPr/>
          <a:lstStyle/>
          <a:p>
            <a:r>
              <a:rPr lang="fr-FR" err="1"/>
              <a:t>aparen</a:t>
            </a:r>
            <a:r>
              <a:rPr lang="fr-FR"/>
              <a:t>ța și </a:t>
            </a:r>
            <a:r>
              <a:rPr lang="fr-FR" err="1"/>
              <a:t>impresia</a:t>
            </a:r>
            <a:r>
              <a:rPr lang="fr-FR"/>
              <a:t> de </a:t>
            </a:r>
            <a:r>
              <a:rPr lang="fr-FR" err="1"/>
              <a:t>textură</a:t>
            </a:r>
            <a:endParaRPr lang="fr-FR"/>
          </a:p>
          <a:p>
            <a:endParaRPr lang="fr-FR"/>
          </a:p>
          <a:p>
            <a:r>
              <a:rPr lang="ro-RO"/>
              <a:t>Textura - </a:t>
            </a:r>
            <a:r>
              <a:rPr lang="fr-FR" err="1"/>
              <a:t>crearea</a:t>
            </a:r>
            <a:r>
              <a:rPr lang="fr-FR"/>
              <a:t> </a:t>
            </a:r>
            <a:r>
              <a:rPr lang="fr-FR" err="1"/>
              <a:t>sau</a:t>
            </a:r>
            <a:r>
              <a:rPr lang="fr-FR"/>
              <a:t> </a:t>
            </a:r>
            <a:r>
              <a:rPr lang="fr-FR" err="1"/>
              <a:t>îmbunătă</a:t>
            </a:r>
            <a:r>
              <a:rPr lang="fr-FR"/>
              <a:t>ț</a:t>
            </a:r>
            <a:r>
              <a:rPr lang="fr-FR" err="1"/>
              <a:t>irea</a:t>
            </a:r>
            <a:r>
              <a:rPr lang="fr-FR"/>
              <a:t> </a:t>
            </a:r>
            <a:r>
              <a:rPr lang="fr-FR" err="1"/>
              <a:t>aspectului</a:t>
            </a:r>
            <a:r>
              <a:rPr lang="fr-FR"/>
              <a:t> 3D a </a:t>
            </a:r>
            <a:r>
              <a:rPr lang="fr-FR" err="1"/>
              <a:t>unui</a:t>
            </a:r>
            <a:r>
              <a:rPr lang="fr-FR"/>
              <a:t> spaț</a:t>
            </a:r>
            <a:r>
              <a:rPr lang="fr-FR" err="1"/>
              <a:t>iu</a:t>
            </a:r>
            <a:endParaRPr lang="en-GB"/>
          </a:p>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a:t>Ce este Designul?</a:t>
            </a:r>
            <a:endParaRPr lang="en-GB"/>
          </a:p>
        </p:txBody>
      </p:sp>
      <p:sp>
        <p:nvSpPr>
          <p:cNvPr id="3" name="Content Placeholder 2"/>
          <p:cNvSpPr>
            <a:spLocks noGrp="1"/>
          </p:cNvSpPr>
          <p:nvPr>
            <p:ph idx="1"/>
          </p:nvPr>
        </p:nvSpPr>
        <p:spPr/>
        <p:txBody>
          <a:bodyPr/>
          <a:lstStyle/>
          <a:p>
            <a:r>
              <a:rPr lang="ro-RO" err="1"/>
              <a:t>t</a:t>
            </a:r>
            <a:r>
              <a:rPr lang="en-GB" err="1"/>
              <a:t>ermen</a:t>
            </a:r>
            <a:r>
              <a:rPr lang="en-GB"/>
              <a:t> </a:t>
            </a:r>
            <a:r>
              <a:rPr lang="en-GB" err="1"/>
              <a:t>implicat</a:t>
            </a:r>
            <a:r>
              <a:rPr lang="en-GB"/>
              <a:t> </a:t>
            </a:r>
            <a:r>
              <a:rPr lang="ro-RO"/>
              <a:t>în multe discipline ale artei</a:t>
            </a:r>
          </a:p>
          <a:p>
            <a:r>
              <a:rPr lang="ro-RO"/>
              <a:t>verb – substantiv</a:t>
            </a:r>
          </a:p>
          <a:p>
            <a:r>
              <a:rPr lang="ro-RO"/>
              <a:t>a face design = </a:t>
            </a:r>
            <a:r>
              <a:rPr lang="ro-RO" b="1" i="1"/>
              <a:t>a planifica, a organiza</a:t>
            </a:r>
          </a:p>
          <a:p>
            <a:r>
              <a:rPr lang="en-GB"/>
              <a:t>“</a:t>
            </a:r>
            <a:r>
              <a:rPr lang="en-GB" b="1" i="1"/>
              <a:t>it happened by design</a:t>
            </a:r>
            <a:r>
              <a:rPr lang="en-GB"/>
              <a:t>”</a:t>
            </a:r>
            <a:r>
              <a:rPr lang="ro-RO"/>
              <a:t> – semnificație?</a:t>
            </a:r>
          </a:p>
          <a:p>
            <a:r>
              <a:rPr lang="ro-RO"/>
              <a:t>soluții vizuale în artă =  </a:t>
            </a:r>
            <a:r>
              <a:rPr lang="ro-RO" b="1" i="1"/>
              <a:t>design</a:t>
            </a:r>
            <a:endParaRPr lang="en-GB"/>
          </a:p>
        </p:txBody>
      </p:sp>
      <p:sp>
        <p:nvSpPr>
          <p:cNvPr id="1026" name="AutoShape 2" descr="Image result for what is desig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what is design"/>
          <p:cNvSpPr>
            <a:spLocks noChangeAspect="1" noChangeArrowheads="1"/>
          </p:cNvSpPr>
          <p:nvPr/>
        </p:nvSpPr>
        <p:spPr bwMode="auto">
          <a:xfrm>
            <a:off x="155575" y="-1790700"/>
            <a:ext cx="4619625" cy="3743325"/>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a:t>Mărimea/scala</a:t>
            </a:r>
            <a:endParaRPr lang="en-GB"/>
          </a:p>
        </p:txBody>
      </p:sp>
      <p:sp>
        <p:nvSpPr>
          <p:cNvPr id="3" name="Content Placeholder 2"/>
          <p:cNvSpPr>
            <a:spLocks noGrp="1"/>
          </p:cNvSpPr>
          <p:nvPr>
            <p:ph idx="1"/>
          </p:nvPr>
        </p:nvSpPr>
        <p:spPr/>
        <p:txBody>
          <a:bodyPr/>
          <a:lstStyle/>
          <a:p>
            <a:pPr>
              <a:buNone/>
            </a:pPr>
            <a:r>
              <a:rPr lang="fr-FR" err="1"/>
              <a:t>Scopul</a:t>
            </a:r>
            <a:r>
              <a:rPr lang="fr-FR"/>
              <a:t> </a:t>
            </a:r>
            <a:r>
              <a:rPr lang="ro-RO"/>
              <a:t>- </a:t>
            </a:r>
            <a:r>
              <a:rPr lang="fr-FR"/>
              <a:t>a </a:t>
            </a:r>
            <a:r>
              <a:rPr lang="fr-FR" err="1"/>
              <a:t>atrage</a:t>
            </a:r>
            <a:r>
              <a:rPr lang="fr-FR"/>
              <a:t> </a:t>
            </a:r>
            <a:r>
              <a:rPr lang="fr-FR" err="1"/>
              <a:t>aten</a:t>
            </a:r>
            <a:r>
              <a:rPr lang="fr-FR"/>
              <a:t>ț</a:t>
            </a:r>
            <a:r>
              <a:rPr lang="fr-FR" err="1"/>
              <a:t>ia</a:t>
            </a:r>
            <a:r>
              <a:rPr lang="fr-FR"/>
              <a:t> și de </a:t>
            </a:r>
            <a:r>
              <a:rPr lang="fr-FR" err="1"/>
              <a:t>pune</a:t>
            </a:r>
            <a:r>
              <a:rPr lang="fr-FR"/>
              <a:t> </a:t>
            </a:r>
            <a:r>
              <a:rPr lang="fr-FR" err="1"/>
              <a:t>în</a:t>
            </a:r>
            <a:r>
              <a:rPr lang="fr-FR"/>
              <a:t> </a:t>
            </a:r>
            <a:r>
              <a:rPr lang="fr-FR" err="1"/>
              <a:t>valoare</a:t>
            </a:r>
            <a:r>
              <a:rPr lang="fr-FR"/>
              <a:t> un aspect al </a:t>
            </a:r>
            <a:r>
              <a:rPr lang="fr-FR" err="1"/>
              <a:t>compozi</a:t>
            </a:r>
            <a:r>
              <a:rPr lang="fr-FR"/>
              <a:t>ț</a:t>
            </a:r>
            <a:r>
              <a:rPr lang="fr-FR" err="1"/>
              <a:t>iei</a:t>
            </a:r>
            <a:endParaRPr lang="fr-FR"/>
          </a:p>
          <a:p>
            <a:pPr>
              <a:buNone/>
            </a:pPr>
            <a:endParaRPr lang="fr-FR"/>
          </a:p>
          <a:p>
            <a:pPr>
              <a:buNone/>
            </a:pPr>
            <a:r>
              <a:rPr lang="ro-RO"/>
              <a:t>N</a:t>
            </a:r>
            <a:r>
              <a:rPr lang="fr-FR"/>
              <a:t>oț</a:t>
            </a:r>
            <a:r>
              <a:rPr lang="fr-FR" err="1"/>
              <a:t>iuni</a:t>
            </a:r>
            <a:r>
              <a:rPr lang="fr-FR"/>
              <a:t>:</a:t>
            </a:r>
            <a:endParaRPr lang="en-GB"/>
          </a:p>
          <a:p>
            <a:pPr lvl="0"/>
            <a:r>
              <a:rPr lang="en-GB" b="1" err="1"/>
              <a:t>Mărimea</a:t>
            </a:r>
            <a:r>
              <a:rPr lang="en-GB" b="1"/>
              <a:t> (size)</a:t>
            </a:r>
            <a:endParaRPr lang="en-GB"/>
          </a:p>
          <a:p>
            <a:pPr lvl="0"/>
            <a:r>
              <a:rPr lang="en-GB" b="1" err="1"/>
              <a:t>Scala</a:t>
            </a:r>
            <a:r>
              <a:rPr lang="en-GB" b="1"/>
              <a:t> (scale)</a:t>
            </a:r>
            <a:endParaRPr lang="en-GB"/>
          </a:p>
          <a:p>
            <a:r>
              <a:rPr lang="fr-FR" b="1" err="1"/>
              <a:t>Propor</a:t>
            </a:r>
            <a:r>
              <a:rPr lang="fr-FR" b="1"/>
              <a:t>ț</a:t>
            </a:r>
            <a:r>
              <a:rPr lang="fr-FR" b="1" err="1"/>
              <a:t>ie</a:t>
            </a:r>
            <a:r>
              <a:rPr lang="fr-FR" b="1"/>
              <a:t> (proportion)</a:t>
            </a:r>
            <a:endParaRPr lang="en-GB"/>
          </a:p>
          <a:p>
            <a:pPr>
              <a:buNone/>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principii de bază ale designului</a:t>
            </a:r>
            <a:endParaRPr lang="en-GB"/>
          </a:p>
        </p:txBody>
      </p:sp>
      <p:sp>
        <p:nvSpPr>
          <p:cNvPr id="3" name="Content Placeholder 2"/>
          <p:cNvSpPr>
            <a:spLocks noGrp="1"/>
          </p:cNvSpPr>
          <p:nvPr>
            <p:ph idx="1"/>
          </p:nvPr>
        </p:nvSpPr>
        <p:spPr/>
        <p:txBody>
          <a:bodyPr/>
          <a:lstStyle/>
          <a:p>
            <a:pPr lvl="0"/>
            <a:endParaRPr lang="ro-RO" b="1"/>
          </a:p>
          <a:p>
            <a:pPr lvl="0"/>
            <a:endParaRPr lang="ro-RO" b="1"/>
          </a:p>
          <a:p>
            <a:pPr lvl="0"/>
            <a:endParaRPr lang="ro-RO" b="1"/>
          </a:p>
          <a:p>
            <a:pPr lvl="0"/>
            <a:endParaRPr lang="ro-RO" b="1"/>
          </a:p>
          <a:p>
            <a:pPr lvl="0"/>
            <a:endParaRPr lang="en-GB"/>
          </a:p>
        </p:txBody>
      </p:sp>
      <p:sp>
        <p:nvSpPr>
          <p:cNvPr id="4" name="Rectangle 3"/>
          <p:cNvSpPr/>
          <p:nvPr/>
        </p:nvSpPr>
        <p:spPr>
          <a:xfrm>
            <a:off x="2915816" y="2132856"/>
            <a:ext cx="27363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3000" b="1">
                <a:solidFill>
                  <a:srgbClr val="FF0000"/>
                </a:solidFill>
              </a:rPr>
              <a:t>DOMINANȚĂ</a:t>
            </a:r>
            <a:endParaRPr lang="en-GB" sz="3000" b="1">
              <a:solidFill>
                <a:srgbClr val="FF0000"/>
              </a:solidFill>
            </a:endParaRPr>
          </a:p>
        </p:txBody>
      </p:sp>
      <p:sp>
        <p:nvSpPr>
          <p:cNvPr id="5" name="Rectangle 4"/>
          <p:cNvSpPr/>
          <p:nvPr/>
        </p:nvSpPr>
        <p:spPr>
          <a:xfrm>
            <a:off x="2915816" y="3068960"/>
            <a:ext cx="27363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3000" b="1">
                <a:solidFill>
                  <a:srgbClr val="FF0000"/>
                </a:solidFill>
              </a:rPr>
              <a:t>ECHILIBRU</a:t>
            </a:r>
            <a:endParaRPr lang="en-GB" sz="3000" b="1">
              <a:solidFill>
                <a:srgbClr val="FF0000"/>
              </a:solidFill>
            </a:endParaRPr>
          </a:p>
        </p:txBody>
      </p:sp>
      <p:sp>
        <p:nvSpPr>
          <p:cNvPr id="6" name="Rectangle 5"/>
          <p:cNvSpPr/>
          <p:nvPr/>
        </p:nvSpPr>
        <p:spPr>
          <a:xfrm>
            <a:off x="2915816" y="4005064"/>
            <a:ext cx="27363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3000" b="1">
                <a:solidFill>
                  <a:srgbClr val="FF0000"/>
                </a:solidFill>
              </a:rPr>
              <a:t>ARMONIE</a:t>
            </a:r>
            <a:endParaRPr lang="en-GB" sz="3000" b="1">
              <a:solidFill>
                <a:srgbClr val="FF0000"/>
              </a:solidFill>
            </a:endParaRPr>
          </a:p>
        </p:txBody>
      </p:sp>
      <p:sp>
        <p:nvSpPr>
          <p:cNvPr id="7" name="Rectangle 6"/>
          <p:cNvSpPr/>
          <p:nvPr/>
        </p:nvSpPr>
        <p:spPr>
          <a:xfrm>
            <a:off x="35496" y="2636912"/>
            <a:ext cx="1800200"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500" b="1">
                <a:solidFill>
                  <a:srgbClr val="FF0000"/>
                </a:solidFill>
              </a:rPr>
              <a:t>ELEMENTE DESIGN</a:t>
            </a:r>
            <a:endParaRPr lang="en-GB" sz="2500" b="1">
              <a:solidFill>
                <a:srgbClr val="FF0000"/>
              </a:solidFill>
            </a:endParaRPr>
          </a:p>
        </p:txBody>
      </p:sp>
      <p:sp>
        <p:nvSpPr>
          <p:cNvPr id="8" name="Rectangle 7"/>
          <p:cNvSpPr/>
          <p:nvPr/>
        </p:nvSpPr>
        <p:spPr>
          <a:xfrm>
            <a:off x="1979712" y="299695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3000" b="1">
                <a:solidFill>
                  <a:srgbClr val="FF0000"/>
                </a:solidFill>
              </a:rPr>
              <a:t>+</a:t>
            </a:r>
            <a:endParaRPr lang="en-GB" sz="3000" b="1">
              <a:solidFill>
                <a:srgbClr val="FF0000"/>
              </a:solidFill>
            </a:endParaRPr>
          </a:p>
        </p:txBody>
      </p:sp>
      <p:sp>
        <p:nvSpPr>
          <p:cNvPr id="9" name="Rectangle 8"/>
          <p:cNvSpPr/>
          <p:nvPr/>
        </p:nvSpPr>
        <p:spPr>
          <a:xfrm>
            <a:off x="5796136" y="3068960"/>
            <a:ext cx="720080" cy="728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3000" b="1">
                <a:solidFill>
                  <a:srgbClr val="FF0000"/>
                </a:solidFill>
              </a:rPr>
              <a:t>=</a:t>
            </a:r>
            <a:endParaRPr lang="en-GB" sz="3000" b="1">
              <a:solidFill>
                <a:srgbClr val="FF0000"/>
              </a:solidFill>
            </a:endParaRPr>
          </a:p>
        </p:txBody>
      </p:sp>
      <p:sp>
        <p:nvSpPr>
          <p:cNvPr id="10" name="Rectangle 9"/>
          <p:cNvSpPr/>
          <p:nvPr/>
        </p:nvSpPr>
        <p:spPr>
          <a:xfrm>
            <a:off x="6660232" y="3068960"/>
            <a:ext cx="24837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3000" b="1">
                <a:solidFill>
                  <a:srgbClr val="002060"/>
                </a:solidFill>
              </a:rPr>
              <a:t>COMPOZIȚIA</a:t>
            </a:r>
            <a:endParaRPr lang="en-GB" sz="3000" b="1">
              <a:solidFill>
                <a:srgbClr val="002060"/>
              </a:solidFill>
            </a:endParaRPr>
          </a:p>
        </p:txBody>
      </p:sp>
      <p:sp>
        <p:nvSpPr>
          <p:cNvPr id="11" name="Rectangle 10"/>
          <p:cNvSpPr/>
          <p:nvPr/>
        </p:nvSpPr>
        <p:spPr>
          <a:xfrm>
            <a:off x="2915816" y="4941168"/>
            <a:ext cx="27363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3000" b="1">
                <a:solidFill>
                  <a:srgbClr val="FF0000"/>
                </a:solidFill>
              </a:rPr>
              <a:t>ALTE PRINCIPII</a:t>
            </a:r>
            <a:endParaRPr lang="en-GB" sz="3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ox(i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ox(i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43"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
                                        <p:tgtEl>
                                          <p:spTgt spid="10"/>
                                        </p:tgtEl>
                                      </p:cBhvr>
                                    </p:animEffect>
                                    <p:anim calcmode="lin" valueType="num">
                                      <p:cBhvr>
                                        <p:cTn id="48" dur="400" fill="hold"/>
                                        <p:tgtEl>
                                          <p:spTgt spid="10"/>
                                        </p:tgtEl>
                                        <p:attrNameLst>
                                          <p:attrName>ppt_x</p:attrName>
                                        </p:attrNameLst>
                                      </p:cBhvr>
                                      <p:tavLst>
                                        <p:tav tm="0">
                                          <p:val>
                                            <p:strVal val="#ppt_x"/>
                                          </p:val>
                                        </p:tav>
                                        <p:tav tm="100000">
                                          <p:val>
                                            <p:strVal val="#ppt_x"/>
                                          </p:val>
                                        </p:tav>
                                      </p:tavLst>
                                    </p:anim>
                                    <p:anim calcmode="lin" valueType="num">
                                      <p:cBhvr>
                                        <p:cTn id="49" dur="400" fill="hold"/>
                                        <p:tgtEl>
                                          <p:spTgt spid="10"/>
                                        </p:tgtEl>
                                        <p:attrNameLst>
                                          <p:attrName>ppt_y</p:attrName>
                                        </p:attrNameLst>
                                      </p:cBhvr>
                                      <p:tavLst>
                                        <p:tav tm="0">
                                          <p:val>
                                            <p:strVal val="#ppt_y+0.31"/>
                                          </p:val>
                                        </p:tav>
                                        <p:tav tm="100000">
                                          <p:val>
                                            <p:strVal val="#ppt_y+0.31"/>
                                          </p:val>
                                        </p:tav>
                                      </p:tavLst>
                                    </p:anim>
                                    <p:anim calcmode="lin" valueType="num">
                                      <p:cBhvr>
                                        <p:cTn id="50"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1"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Compoziția</a:t>
            </a:r>
            <a:endParaRPr lang="en-GB"/>
          </a:p>
        </p:txBody>
      </p:sp>
      <p:sp>
        <p:nvSpPr>
          <p:cNvPr id="3" name="Content Placeholder 2"/>
          <p:cNvSpPr>
            <a:spLocks noGrp="1"/>
          </p:cNvSpPr>
          <p:nvPr>
            <p:ph idx="1"/>
          </p:nvPr>
        </p:nvSpPr>
        <p:spPr/>
        <p:txBody>
          <a:bodyPr/>
          <a:lstStyle/>
          <a:p>
            <a:r>
              <a:rPr lang="ro-RO"/>
              <a:t>structura și organizarea paginii</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a:t>Secțiunea divină</a:t>
            </a:r>
            <a:endParaRPr lang="en-GB"/>
          </a:p>
        </p:txBody>
      </p:sp>
      <p:sp>
        <p:nvSpPr>
          <p:cNvPr id="3" name="Content Placeholder 2"/>
          <p:cNvSpPr>
            <a:spLocks noGrp="1"/>
          </p:cNvSpPr>
          <p:nvPr>
            <p:ph idx="1"/>
          </p:nvPr>
        </p:nvSpPr>
        <p:spPr/>
        <p:txBody>
          <a:bodyPr/>
          <a:lstStyle/>
          <a:p>
            <a:r>
              <a:rPr lang="ro-RO"/>
              <a:t>R</a:t>
            </a:r>
            <a:r>
              <a:rPr lang="fr-FR" err="1"/>
              <a:t>aportul</a:t>
            </a:r>
            <a:r>
              <a:rPr lang="ro-RO"/>
              <a:t> divin -</a:t>
            </a:r>
            <a:r>
              <a:rPr lang="fr-FR"/>
              <a:t> </a:t>
            </a:r>
            <a:r>
              <a:rPr lang="fr-FR" b="1"/>
              <a:t>1:1.618</a:t>
            </a:r>
            <a:endParaRPr lang="ro-RO" b="1"/>
          </a:p>
          <a:p>
            <a:r>
              <a:rPr lang="fr-FR" b="1"/>
              <a:t>1.618</a:t>
            </a:r>
            <a:r>
              <a:rPr lang="ro-RO" b="1"/>
              <a:t> </a:t>
            </a:r>
            <a:r>
              <a:rPr lang="ro-RO"/>
              <a:t>= Phi </a:t>
            </a:r>
          </a:p>
          <a:p>
            <a:endParaRPr lang="en-GB" b="1"/>
          </a:p>
        </p:txBody>
      </p:sp>
      <p:pic>
        <p:nvPicPr>
          <p:cNvPr id="6" name="Picture 5" descr="Screenshot"/>
          <p:cNvPicPr/>
          <p:nvPr/>
        </p:nvPicPr>
        <p:blipFill>
          <a:blip r:embed="rId2" cstate="print"/>
          <a:srcRect/>
          <a:stretch>
            <a:fillRect/>
          </a:stretch>
        </p:blipFill>
        <p:spPr bwMode="auto">
          <a:xfrm>
            <a:off x="683568" y="5517232"/>
            <a:ext cx="2448272" cy="1152128"/>
          </a:xfrm>
          <a:prstGeom prst="rect">
            <a:avLst/>
          </a:prstGeom>
          <a:noFill/>
          <a:ln w="9525">
            <a:noFill/>
            <a:miter lim="800000"/>
            <a:headEnd/>
            <a:tailEnd/>
          </a:ln>
        </p:spPr>
      </p:pic>
      <p:pic>
        <p:nvPicPr>
          <p:cNvPr id="7" name="Picture 6" descr="Screenshot"/>
          <p:cNvPicPr/>
          <p:nvPr/>
        </p:nvPicPr>
        <p:blipFill>
          <a:blip r:embed="rId3" cstate="print"/>
          <a:srcRect/>
          <a:stretch>
            <a:fillRect/>
          </a:stretch>
        </p:blipFill>
        <p:spPr bwMode="auto">
          <a:xfrm>
            <a:off x="323528" y="3068960"/>
            <a:ext cx="3168352" cy="1872208"/>
          </a:xfrm>
          <a:prstGeom prst="rect">
            <a:avLst/>
          </a:prstGeom>
          <a:noFill/>
          <a:ln w="9525">
            <a:noFill/>
            <a:miter lim="800000"/>
            <a:headEnd/>
            <a:tailEnd/>
          </a:ln>
        </p:spPr>
      </p:pic>
      <p:pic>
        <p:nvPicPr>
          <p:cNvPr id="8" name="Picture 7" descr="http://photoinf.com/General/Robert_Berdan/Composition_and_the_Elements_of_Visual_Design/image018.png"/>
          <p:cNvPicPr/>
          <p:nvPr/>
        </p:nvPicPr>
        <p:blipFill>
          <a:blip r:embed="rId4" cstate="print"/>
          <a:srcRect/>
          <a:stretch>
            <a:fillRect/>
          </a:stretch>
        </p:blipFill>
        <p:spPr bwMode="auto">
          <a:xfrm>
            <a:off x="4283968" y="2852936"/>
            <a:ext cx="4464496" cy="33843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ox(i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ox(in)">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ox(in)">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951" y="304022"/>
            <a:ext cx="8686800" cy="5675461"/>
          </a:xfrm>
        </p:spPr>
        <p:txBody>
          <a:bodyPr/>
          <a:lstStyle/>
          <a:p>
            <a:pPr>
              <a:buNone/>
            </a:pPr>
            <a:r>
              <a:rPr lang="ro-RO"/>
              <a:t>P</a:t>
            </a:r>
            <a:r>
              <a:rPr lang="fr-FR" err="1"/>
              <a:t>atrulater</a:t>
            </a:r>
            <a:r>
              <a:rPr lang="ro-RO"/>
              <a:t> </a:t>
            </a:r>
            <a:r>
              <a:rPr lang="fr-FR"/>
              <a:t>de </a:t>
            </a:r>
            <a:r>
              <a:rPr lang="fr-FR" err="1"/>
              <a:t>aur</a:t>
            </a:r>
            <a:r>
              <a:rPr lang="ro-RO"/>
              <a:t> – </a:t>
            </a:r>
            <a:r>
              <a:rPr lang="en-GB"/>
              <a:t>alt mod de </a:t>
            </a:r>
            <a:r>
              <a:rPr lang="ro-RO"/>
              <a:t>construire:</a:t>
            </a:r>
          </a:p>
          <a:p>
            <a:pPr lvl="0"/>
            <a:r>
              <a:rPr lang="fr-FR" err="1"/>
              <a:t>pătrat</a:t>
            </a:r>
            <a:r>
              <a:rPr lang="fr-FR"/>
              <a:t>;</a:t>
            </a:r>
            <a:endParaRPr lang="en-GB"/>
          </a:p>
          <a:p>
            <a:r>
              <a:rPr lang="fr-FR" err="1"/>
              <a:t>linie</a:t>
            </a:r>
            <a:r>
              <a:rPr lang="fr-FR"/>
              <a:t> de la </a:t>
            </a:r>
            <a:r>
              <a:rPr lang="fr-FR" err="1"/>
              <a:t>mijlocul</a:t>
            </a:r>
            <a:r>
              <a:rPr lang="fr-FR"/>
              <a:t> </a:t>
            </a:r>
            <a:r>
              <a:rPr lang="fr-FR" err="1"/>
              <a:t>unei</a:t>
            </a:r>
            <a:r>
              <a:rPr lang="fr-FR"/>
              <a:t> </a:t>
            </a:r>
            <a:r>
              <a:rPr lang="fr-FR" err="1"/>
              <a:t>laturi</a:t>
            </a:r>
            <a:r>
              <a:rPr lang="fr-FR"/>
              <a:t> </a:t>
            </a:r>
            <a:r>
              <a:rPr lang="fr-FR" err="1"/>
              <a:t>către</a:t>
            </a:r>
            <a:r>
              <a:rPr lang="fr-FR"/>
              <a:t> colț</a:t>
            </a:r>
            <a:r>
              <a:rPr lang="fr-FR" err="1"/>
              <a:t>ul</a:t>
            </a:r>
            <a:r>
              <a:rPr lang="fr-FR"/>
              <a:t> opus;</a:t>
            </a:r>
            <a:endParaRPr lang="ro-RO"/>
          </a:p>
          <a:p>
            <a:pPr lvl="0"/>
            <a:r>
              <a:rPr lang="fr-FR" err="1"/>
              <a:t>linia</a:t>
            </a:r>
            <a:r>
              <a:rPr lang="fr-FR"/>
              <a:t> </a:t>
            </a:r>
            <a:r>
              <a:rPr lang="ro-RO"/>
              <a:t>- </a:t>
            </a:r>
            <a:r>
              <a:rPr lang="fr-FR" err="1"/>
              <a:t>rază</a:t>
            </a:r>
            <a:r>
              <a:rPr lang="fr-FR"/>
              <a:t> de </a:t>
            </a:r>
            <a:r>
              <a:rPr lang="fr-FR" err="1"/>
              <a:t>cerc</a:t>
            </a:r>
            <a:r>
              <a:rPr lang="fr-FR"/>
              <a:t> </a:t>
            </a:r>
            <a:r>
              <a:rPr lang="fr-FR" err="1"/>
              <a:t>pentru</a:t>
            </a:r>
            <a:r>
              <a:rPr lang="fr-FR"/>
              <a:t> </a:t>
            </a:r>
            <a:r>
              <a:rPr lang="ro-RO"/>
              <a:t>un</a:t>
            </a:r>
            <a:r>
              <a:rPr lang="fr-FR"/>
              <a:t> arc de </a:t>
            </a:r>
            <a:r>
              <a:rPr lang="fr-FR" err="1"/>
              <a:t>cerc</a:t>
            </a:r>
            <a:r>
              <a:rPr lang="ro-RO"/>
              <a:t>;</a:t>
            </a:r>
            <a:endParaRPr lang="en-GB"/>
          </a:p>
          <a:p>
            <a:r>
              <a:rPr lang="fr-FR" err="1"/>
              <a:t>finalizarea</a:t>
            </a:r>
            <a:r>
              <a:rPr lang="fr-FR"/>
              <a:t> </a:t>
            </a:r>
            <a:r>
              <a:rPr lang="fr-FR" err="1"/>
              <a:t>patrulaterului</a:t>
            </a:r>
            <a:r>
              <a:rPr lang="ro-RO"/>
              <a:t>.</a:t>
            </a:r>
            <a:endParaRPr lang="en-GB"/>
          </a:p>
          <a:p>
            <a:pPr>
              <a:buNone/>
            </a:pPr>
            <a:endParaRPr lang="en-GB"/>
          </a:p>
          <a:p>
            <a:pPr>
              <a:buNone/>
            </a:pPr>
            <a:r>
              <a:rPr lang="ro-RO"/>
              <a:t>Șirul lui Fibonacci:                             </a:t>
            </a:r>
            <a:r>
              <a:rPr lang="fr-FR"/>
              <a:t>1,1,2,3,5,8,13,21,34,</a:t>
            </a:r>
            <a:r>
              <a:rPr lang="ro-RO"/>
              <a:t>                               </a:t>
            </a:r>
            <a:r>
              <a:rPr lang="fr-FR"/>
              <a:t>55,89,144... </a:t>
            </a:r>
            <a:endParaRPr lang="en-GB"/>
          </a:p>
          <a:p>
            <a:pPr>
              <a:buNone/>
            </a:pPr>
            <a:endParaRPr lang="en-GB"/>
          </a:p>
        </p:txBody>
      </p:sp>
      <p:pic>
        <p:nvPicPr>
          <p:cNvPr id="4" name="Picture 3" descr="A method to construct a golden rectangle. The square is outlined in red. The resulting dimensions are in the ratio 1:Phi, the golden ratio."/>
          <p:cNvPicPr/>
          <p:nvPr/>
        </p:nvPicPr>
        <p:blipFill>
          <a:blip r:embed="rId2" cstate="print"/>
          <a:srcRect/>
          <a:stretch>
            <a:fillRect/>
          </a:stretch>
        </p:blipFill>
        <p:spPr bwMode="auto">
          <a:xfrm>
            <a:off x="5076056" y="3140968"/>
            <a:ext cx="4067944" cy="37170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Regula treimilor</a:t>
            </a:r>
            <a:endParaRPr lang="en-GB"/>
          </a:p>
        </p:txBody>
      </p:sp>
      <p:sp>
        <p:nvSpPr>
          <p:cNvPr id="6" name="Content Placeholder 5"/>
          <p:cNvSpPr>
            <a:spLocks noGrp="1"/>
          </p:cNvSpPr>
          <p:nvPr>
            <p:ph idx="1"/>
          </p:nvPr>
        </p:nvSpPr>
        <p:spPr/>
        <p:txBody>
          <a:bodyPr/>
          <a:lstStyle/>
          <a:p>
            <a:endParaRPr lang="en-GB"/>
          </a:p>
        </p:txBody>
      </p:sp>
      <p:pic>
        <p:nvPicPr>
          <p:cNvPr id="4" name="Picture 3" descr="http://photoinf.com/General/Robert_Berdan/Composition_and_the_Elements_of_Visual_Design/image025.jpg"/>
          <p:cNvPicPr/>
          <p:nvPr/>
        </p:nvPicPr>
        <p:blipFill>
          <a:blip r:embed="rId2" cstate="print"/>
          <a:srcRect/>
          <a:stretch>
            <a:fillRect/>
          </a:stretch>
        </p:blipFill>
        <p:spPr bwMode="auto">
          <a:xfrm>
            <a:off x="467544" y="1412776"/>
            <a:ext cx="3960440" cy="2592288"/>
          </a:xfrm>
          <a:prstGeom prst="rect">
            <a:avLst/>
          </a:prstGeom>
          <a:noFill/>
          <a:ln w="9525">
            <a:noFill/>
            <a:miter lim="800000"/>
            <a:headEnd/>
            <a:tailEnd/>
          </a:ln>
        </p:spPr>
      </p:pic>
      <p:pic>
        <p:nvPicPr>
          <p:cNvPr id="7" name="Picture 6" descr="treimi.jpg"/>
          <p:cNvPicPr>
            <a:picLocks noChangeAspect="1"/>
          </p:cNvPicPr>
          <p:nvPr/>
        </p:nvPicPr>
        <p:blipFill>
          <a:blip r:embed="rId3" cstate="print"/>
          <a:stretch>
            <a:fillRect/>
          </a:stretch>
        </p:blipFill>
        <p:spPr>
          <a:xfrm>
            <a:off x="4619625" y="3629025"/>
            <a:ext cx="4524375" cy="3228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a:t>Elementele designului grafic</a:t>
            </a:r>
            <a:endParaRPr lang="en-GB"/>
          </a:p>
        </p:txBody>
      </p:sp>
      <p:sp>
        <p:nvSpPr>
          <p:cNvPr id="3" name="Content Placeholder 2"/>
          <p:cNvSpPr>
            <a:spLocks noGrp="1"/>
          </p:cNvSpPr>
          <p:nvPr>
            <p:ph idx="1"/>
          </p:nvPr>
        </p:nvSpPr>
        <p:spPr/>
        <p:txBody>
          <a:bodyPr>
            <a:normAutofit lnSpcReduction="10000"/>
          </a:bodyPr>
          <a:lstStyle/>
          <a:p>
            <a:pPr marL="1079500" indent="-360363"/>
            <a:r>
              <a:rPr lang="ro-RO"/>
              <a:t>Punctul</a:t>
            </a:r>
          </a:p>
          <a:p>
            <a:pPr marL="1079500" indent="-360363"/>
            <a:r>
              <a:rPr lang="ro-RO"/>
              <a:t>Linia</a:t>
            </a:r>
          </a:p>
          <a:p>
            <a:pPr marL="1079500" indent="-360363"/>
            <a:r>
              <a:rPr lang="ro-RO"/>
              <a:t>Forma</a:t>
            </a:r>
          </a:p>
          <a:p>
            <a:pPr marL="1079500" indent="-360363"/>
            <a:r>
              <a:rPr lang="ro-RO"/>
              <a:t>Culoarea</a:t>
            </a:r>
          </a:p>
          <a:p>
            <a:pPr marL="1079500" indent="-360363"/>
            <a:r>
              <a:rPr lang="ro-RO"/>
              <a:t>Spațiul</a:t>
            </a:r>
          </a:p>
          <a:p>
            <a:pPr marL="1079500" indent="-360363"/>
            <a:r>
              <a:rPr lang="ro-RO"/>
              <a:t>Textura</a:t>
            </a:r>
          </a:p>
          <a:p>
            <a:pPr marL="1079500" indent="-360363"/>
            <a:r>
              <a:rPr lang="ro-RO"/>
              <a:t>Tipografia</a:t>
            </a:r>
          </a:p>
          <a:p>
            <a:pPr marL="1079500" indent="-360363"/>
            <a:r>
              <a:rPr lang="ro-RO"/>
              <a:t>Mărimea/scala</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Punctul</a:t>
            </a:r>
            <a:endParaRPr lang="en-GB"/>
          </a:p>
        </p:txBody>
      </p:sp>
      <p:sp>
        <p:nvSpPr>
          <p:cNvPr id="3" name="Content Placeholder 2"/>
          <p:cNvSpPr>
            <a:spLocks noGrp="1"/>
          </p:cNvSpPr>
          <p:nvPr>
            <p:ph idx="1"/>
          </p:nvPr>
        </p:nvSpPr>
        <p:spPr/>
        <p:txBody>
          <a:bodyPr>
            <a:normAutofit/>
          </a:bodyPr>
          <a:lstStyle/>
          <a:p>
            <a:r>
              <a:rPr lang="ro-RO"/>
              <a:t>cele mai simple elemente de design grafic</a:t>
            </a:r>
          </a:p>
          <a:p>
            <a:r>
              <a:rPr lang="ro-RO"/>
              <a:t>marchează o poziție în spațiu</a:t>
            </a:r>
          </a:p>
          <a:p>
            <a:r>
              <a:rPr lang="ro-RO"/>
              <a:t>geometric - definit prin coordonatele x,y </a:t>
            </a:r>
          </a:p>
          <a:p>
            <a:r>
              <a:rPr lang="ro-RO"/>
              <a:t>nu are mărime/formă</a:t>
            </a:r>
          </a:p>
          <a:p>
            <a:r>
              <a:rPr lang="fr-FR"/>
              <a:t>“</a:t>
            </a:r>
            <a:r>
              <a:rPr lang="fr-FR" b="1" i="1"/>
              <a:t>point</a:t>
            </a:r>
            <a:r>
              <a:rPr lang="fr-FR"/>
              <a:t>” </a:t>
            </a:r>
            <a:r>
              <a:rPr lang="ro-RO"/>
              <a:t>și </a:t>
            </a:r>
            <a:r>
              <a:rPr lang="fr-FR"/>
              <a:t>“</a:t>
            </a:r>
            <a:r>
              <a:rPr lang="ro-RO" b="1" i="1"/>
              <a:t>dot</a:t>
            </a:r>
            <a:r>
              <a:rPr lang="fr-FR"/>
              <a:t>”</a:t>
            </a:r>
            <a:endParaRPr lang="ro-RO"/>
          </a:p>
          <a:p>
            <a:r>
              <a:rPr lang="ro-RO"/>
              <a:t>în </a:t>
            </a:r>
            <a:r>
              <a:rPr lang="fr-FR" b="1" i="1"/>
              <a:t>design</a:t>
            </a:r>
            <a:r>
              <a:rPr lang="ro-RO"/>
              <a:t> - </a:t>
            </a:r>
            <a:r>
              <a:rPr lang="fr-FR"/>
              <a:t>un </a:t>
            </a:r>
            <a:r>
              <a:rPr lang="fr-FR" err="1"/>
              <a:t>punct</a:t>
            </a:r>
            <a:r>
              <a:rPr lang="fr-FR"/>
              <a:t> </a:t>
            </a:r>
            <a:r>
              <a:rPr lang="fr-FR" err="1"/>
              <a:t>poate</a:t>
            </a:r>
            <a:r>
              <a:rPr lang="fr-FR"/>
              <a:t> </a:t>
            </a:r>
            <a:r>
              <a:rPr lang="fr-FR" err="1"/>
              <a:t>avea</a:t>
            </a:r>
            <a:r>
              <a:rPr lang="fr-FR"/>
              <a:t> și </a:t>
            </a:r>
            <a:r>
              <a:rPr lang="fr-FR" err="1"/>
              <a:t>altă</a:t>
            </a:r>
            <a:r>
              <a:rPr lang="fr-FR"/>
              <a:t> </a:t>
            </a:r>
            <a:r>
              <a:rPr lang="fr-FR" err="1"/>
              <a:t>formă</a:t>
            </a:r>
            <a:endParaRPr lang="ro-RO"/>
          </a:p>
          <a:p>
            <a:endParaRPr lang="en-GB"/>
          </a:p>
        </p:txBody>
      </p:sp>
      <p:sp>
        <p:nvSpPr>
          <p:cNvPr id="16386" name="AutoShape 2" descr="Image result for point in desig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6388" name="AutoShape 4" descr="Image result for point in design"/>
          <p:cNvSpPr>
            <a:spLocks noChangeAspect="1" noChangeArrowheads="1"/>
          </p:cNvSpPr>
          <p:nvPr/>
        </p:nvSpPr>
        <p:spPr bwMode="auto">
          <a:xfrm>
            <a:off x="155575" y="-982663"/>
            <a:ext cx="2057400" cy="20574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fr-FR"/>
              <a:t>centre de </a:t>
            </a:r>
            <a:r>
              <a:rPr lang="fr-FR" err="1"/>
              <a:t>focalizare</a:t>
            </a:r>
            <a:r>
              <a:rPr lang="fr-FR"/>
              <a:t> a </a:t>
            </a:r>
            <a:r>
              <a:rPr lang="fr-FR" err="1"/>
              <a:t>compozi</a:t>
            </a:r>
            <a:r>
              <a:rPr lang="fr-FR"/>
              <a:t>ț</a:t>
            </a:r>
            <a:r>
              <a:rPr lang="fr-FR" err="1"/>
              <a:t>iei</a:t>
            </a:r>
            <a:endParaRPr lang="ro-RO"/>
          </a:p>
          <a:p>
            <a:r>
              <a:rPr lang="fr-FR"/>
              <a:t>un </a:t>
            </a:r>
            <a:r>
              <a:rPr lang="fr-FR" err="1"/>
              <a:t>punct</a:t>
            </a:r>
            <a:r>
              <a:rPr lang="ro-RO"/>
              <a:t>:</a:t>
            </a:r>
          </a:p>
          <a:p>
            <a:pPr lvl="1"/>
            <a:r>
              <a:rPr lang="fr-FR"/>
              <a:t>își </a:t>
            </a:r>
            <a:r>
              <a:rPr lang="fr-FR" err="1"/>
              <a:t>poate</a:t>
            </a:r>
            <a:r>
              <a:rPr lang="fr-FR"/>
              <a:t> exprima </a:t>
            </a:r>
            <a:r>
              <a:rPr lang="fr-FR" err="1"/>
              <a:t>identitatea</a:t>
            </a:r>
            <a:r>
              <a:rPr lang="fr-FR"/>
              <a:t> </a:t>
            </a:r>
            <a:r>
              <a:rPr lang="fr-FR" err="1"/>
              <a:t>sau</a:t>
            </a:r>
            <a:r>
              <a:rPr lang="fr-FR"/>
              <a:t> </a:t>
            </a:r>
            <a:endParaRPr lang="ro-RO"/>
          </a:p>
          <a:p>
            <a:pPr lvl="1"/>
            <a:r>
              <a:rPr lang="fr-FR"/>
              <a:t>se </a:t>
            </a:r>
            <a:r>
              <a:rPr lang="fr-FR" err="1"/>
              <a:t>poate</a:t>
            </a:r>
            <a:r>
              <a:rPr lang="fr-FR"/>
              <a:t> </a:t>
            </a:r>
            <a:r>
              <a:rPr lang="fr-FR" err="1"/>
              <a:t>topi</a:t>
            </a:r>
            <a:r>
              <a:rPr lang="fr-FR"/>
              <a:t> </a:t>
            </a:r>
            <a:r>
              <a:rPr lang="fr-FR" err="1"/>
              <a:t>în</a:t>
            </a:r>
            <a:r>
              <a:rPr lang="fr-FR"/>
              <a:t> </a:t>
            </a:r>
            <a:r>
              <a:rPr lang="fr-FR" err="1"/>
              <a:t>mul</a:t>
            </a:r>
            <a:r>
              <a:rPr lang="fr-FR"/>
              <a:t>ț</a:t>
            </a:r>
            <a:r>
              <a:rPr lang="fr-FR" err="1"/>
              <a:t>imea</a:t>
            </a:r>
            <a:r>
              <a:rPr lang="fr-FR"/>
              <a:t> de </a:t>
            </a:r>
            <a:r>
              <a:rPr lang="fr-FR" err="1"/>
              <a:t>obiecte</a:t>
            </a:r>
            <a:r>
              <a:rPr lang="fr-FR"/>
              <a:t> </a:t>
            </a:r>
            <a:r>
              <a:rPr lang="fr-FR" err="1"/>
              <a:t>din</a:t>
            </a:r>
            <a:r>
              <a:rPr lang="fr-FR"/>
              <a:t> </a:t>
            </a:r>
            <a:r>
              <a:rPr lang="fr-FR" err="1"/>
              <a:t>pagină</a:t>
            </a:r>
            <a:endParaRPr lang="ro-RO"/>
          </a:p>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fr-FR" err="1"/>
              <a:t>plasate</a:t>
            </a:r>
            <a:r>
              <a:rPr lang="fr-FR"/>
              <a:t> </a:t>
            </a:r>
            <a:r>
              <a:rPr lang="fr-FR" err="1"/>
              <a:t>în</a:t>
            </a:r>
            <a:r>
              <a:rPr lang="fr-FR"/>
              <a:t> </a:t>
            </a:r>
            <a:r>
              <a:rPr lang="fr-FR" err="1"/>
              <a:t>centrul</a:t>
            </a:r>
            <a:r>
              <a:rPr lang="fr-FR"/>
              <a:t> </a:t>
            </a:r>
            <a:r>
              <a:rPr lang="fr-FR" err="1"/>
              <a:t>paginii</a:t>
            </a:r>
            <a:r>
              <a:rPr lang="fr-FR"/>
              <a:t> </a:t>
            </a:r>
            <a:r>
              <a:rPr lang="ro-RO"/>
              <a:t>–</a:t>
            </a:r>
            <a:r>
              <a:rPr lang="fr-FR"/>
              <a:t> </a:t>
            </a:r>
            <a:r>
              <a:rPr lang="fr-FR" i="1" err="1"/>
              <a:t>simetrie</a:t>
            </a:r>
            <a:endParaRPr lang="ro-RO" i="1"/>
          </a:p>
          <a:p>
            <a:r>
              <a:rPr lang="ro-RO"/>
              <a:t>p</a:t>
            </a:r>
            <a:r>
              <a:rPr lang="fr-FR" err="1"/>
              <a:t>lasate</a:t>
            </a:r>
            <a:r>
              <a:rPr lang="fr-FR"/>
              <a:t> </a:t>
            </a:r>
            <a:r>
              <a:rPr lang="fr-FR" err="1"/>
              <a:t>în</a:t>
            </a:r>
            <a:r>
              <a:rPr lang="fr-FR"/>
              <a:t> </a:t>
            </a:r>
            <a:r>
              <a:rPr lang="fr-FR" err="1"/>
              <a:t>altă</a:t>
            </a:r>
            <a:r>
              <a:rPr lang="fr-FR"/>
              <a:t> </a:t>
            </a:r>
            <a:r>
              <a:rPr lang="fr-FR" err="1"/>
              <a:t>zonă</a:t>
            </a:r>
            <a:r>
              <a:rPr lang="fr-FR"/>
              <a:t> </a:t>
            </a:r>
            <a:r>
              <a:rPr lang="ro-RO"/>
              <a:t>-</a:t>
            </a:r>
            <a:r>
              <a:rPr lang="fr-FR"/>
              <a:t> </a:t>
            </a:r>
            <a:r>
              <a:rPr lang="fr-FR" i="1" err="1"/>
              <a:t>asimetrie</a:t>
            </a:r>
            <a:endParaRPr lang="en-GB"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buNone/>
            </a:pPr>
            <a:r>
              <a:rPr lang="fr-FR" err="1"/>
              <a:t>Ansamblu</a:t>
            </a:r>
            <a:r>
              <a:rPr lang="fr-FR"/>
              <a:t> de </a:t>
            </a:r>
            <a:r>
              <a:rPr lang="fr-FR" err="1"/>
              <a:t>puncte</a:t>
            </a:r>
            <a:r>
              <a:rPr lang="fr-FR"/>
              <a:t> </a:t>
            </a:r>
            <a:r>
              <a:rPr lang="ro-RO"/>
              <a:t>-</a:t>
            </a:r>
            <a:r>
              <a:rPr lang="en-GB"/>
              <a:t> </a:t>
            </a:r>
            <a:r>
              <a:rPr lang="fr-FR" err="1"/>
              <a:t>diferite</a:t>
            </a:r>
            <a:r>
              <a:rPr lang="fr-FR"/>
              <a:t> forme și </a:t>
            </a:r>
            <a:r>
              <a:rPr lang="fr-FR" err="1"/>
              <a:t>impresii</a:t>
            </a:r>
            <a:r>
              <a:rPr lang="ro-RO"/>
              <a:t>:</a:t>
            </a:r>
            <a:r>
              <a:rPr lang="fr-FR"/>
              <a:t> </a:t>
            </a:r>
            <a:endParaRPr lang="ro-RO"/>
          </a:p>
          <a:p>
            <a:r>
              <a:rPr lang="ro-RO"/>
              <a:t>o</a:t>
            </a:r>
            <a:r>
              <a:rPr lang="fr-FR"/>
              <a:t> </a:t>
            </a:r>
            <a:r>
              <a:rPr lang="fr-FR" err="1"/>
              <a:t>serie</a:t>
            </a:r>
            <a:r>
              <a:rPr lang="fr-FR"/>
              <a:t> de </a:t>
            </a:r>
            <a:r>
              <a:rPr lang="fr-FR" err="1"/>
              <a:t>puncte</a:t>
            </a:r>
            <a:r>
              <a:rPr lang="fr-FR"/>
              <a:t> </a:t>
            </a:r>
            <a:r>
              <a:rPr lang="ro-RO"/>
              <a:t>- </a:t>
            </a:r>
            <a:r>
              <a:rPr lang="fr-FR"/>
              <a:t>o </a:t>
            </a:r>
            <a:r>
              <a:rPr lang="fr-FR" err="1"/>
              <a:t>linie</a:t>
            </a:r>
            <a:endParaRPr lang="ro-RO"/>
          </a:p>
          <a:p>
            <a:r>
              <a:rPr lang="ro-RO"/>
              <a:t>o</a:t>
            </a:r>
            <a:r>
              <a:rPr lang="fr-FR"/>
              <a:t> </a:t>
            </a:r>
            <a:r>
              <a:rPr lang="fr-FR" err="1"/>
              <a:t>masă</a:t>
            </a:r>
            <a:r>
              <a:rPr lang="fr-FR"/>
              <a:t> de </a:t>
            </a:r>
            <a:r>
              <a:rPr lang="fr-FR" err="1"/>
              <a:t>puncte</a:t>
            </a:r>
            <a:r>
              <a:rPr lang="fr-FR"/>
              <a:t> </a:t>
            </a:r>
            <a:r>
              <a:rPr lang="ro-RO"/>
              <a:t>-</a:t>
            </a:r>
            <a:r>
              <a:rPr lang="fr-FR"/>
              <a:t> textura, forma </a:t>
            </a:r>
            <a:r>
              <a:rPr lang="fr-FR" err="1"/>
              <a:t>sau</a:t>
            </a:r>
            <a:r>
              <a:rPr lang="fr-FR"/>
              <a:t> spaț</a:t>
            </a:r>
            <a:r>
              <a:rPr lang="fr-FR" err="1"/>
              <a:t>iul</a:t>
            </a:r>
            <a:endParaRPr lang="ro-RO"/>
          </a:p>
          <a:p>
            <a:r>
              <a:rPr lang="ro-RO"/>
              <a:t>d</a:t>
            </a:r>
            <a:r>
              <a:rPr lang="fr-FR" err="1"/>
              <a:t>iferen</a:t>
            </a:r>
            <a:r>
              <a:rPr lang="fr-FR"/>
              <a:t>ța </a:t>
            </a:r>
            <a:r>
              <a:rPr lang="fr-FR" err="1"/>
              <a:t>dintre</a:t>
            </a:r>
            <a:r>
              <a:rPr lang="fr-FR"/>
              <a:t> </a:t>
            </a:r>
            <a:r>
              <a:rPr lang="fr-FR" err="1"/>
              <a:t>punct</a:t>
            </a:r>
            <a:r>
              <a:rPr lang="fr-FR"/>
              <a:t> și </a:t>
            </a:r>
            <a:r>
              <a:rPr lang="fr-FR" err="1"/>
              <a:t>formă</a:t>
            </a:r>
            <a:r>
              <a:rPr lang="ro-RO"/>
              <a:t>?</a:t>
            </a:r>
          </a:p>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a:t>Linia</a:t>
            </a:r>
            <a:endParaRPr lang="en-GB"/>
          </a:p>
        </p:txBody>
      </p:sp>
      <p:sp>
        <p:nvSpPr>
          <p:cNvPr id="3" name="Content Placeholder 2"/>
          <p:cNvSpPr>
            <a:spLocks noGrp="1"/>
          </p:cNvSpPr>
          <p:nvPr>
            <p:ph idx="1"/>
          </p:nvPr>
        </p:nvSpPr>
        <p:spPr/>
        <p:txBody>
          <a:bodyPr/>
          <a:lstStyle/>
          <a:p>
            <a:r>
              <a:rPr lang="ro-RO"/>
              <a:t>unește două puncte</a:t>
            </a:r>
          </a:p>
          <a:p>
            <a:r>
              <a:rPr lang="ro-RO"/>
              <a:t>o serie infinită de puncte unite</a:t>
            </a:r>
          </a:p>
          <a:p>
            <a:r>
              <a:rPr lang="ro-RO"/>
              <a:t>geometric – dreaptă, fără grosime</a:t>
            </a:r>
          </a:p>
          <a:p>
            <a:r>
              <a:rPr lang="ro-RO"/>
              <a:t>în </a:t>
            </a:r>
            <a:r>
              <a:rPr lang="ro-RO" b="1" i="1"/>
              <a:t>design</a:t>
            </a:r>
            <a:r>
              <a:rPr lang="ro-RO"/>
              <a:t> – linia - urma lăsată de un creion/pix</a:t>
            </a:r>
          </a:p>
          <a:p>
            <a:r>
              <a:rPr lang="ro-RO"/>
              <a:t>nu e în mod necesar dreaptă, subțire, uniforma </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04664"/>
            <a:ext cx="8686800" cy="5675461"/>
          </a:xfrm>
        </p:spPr>
        <p:txBody>
          <a:bodyPr>
            <a:normAutofit/>
          </a:bodyPr>
          <a:lstStyle/>
          <a:p>
            <a:pPr>
              <a:buNone/>
            </a:pPr>
            <a:r>
              <a:rPr lang="ro-RO"/>
              <a:t>Linie – moduri de prezentare:</a:t>
            </a:r>
            <a:endParaRPr lang="en-GB"/>
          </a:p>
          <a:p>
            <a:pPr marL="514350" lvl="0" indent="-514350">
              <a:buFont typeface="+mj-lt"/>
              <a:buAutoNum type="arabicPeriod"/>
            </a:pPr>
            <a:endParaRPr lang="ro-RO"/>
          </a:p>
          <a:p>
            <a:pPr marL="514350" lvl="0" indent="-514350">
              <a:buFont typeface="+mj-lt"/>
              <a:buAutoNum type="arabicPeriod"/>
            </a:pPr>
            <a:r>
              <a:rPr lang="ro-RO"/>
              <a:t>linie-obiect</a:t>
            </a:r>
            <a:endParaRPr lang="en-GB"/>
          </a:p>
          <a:p>
            <a:pPr marL="514350" lvl="0" indent="-514350">
              <a:buFont typeface="+mj-lt"/>
              <a:buAutoNum type="arabicPeriod"/>
            </a:pPr>
            <a:r>
              <a:rPr lang="ro-RO"/>
              <a:t>linie de hașură</a:t>
            </a:r>
            <a:endParaRPr lang="en-GB"/>
          </a:p>
          <a:p>
            <a:pPr marL="514350" lvl="0" indent="-514350">
              <a:buFont typeface="+mj-lt"/>
              <a:buAutoNum type="arabicPeriod"/>
            </a:pPr>
            <a:r>
              <a:rPr lang="ro-RO"/>
              <a:t>linie de contur</a:t>
            </a:r>
          </a:p>
          <a:p>
            <a:pPr marL="514350" lvl="0" indent="-514350">
              <a:buFont typeface="+mj-lt"/>
              <a:buAutoNum type="arabicPeriod"/>
            </a:pPr>
            <a:endParaRPr lang="en-GB"/>
          </a:p>
          <a:p>
            <a:pPr>
              <a:buNone/>
            </a:pPr>
            <a:r>
              <a:rPr lang="ro-RO" b="1"/>
              <a:t>Legea simplității </a:t>
            </a:r>
            <a:r>
              <a:rPr lang="ro-RO"/>
              <a:t>ne spune cum sunt percepute combinațiile de linii. </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4B34F0A9DBA14FB83D6758430C6EF2" ma:contentTypeVersion="4" ma:contentTypeDescription="Create a new document." ma:contentTypeScope="" ma:versionID="fa711be719eacd458b9d766e8f690db7">
  <xsd:schema xmlns:xsd="http://www.w3.org/2001/XMLSchema" xmlns:xs="http://www.w3.org/2001/XMLSchema" xmlns:p="http://schemas.microsoft.com/office/2006/metadata/properties" xmlns:ns2="f2221ac0-c0ff-4d71-8a17-d17f23400e30" targetNamespace="http://schemas.microsoft.com/office/2006/metadata/properties" ma:root="true" ma:fieldsID="5ae3f6b1f45aed9f7045b7d306e16bcd" ns2:_="">
    <xsd:import namespace="f2221ac0-c0ff-4d71-8a17-d17f23400e3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21ac0-c0ff-4d71-8a17-d17f23400e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908127-2700-491A-9D11-CF0965526FDB}">
  <ds:schemaRefs>
    <ds:schemaRef ds:uri="http://schemas.microsoft.com/sharepoint/v3/contenttype/forms"/>
  </ds:schemaRefs>
</ds:datastoreItem>
</file>

<file path=customXml/itemProps2.xml><?xml version="1.0" encoding="utf-8"?>
<ds:datastoreItem xmlns:ds="http://schemas.openxmlformats.org/officeDocument/2006/customXml" ds:itemID="{38C504C7-465B-41C0-8AC3-F3333DE7D5D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19250AB-E610-413E-B638-6BB92BEBDF43}">
  <ds:schemaRefs>
    <ds:schemaRef ds:uri="f2221ac0-c0ff-4d71-8a17-d17f23400e3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Capitolul II</vt:lpstr>
      <vt:lpstr>Ce este Designul?</vt:lpstr>
      <vt:lpstr>Elementele designului grafic</vt:lpstr>
      <vt:lpstr>Punctul</vt:lpstr>
      <vt:lpstr>PowerPoint Presentation</vt:lpstr>
      <vt:lpstr>PowerPoint Presentation</vt:lpstr>
      <vt:lpstr>PowerPoint Presentation</vt:lpstr>
      <vt:lpstr>Linia</vt:lpstr>
      <vt:lpstr>PowerPoint Presentation</vt:lpstr>
      <vt:lpstr>PowerPoint Presentation</vt:lpstr>
      <vt:lpstr>PowerPoint Presentation</vt:lpstr>
      <vt:lpstr>PowerPoint Presentation</vt:lpstr>
      <vt:lpstr>PowerPoint Presentation</vt:lpstr>
      <vt:lpstr>Forma</vt:lpstr>
      <vt:lpstr>PowerPoint Presentation</vt:lpstr>
      <vt:lpstr>PowerPoint Presentation</vt:lpstr>
      <vt:lpstr>PowerPoint Presentation</vt:lpstr>
      <vt:lpstr>PowerPoint Presentation</vt:lpstr>
      <vt:lpstr>Textura</vt:lpstr>
      <vt:lpstr>Mărimea/scala</vt:lpstr>
      <vt:lpstr>principii de bază ale designului</vt:lpstr>
      <vt:lpstr>Compoziția</vt:lpstr>
      <vt:lpstr>Secțiunea divină</vt:lpstr>
      <vt:lpstr>PowerPoint Presentation</vt:lpstr>
      <vt:lpstr>Regula treimilor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revision>1</cp:revision>
  <dcterms:created xsi:type="dcterms:W3CDTF">2016-10-07T07:24:35Z</dcterms:created>
  <dcterms:modified xsi:type="dcterms:W3CDTF">2025-01-26T16:08:45Z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0x010100DE4B34F0A9DBA14FB83D6758430C6EF2</vt:lpwstr>
  </property>
</Properties>
</file>