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handoutMasterIdLst>
    <p:handoutMasterId r:id="rId39"/>
  </p:handoutMasterIdLst>
  <p:sldIdLst>
    <p:sldId id="256" r:id="rId5"/>
    <p:sldId id="259" r:id="rId6"/>
    <p:sldId id="263" r:id="rId7"/>
    <p:sldId id="267" r:id="rId8"/>
    <p:sldId id="268" r:id="rId9"/>
    <p:sldId id="270" r:id="rId10"/>
    <p:sldId id="271" r:id="rId11"/>
    <p:sldId id="272" r:id="rId12"/>
    <p:sldId id="273" r:id="rId13"/>
    <p:sldId id="277" r:id="rId14"/>
    <p:sldId id="278" r:id="rId15"/>
    <p:sldId id="280" r:id="rId16"/>
    <p:sldId id="279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91" r:id="rId25"/>
    <p:sldId id="292" r:id="rId26"/>
    <p:sldId id="293" r:id="rId27"/>
    <p:sldId id="300" r:id="rId28"/>
    <p:sldId id="302" r:id="rId29"/>
    <p:sldId id="303" r:id="rId30"/>
    <p:sldId id="305" r:id="rId31"/>
    <p:sldId id="307" r:id="rId32"/>
    <p:sldId id="308" r:id="rId33"/>
    <p:sldId id="311" r:id="rId34"/>
    <p:sldId id="312" r:id="rId35"/>
    <p:sldId id="316" r:id="rId36"/>
    <p:sldId id="318" r:id="rId37"/>
    <p:sldId id="324" r:id="rId38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8C35"/>
    <a:srgbClr val="F39E41"/>
    <a:srgbClr val="89F341"/>
    <a:srgbClr val="F84B1C"/>
    <a:srgbClr val="B9EC48"/>
    <a:srgbClr val="D6A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68C67-F288-E01B-C765-A2B61CE81A25}" v="2" dt="2025-01-28T17:39:11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.velenciuc" userId="S::daniela.velenciuc@student.uaic.ro::9b7535d6-702d-4aaf-9417-7abba94ed53f" providerId="AD" clId="Web-{44EB7134-4140-EF7A-D9CB-5284158B1017}"/>
    <pc:docChg chg="sldOrd">
      <pc:chgData name="daniela.velenciuc" userId="S::daniela.velenciuc@student.uaic.ro::9b7535d6-702d-4aaf-9417-7abba94ed53f" providerId="AD" clId="Web-{44EB7134-4140-EF7A-D9CB-5284158B1017}" dt="2025-01-25T18:07:22.419" v="1"/>
      <pc:docMkLst>
        <pc:docMk/>
      </pc:docMkLst>
      <pc:sldChg chg="ord">
        <pc:chgData name="daniela.velenciuc" userId="S::daniela.velenciuc@student.uaic.ro::9b7535d6-702d-4aaf-9417-7abba94ed53f" providerId="AD" clId="Web-{44EB7134-4140-EF7A-D9CB-5284158B1017}" dt="2025-01-25T18:07:22.419" v="1"/>
        <pc:sldMkLst>
          <pc:docMk/>
          <pc:sldMk cId="0" sldId="303"/>
        </pc:sldMkLst>
      </pc:sldChg>
    </pc:docChg>
  </pc:docChgLst>
  <pc:docChgLst>
    <pc:chgData name="andreea.malenchi" userId="S::andreea.malenchi@student.uaic.ro::6c66ac57-64f5-4498-9a44-6fb94418f88e" providerId="AD" clId="Web-{FA868C67-F288-E01B-C765-A2B61CE81A25}"/>
    <pc:docChg chg="modSld">
      <pc:chgData name="andreea.malenchi" userId="S::andreea.malenchi@student.uaic.ro::6c66ac57-64f5-4498-9a44-6fb94418f88e" providerId="AD" clId="Web-{FA868C67-F288-E01B-C765-A2B61CE81A25}" dt="2025-01-28T17:39:11.243" v="1"/>
      <pc:docMkLst>
        <pc:docMk/>
      </pc:docMkLst>
      <pc:sldChg chg="delSp modSp delAnim">
        <pc:chgData name="andreea.malenchi" userId="S::andreea.malenchi@student.uaic.ro::6c66ac57-64f5-4498-9a44-6fb94418f88e" providerId="AD" clId="Web-{FA868C67-F288-E01B-C765-A2B61CE81A25}" dt="2025-01-28T17:39:11.243" v="1"/>
        <pc:sldMkLst>
          <pc:docMk/>
          <pc:sldMk cId="0" sldId="288"/>
        </pc:sldMkLst>
        <pc:cxnChg chg="del mod">
          <ac:chgData name="andreea.malenchi" userId="S::andreea.malenchi@student.uaic.ro::6c66ac57-64f5-4498-9a44-6fb94418f88e" providerId="AD" clId="Web-{FA868C67-F288-E01B-C765-A2B61CE81A25}" dt="2025-01-28T17:39:11.243" v="1"/>
          <ac:cxnSpMkLst>
            <pc:docMk/>
            <pc:sldMk cId="0" sldId="288"/>
            <ac:cxnSpMk id="7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FA31B-FFDD-4564-BF2F-5B7E6632C40E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D25CE-F6B7-40E2-A3FF-41D55809C33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75589-6C94-455B-A7EF-367C23E2955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7B83-481E-4C24-9452-F7002556EA0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Capitolul</a:t>
            </a:r>
            <a:r>
              <a:rPr lang="en-GB" dirty="0"/>
              <a:t>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000" b="1" dirty="0" err="1">
                <a:solidFill>
                  <a:srgbClr val="D6A92A"/>
                </a:solidFill>
              </a:rPr>
              <a:t>Culoarea</a:t>
            </a:r>
            <a:endParaRPr lang="en-GB" sz="5000" b="1" dirty="0">
              <a:solidFill>
                <a:srgbClr val="D6A9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7320"/>
            <a:ext cx="8686800" cy="57606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b="1" dirty="0"/>
              <a:t>Relația dintre culoare și fondul nostru aperceptiv</a:t>
            </a:r>
          </a:p>
          <a:p>
            <a:r>
              <a:rPr lang="ro-RO" dirty="0"/>
              <a:t>culori asociate anotimpurilor</a:t>
            </a:r>
          </a:p>
          <a:p>
            <a:endParaRPr lang="ro-RO" dirty="0"/>
          </a:p>
          <a:p>
            <a:pPr>
              <a:buNone/>
            </a:pPr>
            <a:r>
              <a:rPr lang="ro-RO" b="1" dirty="0"/>
              <a:t>Relația dintre culoare și formă</a:t>
            </a:r>
          </a:p>
          <a:p>
            <a:r>
              <a:rPr lang="ro-RO" dirty="0"/>
              <a:t>“memoria ancestrală” </a:t>
            </a:r>
          </a:p>
          <a:p>
            <a:endParaRPr lang="ro-RO" dirty="0"/>
          </a:p>
          <a:p>
            <a:pPr>
              <a:buNone/>
            </a:pPr>
            <a:r>
              <a:rPr lang="ro-RO" b="1" dirty="0"/>
              <a:t>Relația dintre culoare și ambianță</a:t>
            </a:r>
          </a:p>
          <a:p>
            <a:r>
              <a:rPr lang="ro-RO" dirty="0"/>
              <a:t>aceeași culoare, în medii diferite, este asociată stărilor diferite</a:t>
            </a:r>
          </a:p>
          <a:p>
            <a:endParaRPr lang="ro-RO" dirty="0"/>
          </a:p>
          <a:p>
            <a:pPr>
              <a:buNone/>
            </a:pPr>
            <a:r>
              <a:rPr lang="ro-RO" b="1" dirty="0"/>
              <a:t>Atenție la simbolismul culorilor!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ro-RO" dirty="0"/>
              <a:t>III. Expresivitatea culorilor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IV. Amestecul culorilor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/>
              <a:t>Tipuri de culori: </a:t>
            </a:r>
            <a:endParaRPr lang="en-GB" dirty="0"/>
          </a:p>
          <a:p>
            <a:pPr lvl="0"/>
            <a:r>
              <a:rPr lang="ro-RO" b="1" dirty="0"/>
              <a:t>pigmentare</a:t>
            </a:r>
            <a:r>
              <a:rPr lang="ro-RO" dirty="0"/>
              <a:t> – sau fizice, propriu-zise </a:t>
            </a:r>
          </a:p>
          <a:p>
            <a:pPr lvl="0"/>
            <a:endParaRPr lang="ro-RO" dirty="0"/>
          </a:p>
          <a:p>
            <a:pPr lvl="0"/>
            <a:endParaRPr lang="ro-RO" dirty="0"/>
          </a:p>
          <a:p>
            <a:pPr lvl="0">
              <a:buNone/>
            </a:pPr>
            <a:r>
              <a:rPr lang="ro-RO" dirty="0"/>
              <a:t> </a:t>
            </a:r>
            <a:endParaRPr lang="en-GB" dirty="0"/>
          </a:p>
          <a:p>
            <a:pPr lvl="0"/>
            <a:r>
              <a:rPr lang="ro-RO" b="1" dirty="0"/>
              <a:t>spectrale</a:t>
            </a:r>
            <a:r>
              <a:rPr lang="ro-RO" dirty="0"/>
              <a:t> –                                                                  fără corp fizic. 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/>
          <a:lstStyle/>
          <a:p>
            <a:r>
              <a:rPr lang="ro-RO" dirty="0"/>
              <a:t>Monitoarele  - RGB</a:t>
            </a:r>
          </a:p>
          <a:p>
            <a:r>
              <a:rPr lang="ro-RO" dirty="0"/>
              <a:t>Tipografiile - CMYK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40"/>
          </a:xfrm>
        </p:spPr>
        <p:txBody>
          <a:bodyPr/>
          <a:lstStyle/>
          <a:p>
            <a:pPr>
              <a:buNone/>
            </a:pPr>
            <a:r>
              <a:rPr lang="ro-RO" dirty="0"/>
              <a:t>Impedimente pentru designeri:</a:t>
            </a:r>
          </a:p>
          <a:p>
            <a:pPr lvl="0">
              <a:buNone/>
            </a:pPr>
            <a:r>
              <a:rPr lang="ro-RO" dirty="0"/>
              <a:t>1. culorile de pe ecran - cele tipărite;</a:t>
            </a:r>
            <a:endParaRPr lang="en-GB" dirty="0"/>
          </a:p>
          <a:p>
            <a:pPr>
              <a:buNone/>
            </a:pPr>
            <a:r>
              <a:rPr lang="ro-RO" dirty="0"/>
              <a:t>2. imprimantele - presele de tipărit convenționale.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Designerii experimentați – soluții!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64"/>
          </a:xfrm>
        </p:spPr>
        <p:txBody>
          <a:bodyPr/>
          <a:lstStyle/>
          <a:p>
            <a:pPr>
              <a:buNone/>
            </a:pPr>
            <a:r>
              <a:rPr lang="ro-RO" b="1" dirty="0"/>
              <a:t>Culorile primare fundamentale:</a:t>
            </a:r>
          </a:p>
          <a:p>
            <a:r>
              <a:rPr lang="ro-RO" b="1" dirty="0"/>
              <a:t>Roșu</a:t>
            </a:r>
          </a:p>
          <a:p>
            <a:r>
              <a:rPr lang="ro-RO" b="1" dirty="0"/>
              <a:t>Galben</a:t>
            </a:r>
          </a:p>
          <a:p>
            <a:r>
              <a:rPr lang="ro-RO" b="1" dirty="0"/>
              <a:t>Albastru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616"/>
          </a:xfrm>
        </p:spPr>
        <p:txBody>
          <a:bodyPr/>
          <a:lstStyle/>
          <a:p>
            <a:pPr>
              <a:buNone/>
            </a:pPr>
            <a:r>
              <a:rPr lang="ro-RO" b="1" i="1" dirty="0"/>
              <a:t>Culori complementare fundamentale primare</a:t>
            </a:r>
            <a:r>
              <a:rPr lang="ro-RO" dirty="0"/>
              <a:t>: </a:t>
            </a:r>
            <a:endParaRPr lang="en-GB" dirty="0"/>
          </a:p>
          <a:p>
            <a:pPr lvl="0"/>
            <a:r>
              <a:rPr lang="ro-RO" dirty="0"/>
              <a:t>roșu – verde</a:t>
            </a:r>
            <a:endParaRPr lang="en-GB" dirty="0"/>
          </a:p>
          <a:p>
            <a:pPr lvl="0"/>
            <a:r>
              <a:rPr lang="ro-RO" dirty="0"/>
              <a:t>galben – violet</a:t>
            </a:r>
            <a:endParaRPr lang="en-GB" dirty="0"/>
          </a:p>
          <a:p>
            <a:pPr lvl="0"/>
            <a:r>
              <a:rPr lang="ro-RO" dirty="0"/>
              <a:t>albastru – oranj</a:t>
            </a:r>
          </a:p>
          <a:p>
            <a:pPr lvl="0"/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720"/>
          </a:xfrm>
        </p:spPr>
        <p:txBody>
          <a:bodyPr/>
          <a:lstStyle/>
          <a:p>
            <a:pPr>
              <a:buNone/>
            </a:pPr>
            <a:r>
              <a:rPr lang="ro-RO" b="1" i="1" dirty="0"/>
              <a:t>Culori</a:t>
            </a:r>
            <a:r>
              <a:rPr lang="ro-RO" dirty="0"/>
              <a:t> </a:t>
            </a:r>
            <a:r>
              <a:rPr lang="ro-RO" b="1" i="1" dirty="0"/>
              <a:t>complementare fundamentale binare:</a:t>
            </a:r>
            <a:endParaRPr lang="en-GB" dirty="0"/>
          </a:p>
          <a:p>
            <a:pPr lvl="0"/>
            <a:r>
              <a:rPr lang="ro-RO" dirty="0"/>
              <a:t>roșu-oranj – verde-albastru</a:t>
            </a:r>
            <a:endParaRPr lang="en-GB" dirty="0"/>
          </a:p>
          <a:p>
            <a:pPr lvl="0"/>
            <a:r>
              <a:rPr lang="ro-RO" dirty="0"/>
              <a:t>galben-verde – violet-roșu</a:t>
            </a:r>
            <a:endParaRPr lang="en-GB" dirty="0"/>
          </a:p>
          <a:p>
            <a:pPr lvl="0"/>
            <a:r>
              <a:rPr lang="ro-RO" dirty="0"/>
              <a:t>albastru-violet – oranj-galben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/>
              <a:t>Amestecuri .....</a:t>
            </a:r>
          </a:p>
          <a:p>
            <a:r>
              <a:rPr lang="ro-RO" dirty="0"/>
              <a:t>R + G + A = GRI NEUTRU (amestec bine proporționat) sau GRI COLORAT (amestec neproporționat) - amestec  fizic</a:t>
            </a:r>
            <a:endParaRPr lang="en-GB" dirty="0"/>
          </a:p>
          <a:p>
            <a:endParaRPr lang="ro-RO" dirty="0"/>
          </a:p>
          <a:p>
            <a:r>
              <a:rPr lang="ro-RO" dirty="0"/>
              <a:t>O + V + Vi  - părți egale = GRI NEUTRU (amestec bine proporționat) sau GRI COLORAT (amestec neproporționat)</a:t>
            </a:r>
            <a:endParaRPr lang="en-GB" dirty="0"/>
          </a:p>
          <a:p>
            <a:endParaRPr lang="ro-RO" dirty="0"/>
          </a:p>
          <a:p>
            <a:r>
              <a:rPr lang="ro-RO" dirty="0"/>
              <a:t>Cum se obțin griurile colorate?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V. Contrastele de culoare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cea mai eficientă interacțiune a culorilor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40"/>
          </a:xfrm>
        </p:spPr>
        <p:txBody>
          <a:bodyPr/>
          <a:lstStyle/>
          <a:p>
            <a:pPr>
              <a:buNone/>
            </a:pPr>
            <a:r>
              <a:rPr lang="ro-RO" dirty="0"/>
              <a:t>Relații cromatice:</a:t>
            </a:r>
          </a:p>
          <a:p>
            <a:pPr>
              <a:buNone/>
            </a:pPr>
            <a:endParaRPr lang="ro-RO" dirty="0"/>
          </a:p>
          <a:p>
            <a:r>
              <a:rPr lang="ro-RO" dirty="0"/>
              <a:t>de contrast – juxtapunere de culori aflate la distanță (distanță maximă – contrast polar)</a:t>
            </a:r>
          </a:p>
          <a:p>
            <a:endParaRPr lang="ro-RO" dirty="0"/>
          </a:p>
          <a:p>
            <a:r>
              <a:rPr lang="ro-RO" dirty="0"/>
              <a:t>de asimilare (nivelare, diferențiere)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ro-RO" dirty="0"/>
              <a:t>80% din totalitatea percepțiilor umane </a:t>
            </a:r>
            <a:endParaRPr lang="en-GB" dirty="0"/>
          </a:p>
          <a:p>
            <a:r>
              <a:rPr lang="en-GB" dirty="0" err="1"/>
              <a:t>discriminare</a:t>
            </a:r>
            <a:endParaRPr lang="en-GB" dirty="0"/>
          </a:p>
          <a:p>
            <a:r>
              <a:rPr lang="en-GB" dirty="0"/>
              <a:t>“</a:t>
            </a:r>
            <a:r>
              <a:rPr lang="en-GB" dirty="0" err="1"/>
              <a:t>poluare</a:t>
            </a:r>
            <a:r>
              <a:rPr lang="en-GB" dirty="0"/>
              <a:t> </a:t>
            </a:r>
            <a:r>
              <a:rPr lang="en-GB" dirty="0" err="1"/>
              <a:t>cromatic</a:t>
            </a:r>
            <a:r>
              <a:rPr lang="ro-RO" dirty="0"/>
              <a:t>ă</a:t>
            </a:r>
            <a:r>
              <a:rPr lang="en-GB" dirty="0"/>
              <a:t>”</a:t>
            </a:r>
            <a:endParaRPr lang="ro-RO" dirty="0"/>
          </a:p>
          <a:p>
            <a:r>
              <a:rPr lang="ro-RO" dirty="0"/>
              <a:t>culorea – partea emoțională</a:t>
            </a:r>
          </a:p>
          <a:p>
            <a:r>
              <a:rPr lang="ro-RO" dirty="0"/>
              <a:t>forma – partea rațională</a:t>
            </a:r>
            <a:endParaRPr lang="en-GB" dirty="0"/>
          </a:p>
          <a:p>
            <a:pPr>
              <a:buNone/>
            </a:pPr>
            <a:r>
              <a:rPr lang="ro-RO" b="1" dirty="0"/>
              <a:t>Dispersia luminii </a:t>
            </a:r>
            <a:r>
              <a:rPr lang="ro-RO" dirty="0"/>
              <a:t>- </a:t>
            </a:r>
            <a:r>
              <a:rPr lang="ro-RO" sz="3600" dirty="0"/>
              <a:t>1676, Isaac Newton 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Tipuri</a:t>
            </a:r>
            <a:r>
              <a:rPr lang="en-GB" dirty="0"/>
              <a:t> de </a:t>
            </a:r>
            <a:r>
              <a:rPr lang="en-GB" dirty="0" err="1"/>
              <a:t>contraste</a:t>
            </a:r>
            <a:r>
              <a:rPr lang="en-GB" dirty="0"/>
              <a:t> de </a:t>
            </a:r>
            <a:r>
              <a:rPr lang="en-GB" dirty="0" err="1"/>
              <a:t>culoare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a. </a:t>
            </a:r>
            <a:r>
              <a:rPr lang="ro-RO" b="1" dirty="0"/>
              <a:t>Contrastul culorii în sine</a:t>
            </a:r>
            <a:endParaRPr lang="en-GB" b="1" dirty="0"/>
          </a:p>
          <a:p>
            <a:r>
              <a:rPr lang="ro-RO" dirty="0"/>
              <a:t>între cel puțin trei culori – puternic saturate, îndepărtate între ele în spectru</a:t>
            </a:r>
          </a:p>
          <a:p>
            <a:r>
              <a:rPr lang="ro-RO" dirty="0"/>
              <a:t>cel mai puternic – culori primare saturate</a:t>
            </a:r>
          </a:p>
          <a:p>
            <a:r>
              <a:rPr lang="ro-RO" dirty="0"/>
              <a:t>+ alb (amp</a:t>
            </a:r>
            <a:r>
              <a:rPr lang="en-GB" dirty="0"/>
              <a:t>l</a:t>
            </a:r>
            <a:r>
              <a:rPr lang="ro-RO" dirty="0"/>
              <a:t>ifică saturația) + negru (crește luminozitatea) </a:t>
            </a:r>
          </a:p>
          <a:p>
            <a:endParaRPr lang="ro-RO" dirty="0"/>
          </a:p>
          <a:p>
            <a:pPr lvl="8"/>
            <a:r>
              <a:rPr lang="ro-RO" sz="2600" dirty="0"/>
              <a:t>scad influențele reciproce</a:t>
            </a:r>
          </a:p>
          <a:p>
            <a:endParaRPr lang="ro-RO" dirty="0"/>
          </a:p>
          <a:p>
            <a:endParaRPr lang="ro-RO" dirty="0"/>
          </a:p>
          <a:p>
            <a:pPr lvl="3"/>
            <a:endParaRPr lang="ro-RO" dirty="0"/>
          </a:p>
          <a:p>
            <a:pPr lvl="8"/>
            <a:endParaRPr lang="ro-RO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dirty="0"/>
              <a:t>b. </a:t>
            </a:r>
            <a:r>
              <a:rPr lang="ro-RO" b="1" dirty="0"/>
              <a:t>Contrastul valoric, de clarobscur</a:t>
            </a:r>
          </a:p>
          <a:p>
            <a:pPr>
              <a:buNone/>
            </a:pPr>
            <a:r>
              <a:rPr lang="ro-RO" b="1" dirty="0"/>
              <a:t>b1. </a:t>
            </a:r>
            <a:r>
              <a:rPr lang="ro-RO" dirty="0"/>
              <a:t>Contrastul acromatic sau monocromatic</a:t>
            </a:r>
          </a:p>
          <a:p>
            <a:r>
              <a:rPr lang="ro-RO" dirty="0"/>
              <a:t>Alb- negru – non-culori</a:t>
            </a:r>
          </a:p>
          <a:p>
            <a:r>
              <a:rPr lang="ro-RO" dirty="0"/>
              <a:t>A + N + gri – pauze cromatice</a:t>
            </a:r>
          </a:p>
          <a:p>
            <a:pPr>
              <a:buNone/>
            </a:pPr>
            <a:r>
              <a:rPr lang="ro-RO" dirty="0"/>
              <a:t>Alb:</a:t>
            </a:r>
          </a:p>
          <a:p>
            <a:r>
              <a:rPr lang="ro-RO" dirty="0"/>
              <a:t>aparent mărește formele, </a:t>
            </a:r>
          </a:p>
          <a:p>
            <a:r>
              <a:rPr lang="ro-RO" dirty="0"/>
              <a:t>intensifică și întunecă orice culoare din apropiere</a:t>
            </a:r>
          </a:p>
          <a:p>
            <a:r>
              <a:rPr lang="ro-RO" dirty="0"/>
              <a:t>în amestec – decolorează și răcește</a:t>
            </a:r>
          </a:p>
          <a:p>
            <a:pPr>
              <a:buNone/>
            </a:pPr>
            <a:r>
              <a:rPr lang="ro-RO" dirty="0"/>
              <a:t>Negru:</a:t>
            </a:r>
          </a:p>
          <a:p>
            <a:r>
              <a:rPr lang="ro-RO" dirty="0"/>
              <a:t>aparent micșorează forma</a:t>
            </a:r>
          </a:p>
          <a:p>
            <a:r>
              <a:rPr lang="ro-RO" dirty="0"/>
              <a:t>în amestec – întunecă și decolorează</a:t>
            </a:r>
          </a:p>
          <a:p>
            <a:endParaRPr lang="ro-RO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gri neutru – culoare intensă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7091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dirty="0"/>
              <a:t>c. </a:t>
            </a:r>
            <a:r>
              <a:rPr lang="ro-RO" b="1" dirty="0"/>
              <a:t>Contrastul de cald-rece</a:t>
            </a:r>
          </a:p>
          <a:p>
            <a:r>
              <a:rPr lang="ro-RO" dirty="0"/>
              <a:t>combinațiile dintre culorile calde cu cele reci, fie că sunt complementare sau nu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Global:</a:t>
            </a:r>
          </a:p>
          <a:p>
            <a:pPr lvl="0"/>
            <a:r>
              <a:rPr lang="ro-RO" dirty="0"/>
              <a:t>culori calde: roșul, oranjul și galbenul;</a:t>
            </a:r>
            <a:endParaRPr lang="en-GB" dirty="0"/>
          </a:p>
          <a:p>
            <a:pPr lvl="0"/>
            <a:r>
              <a:rPr lang="ro-RO" dirty="0"/>
              <a:t>culori reci: verdele, albastrul și violetul.</a:t>
            </a:r>
          </a:p>
          <a:p>
            <a:pPr lvl="0">
              <a:buNone/>
            </a:pPr>
            <a:r>
              <a:rPr lang="ro-RO" dirty="0"/>
              <a:t>Tentele variază (galben verzui/galben portocaliu)!</a:t>
            </a:r>
          </a:p>
          <a:p>
            <a:pPr lvl="0">
              <a:buNone/>
            </a:pPr>
            <a:r>
              <a:rPr lang="ro-RO" dirty="0"/>
              <a:t>Polii de temperatură: oranj-roșu/ verde-albastru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6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/>
              <a:t>Recele:</a:t>
            </a:r>
          </a:p>
          <a:p>
            <a:r>
              <a:rPr lang="ro-RO" dirty="0"/>
              <a:t>asociat cu umbrit, </a:t>
            </a:r>
          </a:p>
          <a:p>
            <a:r>
              <a:rPr lang="ro-RO" dirty="0"/>
              <a:t>se distanțează </a:t>
            </a:r>
          </a:p>
          <a:p>
            <a:r>
              <a:rPr lang="ro-RO" dirty="0"/>
              <a:t>obiecte mai m</a:t>
            </a:r>
            <a:r>
              <a:rPr lang="en-GB" dirty="0" err="1"/>
              <a:t>ici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ro-RO" dirty="0"/>
              <a:t>Caldul </a:t>
            </a:r>
          </a:p>
          <a:p>
            <a:r>
              <a:rPr lang="ro-RO" dirty="0"/>
              <a:t>asociat cu însorit </a:t>
            </a:r>
          </a:p>
          <a:p>
            <a:r>
              <a:rPr lang="vi-VN" dirty="0"/>
              <a:t>avansează</a:t>
            </a:r>
            <a:endParaRPr lang="ro-RO" dirty="0"/>
          </a:p>
          <a:p>
            <a:r>
              <a:rPr lang="ro-RO" dirty="0"/>
              <a:t>obiecte mai m</a:t>
            </a:r>
            <a:r>
              <a:rPr lang="en-GB" dirty="0" err="1"/>
              <a:t>ari</a:t>
            </a:r>
            <a:endParaRPr lang="ro-RO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892480" cy="5328632"/>
          </a:xfrm>
        </p:spPr>
        <p:txBody>
          <a:bodyPr/>
          <a:lstStyle/>
          <a:p>
            <a:pPr>
              <a:buNone/>
            </a:pPr>
            <a:r>
              <a:rPr lang="ro-RO" dirty="0"/>
              <a:t>Fenomele ce au loc la juxtapunerea a două culori, una caldă și una rece: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Nu</a:t>
            </a:r>
            <a:r>
              <a:rPr lang="ro-RO" dirty="0"/>
              <a:t>anța</a:t>
            </a:r>
            <a:r>
              <a:rPr lang="en-GB" dirty="0"/>
              <a:t>re</a:t>
            </a:r>
            <a:r>
              <a:rPr lang="ro-RO" dirty="0"/>
              <a:t> spre complementara celei de alături;</a:t>
            </a:r>
            <a:endParaRPr lang="en-GB" dirty="0"/>
          </a:p>
          <a:p>
            <a:pPr marL="651510" indent="-514350">
              <a:buFont typeface="+mj-lt"/>
              <a:buAutoNum type="arabicPeriod"/>
            </a:pPr>
            <a:r>
              <a:rPr lang="ro-RO" dirty="0"/>
              <a:t>Distanțarea termică</a:t>
            </a:r>
          </a:p>
          <a:p>
            <a:pPr marL="651510" indent="-514350">
              <a:buNone/>
            </a:pPr>
            <a:endParaRPr lang="ro-RO" dirty="0"/>
          </a:p>
          <a:p>
            <a:pPr marL="651510" indent="-514350">
              <a:buFont typeface="+mj-lt"/>
              <a:buAutoNum type="arabicPeriod"/>
            </a:pPr>
            <a:endParaRPr lang="ro-RO" dirty="0"/>
          </a:p>
          <a:p>
            <a:pPr marL="65151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d. </a:t>
            </a:r>
            <a:r>
              <a:rPr lang="ro-RO" b="1" dirty="0"/>
              <a:t>Contrastul complementarelor – aplicat prin:</a:t>
            </a:r>
          </a:p>
          <a:p>
            <a:r>
              <a:rPr lang="vi-VN" dirty="0"/>
              <a:t>tentă</a:t>
            </a:r>
            <a:endParaRPr lang="ro-RO" dirty="0"/>
          </a:p>
          <a:p>
            <a:r>
              <a:rPr lang="vi-VN" dirty="0"/>
              <a:t>strălucire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pPr>
              <a:buNone/>
            </a:pPr>
            <a:r>
              <a:rPr lang="ro-RO" b="1" dirty="0">
                <a:solidFill>
                  <a:srgbClr val="C00000"/>
                </a:solidFill>
              </a:rPr>
              <a:t>Ochiul uman cere complementare! 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56"/>
          </a:xfrm>
        </p:spPr>
        <p:txBody>
          <a:bodyPr/>
          <a:lstStyle/>
          <a:p>
            <a:pPr>
              <a:buNone/>
            </a:pPr>
            <a:r>
              <a:rPr lang="ro-RO" dirty="0"/>
              <a:t>Contrast maxim:</a:t>
            </a:r>
          </a:p>
          <a:p>
            <a:r>
              <a:rPr lang="ro-RO" dirty="0"/>
              <a:t>alăturarea de complementare în pete mari</a:t>
            </a:r>
          </a:p>
          <a:p>
            <a:r>
              <a:rPr lang="ro-RO" dirty="0"/>
              <a:t>complementare în pete mici – neutralizare reciprocă</a:t>
            </a:r>
            <a:endParaRPr lang="en-GB" dirty="0"/>
          </a:p>
        </p:txBody>
      </p:sp>
      <p:sp>
        <p:nvSpPr>
          <p:cNvPr id="62468" name="AutoShape 4" descr="Image result for red green stripes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dirty="0"/>
              <a:t>Perechi de complementare cu </a:t>
            </a:r>
            <a:r>
              <a:rPr lang="ro-RO" i="1" dirty="0"/>
              <a:t>caracteristici particulare</a:t>
            </a:r>
            <a:r>
              <a:rPr lang="ro-RO" dirty="0"/>
              <a:t>:</a:t>
            </a:r>
            <a:endParaRPr lang="en-GB" dirty="0"/>
          </a:p>
          <a:p>
            <a:pPr lvl="0"/>
            <a:r>
              <a:rPr lang="ro-RO" dirty="0"/>
              <a:t>Perechea G – Vi conține și un puternic contrast clarobscur;</a:t>
            </a:r>
            <a:endParaRPr lang="en-GB" dirty="0"/>
          </a:p>
          <a:p>
            <a:pPr lvl="0"/>
            <a:r>
              <a:rPr lang="ro-RO" dirty="0"/>
              <a:t>Perechea RO – AV conține și cel mai puternic contrast de clad-rece;</a:t>
            </a:r>
            <a:endParaRPr lang="en-GB" dirty="0"/>
          </a:p>
          <a:p>
            <a:pPr lvl="0"/>
            <a:r>
              <a:rPr lang="ro-RO" dirty="0"/>
              <a:t>Perechea R – V are o luminozitate egală.</a:t>
            </a:r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ro-RO" i="1" dirty="0"/>
              <a:t>Caracteristici comune</a:t>
            </a:r>
            <a:r>
              <a:rPr lang="ro-RO" dirty="0"/>
              <a:t> ale complementarelor:</a:t>
            </a:r>
            <a:endParaRPr lang="en-GB" dirty="0"/>
          </a:p>
          <a:p>
            <a:pPr lvl="0"/>
            <a:r>
              <a:rPr lang="ro-RO" dirty="0"/>
              <a:t>în orice pereche, o complementară este ca</a:t>
            </a:r>
            <a:r>
              <a:rPr lang="en-GB" dirty="0"/>
              <a:t>l</a:t>
            </a:r>
            <a:r>
              <a:rPr lang="ro-RO" dirty="0"/>
              <a:t>dă, alta rece;</a:t>
            </a:r>
            <a:endParaRPr lang="en-GB" dirty="0"/>
          </a:p>
          <a:p>
            <a:r>
              <a:rPr lang="ro-RO" dirty="0"/>
              <a:t>prin juxtapunere, se evidențiază reciproc, iar prin amestec fizic se anihilează reciproc.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/>
              <a:t>e. </a:t>
            </a:r>
            <a:r>
              <a:rPr lang="ro-RO" b="1" dirty="0"/>
              <a:t>Contrastul simultan</a:t>
            </a:r>
          </a:p>
          <a:p>
            <a:r>
              <a:rPr lang="ro-RO" dirty="0"/>
              <a:t>contast al complementarelor - una din culori lipsește (sugerată de ochiul uman)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704"/>
          </a:xfrm>
        </p:spPr>
        <p:txBody>
          <a:bodyPr/>
          <a:lstStyle/>
          <a:p>
            <a:pPr>
              <a:buNone/>
            </a:pP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ro-RO" b="1" dirty="0"/>
              <a:t>Reflexia - </a:t>
            </a:r>
            <a:r>
              <a:rPr lang="ro-RO" dirty="0"/>
              <a:t>o rază de lumină </a:t>
            </a:r>
            <a:r>
              <a:rPr lang="en-GB" dirty="0"/>
              <a:t>s</a:t>
            </a:r>
            <a:r>
              <a:rPr lang="ro-RO" dirty="0"/>
              <a:t>e reîntoarce în mediul din care a venit după ce a atins o suprafață a altui mediu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/>
              <a:t>Variante</a:t>
            </a:r>
            <a:r>
              <a:rPr lang="en-GB" dirty="0"/>
              <a:t> de</a:t>
            </a:r>
            <a:r>
              <a:rPr lang="ro-RO" dirty="0"/>
              <a:t> contrast :</a:t>
            </a:r>
            <a:endParaRPr lang="en-GB" dirty="0"/>
          </a:p>
          <a:p>
            <a:pPr lvl="0"/>
            <a:r>
              <a:rPr lang="ro-RO" dirty="0"/>
              <a:t>bazat pe complementare –suprapunerea unor griuri neutre peste culorile principale; </a:t>
            </a:r>
            <a:endParaRPr lang="en-GB" dirty="0"/>
          </a:p>
          <a:p>
            <a:pPr lvl="0"/>
            <a:r>
              <a:rPr lang="ro-RO" dirty="0"/>
              <a:t>bazat pe luminozitate – două tonuri cu luminozitate diferită ale aceleiași culori (sau alb, sau negru);</a:t>
            </a:r>
            <a:endParaRPr lang="en-GB" dirty="0"/>
          </a:p>
          <a:p>
            <a:pPr lvl="0"/>
            <a:r>
              <a:rPr lang="ro-RO" dirty="0"/>
              <a:t>bazat pe termicitate – prin juxtapunerea a două culori calde și prin juxta</a:t>
            </a:r>
            <a:r>
              <a:rPr lang="en-GB" dirty="0"/>
              <a:t>p</a:t>
            </a:r>
            <a:r>
              <a:rPr lang="ro-RO" dirty="0"/>
              <a:t>unerea a două culori reci;</a:t>
            </a:r>
            <a:endParaRPr lang="en-GB" dirty="0"/>
          </a:p>
          <a:p>
            <a:r>
              <a:rPr lang="ro-RO" dirty="0"/>
              <a:t>bazat pe saturație – prin juxtapune</a:t>
            </a:r>
            <a:r>
              <a:rPr lang="en-GB" dirty="0"/>
              <a:t>r</a:t>
            </a:r>
            <a:r>
              <a:rPr lang="ro-RO" dirty="0"/>
              <a:t>ea unei culori pure uneia rupte sau unui gri colorat,.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dirty="0"/>
              <a:t>f. </a:t>
            </a:r>
            <a:r>
              <a:rPr lang="ro-RO" b="1" dirty="0"/>
              <a:t>Contrastul succesiv</a:t>
            </a:r>
          </a:p>
          <a:p>
            <a:r>
              <a:rPr lang="ro-RO" i="1" dirty="0"/>
              <a:t>imagine negativă</a:t>
            </a:r>
            <a:r>
              <a:rPr lang="ro-RO" dirty="0"/>
              <a:t> </a:t>
            </a:r>
          </a:p>
          <a:p>
            <a:r>
              <a:rPr lang="ro-RO" dirty="0"/>
              <a:t>reacție vizuală</a:t>
            </a:r>
          </a:p>
          <a:p>
            <a:endParaRPr lang="ro-RO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616"/>
          </a:xfrm>
        </p:spPr>
        <p:txBody>
          <a:bodyPr/>
          <a:lstStyle/>
          <a:p>
            <a:pPr>
              <a:buNone/>
            </a:pPr>
            <a:r>
              <a:rPr lang="en-GB" dirty="0"/>
              <a:t>g. </a:t>
            </a:r>
            <a:r>
              <a:rPr lang="ro-RO" b="1" dirty="0"/>
              <a:t>Contrastul de calitate</a:t>
            </a:r>
            <a:endParaRPr lang="en-GB" b="1" dirty="0"/>
          </a:p>
          <a:p>
            <a:r>
              <a:rPr lang="ro-RO" dirty="0"/>
              <a:t>realizat între culori saturate, aprinse și culori rupte, terne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624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h. </a:t>
            </a:r>
            <a:r>
              <a:rPr lang="ro-RO" b="1" dirty="0"/>
              <a:t>Contrastul de cantitate</a:t>
            </a:r>
            <a:endParaRPr lang="en-GB" dirty="0"/>
          </a:p>
          <a:p>
            <a:r>
              <a:rPr lang="ro-RO" dirty="0"/>
              <a:t>contrast de suprafețe, mărimi sau proporții</a:t>
            </a:r>
            <a:endParaRPr lang="en-GB" dirty="0"/>
          </a:p>
          <a:p>
            <a:r>
              <a:rPr lang="ro-RO" dirty="0"/>
              <a:t>pete de culoare diferite ca mărime</a:t>
            </a:r>
            <a:endParaRPr lang="en-GB" dirty="0"/>
          </a:p>
          <a:p>
            <a:r>
              <a:rPr lang="en-GB" dirty="0"/>
              <a:t>paradox: </a:t>
            </a:r>
            <a:r>
              <a:rPr lang="ro-RO" dirty="0"/>
              <a:t>este pusă în valoare culoarea în cantitate mai mică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VI. </a:t>
            </a:r>
            <a:r>
              <a:rPr lang="ro-RO" dirty="0"/>
              <a:t>Acordul cromatic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P</a:t>
            </a:r>
            <a:r>
              <a:rPr lang="ro-RO" dirty="0"/>
              <a:t>rincipiul armoniei culorilor</a:t>
            </a:r>
            <a:r>
              <a:rPr lang="en-GB" dirty="0"/>
              <a:t>:</a:t>
            </a:r>
            <a:r>
              <a:rPr lang="ro-RO" dirty="0"/>
              <a:t> o compoziție trebuie privită ca un întreg în care elementele componente se acordă între ele</a:t>
            </a:r>
            <a:r>
              <a:rPr lang="en-GB" dirty="0"/>
              <a:t>.</a:t>
            </a:r>
          </a:p>
          <a:p>
            <a:r>
              <a:rPr lang="ro-RO" dirty="0"/>
              <a:t>Î</a:t>
            </a:r>
            <a:r>
              <a:rPr lang="en-GB" dirty="0" err="1"/>
              <a:t>nrudire</a:t>
            </a:r>
            <a:r>
              <a:rPr lang="ro-RO" dirty="0"/>
              <a:t> – după:</a:t>
            </a:r>
          </a:p>
          <a:p>
            <a:pPr lvl="1"/>
            <a:r>
              <a:rPr lang="ro-RO" dirty="0"/>
              <a:t>tenta (culori izocrome),</a:t>
            </a:r>
          </a:p>
          <a:p>
            <a:pPr lvl="1"/>
            <a:r>
              <a:rPr lang="ro-RO" dirty="0"/>
              <a:t>luminozitatea (culori izofane) sau </a:t>
            </a:r>
          </a:p>
          <a:p>
            <a:pPr lvl="1"/>
            <a:r>
              <a:rPr lang="ro-RO" dirty="0"/>
              <a:t>saturația (culori izodine).</a:t>
            </a:r>
          </a:p>
          <a:p>
            <a:r>
              <a:rPr lang="ro-RO" dirty="0"/>
              <a:t>Diferențiere – caracter complementar -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I. Caracteristicile culorilor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ro-RO" sz="3400" b="1" dirty="0"/>
              <a:t>Tenta (lungimea de undă)</a:t>
            </a:r>
          </a:p>
          <a:p>
            <a:pPr marL="651510" indent="-514350">
              <a:buFont typeface="+mj-lt"/>
              <a:buAutoNum type="arabicPeriod"/>
            </a:pPr>
            <a:endParaRPr lang="ro-RO" sz="3400" b="1" dirty="0"/>
          </a:p>
          <a:p>
            <a:pPr marL="651510" indent="-514350">
              <a:buFont typeface="+mj-lt"/>
              <a:buAutoNum type="arabicPeriod"/>
            </a:pPr>
            <a:r>
              <a:rPr lang="ro-RO" sz="3400" b="1" dirty="0"/>
              <a:t>Valoarea (luminozitatea, valorația)</a:t>
            </a:r>
          </a:p>
          <a:p>
            <a:pPr marL="651510" indent="-514350">
              <a:buFont typeface="+mj-lt"/>
              <a:buAutoNum type="arabicPeriod"/>
            </a:pPr>
            <a:endParaRPr lang="ro-RO" sz="3400" b="1" dirty="0"/>
          </a:p>
          <a:p>
            <a:pPr marL="651510" indent="-514350">
              <a:buFont typeface="+mj-lt"/>
              <a:buAutoNum type="arabicPeriod"/>
            </a:pPr>
            <a:r>
              <a:rPr lang="ro-RO" sz="3400" b="1" dirty="0"/>
              <a:t>Saturația (puritatea)</a:t>
            </a:r>
            <a:endParaRPr lang="en-GB"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616"/>
          </a:xfrm>
        </p:spPr>
        <p:txBody>
          <a:bodyPr>
            <a:normAutofit/>
          </a:bodyPr>
          <a:lstStyle/>
          <a:p>
            <a:r>
              <a:rPr lang="ro-RO" sz="3400" dirty="0"/>
              <a:t>Albul în amestec cu o culoare pură? – luminozitate, saturație, temperatură?</a:t>
            </a:r>
          </a:p>
          <a:p>
            <a:endParaRPr lang="ro-RO" sz="3400" dirty="0"/>
          </a:p>
          <a:p>
            <a:r>
              <a:rPr lang="ro-RO" sz="3400" dirty="0"/>
              <a:t>Negrul și griul în amestec cu o culoare pură – luminozitate, saturație, temperatură? </a:t>
            </a:r>
          </a:p>
          <a:p>
            <a:endParaRPr lang="ro-RO" sz="3400" dirty="0"/>
          </a:p>
          <a:p>
            <a:r>
              <a:rPr lang="ro-RO" sz="3400" dirty="0"/>
              <a:t>Schimbarea purității (saturației) = schimbarea luminozității</a:t>
            </a:r>
            <a:endParaRPr lang="en-GB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68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3000" dirty="0"/>
              <a:t>Alte caracteristici:</a:t>
            </a:r>
          </a:p>
          <a:p>
            <a:pPr lvl="0"/>
            <a:r>
              <a:rPr lang="ro-RO" sz="3000" b="1" dirty="0"/>
              <a:t>temperatura culorii </a:t>
            </a:r>
            <a:r>
              <a:rPr lang="ro-RO" sz="3000" dirty="0"/>
              <a:t>(culori calde – culori reci);</a:t>
            </a:r>
            <a:endParaRPr lang="en-GB" sz="3000" dirty="0"/>
          </a:p>
          <a:p>
            <a:r>
              <a:rPr lang="ro-RO" sz="3000" b="1" dirty="0"/>
              <a:t>greutatea culorii </a:t>
            </a:r>
            <a:r>
              <a:rPr lang="ro-RO" sz="3000" dirty="0"/>
              <a:t>(densitatea);</a:t>
            </a:r>
          </a:p>
          <a:p>
            <a:pPr lvl="1"/>
            <a:r>
              <a:rPr lang="ro-RO" sz="3000" dirty="0"/>
              <a:t>obiectele colorate în albastru-verzui  /  roșu.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II. Efectele culorilor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o-RO" b="1" dirty="0"/>
              <a:t>a. Efectele senzoriale ale culorilor – mențiuni:</a:t>
            </a:r>
          </a:p>
          <a:p>
            <a:r>
              <a:rPr lang="ro-RO" dirty="0"/>
              <a:t>Culoare preferată</a:t>
            </a:r>
          </a:p>
          <a:p>
            <a:r>
              <a:rPr lang="ro-RO" dirty="0"/>
              <a:t>Variația culorii preferate </a:t>
            </a:r>
          </a:p>
          <a:p>
            <a:r>
              <a:rPr lang="ro-RO" dirty="0"/>
              <a:t>Influența culorilor ambientului asupra stării de spirit</a:t>
            </a:r>
          </a:p>
          <a:p>
            <a:endParaRPr lang="ro-RO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b="1" dirty="0"/>
              <a:t>Experimente, cercetări ....</a:t>
            </a:r>
          </a:p>
          <a:p>
            <a:pPr>
              <a:buNone/>
            </a:pPr>
            <a:r>
              <a:rPr lang="ro-RO" b="1" dirty="0"/>
              <a:t>Scala tonicității a lui Collatet:</a:t>
            </a:r>
          </a:p>
          <a:p>
            <a:pPr lvl="0"/>
            <a:r>
              <a:rPr lang="ro-RO" dirty="0"/>
              <a:t>roșul – 700</a:t>
            </a:r>
            <a:endParaRPr lang="en-GB" dirty="0"/>
          </a:p>
          <a:p>
            <a:pPr lvl="0"/>
            <a:r>
              <a:rPr lang="ro-RO" dirty="0"/>
              <a:t>galbenul – 600</a:t>
            </a:r>
            <a:endParaRPr lang="en-GB" dirty="0"/>
          </a:p>
          <a:p>
            <a:pPr lvl="0"/>
            <a:r>
              <a:rPr lang="ro-RO" dirty="0"/>
              <a:t>oranjul – 500</a:t>
            </a:r>
            <a:endParaRPr lang="en-GB" dirty="0"/>
          </a:p>
          <a:p>
            <a:pPr lvl="0"/>
            <a:r>
              <a:rPr lang="ro-RO" dirty="0"/>
              <a:t>verdele – 400</a:t>
            </a:r>
            <a:endParaRPr lang="en-GB" dirty="0"/>
          </a:p>
          <a:p>
            <a:pPr lvl="0"/>
            <a:r>
              <a:rPr lang="ro-RO" dirty="0"/>
              <a:t>albastrul – 400</a:t>
            </a:r>
            <a:endParaRPr lang="en-GB" dirty="0"/>
          </a:p>
          <a:p>
            <a:pPr lvl="0"/>
            <a:r>
              <a:rPr lang="ro-RO" dirty="0"/>
              <a:t>albul – 300</a:t>
            </a:r>
            <a:endParaRPr lang="en-GB" dirty="0"/>
          </a:p>
          <a:p>
            <a:pPr lvl="0"/>
            <a:r>
              <a:rPr lang="ro-RO" dirty="0"/>
              <a:t>griul – 200</a:t>
            </a:r>
            <a:endParaRPr lang="en-GB" dirty="0"/>
          </a:p>
          <a:p>
            <a:pPr lvl="0"/>
            <a:r>
              <a:rPr lang="ro-RO" dirty="0"/>
              <a:t>albastrul – închis – 100</a:t>
            </a:r>
            <a:endParaRPr lang="en-GB" dirty="0"/>
          </a:p>
          <a:p>
            <a:r>
              <a:rPr lang="ro-RO" dirty="0"/>
              <a:t>violetul – 100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/>
              <a:t>Kurt Goldstein – neurolog  - experiment rochiță roșie/verde</a:t>
            </a:r>
          </a:p>
          <a:p>
            <a:pPr>
              <a:buNone/>
            </a:pPr>
            <a:r>
              <a:rPr lang="ro-RO" dirty="0"/>
              <a:t>Goldstein:</a:t>
            </a:r>
          </a:p>
          <a:p>
            <a:r>
              <a:rPr lang="ro-RO" dirty="0"/>
              <a:t>acele culori cu lungimi de undă mai mari se asociază cu efecte de dilatare, </a:t>
            </a:r>
          </a:p>
          <a:p>
            <a:r>
              <a:rPr lang="ro-RO" dirty="0"/>
              <a:t>culorile cu lungimi mici de undă provoacă o contracție.</a:t>
            </a:r>
          </a:p>
          <a:p>
            <a:pPr>
              <a:buNone/>
            </a:pPr>
            <a:r>
              <a:rPr lang="ro-RO" dirty="0"/>
              <a:t>Kandinsky:</a:t>
            </a:r>
          </a:p>
          <a:p>
            <a:r>
              <a:rPr lang="ro-RO" dirty="0"/>
              <a:t>un cerc galben dezvăluie o mișcare de extindere spre exterior, </a:t>
            </a:r>
          </a:p>
          <a:p>
            <a:r>
              <a:rPr lang="ro-RO" dirty="0"/>
              <a:t>unul albastru realizează o mișcare concentrică. </a:t>
            </a:r>
          </a:p>
          <a:p>
            <a:endParaRPr lang="ro-RO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4" ma:contentTypeDescription="Create a new document." ma:contentTypeScope="" ma:versionID="fa711be719eacd458b9d766e8f690db7">
  <xsd:schema xmlns:xsd="http://www.w3.org/2001/XMLSchema" xmlns:xs="http://www.w3.org/2001/XMLSchema" xmlns:p="http://schemas.microsoft.com/office/2006/metadata/properties" xmlns:ns2="f2221ac0-c0ff-4d71-8a17-d17f23400e30" targetNamespace="http://schemas.microsoft.com/office/2006/metadata/properties" ma:root="true" ma:fieldsID="5ae3f6b1f45aed9f7045b7d306e16bcd" ns2:_="">
    <xsd:import namespace="f2221ac0-c0ff-4d71-8a17-d17f23400e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508676-9429-4213-96AF-1FD40F2834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21ac0-c0ff-4d71-8a17-d17f23400e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C06FCF-D310-4393-A70E-A6EE58B500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17EFE-6BDB-42F8-BFBC-A64CF10F246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996</Words>
  <Application>Microsoft Office PowerPoint</Application>
  <PresentationFormat>On-screen Show (4:3)</PresentationFormat>
  <Paragraphs>183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Capitolul III</vt:lpstr>
      <vt:lpstr>PowerPoint Presentation</vt:lpstr>
      <vt:lpstr>PowerPoint Presentation</vt:lpstr>
      <vt:lpstr>I. Caracteristicile culorilor</vt:lpstr>
      <vt:lpstr>PowerPoint Presentation</vt:lpstr>
      <vt:lpstr>PowerPoint Presentation</vt:lpstr>
      <vt:lpstr>II. Efectele culorilor</vt:lpstr>
      <vt:lpstr>PowerPoint Presentation</vt:lpstr>
      <vt:lpstr>PowerPoint Presentation</vt:lpstr>
      <vt:lpstr>III. Expresivitatea culorilor</vt:lpstr>
      <vt:lpstr>IV. Amestecul culorilor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V. Contrastele de culoare</vt:lpstr>
      <vt:lpstr>PowerPoint Presentation</vt:lpstr>
      <vt:lpstr>Tipuri de contraste de culoare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Acordul cromatic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Carmen ŢUGULEA</cp:lastModifiedBy>
  <cp:revision>104</cp:revision>
  <dcterms:created xsi:type="dcterms:W3CDTF">2016-10-12T05:00:52Z</dcterms:created>
  <dcterms:modified xsi:type="dcterms:W3CDTF">2025-01-28T17:39:20Z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</Properties>
</file>