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6" r:id="rId9"/>
    <p:sldId id="267" r:id="rId10"/>
    <p:sldId id="268" r:id="rId11"/>
    <p:sldId id="273" r:id="rId12"/>
    <p:sldId id="278" r:id="rId13"/>
    <p:sldId id="279" r:id="rId14"/>
    <p:sldId id="308" r:id="rId15"/>
    <p:sldId id="315" r:id="rId16"/>
    <p:sldId id="323" r:id="rId17"/>
    <p:sldId id="327" r:id="rId18"/>
    <p:sldId id="328" r:id="rId19"/>
    <p:sldId id="330" r:id="rId20"/>
    <p:sldId id="3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419C-EDC2-4055-BDED-87F09B65D615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6B88-B139-454A-B6B9-612AB827A40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851648" cy="1828800"/>
          </a:xfrm>
        </p:spPr>
        <p:txBody>
          <a:bodyPr/>
          <a:lstStyle/>
          <a:p>
            <a:r>
              <a:rPr lang="en-GB" dirty="0" err="1" smtClean="0"/>
              <a:t>Iluzii</a:t>
            </a:r>
            <a:r>
              <a:rPr lang="en-GB" dirty="0" smtClean="0"/>
              <a:t> </a:t>
            </a:r>
            <a:r>
              <a:rPr lang="en-GB" dirty="0" err="1" smtClean="0"/>
              <a:t>optice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3212976"/>
            <a:ext cx="79928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o-RO" sz="2400" dirty="0"/>
              <a:t>“</a:t>
            </a:r>
            <a:r>
              <a:rPr lang="ro-RO" sz="2400" dirty="0" smtClean="0"/>
              <a:t>Pe </a:t>
            </a:r>
            <a:r>
              <a:rPr lang="ro-RO" sz="2400" dirty="0"/>
              <a:t>care dintre tablourile de la National Gallery l-aș salva dacă ar izbucni un incendiu?</a:t>
            </a:r>
            <a:endParaRPr lang="en-GB" sz="2400" dirty="0"/>
          </a:p>
          <a:p>
            <a:pPr algn="r"/>
            <a:r>
              <a:rPr lang="ro-RO" sz="2400" dirty="0"/>
              <a:t>Pe cel aflat mai aproape de ieșire, bineînțeles.” </a:t>
            </a:r>
            <a:endParaRPr lang="en-GB" sz="2400" dirty="0"/>
          </a:p>
          <a:p>
            <a:pPr algn="r"/>
            <a:r>
              <a:rPr lang="ro-RO" sz="2400" dirty="0"/>
              <a:t>George Bernard Shaw</a:t>
            </a:r>
            <a:endParaRPr lang="en-GB" sz="2400" dirty="0"/>
          </a:p>
          <a:p>
            <a:pPr algn="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Teoria Gestalt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r>
              <a:rPr lang="ro-RO" dirty="0" smtClean="0"/>
              <a:t>explică felul în care creierul organizează informația</a:t>
            </a:r>
          </a:p>
          <a:p>
            <a:r>
              <a:rPr lang="ro-RO" dirty="0" smtClean="0"/>
              <a:t>creierul uman percepe ansamblul diferit față de elemnetele componente</a:t>
            </a:r>
          </a:p>
          <a:p>
            <a:pPr>
              <a:buNone/>
            </a:pPr>
            <a:r>
              <a:rPr lang="ro-RO" dirty="0" smtClean="0"/>
              <a:t>Principii ale desigului derivate:</a:t>
            </a:r>
          </a:p>
          <a:p>
            <a:r>
              <a:rPr lang="ro-RO" dirty="0" smtClean="0"/>
              <a:t>similitudine-proximitate, </a:t>
            </a:r>
          </a:p>
          <a:p>
            <a:r>
              <a:rPr lang="ro-RO" dirty="0" smtClean="0"/>
              <a:t>aliniere, </a:t>
            </a:r>
          </a:p>
          <a:p>
            <a:r>
              <a:rPr lang="ro-RO" dirty="0" smtClean="0"/>
              <a:t>continuare, </a:t>
            </a:r>
          </a:p>
          <a:p>
            <a:r>
              <a:rPr lang="ro-RO" dirty="0" smtClean="0"/>
              <a:t>închidere, </a:t>
            </a:r>
          </a:p>
          <a:p>
            <a:r>
              <a:rPr lang="ro-RO" dirty="0" smtClean="0"/>
              <a:t>echilibru prin simetrie, </a:t>
            </a:r>
          </a:p>
          <a:p>
            <a:r>
              <a:rPr lang="ro-RO" dirty="0" smtClean="0"/>
              <a:t>spațiul alb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Teoria Gestalt este utilizată de designeri </a:t>
            </a:r>
          </a:p>
          <a:p>
            <a:r>
              <a:rPr lang="ro-RO" dirty="0" smtClean="0"/>
              <a:t>îmbinarea armonioasă a figurilor cu a backgroundului, creând mai multe înțelesuri ale compoziției.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Iluziile optice în designul grafic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este atrasă atenția </a:t>
            </a:r>
          </a:p>
          <a:p>
            <a:r>
              <a:rPr lang="ro-RO" dirty="0" smtClean="0"/>
              <a:t>se subliniază o idee importantă despre produs/brand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Crearea senzației de mișcare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iluzie foarte popular </a:t>
            </a:r>
          </a:p>
          <a:p>
            <a:r>
              <a:rPr lang="ro-RO" dirty="0" smtClean="0"/>
              <a:t>pare  să surprindă mișcare, deși imaginea este statică</a:t>
            </a:r>
          </a:p>
          <a:p>
            <a:r>
              <a:rPr lang="ro-RO" dirty="0" smtClean="0"/>
              <a:t>ideale în conceperea logo-urilor sau în componența website-urilor</a:t>
            </a:r>
          </a:p>
          <a:p>
            <a:r>
              <a:rPr lang="ro-RO" dirty="0" smtClean="0"/>
              <a:t>atrag atenția și creează bună dispoziție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Crearea perspectivei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Creierul percepe mărimea și orientarea obiectelor relativ la punctele de referință din apropiere. </a:t>
            </a:r>
          </a:p>
          <a:p>
            <a:pPr>
              <a:buNone/>
            </a:pPr>
            <a:r>
              <a:rPr lang="ro-RO" dirty="0" smtClean="0"/>
              <a:t>Iluzia Ebbinghaus – bun exemplu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Iluzii optice în urbanism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amplasarea logo-ului în desene pe asfalt</a:t>
            </a:r>
          </a:p>
          <a:p>
            <a:r>
              <a:rPr lang="ro-RO" dirty="0" smtClean="0"/>
              <a:t>adâncimii și perspectiva</a:t>
            </a:r>
          </a:p>
          <a:p>
            <a:r>
              <a:rPr lang="ro-RO" dirty="0" smtClean="0"/>
              <a:t>companiile pot imprima logo-urile în memorie</a:t>
            </a:r>
          </a:p>
          <a:p>
            <a:r>
              <a:rPr lang="ro-RO" dirty="0" smtClean="0"/>
              <a:t>companiile îmbunătățeasc imaginea de brand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Crearea unor figuri imposibile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atragerea atenției</a:t>
            </a:r>
          </a:p>
          <a:p>
            <a:r>
              <a:rPr lang="ro-RO" dirty="0" smtClean="0"/>
              <a:t>imaginile trebuie să fie relevante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Iluzii bazate pe contrastul succesiv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maniera în care creierul percepe culorile, contrastele</a:t>
            </a:r>
          </a:p>
          <a:p>
            <a:r>
              <a:rPr lang="ro-RO" dirty="0" smtClean="0"/>
              <a:t>logo-urile website-urilor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Imagini ascunse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Iluzii optice în fotografii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folosirea luminii și unghiului potrivit,</a:t>
            </a:r>
          </a:p>
          <a:p>
            <a:r>
              <a:rPr lang="ro-RO" dirty="0" smtClean="0"/>
              <a:t>aparența sfidării legilor fizicii </a:t>
            </a:r>
          </a:p>
          <a:p>
            <a:r>
              <a:rPr lang="ro-RO" dirty="0" smtClean="0"/>
              <a:t>ieftină și totodată foarte eficientă </a:t>
            </a:r>
          </a:p>
          <a:p>
            <a:r>
              <a:rPr lang="ro-RO" dirty="0" smtClean="0"/>
              <a:t>website-uri, reclame vizuale, reclame video.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Noțiuni introductive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ceea ce vedem diferă de ceea ce se imprimă pe retină.</a:t>
            </a:r>
            <a:endParaRPr lang="en-GB" dirty="0" smtClean="0"/>
          </a:p>
          <a:p>
            <a:r>
              <a:rPr lang="ro-RO" dirty="0" smtClean="0"/>
              <a:t>stimulii ce ne parvin sunt modificați de procese dinamice din sistemul nervos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atenție la extrema opusă - adiența devine atentă exclusiv la iluzia optică și ignoră conținutul restului compoziției</a:t>
            </a:r>
          </a:p>
          <a:p>
            <a:r>
              <a:rPr lang="ro-RO" dirty="0" smtClean="0"/>
              <a:t>iluziile optice trebui utilizate cu moderație</a:t>
            </a:r>
            <a:endParaRPr lang="en-GB" dirty="0" smtClean="0"/>
          </a:p>
          <a:p>
            <a:r>
              <a:rPr lang="ro-RO" dirty="0" smtClean="0"/>
              <a:t>iluzia optică poate ajuta la creșterea brand-awareness-ului și la îmbunătățirea imaginii companiei </a:t>
            </a:r>
          </a:p>
          <a:p>
            <a:r>
              <a:rPr lang="ro-RO" dirty="0" smtClean="0"/>
              <a:t>iluziile stimulează mental audiența și implică distracție.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r>
              <a:rPr lang="ro-RO" dirty="0" smtClean="0"/>
              <a:t>orice formă orientată oblic creează tensiune, care dă naștere unei tendințe spre ortogonalitate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 smtClean="0"/>
              <a:t>Iluzia Hering</a:t>
            </a:r>
            <a:r>
              <a:rPr lang="en-GB" sz="3000" dirty="0" smtClean="0"/>
              <a:t> - </a:t>
            </a:r>
            <a:r>
              <a:rPr lang="ro-RO" sz="3000" dirty="0" smtClean="0"/>
              <a:t>o linie  obiectiv dreaptă care întretaie un mănunchi de raze se curbează spre centru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Iluzii</a:t>
            </a:r>
            <a:r>
              <a:rPr lang="en-GB" dirty="0" smtClean="0"/>
              <a:t> </a:t>
            </a:r>
            <a:r>
              <a:rPr lang="en-GB" dirty="0" err="1" smtClean="0"/>
              <a:t>optice</a:t>
            </a:r>
            <a:r>
              <a:rPr lang="en-GB" dirty="0" smtClean="0"/>
              <a:t> - </a:t>
            </a:r>
            <a:r>
              <a:rPr lang="en-GB" dirty="0" err="1" smtClean="0"/>
              <a:t>linii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o-RO" dirty="0" smtClean="0"/>
              <a:t>linia dreaptă </a:t>
            </a:r>
            <a:r>
              <a:rPr lang="en-GB" dirty="0" smtClean="0"/>
              <a:t>-</a:t>
            </a:r>
            <a:r>
              <a:rPr lang="ro-RO" dirty="0" smtClean="0"/>
              <a:t>o invenție a omului</a:t>
            </a:r>
            <a:r>
              <a:rPr lang="en-GB" dirty="0" smtClean="0"/>
              <a:t> - p</a:t>
            </a:r>
            <a:r>
              <a:rPr lang="ro-RO" dirty="0" smtClean="0"/>
              <a:t>rincipiului simplității (Dacă prin combinare se naște o figură mai simplă decât suma liniilor separate, ea este văzută ca întreg.);</a:t>
            </a:r>
            <a:endParaRPr lang="en-GB" dirty="0" smtClean="0"/>
          </a:p>
          <a:p>
            <a:pPr lvl="0"/>
            <a:r>
              <a:rPr lang="ro-RO" dirty="0" smtClean="0"/>
              <a:t>linia dreaptă aproape că nu există în natură;</a:t>
            </a:r>
            <a:endParaRPr lang="en-GB" dirty="0" smtClean="0"/>
          </a:p>
          <a:p>
            <a:pPr lvl="0"/>
            <a:r>
              <a:rPr lang="ro-RO" dirty="0" smtClean="0"/>
              <a:t>liniile drepte par rigide în comparație cu cele curbe;</a:t>
            </a:r>
            <a:endParaRPr lang="en-GB" dirty="0" smtClean="0"/>
          </a:p>
          <a:p>
            <a:pPr lvl="0"/>
            <a:r>
              <a:rPr lang="ro-RO" dirty="0" smtClean="0"/>
              <a:t>linia dreaptă introduce extinderea liniară în spațiu și, implicit, ideea de direcție;</a:t>
            </a:r>
            <a:endParaRPr lang="en-GB" dirty="0" smtClean="0"/>
          </a:p>
          <a:p>
            <a:pPr lvl="0"/>
            <a:r>
              <a:rPr lang="ro-RO" dirty="0" smtClean="0"/>
              <a:t>liniile convergente tind să devină paralele dacă le vedem în adâncime.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1143000"/>
          </a:xfrm>
        </p:spPr>
        <p:txBody>
          <a:bodyPr/>
          <a:lstStyle/>
          <a:p>
            <a:r>
              <a:rPr lang="ro-RO" dirty="0" smtClean="0"/>
              <a:t>Simplitatea formei și simetria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412776"/>
            <a:ext cx="914400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Regula lui Rubin: convexitatea tinde să învingă concavitatea.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Convexitatea susține figura iar concavitatea – fondul.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Remanența figurală – Kohler și Wallach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152"/>
            <a:ext cx="8229600" cy="4389120"/>
          </a:xfrm>
        </p:spPr>
        <p:txBody>
          <a:bodyPr/>
          <a:lstStyle/>
          <a:p>
            <a:r>
              <a:rPr lang="ro-RO" dirty="0" smtClean="0"/>
              <a:t>dreptele sau dreptunghiurile par să se deplaseze mai repede prin câmp dacă sunt orientate pe direcția de mișcare decât dacă sunt orientate perpendicular pe ea;</a:t>
            </a:r>
          </a:p>
          <a:p>
            <a:endParaRPr lang="ro-RO" dirty="0" smtClean="0"/>
          </a:p>
          <a:p>
            <a:r>
              <a:rPr lang="ro-RO" dirty="0" smtClean="0"/>
              <a:t>tensiuni direcționate - </a:t>
            </a:r>
            <a:r>
              <a:rPr lang="ro-RO" b="1" i="1" dirty="0" smtClean="0"/>
              <a:t>orientarea oblică – </a:t>
            </a:r>
            <a:r>
              <a:rPr lang="ro-RO" dirty="0" smtClean="0"/>
              <a:t>acține/repaus – morile de vânt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ro-RO" dirty="0" smtClean="0"/>
              <a:t>Mișcarea gama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89120"/>
          </a:xfrm>
        </p:spPr>
        <p:txBody>
          <a:bodyPr/>
          <a:lstStyle/>
          <a:p>
            <a:r>
              <a:rPr lang="ro-RO" dirty="0" smtClean="0"/>
              <a:t>când obiectele apar și dispar</a:t>
            </a:r>
          </a:p>
          <a:p>
            <a:r>
              <a:rPr lang="ro-RO" dirty="0" smtClean="0"/>
              <a:t>lumina unui semafor în noapte</a:t>
            </a:r>
            <a:endParaRPr lang="en-GB" dirty="0" smtClean="0"/>
          </a:p>
          <a:p>
            <a:r>
              <a:rPr lang="ro-RO" dirty="0" smtClean="0"/>
              <a:t>mișcarea variază după forma și orientarea obiectului.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4" ma:contentTypeDescription="Create a new document." ma:contentTypeScope="" ma:versionID="fa711be719eacd458b9d766e8f690db7">
  <xsd:schema xmlns:xsd="http://www.w3.org/2001/XMLSchema" xmlns:xs="http://www.w3.org/2001/XMLSchema" xmlns:p="http://schemas.microsoft.com/office/2006/metadata/properties" xmlns:ns2="f2221ac0-c0ff-4d71-8a17-d17f23400e30" targetNamespace="http://schemas.microsoft.com/office/2006/metadata/properties" ma:root="true" ma:fieldsID="5ae3f6b1f45aed9f7045b7d306e16bcd" ns2:_="">
    <xsd:import namespace="f2221ac0-c0ff-4d71-8a17-d17f23400e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50D89-0DD9-4758-AE0B-5A8845F6EA5B}"/>
</file>

<file path=customXml/itemProps2.xml><?xml version="1.0" encoding="utf-8"?>
<ds:datastoreItem xmlns:ds="http://schemas.openxmlformats.org/officeDocument/2006/customXml" ds:itemID="{CF76081C-7805-4816-9408-71F99374704C}"/>
</file>

<file path=customXml/itemProps3.xml><?xml version="1.0" encoding="utf-8"?>
<ds:datastoreItem xmlns:ds="http://schemas.openxmlformats.org/officeDocument/2006/customXml" ds:itemID="{985F86FB-3282-49AE-A977-8DF6772E1E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504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Iluzii optice</vt:lpstr>
      <vt:lpstr>Noțiuni introductive</vt:lpstr>
      <vt:lpstr>Slide 3</vt:lpstr>
      <vt:lpstr>Iluzia Hering - o linie  obiectiv dreaptă care întretaie un mănunchi de raze se curbează spre centru</vt:lpstr>
      <vt:lpstr>Iluzii optice - linii</vt:lpstr>
      <vt:lpstr>Simplitatea formei și simetria</vt:lpstr>
      <vt:lpstr>Slide 7</vt:lpstr>
      <vt:lpstr>Remanența figurală – Kohler și Wallach</vt:lpstr>
      <vt:lpstr>Mișcarea gama</vt:lpstr>
      <vt:lpstr>Teoria Gestalt</vt:lpstr>
      <vt:lpstr>Slide 11</vt:lpstr>
      <vt:lpstr>Iluziile optice în designul grafic</vt:lpstr>
      <vt:lpstr>Crearea senzației de mișcare</vt:lpstr>
      <vt:lpstr>Crearea perspectivei</vt:lpstr>
      <vt:lpstr>Iluzii optice în urbanism</vt:lpstr>
      <vt:lpstr>Crearea unor figuri imposibile</vt:lpstr>
      <vt:lpstr>Iluzii bazate pe contrastul succesiv</vt:lpstr>
      <vt:lpstr>Imagini ascunse</vt:lpstr>
      <vt:lpstr>Iluzii optice în fotografii</vt:lpstr>
      <vt:lpstr>Concluzii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2016-10-25T09:16:29Z</dcterms:created>
  <dcterms:modified xsi:type="dcterms:W3CDTF">2016-11-02T10:13:19Z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</Properties>
</file>