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handoutMasterIdLst>
    <p:handoutMasterId r:id="rId28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550D4-ACF0-7820-B745-9F50D1823881}" v="2" dt="2025-01-24T13:09:23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a.sahleanu" userId="S::lorena.sahleanu@student.uaic.ro::c114b0a9-1876-4c3d-8047-6a5bf45af73d" providerId="AD" clId="Web-{B16550D4-ACF0-7820-B745-9F50D1823881}"/>
    <pc:docChg chg="addSld delSld">
      <pc:chgData name="lorena.sahleanu" userId="S::lorena.sahleanu@student.uaic.ro::c114b0a9-1876-4c3d-8047-6a5bf45af73d" providerId="AD" clId="Web-{B16550D4-ACF0-7820-B745-9F50D1823881}" dt="2025-01-24T13:09:23.351" v="1"/>
      <pc:docMkLst>
        <pc:docMk/>
      </pc:docMkLst>
      <pc:sldChg chg="new del">
        <pc:chgData name="lorena.sahleanu" userId="S::lorena.sahleanu@student.uaic.ro::c114b0a9-1876-4c3d-8047-6a5bf45af73d" providerId="AD" clId="Web-{B16550D4-ACF0-7820-B745-9F50D1823881}" dt="2025-01-24T13:09:23.351" v="1"/>
        <pc:sldMkLst>
          <pc:docMk/>
          <pc:sldMk cId="4266423658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A13EC-42B9-445F-BED1-7F950425B65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454F-005B-44B7-85D0-AED7A9EA9C5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7762-32FA-43B7-96D3-528B4DFB0103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B734-E344-40D4-B11A-1BC6B0474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Identitate</a:t>
            </a:r>
            <a:r>
              <a:rPr lang="en-GB" dirty="0"/>
              <a:t> </a:t>
            </a:r>
            <a:r>
              <a:rPr lang="en-GB" dirty="0" err="1"/>
              <a:t>vizual</a:t>
            </a:r>
            <a:r>
              <a:rPr lang="ro-RO" dirty="0"/>
              <a:t>ă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Capitolul V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Reflectarea identității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r>
              <a:rPr lang="ro-RO" dirty="0"/>
              <a:t>intern = programul de viziune</a:t>
            </a:r>
          </a:p>
          <a:p>
            <a:pPr>
              <a:buNone/>
            </a:pPr>
            <a:endParaRPr lang="ro-RO" dirty="0"/>
          </a:p>
          <a:p>
            <a:r>
              <a:rPr lang="en-GB" dirty="0"/>
              <a:t>e</a:t>
            </a:r>
            <a:r>
              <a:rPr lang="ro-RO" dirty="0"/>
              <a:t>xtern</a:t>
            </a:r>
            <a:r>
              <a:rPr lang="en-GB" dirty="0"/>
              <a:t> = branding corporatist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de identitate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1916832"/>
            <a:ext cx="3456384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Monolitică</a:t>
            </a:r>
            <a:endParaRPr lang="en-GB" sz="3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148064" y="1916832"/>
            <a:ext cx="3456384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Girată</a:t>
            </a:r>
            <a:endParaRPr lang="en-GB" sz="3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59832" y="4077072"/>
            <a:ext cx="3456384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Centrată           pe brand</a:t>
            </a:r>
            <a:endParaRPr lang="en-GB" sz="3000" b="1" dirty="0"/>
          </a:p>
        </p:txBody>
      </p:sp>
      <p:sp>
        <p:nvSpPr>
          <p:cNvPr id="24578" name="AutoShape 2" descr="Image result for e-on ga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580" name="AutoShape 4" descr="Image result for e-on ga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582" name="AutoShape 6" descr="Image result for e-on ga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Necesitatea identității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globalizare</a:t>
            </a:r>
          </a:p>
          <a:p>
            <a:pPr lvl="0"/>
            <a:r>
              <a:rPr lang="ro-RO" dirty="0"/>
              <a:t>concurența – diferențiere</a:t>
            </a:r>
            <a:endParaRPr lang="en-GB" dirty="0"/>
          </a:p>
          <a:p>
            <a:pPr lvl="0"/>
            <a:r>
              <a:rPr lang="ro-RO" dirty="0"/>
              <a:t>fuziuni, alianțe, preluări, privatizări</a:t>
            </a:r>
            <a:endParaRPr lang="en-GB" dirty="0"/>
          </a:p>
          <a:p>
            <a:r>
              <a:rPr lang="ro-RO" dirty="0"/>
              <a:t>produse/servicii absolut noi pe piață</a:t>
            </a:r>
          </a:p>
          <a:p>
            <a:r>
              <a:rPr lang="ro-RO" dirty="0"/>
              <a:t> produse/servicii noi pe o piață geografică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Agenții angajate - obiective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12776"/>
            <a:ext cx="8503920" cy="5445224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design</a:t>
            </a:r>
          </a:p>
          <a:p>
            <a:r>
              <a:rPr lang="ro-RO" dirty="0"/>
              <a:t>strategie</a:t>
            </a:r>
          </a:p>
          <a:p>
            <a:r>
              <a:rPr lang="ro-RO" dirty="0"/>
              <a:t>schimbare comportament</a:t>
            </a:r>
          </a:p>
          <a:p>
            <a:pPr>
              <a:buNone/>
            </a:pPr>
            <a:r>
              <a:rPr lang="ro-RO" dirty="0"/>
              <a:t>Posibile obiective:</a:t>
            </a:r>
          </a:p>
          <a:p>
            <a:pPr lvl="0"/>
            <a:r>
              <a:rPr lang="ro-RO" dirty="0"/>
              <a:t>transformare corporatistă </a:t>
            </a:r>
            <a:endParaRPr lang="en-GB" dirty="0"/>
          </a:p>
          <a:p>
            <a:pPr lvl="0"/>
            <a:r>
              <a:rPr lang="ro-RO" dirty="0"/>
              <a:t>revigorare imagine de brand</a:t>
            </a:r>
            <a:endParaRPr lang="en-GB" dirty="0"/>
          </a:p>
          <a:p>
            <a:pPr lvl="0"/>
            <a:r>
              <a:rPr lang="ro-RO" dirty="0"/>
              <a:t>insuflare spirit nou</a:t>
            </a:r>
            <a:endParaRPr lang="en-GB" dirty="0"/>
          </a:p>
          <a:p>
            <a:pPr lvl="0"/>
            <a:r>
              <a:rPr lang="ro-RO" dirty="0"/>
              <a:t>coeziune mai puternică</a:t>
            </a:r>
            <a:endParaRPr lang="en-GB" dirty="0"/>
          </a:p>
          <a:p>
            <a:pPr lvl="0"/>
            <a:r>
              <a:rPr lang="ro-RO" dirty="0"/>
              <a:t>proiectarea unor idei mai clare</a:t>
            </a:r>
            <a:endParaRPr lang="en-GB" dirty="0"/>
          </a:p>
          <a:p>
            <a:r>
              <a:rPr lang="ro-RO" dirty="0"/>
              <a:t>nuanțarea unei modificări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de lucru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o-RO" sz="2900" dirty="0"/>
              <a:t>1. Investigația, analiza și recomandările strategice:</a:t>
            </a:r>
          </a:p>
          <a:p>
            <a:r>
              <a:rPr lang="ro-RO" sz="2900" dirty="0">
                <a:solidFill>
                  <a:schemeClr val="tx1"/>
                </a:solidFill>
              </a:rPr>
              <a:t>natura domeniului în care activează organizația</a:t>
            </a:r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organizația și caracteristicile acesteia</a:t>
            </a:r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brandurile, afacerile și diviziile</a:t>
            </a:r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analiza istoriei și structurii organizației</a:t>
            </a:r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identificarea aspectelor care asigură uniune dar și destrămare</a:t>
            </a:r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audituri de comunicare – ce și cum comunică organizația;</a:t>
            </a:r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audituri de comportament – felul în care angajații se comportă</a:t>
            </a:r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audituri de design – felul în care se prezintă aspectul fizic</a:t>
            </a:r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constatări, prezentarea constatărilor, recomandări </a:t>
            </a:r>
            <a:endParaRPr lang="en-GB" sz="29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/>
              <a:t>2. Dezvoltarea identității</a:t>
            </a:r>
          </a:p>
          <a:p>
            <a:pPr>
              <a:buNone/>
            </a:pPr>
            <a:endParaRPr lang="ro-RO" dirty="0"/>
          </a:p>
          <a:p>
            <a:r>
              <a:rPr lang="ro-RO" sz="2900" dirty="0">
                <a:solidFill>
                  <a:schemeClr val="tx1"/>
                </a:solidFill>
              </a:rPr>
              <a:t>schimbarea comportamentală (aprox. 1-3 ani)</a:t>
            </a:r>
          </a:p>
          <a:p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structura </a:t>
            </a:r>
          </a:p>
          <a:p>
            <a:endParaRPr lang="en-GB" sz="2900" dirty="0">
              <a:solidFill>
                <a:schemeClr val="tx1"/>
              </a:solidFill>
            </a:endParaRPr>
          </a:p>
          <a:p>
            <a:r>
              <a:rPr lang="ro-RO" sz="2800" dirty="0"/>
              <a:t>numele și stilul vizual – manualul de identitate vizuală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dirty="0"/>
              <a:t>Un nume nou - dificil de implementat:</a:t>
            </a:r>
          </a:p>
          <a:p>
            <a:pPr>
              <a:buNone/>
            </a:pPr>
            <a:endParaRPr lang="en-GB" dirty="0"/>
          </a:p>
          <a:p>
            <a:pPr lvl="0"/>
            <a:r>
              <a:rPr lang="ro-RO" dirty="0"/>
              <a:t>numele au semnificație când sunt puse în context</a:t>
            </a:r>
            <a:endParaRPr lang="en-GB" dirty="0"/>
          </a:p>
          <a:p>
            <a:pPr lvl="0"/>
            <a:r>
              <a:rPr lang="ro-RO" dirty="0"/>
              <a:t>preferințele și sentimentele individuale</a:t>
            </a:r>
            <a:endParaRPr lang="en-GB" dirty="0"/>
          </a:p>
          <a:p>
            <a:pPr lvl="0"/>
            <a:r>
              <a:rPr lang="ro-RO" dirty="0"/>
              <a:t>e dificil de găsit nume - majoritatea sunt înregistrate</a:t>
            </a:r>
            <a:endParaRPr lang="en-GB" dirty="0"/>
          </a:p>
          <a:p>
            <a:pPr lvl="0"/>
            <a:r>
              <a:rPr lang="ro-RO" dirty="0"/>
              <a:t>numele sunt un teren primejdios</a:t>
            </a:r>
            <a:endParaRPr lang="en-GB" dirty="0"/>
          </a:p>
          <a:p>
            <a:pPr lvl="0"/>
            <a:r>
              <a:rPr lang="ro-RO" dirty="0"/>
              <a:t>lansarea și introducerea – comunicarea viziunii</a:t>
            </a:r>
            <a:endParaRPr lang="en-GB" dirty="0"/>
          </a:p>
          <a:p>
            <a:pPr lvl="0"/>
            <a:r>
              <a:rPr lang="ro-RO" dirty="0"/>
              <a:t>implementarea – punerea în practică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7048"/>
            <a:ext cx="8964488" cy="4572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o-RO" dirty="0"/>
              <a:t>Tipuri de nume:</a:t>
            </a:r>
          </a:p>
          <a:p>
            <a:pPr>
              <a:buNone/>
            </a:pPr>
            <a:endParaRPr lang="en-GB" dirty="0"/>
          </a:p>
          <a:p>
            <a:pPr lvl="0"/>
            <a:r>
              <a:rPr lang="ro-RO" dirty="0"/>
              <a:t>numele unui individ (Ford, Philips, Marks&amp;Spencer)</a:t>
            </a:r>
            <a:endParaRPr lang="en-GB" dirty="0"/>
          </a:p>
          <a:p>
            <a:pPr lvl="0"/>
            <a:r>
              <a:rPr lang="ro-RO" dirty="0"/>
              <a:t>numele descriptive (British Airways, General Motors)</a:t>
            </a:r>
            <a:endParaRPr lang="en-GB" dirty="0"/>
          </a:p>
          <a:p>
            <a:pPr lvl="0"/>
            <a:r>
              <a:rPr lang="ro-RO" dirty="0"/>
              <a:t>numele abreviate (Conoco, Preusag)</a:t>
            </a:r>
            <a:endParaRPr lang="en-GB" dirty="0"/>
          </a:p>
          <a:p>
            <a:pPr lvl="0"/>
            <a:r>
              <a:rPr lang="ro-RO" dirty="0"/>
              <a:t>inițiale (KLM, IBM)</a:t>
            </a:r>
            <a:endParaRPr lang="en-GB" dirty="0"/>
          </a:p>
          <a:p>
            <a:r>
              <a:rPr lang="ro-RO" dirty="0"/>
              <a:t>nume create să sune unic sau distractiv (Kodak, Viyella)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/>
              <a:t>Criterii de selectare a unui nume:</a:t>
            </a:r>
          </a:p>
          <a:p>
            <a:pPr>
              <a:buNone/>
            </a:pPr>
            <a:endParaRPr lang="en-GB" dirty="0"/>
          </a:p>
          <a:p>
            <a:pPr lvl="0"/>
            <a:r>
              <a:rPr lang="ro-RO" dirty="0"/>
              <a:t>ușor de citit</a:t>
            </a:r>
            <a:endParaRPr lang="en-GB" dirty="0"/>
          </a:p>
          <a:p>
            <a:pPr lvl="0"/>
            <a:r>
              <a:rPr lang="ro-RO" dirty="0"/>
              <a:t>ușor de pronunțat în orice limbă</a:t>
            </a:r>
            <a:endParaRPr lang="en-GB" dirty="0"/>
          </a:p>
          <a:p>
            <a:pPr lvl="0"/>
            <a:r>
              <a:rPr lang="ro-RO" dirty="0"/>
              <a:t>fără asociari nedorite în orice limbă</a:t>
            </a:r>
            <a:endParaRPr lang="en-GB" dirty="0"/>
          </a:p>
          <a:p>
            <a:pPr lvl="0"/>
            <a:r>
              <a:rPr lang="ro-RO" dirty="0"/>
              <a:t>potrivit de utilizat pe măsură de compania se extinde</a:t>
            </a:r>
            <a:endParaRPr lang="en-GB" dirty="0"/>
          </a:p>
          <a:p>
            <a:pPr lvl="0"/>
            <a:r>
              <a:rPr lang="ro-RO" dirty="0"/>
              <a:t>să poată fi protejat</a:t>
            </a:r>
            <a:endParaRPr lang="en-GB" dirty="0"/>
          </a:p>
          <a:p>
            <a:pPr lvl="0"/>
            <a:r>
              <a:rPr lang="ro-RO" dirty="0"/>
              <a:t>să nu se perimeze</a:t>
            </a:r>
            <a:endParaRPr lang="en-GB" dirty="0"/>
          </a:p>
          <a:p>
            <a:r>
              <a:rPr lang="ro-RO" dirty="0"/>
              <a:t>să comunice despre activitatea companiei</a:t>
            </a:r>
            <a:endParaRPr lang="en-GB" dirty="0"/>
          </a:p>
        </p:txBody>
      </p:sp>
      <p:sp>
        <p:nvSpPr>
          <p:cNvPr id="30722" name="AutoShape 2" descr="Image result for dacia nova"/>
          <p:cNvSpPr>
            <a:spLocks noChangeAspect="1" noChangeArrowheads="1"/>
          </p:cNvSpPr>
          <p:nvPr/>
        </p:nvSpPr>
        <p:spPr bwMode="auto">
          <a:xfrm>
            <a:off x="155575" y="-1241425"/>
            <a:ext cx="4791075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o-RO" sz="2800" dirty="0"/>
              <a:t>3. Lansarea și introducerea – comunicarea viziunii</a:t>
            </a:r>
          </a:p>
          <a:p>
            <a:pPr lvl="0">
              <a:buNone/>
            </a:pPr>
            <a:endParaRPr lang="en-GB" sz="2800" dirty="0"/>
          </a:p>
          <a:p>
            <a:r>
              <a:rPr lang="ro-RO" sz="2900" dirty="0">
                <a:solidFill>
                  <a:schemeClr val="tx1"/>
                </a:solidFill>
              </a:rPr>
              <a:t>lansarea internă</a:t>
            </a:r>
          </a:p>
          <a:p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lansarea pentru dealeri/distribuitori </a:t>
            </a:r>
          </a:p>
          <a:p>
            <a:endParaRPr lang="en-GB" sz="2900" dirty="0">
              <a:solidFill>
                <a:schemeClr val="tx1"/>
              </a:solidFill>
            </a:endParaRPr>
          </a:p>
          <a:p>
            <a:r>
              <a:rPr lang="ro-RO" sz="2900" dirty="0">
                <a:solidFill>
                  <a:schemeClr val="tx1"/>
                </a:solidFill>
              </a:rPr>
              <a:t>lansarea externă</a:t>
            </a:r>
            <a:endParaRPr lang="en-GB" sz="2900" dirty="0">
              <a:solidFill>
                <a:schemeClr val="tx1"/>
              </a:solidFill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29698" name="AutoShape 2" descr="Image result for public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Conceptul de identitate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foarte popular</a:t>
            </a:r>
          </a:p>
          <a:p>
            <a:r>
              <a:rPr lang="ro-RO" dirty="0"/>
              <a:t>aplicat “după ureche”</a:t>
            </a:r>
          </a:p>
          <a:p>
            <a:r>
              <a:rPr lang="ro-RO" dirty="0"/>
              <a:t>agenții de identitate </a:t>
            </a:r>
          </a:p>
          <a:p>
            <a:pPr>
              <a:buNone/>
            </a:pPr>
            <a:r>
              <a:rPr lang="ro-RO" dirty="0"/>
              <a:t>Expresii:</a:t>
            </a:r>
          </a:p>
          <a:p>
            <a:r>
              <a:rPr lang="ro-RO" dirty="0"/>
              <a:t> “personalitate corporatistă”</a:t>
            </a:r>
          </a:p>
          <a:p>
            <a:r>
              <a:rPr lang="ro-RO" dirty="0"/>
              <a:t>“identitate corporatistă”</a:t>
            </a:r>
          </a:p>
          <a:p>
            <a:r>
              <a:rPr lang="ro-RO" dirty="0"/>
              <a:t>“imagine corporatistă” </a:t>
            </a:r>
          </a:p>
          <a:p>
            <a:r>
              <a:rPr lang="ro-RO" dirty="0"/>
              <a:t>“identitate organizațională”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o-RO" sz="2800" dirty="0"/>
              <a:t>4. Implementarea – punerea în practică – realizarea schimbării</a:t>
            </a:r>
          </a:p>
          <a:p>
            <a:pPr lvl="0">
              <a:buNone/>
            </a:pPr>
            <a:endParaRPr lang="en-GB" sz="2800" dirty="0"/>
          </a:p>
          <a:p>
            <a:r>
              <a:rPr lang="ro-RO" sz="2900" dirty="0"/>
              <a:t>în toate departamentele organizației</a:t>
            </a:r>
          </a:p>
          <a:p>
            <a:endParaRPr lang="en-GB" sz="2900" dirty="0"/>
          </a:p>
          <a:p>
            <a:r>
              <a:rPr lang="ro-RO" sz="2900" dirty="0"/>
              <a:t>flexibilă</a:t>
            </a:r>
            <a:endParaRPr lang="en-GB" dirty="0"/>
          </a:p>
        </p:txBody>
      </p:sp>
      <p:sp>
        <p:nvSpPr>
          <p:cNvPr id="28674" name="AutoShape 2" descr="Image result for brand corporate change"/>
          <p:cNvSpPr>
            <a:spLocks noChangeAspect="1" noChangeArrowheads="1"/>
          </p:cNvSpPr>
          <p:nvPr/>
        </p:nvSpPr>
        <p:spPr bwMode="auto">
          <a:xfrm>
            <a:off x="155575" y="-1004888"/>
            <a:ext cx="6096000" cy="2095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Buget proiect de identitate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o-RO" dirty="0"/>
              <a:t>onorariile consultanților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creare materiale noi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lansarea identității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înlocuire materiale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comunicare și instruire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Testare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pre-testare</a:t>
            </a:r>
          </a:p>
          <a:p>
            <a:r>
              <a:rPr lang="ro-RO" dirty="0"/>
              <a:t>post-testare</a:t>
            </a:r>
          </a:p>
          <a:p>
            <a:endParaRPr lang="ro-RO" dirty="0"/>
          </a:p>
          <a:p>
            <a:pPr>
              <a:buNone/>
            </a:pPr>
            <a:r>
              <a:rPr lang="ro-RO" dirty="0"/>
              <a:t>Întrebări:</a:t>
            </a:r>
            <a:endParaRPr lang="en-GB" dirty="0"/>
          </a:p>
          <a:p>
            <a:pPr lvl="0"/>
            <a:r>
              <a:rPr lang="ro-RO" dirty="0"/>
              <a:t>ce am primit pentru ce am cheltuit?</a:t>
            </a:r>
            <a:endParaRPr lang="en-GB" dirty="0"/>
          </a:p>
          <a:p>
            <a:pPr lvl="0"/>
            <a:r>
              <a:rPr lang="ro-RO" dirty="0"/>
              <a:t>ce credeau clienții despre afacerea mea înainte? ce cred acum?</a:t>
            </a:r>
            <a:endParaRPr lang="en-GB" dirty="0"/>
          </a:p>
          <a:p>
            <a:endParaRPr lang="en-GB" dirty="0"/>
          </a:p>
        </p:txBody>
      </p:sp>
      <p:sp>
        <p:nvSpPr>
          <p:cNvPr id="26626" name="AutoShape 2" descr="Image result for research"/>
          <p:cNvSpPr>
            <a:spLocks noChangeAspect="1" noChangeArrowheads="1"/>
          </p:cNvSpPr>
          <p:nvPr/>
        </p:nvSpPr>
        <p:spPr bwMode="auto">
          <a:xfrm>
            <a:off x="155575" y="-1470025"/>
            <a:ext cx="4286250" cy="3067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Posibile riscuri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o-RO" dirty="0"/>
          </a:p>
          <a:p>
            <a:pPr lvl="0"/>
            <a:endParaRPr lang="ro-RO" dirty="0"/>
          </a:p>
          <a:p>
            <a:pPr lvl="0"/>
            <a:r>
              <a:rPr lang="ro-RO" dirty="0"/>
              <a:t>program care promite mai mult decât poate îndeplini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organizația lansează programul dar nu-l susține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99592" y="188640"/>
            <a:ext cx="3888432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200" dirty="0"/>
              <a:t>“</a:t>
            </a:r>
            <a:r>
              <a:rPr lang="ro-RO" sz="2200" b="1" i="1" dirty="0">
                <a:solidFill>
                  <a:schemeClr val="tx1"/>
                </a:solidFill>
              </a:rPr>
              <a:t>Imaginea corporatistă </a:t>
            </a:r>
            <a:r>
              <a:rPr lang="ro-RO" sz="2200" i="1" dirty="0"/>
              <a:t>este ceea ce publicurile corporațiilor percep din identitaea care a fost creată și proiectată.</a:t>
            </a:r>
            <a:r>
              <a:rPr lang="ro-RO" sz="2200" dirty="0"/>
              <a:t>”</a:t>
            </a:r>
            <a:endParaRPr lang="en-GB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2924944"/>
            <a:ext cx="3888432" cy="2232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200" dirty="0"/>
              <a:t>“</a:t>
            </a:r>
            <a:r>
              <a:rPr lang="ro-RO" sz="2200" b="1" i="1" dirty="0">
                <a:solidFill>
                  <a:schemeClr val="tx1"/>
                </a:solidFill>
              </a:rPr>
              <a:t>Reputația corporatistă </a:t>
            </a:r>
            <a:r>
              <a:rPr lang="ro-RO" sz="2200" i="1" dirty="0"/>
              <a:t>este reputația de care organizația se bucură în rândul diverselor sale publicuri.</a:t>
            </a:r>
            <a:r>
              <a:rPr lang="ro-RO" sz="2200" dirty="0"/>
              <a:t>”</a:t>
            </a:r>
            <a:endParaRPr lang="en-GB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980728"/>
            <a:ext cx="3888432" cy="22322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/>
              <a:t>“</a:t>
            </a:r>
            <a:r>
              <a:rPr lang="ro-RO" sz="2000" b="1" i="1" dirty="0">
                <a:solidFill>
                  <a:schemeClr val="tx1"/>
                </a:solidFill>
              </a:rPr>
              <a:t>Identitatea corporatistă </a:t>
            </a:r>
            <a:r>
              <a:rPr lang="ro-RO" sz="2000" i="1" dirty="0"/>
              <a:t>este managementul explicit al tuturor căilor prin care organizația se prezintă publicurilor sale prin intermediul experienței și al percepțiilor.</a:t>
            </a:r>
            <a:r>
              <a:rPr lang="ro-RO" sz="2000" dirty="0"/>
              <a:t>”</a:t>
            </a:r>
            <a:endParaRPr lang="en-GB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32040" y="4365104"/>
            <a:ext cx="3888432" cy="22322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/>
              <a:t>„</a:t>
            </a:r>
            <a:r>
              <a:rPr lang="ro-RO" sz="2000" b="1" i="1" dirty="0">
                <a:solidFill>
                  <a:schemeClr val="tx1"/>
                </a:solidFill>
              </a:rPr>
              <a:t>Brandingul corporatist </a:t>
            </a:r>
            <a:r>
              <a:rPr lang="ro-RO" sz="2000" i="1" dirty="0"/>
              <a:t>se referă la corporație sau la o parte din corporație care se adresează clientului</a:t>
            </a:r>
            <a:r>
              <a:rPr lang="ro-RO" sz="2000" dirty="0"/>
              <a:t>.”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Despre brand 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Un brand = o persoană 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                                              </a:t>
            </a:r>
            <a:r>
              <a:rPr lang="ro-RO" sz="6000" b="1" dirty="0"/>
              <a:t>+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sz="6000" b="1" dirty="0"/>
              <a:t>=</a:t>
            </a:r>
            <a:endParaRPr lang="en-GB" sz="6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7544" y="2996952"/>
            <a:ext cx="367240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600" b="1" dirty="0"/>
              <a:t>identitate</a:t>
            </a:r>
            <a:endParaRPr lang="en-GB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88024" y="2996952"/>
            <a:ext cx="367240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600" b="1" dirty="0"/>
              <a:t>imagine</a:t>
            </a:r>
            <a:endParaRPr lang="en-GB" sz="3600" b="1" dirty="0"/>
          </a:p>
        </p:txBody>
      </p:sp>
      <p:sp>
        <p:nvSpPr>
          <p:cNvPr id="9" name="Down Arrow 8"/>
          <p:cNvSpPr/>
          <p:nvPr/>
        </p:nvSpPr>
        <p:spPr>
          <a:xfrm>
            <a:off x="4067944" y="2060848"/>
            <a:ext cx="648072" cy="10081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1979712" y="4869160"/>
            <a:ext cx="4896544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b="1" dirty="0"/>
              <a:t>REPUTAȚIE</a:t>
            </a:r>
            <a:endParaRPr lang="en-GB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Gestalt-ul brandului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o-RO" sz="6000" dirty="0"/>
              <a:t>                        </a:t>
            </a:r>
          </a:p>
          <a:p>
            <a:pPr lvl="0">
              <a:buNone/>
            </a:pPr>
            <a:r>
              <a:rPr lang="ro-RO" sz="6000" dirty="0"/>
              <a:t>   </a:t>
            </a:r>
          </a:p>
          <a:p>
            <a:pPr lvl="0">
              <a:buNone/>
            </a:pPr>
            <a:r>
              <a:rPr lang="ro-RO" sz="2800" dirty="0"/>
              <a:t>                                                                                                  </a:t>
            </a:r>
            <a:endParaRPr lang="ro-RO" sz="8600" b="1" dirty="0"/>
          </a:p>
          <a:p>
            <a:pPr lvl="0">
              <a:buNone/>
            </a:pPr>
            <a:r>
              <a:rPr lang="ro-RO" sz="6000" b="1" dirty="0"/>
              <a:t>            </a:t>
            </a:r>
          </a:p>
          <a:p>
            <a:pPr lvl="0"/>
            <a:endParaRPr lang="ro-RO" dirty="0"/>
          </a:p>
          <a:p>
            <a:pPr lvl="0"/>
            <a:endParaRPr lang="ro-RO" dirty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79512" y="1412776"/>
            <a:ext cx="259228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Nume</a:t>
            </a:r>
            <a:endParaRPr lang="en-GB" sz="3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2708920"/>
            <a:ext cx="259228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Logo</a:t>
            </a:r>
            <a:endParaRPr lang="en-GB" sz="3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619672" y="3933056"/>
            <a:ext cx="259228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Slogan</a:t>
            </a:r>
            <a:endParaRPr lang="en-GB" sz="3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372200" y="1412776"/>
            <a:ext cx="259228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Paleta de culori</a:t>
            </a:r>
            <a:endParaRPr lang="en-GB" sz="3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292080" y="2636912"/>
            <a:ext cx="30243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Arhitectură+design interior</a:t>
            </a:r>
            <a:endParaRPr lang="en-GB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076056" y="3933056"/>
            <a:ext cx="259228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b="1" dirty="0"/>
              <a:t>Sunete</a:t>
            </a:r>
            <a:endParaRPr lang="en-GB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Identitatea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/>
              <a:t>Pentru a comunica o schimbare către:</a:t>
            </a:r>
          </a:p>
          <a:p>
            <a:r>
              <a:rPr lang="ro-RO" dirty="0"/>
              <a:t>publicuri interne</a:t>
            </a:r>
          </a:p>
          <a:p>
            <a:r>
              <a:rPr lang="ro-RO" dirty="0"/>
              <a:t>publicuri externe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Identitatea poate proiecta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dirty="0"/>
              <a:t>cine este organizația;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ce face organizația;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cum face organizația;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unde intenționează să ajungă organizația.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Manifestarea identității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o-RO" dirty="0"/>
              <a:t>produse/servicii vândute;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ambientul/ mediul în care se vând produsele;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comunicarea/promovarea;</a:t>
            </a:r>
          </a:p>
          <a:p>
            <a:pPr lvl="0"/>
            <a:endParaRPr lang="en-GB" dirty="0"/>
          </a:p>
          <a:p>
            <a:pPr lvl="0"/>
            <a:r>
              <a:rPr lang="ro-RO" dirty="0"/>
              <a:t>comportamentul angajaților față de clienți.</a:t>
            </a:r>
            <a:endParaRPr lang="en-GB" dirty="0"/>
          </a:p>
          <a:p>
            <a:endParaRPr lang="en-GB" dirty="0"/>
          </a:p>
        </p:txBody>
      </p:sp>
      <p:sp>
        <p:nvSpPr>
          <p:cNvPr id="21506" name="AutoShape 2" descr="Image result for sprite"/>
          <p:cNvSpPr>
            <a:spLocks noChangeAspect="1" noChangeArrowheads="1"/>
          </p:cNvSpPr>
          <p:nvPr/>
        </p:nvSpPr>
        <p:spPr bwMode="auto">
          <a:xfrm>
            <a:off x="155575" y="-1355725"/>
            <a:ext cx="7810500" cy="282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508" name="AutoShape 4" descr="Image result for sprite"/>
          <p:cNvSpPr>
            <a:spLocks noChangeAspect="1" noChangeArrowheads="1"/>
          </p:cNvSpPr>
          <p:nvPr/>
        </p:nvSpPr>
        <p:spPr bwMode="auto">
          <a:xfrm>
            <a:off x="155575" y="-1355725"/>
            <a:ext cx="7810500" cy="282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Legătura logo – identitate?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Scopul identității?</a:t>
            </a:r>
            <a:endParaRPr lang="en-GB" dirty="0"/>
          </a:p>
        </p:txBody>
      </p:sp>
      <p:sp>
        <p:nvSpPr>
          <p:cNvPr id="22530" name="AutoShape 2" descr="Image result for sprite"/>
          <p:cNvSpPr>
            <a:spLocks noChangeAspect="1" noChangeArrowheads="1"/>
          </p:cNvSpPr>
          <p:nvPr/>
        </p:nvSpPr>
        <p:spPr bwMode="auto">
          <a:xfrm>
            <a:off x="155575" y="-1355725"/>
            <a:ext cx="7810500" cy="282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532" name="AutoShape 4" descr="Image result for mcdonalds"/>
          <p:cNvSpPr>
            <a:spLocks noChangeAspect="1" noChangeArrowheads="1"/>
          </p:cNvSpPr>
          <p:nvPr/>
        </p:nvSpPr>
        <p:spPr bwMode="auto">
          <a:xfrm>
            <a:off x="155575" y="-1790700"/>
            <a:ext cx="56102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534" name="AutoShape 6" descr="Image result for mcdonalds"/>
          <p:cNvSpPr>
            <a:spLocks noChangeAspect="1" noChangeArrowheads="1"/>
          </p:cNvSpPr>
          <p:nvPr/>
        </p:nvSpPr>
        <p:spPr bwMode="auto">
          <a:xfrm>
            <a:off x="155575" y="-1790700"/>
            <a:ext cx="56102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4" ma:contentTypeDescription="Create a new document." ma:contentTypeScope="" ma:versionID="fa711be719eacd458b9d766e8f690db7">
  <xsd:schema xmlns:xsd="http://www.w3.org/2001/XMLSchema" xmlns:xs="http://www.w3.org/2001/XMLSchema" xmlns:p="http://schemas.microsoft.com/office/2006/metadata/properties" xmlns:ns2="f2221ac0-c0ff-4d71-8a17-d17f23400e30" targetNamespace="http://schemas.microsoft.com/office/2006/metadata/properties" ma:root="true" ma:fieldsID="5ae3f6b1f45aed9f7045b7d306e16bcd" ns2:_="">
    <xsd:import namespace="f2221ac0-c0ff-4d71-8a17-d17f23400e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B0E445-3E1A-4AAA-AA7B-5A1D295D01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A4F8D9-9038-453F-97AD-F78742A21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633DDF-57DD-4262-B322-ADD62C1A32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21ac0-c0ff-4d71-8a17-d17f23400e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604</Words>
  <Application>Microsoft Office PowerPoint</Application>
  <PresentationFormat>Expunere pe ecran (4:3)</PresentationFormat>
  <Paragraphs>166</Paragraphs>
  <Slides>23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23</vt:i4>
      </vt:variant>
    </vt:vector>
  </HeadingPairs>
  <TitlesOfParts>
    <vt:vector size="24" baseType="lpstr">
      <vt:lpstr>Office Theme</vt:lpstr>
      <vt:lpstr>Identitate vizuală</vt:lpstr>
      <vt:lpstr>Conceptul de identitate</vt:lpstr>
      <vt:lpstr>Prezentare PowerPoint</vt:lpstr>
      <vt:lpstr>Despre brand ...</vt:lpstr>
      <vt:lpstr>Gestalt-ul brandului</vt:lpstr>
      <vt:lpstr>Identitatea</vt:lpstr>
      <vt:lpstr>Identitatea poate proiecta</vt:lpstr>
      <vt:lpstr>Manifestarea identității</vt:lpstr>
      <vt:lpstr>Prezentare PowerPoint</vt:lpstr>
      <vt:lpstr>Reflectarea identității</vt:lpstr>
      <vt:lpstr>Structuri de identitate</vt:lpstr>
      <vt:lpstr>Necesitatea identității</vt:lpstr>
      <vt:lpstr>Agenții angajate - obiective</vt:lpstr>
      <vt:lpstr>Etape de lucru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Buget proiect de identitate</vt:lpstr>
      <vt:lpstr>Testare program</vt:lpstr>
      <vt:lpstr>Posibile riscuri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37</cp:revision>
  <dcterms:created xsi:type="dcterms:W3CDTF">2016-11-01T11:15:39Z</dcterms:created>
  <dcterms:modified xsi:type="dcterms:W3CDTF">2025-01-24T13:09:54Z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</Properties>
</file>