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1" r:id="rId4"/>
  </p:sldMasterIdLst>
  <p:notesMasterIdLst>
    <p:notesMasterId r:id="rId43"/>
  </p:notesMasterIdLst>
  <p:sldIdLst>
    <p:sldId id="256" r:id="rId5"/>
    <p:sldId id="269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80" r:id="rId18"/>
    <p:sldId id="281" r:id="rId19"/>
    <p:sldId id="299" r:id="rId20"/>
    <p:sldId id="300" r:id="rId21"/>
    <p:sldId id="301" r:id="rId22"/>
    <p:sldId id="309" r:id="rId23"/>
    <p:sldId id="282" r:id="rId24"/>
    <p:sldId id="283" r:id="rId25"/>
    <p:sldId id="285" r:id="rId26"/>
    <p:sldId id="286" r:id="rId27"/>
    <p:sldId id="287" r:id="rId28"/>
    <p:sldId id="289" r:id="rId29"/>
    <p:sldId id="290" r:id="rId30"/>
    <p:sldId id="292" r:id="rId31"/>
    <p:sldId id="294" r:id="rId32"/>
    <p:sldId id="296" r:id="rId33"/>
    <p:sldId id="298" r:id="rId34"/>
    <p:sldId id="311" r:id="rId35"/>
    <p:sldId id="310" r:id="rId36"/>
    <p:sldId id="302" r:id="rId37"/>
    <p:sldId id="303" r:id="rId38"/>
    <p:sldId id="304" r:id="rId39"/>
    <p:sldId id="305" r:id="rId40"/>
    <p:sldId id="306" r:id="rId41"/>
    <p:sldId id="307" r:id="rId42"/>
  </p:sldIdLst>
  <p:sldSz cx="10240963" cy="7315200"/>
  <p:notesSz cx="6797675" cy="9926638"/>
  <p:defaultTextStyle>
    <a:defPPr>
      <a:defRPr lang="en-US"/>
    </a:defPPr>
    <a:lvl1pPr algn="l" defTabSz="477838" rtl="0" eaLnBrk="0" fontAlgn="base" hangingPunct="0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77838" indent="-20638" algn="l" defTabSz="477838" rtl="0" eaLnBrk="0" fontAlgn="base" hangingPunct="0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57263" indent="-42863" algn="l" defTabSz="477838" rtl="0" eaLnBrk="0" fontAlgn="base" hangingPunct="0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435100" indent="-63500" algn="l" defTabSz="477838" rtl="0" eaLnBrk="0" fontAlgn="base" hangingPunct="0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914525" indent="-85725" algn="l" defTabSz="477838" rtl="0" eaLnBrk="0" fontAlgn="base" hangingPunct="0">
      <a:spcBef>
        <a:spcPct val="0"/>
      </a:spcBef>
      <a:spcAft>
        <a:spcPct val="0"/>
      </a:spcAft>
      <a:defRPr sz="19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9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19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19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19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304">
          <p15:clr>
            <a:srgbClr val="A4A3A4"/>
          </p15:clr>
        </p15:guide>
        <p15:guide id="2" pos="322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4BF0D1-2BB6-483A-9BD5-15F87643A64C}" v="3" dt="2024-01-04T10:47:48.8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76" autoAdjust="0"/>
    <p:restoredTop sz="94624" autoAdjust="0"/>
  </p:normalViewPr>
  <p:slideViewPr>
    <p:cSldViewPr snapToGrid="0">
      <p:cViewPr varScale="1">
        <p:scale>
          <a:sx n="73" d="100"/>
          <a:sy n="73" d="100"/>
        </p:scale>
        <p:origin x="1618" y="58"/>
      </p:cViewPr>
      <p:guideLst>
        <p:guide orient="horz" pos="2304"/>
        <p:guide pos="322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iprian TURTUREAN" userId="S::ciprian.turturean@feaa.uaic.ro::4754de95-c934-4646-b58d-05c134d730ce" providerId="AD" clId="Web-{C14BF0D1-2BB6-483A-9BD5-15F87643A64C}"/>
    <pc:docChg chg="modSld">
      <pc:chgData name="Ciprian TURTUREAN" userId="S::ciprian.turturean@feaa.uaic.ro::4754de95-c934-4646-b58d-05c134d730ce" providerId="AD" clId="Web-{C14BF0D1-2BB6-483A-9BD5-15F87643A64C}" dt="2024-01-04T10:47:47.292" v="2" actId="20577"/>
      <pc:docMkLst>
        <pc:docMk/>
      </pc:docMkLst>
      <pc:sldChg chg="modSp">
        <pc:chgData name="Ciprian TURTUREAN" userId="S::ciprian.turturean@feaa.uaic.ro::4754de95-c934-4646-b58d-05c134d730ce" providerId="AD" clId="Web-{C14BF0D1-2BB6-483A-9BD5-15F87643A64C}" dt="2024-01-04T10:47:47.292" v="2" actId="20577"/>
        <pc:sldMkLst>
          <pc:docMk/>
          <pc:sldMk cId="0" sldId="256"/>
        </pc:sldMkLst>
        <pc:spChg chg="mod">
          <ac:chgData name="Ciprian TURTUREAN" userId="S::ciprian.turturean@feaa.uaic.ro::4754de95-c934-4646-b58d-05c134d730ce" providerId="AD" clId="Web-{C14BF0D1-2BB6-483A-9BD5-15F87643A64C}" dt="2024-01-04T10:47:47.292" v="2" actId="20577"/>
          <ac:spMkLst>
            <pc:docMk/>
            <pc:sldMk cId="0" sldId="256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47878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defTabSz="47878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21194FD-1143-47BB-8D48-6C038E28DF97}" type="datetimeFigureOut">
              <a:rPr lang="en-US"/>
              <a:pPr>
                <a:defRPr/>
              </a:pPr>
              <a:t>1/4/2024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54100" y="1241425"/>
            <a:ext cx="468947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478780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84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B493AB3-79DD-4F82-BCD7-C4A1C54925E2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  <p:extLst>
      <p:ext uri="{BB962C8B-B14F-4D97-AF65-F5344CB8AC3E}">
        <p14:creationId xmlns:p14="http://schemas.microsoft.com/office/powerpoint/2010/main" val="18071899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57263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77838" algn="l" defTabSz="957263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57263" algn="l" defTabSz="957263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35100" algn="l" defTabSz="957263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14525" algn="l" defTabSz="957263" rtl="0" eaLnBrk="0" fontAlgn="base" hangingPunct="0">
      <a:spcBef>
        <a:spcPct val="30000"/>
      </a:spcBef>
      <a:spcAft>
        <a:spcPct val="0"/>
      </a:spcAft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393899" algn="l" defTabSz="9575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872679" algn="l" defTabSz="9575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351459" algn="l" defTabSz="9575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830239" algn="l" defTabSz="9575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7783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7783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7783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7783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940D71F-A593-49F3-882F-5C4266611528}" type="slidenum">
              <a:rPr lang="en-US" altLang="ro-RO" sz="1200"/>
              <a:pPr>
                <a:spcBef>
                  <a:spcPct val="0"/>
                </a:spcBef>
              </a:pPr>
              <a:t>2</a:t>
            </a:fld>
            <a:endParaRPr lang="en-US" altLang="ro-RO" sz="1200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o-RO" altLang="ro-RO"/>
          </a:p>
        </p:txBody>
      </p:sp>
    </p:spTree>
    <p:extLst>
      <p:ext uri="{BB962C8B-B14F-4D97-AF65-F5344CB8AC3E}">
        <p14:creationId xmlns:p14="http://schemas.microsoft.com/office/powerpoint/2010/main" val="4077904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7783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7783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7783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7783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EDFAA36-4ED8-47A0-A359-2EB16379D346}" type="slidenum">
              <a:rPr lang="en-US" altLang="ro-RO" sz="1200"/>
              <a:pPr>
                <a:spcBef>
                  <a:spcPct val="0"/>
                </a:spcBef>
              </a:pPr>
              <a:t>6</a:t>
            </a:fld>
            <a:endParaRPr lang="en-US" altLang="ro-RO" sz="12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o-RO" altLang="ro-RO"/>
          </a:p>
        </p:txBody>
      </p:sp>
    </p:spTree>
    <p:extLst>
      <p:ext uri="{BB962C8B-B14F-4D97-AF65-F5344CB8AC3E}">
        <p14:creationId xmlns:p14="http://schemas.microsoft.com/office/powerpoint/2010/main" val="3765145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ubstituent imagine diapozitiv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Substituent not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o-RO" altLang="ro-RO"/>
          </a:p>
        </p:txBody>
      </p:sp>
      <p:sp>
        <p:nvSpPr>
          <p:cNvPr id="30724" name="Substituent număr diapozitiv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7783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7783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7783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7783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F336A56-1364-4E50-B05D-BE9589CD9AC0}" type="slidenum">
              <a:rPr lang="en-US" altLang="ro-RO" sz="1200"/>
              <a:pPr>
                <a:spcBef>
                  <a:spcPct val="0"/>
                </a:spcBef>
              </a:pPr>
              <a:t>15</a:t>
            </a:fld>
            <a:endParaRPr lang="en-US" altLang="ro-RO" sz="1200"/>
          </a:p>
        </p:txBody>
      </p:sp>
    </p:spTree>
    <p:extLst>
      <p:ext uri="{BB962C8B-B14F-4D97-AF65-F5344CB8AC3E}">
        <p14:creationId xmlns:p14="http://schemas.microsoft.com/office/powerpoint/2010/main" val="1487640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ubstituent imagine diapozitiv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Substituent note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o-RO" altLang="ro-RO"/>
          </a:p>
        </p:txBody>
      </p:sp>
      <p:sp>
        <p:nvSpPr>
          <p:cNvPr id="32772" name="Substituent număr diapozitiv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7783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7783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7783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77838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62687E8-2135-47A2-A9FE-2F71C1A50B7C}" type="slidenum">
              <a:rPr lang="en-US" altLang="ro-RO" sz="1200"/>
              <a:pPr>
                <a:spcBef>
                  <a:spcPct val="0"/>
                </a:spcBef>
              </a:pPr>
              <a:t>16</a:t>
            </a:fld>
            <a:endParaRPr lang="en-US" altLang="ro-RO" sz="1200"/>
          </a:p>
        </p:txBody>
      </p:sp>
    </p:spTree>
    <p:extLst>
      <p:ext uri="{BB962C8B-B14F-4D97-AF65-F5344CB8AC3E}">
        <p14:creationId xmlns:p14="http://schemas.microsoft.com/office/powerpoint/2010/main" val="38911679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827838"/>
            <a:ext cx="10237788" cy="4873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756400"/>
            <a:ext cx="10237788" cy="68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>
            <a:off x="1014413" y="4632325"/>
            <a:ext cx="8294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1687" y="809549"/>
            <a:ext cx="8448794" cy="3803904"/>
          </a:xfrm>
        </p:spPr>
        <p:txBody>
          <a:bodyPr/>
          <a:lstStyle>
            <a:lvl1pPr algn="l">
              <a:lnSpc>
                <a:spcPct val="85000"/>
              </a:lnSpc>
              <a:defRPr sz="4800" spc="-52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4014" y="4752661"/>
            <a:ext cx="8448794" cy="1219200"/>
          </a:xfrm>
        </p:spPr>
        <p:txBody>
          <a:bodyPr lIns="95756" rIns="95756">
            <a:normAutofit/>
          </a:bodyPr>
          <a:lstStyle>
            <a:lvl1pPr marL="0" indent="0" algn="l">
              <a:buNone/>
              <a:defRPr sz="2500" cap="all" spc="209" baseline="0">
                <a:solidFill>
                  <a:schemeClr val="tx1"/>
                </a:solidFill>
                <a:latin typeface="Garamond" pitchFamily="18" charset="0"/>
              </a:defRPr>
            </a:lvl1pPr>
            <a:lvl2pPr marL="478780" indent="0" algn="ctr">
              <a:buNone/>
              <a:defRPr sz="2500"/>
            </a:lvl2pPr>
            <a:lvl3pPr marL="957560" indent="0" algn="ctr">
              <a:buNone/>
              <a:defRPr sz="2500"/>
            </a:lvl3pPr>
            <a:lvl4pPr marL="1436340" indent="0" algn="ctr">
              <a:buNone/>
              <a:defRPr sz="2100"/>
            </a:lvl4pPr>
            <a:lvl5pPr marL="1915119" indent="0" algn="ctr">
              <a:buNone/>
              <a:defRPr sz="2100"/>
            </a:lvl5pPr>
            <a:lvl6pPr marL="2393899" indent="0" algn="ctr">
              <a:buNone/>
              <a:defRPr sz="2100"/>
            </a:lvl6pPr>
            <a:lvl7pPr marL="2872679" indent="0" algn="ctr">
              <a:buNone/>
              <a:defRPr sz="2100"/>
            </a:lvl7pPr>
            <a:lvl8pPr marL="3351459" indent="0" algn="ctr">
              <a:buNone/>
              <a:defRPr sz="2100"/>
            </a:lvl8pPr>
            <a:lvl9pPr marL="3830239" indent="0" algn="ctr">
              <a:buNone/>
              <a:defRPr sz="21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AB6EC5-4209-4B84-98DE-5C5B90C2028F}" type="datetimeFigureOut">
              <a:rPr lang="en-US"/>
              <a:pPr>
                <a:defRPr/>
              </a:pPr>
              <a:t>1/4/2024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91CA56F-F877-4DBA-825E-F14A9E0F1BB0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  <p:extLst>
      <p:ext uri="{BB962C8B-B14F-4D97-AF65-F5344CB8AC3E}">
        <p14:creationId xmlns:p14="http://schemas.microsoft.com/office/powerpoint/2010/main" val="896526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687" y="106275"/>
            <a:ext cx="8448794" cy="154747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21687" y="2308039"/>
            <a:ext cx="8448794" cy="4291584"/>
          </a:xfrm>
        </p:spPr>
        <p:txBody>
          <a:bodyPr vert="eaVert" lIns="47878" tIns="0" rIns="47878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5D3CD6-F9B3-45FF-A6A2-57CFBA9EBBAE}" type="datetimeFigureOut">
              <a:rPr lang="en-US"/>
              <a:pPr>
                <a:defRPr/>
              </a:pPr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E31133-A9DC-484F-85DA-3BEC2B977E0F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  <p:extLst>
      <p:ext uri="{BB962C8B-B14F-4D97-AF65-F5344CB8AC3E}">
        <p14:creationId xmlns:p14="http://schemas.microsoft.com/office/powerpoint/2010/main" val="149026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827838"/>
            <a:ext cx="10237788" cy="4873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756400"/>
            <a:ext cx="10237788" cy="68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28690" y="442432"/>
            <a:ext cx="2208207" cy="61412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04066" y="442430"/>
            <a:ext cx="6496611" cy="6141250"/>
          </a:xfrm>
        </p:spPr>
        <p:txBody>
          <a:bodyPr vert="eaVert" lIns="47878" tIns="0" rIns="47878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185A8D-5383-4B10-B6F2-EA9668B19BF3}" type="datetimeFigureOut">
              <a:rPr lang="en-US"/>
              <a:pPr>
                <a:defRPr/>
              </a:pPr>
              <a:t>1/4/2024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54AB2A8-1E9B-48A8-97C6-EEAD0F47D0CA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  <p:extLst>
      <p:ext uri="{BB962C8B-B14F-4D97-AF65-F5344CB8AC3E}">
        <p14:creationId xmlns:p14="http://schemas.microsoft.com/office/powerpoint/2010/main" val="37514151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048" y="130387"/>
            <a:ext cx="8448794" cy="13817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12048" y="1833880"/>
            <a:ext cx="4523092" cy="4705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5823" y="1833880"/>
            <a:ext cx="4523092" cy="4705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5DCA955-0218-48A3-A26E-1AA0632A8F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12670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512048" y="130387"/>
            <a:ext cx="8448794" cy="138176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12048" y="1833883"/>
            <a:ext cx="4523092" cy="22707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205823" y="1833883"/>
            <a:ext cx="4523092" cy="22707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2048" y="4267203"/>
            <a:ext cx="4523092" cy="22724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05823" y="4267203"/>
            <a:ext cx="4523092" cy="22724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68D715B-70F5-4871-BDB3-0A776752E3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32228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111" y="355603"/>
            <a:ext cx="8448794" cy="15273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94779" y="2113280"/>
            <a:ext cx="4139056" cy="4389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504518" y="2113280"/>
            <a:ext cx="4139056" cy="2113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504518" y="4389120"/>
            <a:ext cx="4139056" cy="2113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195388" y="6664325"/>
            <a:ext cx="3683000" cy="4889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840163" y="6664325"/>
            <a:ext cx="3243262" cy="4889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510463" y="6664325"/>
            <a:ext cx="2133600" cy="488950"/>
          </a:xfrm>
        </p:spPr>
        <p:txBody>
          <a:bodyPr rtlCol="0"/>
          <a:lstStyle>
            <a:lvl1pPr defTabSz="47878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Econometrie</a:t>
            </a:r>
          </a:p>
        </p:txBody>
      </p:sp>
    </p:spTree>
    <p:extLst>
      <p:ext uri="{BB962C8B-B14F-4D97-AF65-F5344CB8AC3E}">
        <p14:creationId xmlns:p14="http://schemas.microsoft.com/office/powerpoint/2010/main" val="4291483486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111" y="355603"/>
            <a:ext cx="8448794" cy="152738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4779" y="2113280"/>
            <a:ext cx="4139056" cy="43891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504518" y="2113280"/>
            <a:ext cx="4139056" cy="2113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504518" y="4389120"/>
            <a:ext cx="4139056" cy="2113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195388" y="6664325"/>
            <a:ext cx="3683000" cy="4889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840163" y="6664325"/>
            <a:ext cx="3243262" cy="4889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510463" y="6664325"/>
            <a:ext cx="2133600" cy="488950"/>
          </a:xfrm>
        </p:spPr>
        <p:txBody>
          <a:bodyPr rtlCol="0"/>
          <a:lstStyle>
            <a:lvl1pPr defTabSz="478780"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Econometrie</a:t>
            </a:r>
          </a:p>
        </p:txBody>
      </p:sp>
    </p:spTree>
    <p:extLst>
      <p:ext uri="{BB962C8B-B14F-4D97-AF65-F5344CB8AC3E}">
        <p14:creationId xmlns:p14="http://schemas.microsoft.com/office/powerpoint/2010/main" val="11726830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018EA6-8384-49E4-A4FB-2E19B9BA1581}" type="datetimeFigureOut">
              <a:rPr lang="en-US"/>
              <a:pPr>
                <a:defRPr/>
              </a:pPr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99DEFE-537A-4E38-8DA9-3377D34CE736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  <p:extLst>
      <p:ext uri="{BB962C8B-B14F-4D97-AF65-F5344CB8AC3E}">
        <p14:creationId xmlns:p14="http://schemas.microsoft.com/office/powerpoint/2010/main" val="1773826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827838"/>
            <a:ext cx="10237788" cy="4873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756400"/>
            <a:ext cx="10237788" cy="68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>
            <a:off x="1014413" y="4632325"/>
            <a:ext cx="8294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687" y="809549"/>
            <a:ext cx="8448794" cy="3803904"/>
          </a:xfrm>
        </p:spPr>
        <p:txBody>
          <a:bodyPr anchorCtr="0"/>
          <a:lstStyle>
            <a:lvl1pPr>
              <a:lnSpc>
                <a:spcPct val="85000"/>
              </a:lnSpc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687" y="4750003"/>
            <a:ext cx="8448794" cy="1219200"/>
          </a:xfrm>
        </p:spPr>
        <p:txBody>
          <a:bodyPr lIns="95756" rIns="95756">
            <a:normAutofit/>
          </a:bodyPr>
          <a:lstStyle>
            <a:lvl1pPr marL="0" indent="0">
              <a:buNone/>
              <a:defRPr sz="2500" cap="all" spc="209" baseline="0">
                <a:solidFill>
                  <a:schemeClr val="tx1"/>
                </a:solidFill>
                <a:latin typeface="Garamond" pitchFamily="18" charset="0"/>
              </a:defRPr>
            </a:lvl1pPr>
            <a:lvl2pPr marL="4787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5756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3634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1511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39389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87267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35145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8302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467B16-983F-4EF1-8FEC-AAEA9CE17139}" type="datetimeFigureOut">
              <a:rPr lang="en-US"/>
              <a:pPr>
                <a:defRPr/>
              </a:pPr>
              <a:t>1/4/2024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0F95CF6-0E4C-42FD-A448-242DA73BC4D5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  <p:extLst>
      <p:ext uri="{BB962C8B-B14F-4D97-AF65-F5344CB8AC3E}">
        <p14:creationId xmlns:p14="http://schemas.microsoft.com/office/powerpoint/2010/main" val="3441074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921687" y="305712"/>
            <a:ext cx="8448794" cy="154747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1686" y="1968783"/>
            <a:ext cx="4147590" cy="42915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2891" y="1968784"/>
            <a:ext cx="4147590" cy="42915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A68E70-F7AA-4854-BDFB-BCCA11EE692B}" type="datetimeFigureOut">
              <a:rPr lang="en-US"/>
              <a:pPr>
                <a:defRPr/>
              </a:pPr>
              <a:t>1/4/2024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60B664-D702-449B-8626-3E1BABA1B45C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  <p:extLst>
      <p:ext uri="{BB962C8B-B14F-4D97-AF65-F5344CB8AC3E}">
        <p14:creationId xmlns:p14="http://schemas.microsoft.com/office/powerpoint/2010/main" val="2893673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21687" y="305712"/>
            <a:ext cx="8448794" cy="154747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687" y="1969122"/>
            <a:ext cx="4147590" cy="785367"/>
          </a:xfrm>
        </p:spPr>
        <p:txBody>
          <a:bodyPr lIns="95756" rIns="95756" anchor="ctr">
            <a:normAutofit/>
          </a:bodyPr>
          <a:lstStyle>
            <a:lvl1pPr marL="0" indent="0">
              <a:buNone/>
              <a:defRPr sz="2100" b="0" cap="all" baseline="0">
                <a:solidFill>
                  <a:schemeClr val="tx2"/>
                </a:solidFill>
              </a:defRPr>
            </a:lvl1pPr>
            <a:lvl2pPr marL="478780" indent="0">
              <a:buNone/>
              <a:defRPr sz="2100" b="1"/>
            </a:lvl2pPr>
            <a:lvl3pPr marL="957560" indent="0">
              <a:buNone/>
              <a:defRPr sz="1900" b="1"/>
            </a:lvl3pPr>
            <a:lvl4pPr marL="1436340" indent="0">
              <a:buNone/>
              <a:defRPr sz="1700" b="1"/>
            </a:lvl4pPr>
            <a:lvl5pPr marL="1915119" indent="0">
              <a:buNone/>
              <a:defRPr sz="1700" b="1"/>
            </a:lvl5pPr>
            <a:lvl6pPr marL="2393899" indent="0">
              <a:buNone/>
              <a:defRPr sz="1700" b="1"/>
            </a:lvl6pPr>
            <a:lvl7pPr marL="2872679" indent="0">
              <a:buNone/>
              <a:defRPr sz="1700" b="1"/>
            </a:lvl7pPr>
            <a:lvl8pPr marL="3351459" indent="0">
              <a:buNone/>
              <a:defRPr sz="1700" b="1"/>
            </a:lvl8pPr>
            <a:lvl9pPr marL="3830239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1687" y="2754490"/>
            <a:ext cx="4147590" cy="3603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22891" y="1969122"/>
            <a:ext cx="4147590" cy="785367"/>
          </a:xfrm>
        </p:spPr>
        <p:txBody>
          <a:bodyPr lIns="95756" rIns="95756" anchor="ctr">
            <a:normAutofit/>
          </a:bodyPr>
          <a:lstStyle>
            <a:lvl1pPr marL="0" indent="0">
              <a:buNone/>
              <a:defRPr sz="2100" b="0" cap="all" baseline="0">
                <a:solidFill>
                  <a:schemeClr val="tx2"/>
                </a:solidFill>
              </a:defRPr>
            </a:lvl1pPr>
            <a:lvl2pPr marL="478780" indent="0">
              <a:buNone/>
              <a:defRPr sz="2100" b="1"/>
            </a:lvl2pPr>
            <a:lvl3pPr marL="957560" indent="0">
              <a:buNone/>
              <a:defRPr sz="1900" b="1"/>
            </a:lvl3pPr>
            <a:lvl4pPr marL="1436340" indent="0">
              <a:buNone/>
              <a:defRPr sz="1700" b="1"/>
            </a:lvl4pPr>
            <a:lvl5pPr marL="1915119" indent="0">
              <a:buNone/>
              <a:defRPr sz="1700" b="1"/>
            </a:lvl5pPr>
            <a:lvl6pPr marL="2393899" indent="0">
              <a:buNone/>
              <a:defRPr sz="1700" b="1"/>
            </a:lvl6pPr>
            <a:lvl7pPr marL="2872679" indent="0">
              <a:buNone/>
              <a:defRPr sz="1700" b="1"/>
            </a:lvl7pPr>
            <a:lvl8pPr marL="3351459" indent="0">
              <a:buNone/>
              <a:defRPr sz="1700" b="1"/>
            </a:lvl8pPr>
            <a:lvl9pPr marL="3830239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2891" y="2754490"/>
            <a:ext cx="4147590" cy="3603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FC34AC-3BC6-4965-B570-47F21F039AFA}" type="datetimeFigureOut">
              <a:rPr lang="en-US"/>
              <a:pPr>
                <a:defRPr/>
              </a:pPr>
              <a:t>1/4/2024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C92C78-9698-463C-A5CB-37E13B2BC869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  <p:extLst>
      <p:ext uri="{BB962C8B-B14F-4D97-AF65-F5344CB8AC3E}">
        <p14:creationId xmlns:p14="http://schemas.microsoft.com/office/powerpoint/2010/main" val="1760099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687" y="305711"/>
            <a:ext cx="8448794" cy="12068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1C01C3-5AC2-422D-A0C4-D2ADD9C2F1C9}" type="datetimeFigureOut">
              <a:rPr lang="en-US"/>
              <a:pPr>
                <a:defRPr/>
              </a:pPr>
              <a:t>1/4/2024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BD956E-96A6-405C-ACE2-8158BECE891A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  <p:extLst>
      <p:ext uri="{BB962C8B-B14F-4D97-AF65-F5344CB8AC3E}">
        <p14:creationId xmlns:p14="http://schemas.microsoft.com/office/powerpoint/2010/main" val="2273318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5" y="6827838"/>
            <a:ext cx="10237788" cy="4873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2"/>
          <p:cNvSpPr/>
          <p:nvPr/>
        </p:nvSpPr>
        <p:spPr>
          <a:xfrm>
            <a:off x="0" y="6756400"/>
            <a:ext cx="10237788" cy="68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9CFCEC-7715-4D26-AF09-A054F822CC9B}" type="datetimeFigureOut">
              <a:rPr lang="en-US"/>
              <a:pPr>
                <a:defRPr/>
              </a:pPr>
              <a:t>1/4/2024</a:t>
            </a:fld>
            <a:endParaRPr lang="en-US" dirty="0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4C5EAAE-4F67-4FA5-997C-6006853DE3B2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  <p:extLst>
      <p:ext uri="{BB962C8B-B14F-4D97-AF65-F5344CB8AC3E}">
        <p14:creationId xmlns:p14="http://schemas.microsoft.com/office/powerpoint/2010/main" val="2644324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3402013" cy="7315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3394075" y="0"/>
            <a:ext cx="53975" cy="7315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37" y="633983"/>
            <a:ext cx="2688253" cy="2438400"/>
          </a:xfrm>
        </p:spPr>
        <p:txBody>
          <a:bodyPr/>
          <a:lstStyle>
            <a:lvl1pPr>
              <a:defRPr sz="3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2380" y="780288"/>
            <a:ext cx="5453313" cy="5608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4037" y="3121152"/>
            <a:ext cx="2688253" cy="3604399"/>
          </a:xfrm>
        </p:spPr>
        <p:txBody>
          <a:bodyPr lIns="95756" rIns="95756">
            <a:normAutofit/>
          </a:bodyPr>
          <a:lstStyle>
            <a:lvl1pPr marL="0" indent="0">
              <a:buNone/>
              <a:defRPr sz="1600">
                <a:solidFill>
                  <a:srgbClr val="FFFFFF"/>
                </a:solidFill>
              </a:defRPr>
            </a:lvl1pPr>
            <a:lvl2pPr marL="478780" indent="0">
              <a:buNone/>
              <a:defRPr sz="1300"/>
            </a:lvl2pPr>
            <a:lvl3pPr marL="957560" indent="0">
              <a:buNone/>
              <a:defRPr sz="1000"/>
            </a:lvl3pPr>
            <a:lvl4pPr marL="1436340" indent="0">
              <a:buNone/>
              <a:defRPr sz="900"/>
            </a:lvl4pPr>
            <a:lvl5pPr marL="1915119" indent="0">
              <a:buNone/>
              <a:defRPr sz="900"/>
            </a:lvl5pPr>
            <a:lvl6pPr marL="2393899" indent="0">
              <a:buNone/>
              <a:defRPr sz="900"/>
            </a:lvl6pPr>
            <a:lvl7pPr marL="2872679" indent="0">
              <a:buNone/>
              <a:defRPr sz="900"/>
            </a:lvl7pPr>
            <a:lvl8pPr marL="3351459" indent="0">
              <a:buNone/>
              <a:defRPr sz="900"/>
            </a:lvl8pPr>
            <a:lvl9pPr marL="383023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390525" y="6889750"/>
            <a:ext cx="2200275" cy="3905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fld id="{4724A8CE-8C16-407B-957B-68ACC8AE2078}" type="datetimeFigureOut">
              <a:rPr lang="en-US"/>
              <a:pPr>
                <a:defRPr/>
              </a:pPr>
              <a:t>1/4/2024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2250" y="6889750"/>
            <a:ext cx="3905250" cy="3905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DDBA83D-7717-45C4-8035-2620BE311ECA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  <p:extLst>
      <p:ext uri="{BB962C8B-B14F-4D97-AF65-F5344CB8AC3E}">
        <p14:creationId xmlns:p14="http://schemas.microsoft.com/office/powerpoint/2010/main" val="3452179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283200"/>
            <a:ext cx="10237788" cy="20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0" y="5243513"/>
            <a:ext cx="10237788" cy="682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687" y="5413248"/>
            <a:ext cx="8494879" cy="877824"/>
          </a:xfrm>
        </p:spPr>
        <p:txBody>
          <a:bodyPr tIns="0" bIns="0">
            <a:noAutofit/>
          </a:bodyPr>
          <a:lstStyle>
            <a:lvl1pPr>
              <a:defRPr sz="3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10240951" cy="5242748"/>
          </a:xfrm>
          <a:blipFill>
            <a:blip r:embed="rId2"/>
            <a:stretch>
              <a:fillRect/>
            </a:stretch>
          </a:blipFill>
        </p:spPr>
        <p:txBody>
          <a:bodyPr lIns="478780" tIns="478780" rtlCol="0">
            <a:normAutofit/>
          </a:bodyPr>
          <a:lstStyle>
            <a:lvl1pPr marL="0" indent="0">
              <a:buNone/>
              <a:defRPr sz="3400">
                <a:solidFill>
                  <a:schemeClr val="bg1"/>
                </a:solidFill>
              </a:defRPr>
            </a:lvl1pPr>
            <a:lvl2pPr marL="478780" indent="0">
              <a:buNone/>
              <a:defRPr sz="2900"/>
            </a:lvl2pPr>
            <a:lvl3pPr marL="957560" indent="0">
              <a:buNone/>
              <a:defRPr sz="2500"/>
            </a:lvl3pPr>
            <a:lvl4pPr marL="1436340" indent="0">
              <a:buNone/>
              <a:defRPr sz="2100"/>
            </a:lvl4pPr>
            <a:lvl5pPr marL="1915119" indent="0">
              <a:buNone/>
              <a:defRPr sz="2100"/>
            </a:lvl5pPr>
            <a:lvl6pPr marL="2393899" indent="0">
              <a:buNone/>
              <a:defRPr sz="2100"/>
            </a:lvl6pPr>
            <a:lvl7pPr marL="2872679" indent="0">
              <a:buNone/>
              <a:defRPr sz="2100"/>
            </a:lvl7pPr>
            <a:lvl8pPr marL="3351459" indent="0">
              <a:buNone/>
              <a:defRPr sz="2100"/>
            </a:lvl8pPr>
            <a:lvl9pPr marL="3830239" indent="0">
              <a:buNone/>
              <a:defRPr sz="21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1687" y="6300825"/>
            <a:ext cx="8494879" cy="633984"/>
          </a:xfrm>
        </p:spPr>
        <p:txBody>
          <a:bodyPr lIns="95756" tIns="0" rIns="95756" bIns="0">
            <a:normAutofit/>
          </a:bodyPr>
          <a:lstStyle>
            <a:lvl1pPr marL="0" indent="0">
              <a:spcBef>
                <a:spcPts val="0"/>
              </a:spcBef>
              <a:spcAft>
                <a:spcPts val="628"/>
              </a:spcAft>
              <a:buNone/>
              <a:defRPr sz="1600">
                <a:solidFill>
                  <a:srgbClr val="FFFFFF"/>
                </a:solidFill>
              </a:defRPr>
            </a:lvl1pPr>
            <a:lvl2pPr marL="478780" indent="0">
              <a:buNone/>
              <a:defRPr sz="1300"/>
            </a:lvl2pPr>
            <a:lvl3pPr marL="957560" indent="0">
              <a:buNone/>
              <a:defRPr sz="1000"/>
            </a:lvl3pPr>
            <a:lvl4pPr marL="1436340" indent="0">
              <a:buNone/>
              <a:defRPr sz="900"/>
            </a:lvl4pPr>
            <a:lvl5pPr marL="1915119" indent="0">
              <a:buNone/>
              <a:defRPr sz="900"/>
            </a:lvl5pPr>
            <a:lvl6pPr marL="2393899" indent="0">
              <a:buNone/>
              <a:defRPr sz="900"/>
            </a:lvl6pPr>
            <a:lvl7pPr marL="2872679" indent="0">
              <a:buNone/>
              <a:defRPr sz="900"/>
            </a:lvl7pPr>
            <a:lvl8pPr marL="3351459" indent="0">
              <a:buNone/>
              <a:defRPr sz="900"/>
            </a:lvl8pPr>
            <a:lvl9pPr marL="383023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9243AD-7DE3-43E5-ADCC-A6A89C00CA8C}" type="datetimeFigureOut">
              <a:rPr lang="en-US"/>
              <a:pPr>
                <a:defRPr/>
              </a:pPr>
              <a:t>1/4/2024</a:t>
            </a:fld>
            <a:endParaRPr lang="en-US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9F3870A-0D46-4065-A5FD-18B612064E2F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</p:spTree>
    <p:extLst>
      <p:ext uri="{BB962C8B-B14F-4D97-AF65-F5344CB8AC3E}">
        <p14:creationId xmlns:p14="http://schemas.microsoft.com/office/powerpoint/2010/main" val="1187198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827838"/>
            <a:ext cx="10240963" cy="4873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756400"/>
            <a:ext cx="10240963" cy="698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2338" y="306388"/>
            <a:ext cx="8448675" cy="819150"/>
          </a:xfrm>
          <a:prstGeom prst="rect">
            <a:avLst/>
          </a:prstGeom>
        </p:spPr>
        <p:txBody>
          <a:bodyPr vert="horz" lIns="95756" tIns="47878" rIns="95756" bIns="47878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922338" y="1260475"/>
            <a:ext cx="8448675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7878" rIns="0" bIns="478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o-RO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2338" y="6889750"/>
            <a:ext cx="2076450" cy="390525"/>
          </a:xfrm>
          <a:prstGeom prst="rect">
            <a:avLst/>
          </a:prstGeom>
        </p:spPr>
        <p:txBody>
          <a:bodyPr vert="horz" lIns="95756" tIns="47878" rIns="95756" bIns="47878" rtlCol="0" anchor="ctr"/>
          <a:lstStyle>
            <a:lvl1pPr algn="l" defTabSz="478780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B7889A7-E493-4ADA-A1E9-C9716FCC21C7}" type="datetimeFigureOut">
              <a:rPr lang="en-US"/>
              <a:pPr>
                <a:defRPr/>
              </a:pPr>
              <a:t>1/4/2024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95625" y="6889750"/>
            <a:ext cx="4051300" cy="390525"/>
          </a:xfrm>
          <a:prstGeom prst="rect">
            <a:avLst/>
          </a:prstGeom>
        </p:spPr>
        <p:txBody>
          <a:bodyPr vert="horz" lIns="95756" tIns="47878" rIns="95756" bIns="47878" rtlCol="0" anchor="ctr"/>
          <a:lstStyle>
            <a:lvl1pPr algn="ctr" defTabSz="478780" eaLnBrk="1" fontAlgn="auto" hangingPunct="1">
              <a:spcBef>
                <a:spcPts val="0"/>
              </a:spcBef>
              <a:spcAft>
                <a:spcPts val="0"/>
              </a:spcAft>
              <a:defRPr sz="900" cap="all" baseline="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16913" y="6889750"/>
            <a:ext cx="1101725" cy="390525"/>
          </a:xfrm>
          <a:prstGeom prst="rect">
            <a:avLst/>
          </a:prstGeom>
        </p:spPr>
        <p:txBody>
          <a:bodyPr vert="horz" wrap="square" lIns="95756" tIns="47878" rIns="95756" bIns="47878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100" smtClean="0">
                <a:solidFill>
                  <a:srgbClr val="FFFFFF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92ED2B4-E966-4DE9-AF1A-51A000A3AAD2}" type="slidenum">
              <a:rPr lang="en-US" altLang="ro-RO"/>
              <a:pPr>
                <a:defRPr/>
              </a:pPr>
              <a:t>‹#›</a:t>
            </a:fld>
            <a:endParaRPr lang="en-US" altLang="ro-RO"/>
          </a:p>
        </p:txBody>
      </p:sp>
      <p:cxnSp>
        <p:nvCxnSpPr>
          <p:cNvPr id="10" name="Straight Connector 9"/>
          <p:cNvCxnSpPr/>
          <p:nvPr/>
        </p:nvCxnSpPr>
        <p:spPr>
          <a:xfrm>
            <a:off x="1069975" y="1117600"/>
            <a:ext cx="837088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7" r:id="rId1"/>
    <p:sldLayoutId id="2147483922" r:id="rId2"/>
    <p:sldLayoutId id="2147483928" r:id="rId3"/>
    <p:sldLayoutId id="2147483923" r:id="rId4"/>
    <p:sldLayoutId id="2147483924" r:id="rId5"/>
    <p:sldLayoutId id="2147483925" r:id="rId6"/>
    <p:sldLayoutId id="2147483929" r:id="rId7"/>
    <p:sldLayoutId id="2147483930" r:id="rId8"/>
    <p:sldLayoutId id="2147483931" r:id="rId9"/>
    <p:sldLayoutId id="2147483926" r:id="rId10"/>
    <p:sldLayoutId id="2147483932" r:id="rId11"/>
    <p:sldLayoutId id="2147483933" r:id="rId12"/>
    <p:sldLayoutId id="2147483934" r:id="rId13"/>
    <p:sldLayoutId id="2147483935" r:id="rId14"/>
    <p:sldLayoutId id="2147483936" r:id="rId15"/>
  </p:sldLayoutIdLst>
  <p:txStyles>
    <p:titleStyle>
      <a:lvl1pPr algn="l" defTabSz="957263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 kern="1200" spc="-52">
          <a:solidFill>
            <a:schemeClr val="tx1"/>
          </a:solidFill>
          <a:latin typeface="Garamond" pitchFamily="18" charset="0"/>
          <a:ea typeface="+mj-ea"/>
          <a:cs typeface="+mj-cs"/>
        </a:defRPr>
      </a:lvl1pPr>
      <a:lvl2pPr algn="l" defTabSz="957263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Garamond" pitchFamily="18" charset="0"/>
        </a:defRPr>
      </a:lvl2pPr>
      <a:lvl3pPr algn="l" defTabSz="957263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Garamond" pitchFamily="18" charset="0"/>
        </a:defRPr>
      </a:lvl3pPr>
      <a:lvl4pPr algn="l" defTabSz="957263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Garamond" pitchFamily="18" charset="0"/>
        </a:defRPr>
      </a:lvl4pPr>
      <a:lvl5pPr algn="l" defTabSz="957263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Garamond" pitchFamily="18" charset="0"/>
        </a:defRPr>
      </a:lvl5pPr>
      <a:lvl6pPr marL="457200" algn="l" defTabSz="957263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Garamond" pitchFamily="18" charset="0"/>
        </a:defRPr>
      </a:lvl6pPr>
      <a:lvl7pPr marL="914400" algn="l" defTabSz="957263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Garamond" pitchFamily="18" charset="0"/>
        </a:defRPr>
      </a:lvl7pPr>
      <a:lvl8pPr marL="1371600" algn="l" defTabSz="957263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Garamond" pitchFamily="18" charset="0"/>
        </a:defRPr>
      </a:lvl8pPr>
      <a:lvl9pPr marL="1828800" algn="l" defTabSz="957263" rtl="0" fontAlgn="base">
        <a:lnSpc>
          <a:spcPct val="850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Garamond" pitchFamily="18" charset="0"/>
        </a:defRPr>
      </a:lvl9pPr>
    </p:titleStyle>
    <p:bodyStyle>
      <a:lvl1pPr marL="95250" indent="-95250" algn="l" defTabSz="957263" rtl="0" eaLnBrk="0" fontAlgn="base" hangingPunct="0">
        <a:lnSpc>
          <a:spcPct val="90000"/>
        </a:lnSpc>
        <a:spcBef>
          <a:spcPts val="1263"/>
        </a:spcBef>
        <a:spcAft>
          <a:spcPts val="213"/>
        </a:spcAft>
        <a:buClr>
          <a:schemeClr val="accent1"/>
        </a:buClr>
        <a:buSzPct val="100000"/>
        <a:buFont typeface="Calibri" pitchFamily="34" charset="0"/>
        <a:buChar char=" "/>
        <a:defRPr sz="2800" b="1" kern="1200">
          <a:solidFill>
            <a:schemeClr val="tx1"/>
          </a:solidFill>
          <a:latin typeface="Garamond" pitchFamily="18" charset="0"/>
          <a:ea typeface="+mn-ea"/>
          <a:cs typeface="+mn-cs"/>
        </a:defRPr>
      </a:lvl1pPr>
      <a:lvl2pPr marL="401638" indent="-190500" algn="l" defTabSz="957263" rtl="0" eaLnBrk="0" fontAlgn="base" hangingPunct="0">
        <a:lnSpc>
          <a:spcPct val="90000"/>
        </a:lnSpc>
        <a:spcBef>
          <a:spcPts val="213"/>
        </a:spcBef>
        <a:spcAft>
          <a:spcPts val="425"/>
        </a:spcAft>
        <a:buClr>
          <a:schemeClr val="accent1"/>
        </a:buClr>
        <a:buFont typeface="Calibri" panose="020F0502020204030204" pitchFamily="34" charset="0"/>
        <a:buChar char="◦"/>
        <a:defRPr sz="1900" kern="1200">
          <a:solidFill>
            <a:srgbClr val="404040"/>
          </a:solidFill>
          <a:latin typeface="+mn-lt"/>
          <a:ea typeface="+mn-ea"/>
          <a:cs typeface="+mn-cs"/>
        </a:defRPr>
      </a:lvl2pPr>
      <a:lvl3pPr marL="592138" indent="-190500" algn="l" defTabSz="957263" rtl="0" eaLnBrk="0" fontAlgn="base" hangingPunct="0">
        <a:lnSpc>
          <a:spcPct val="90000"/>
        </a:lnSpc>
        <a:spcBef>
          <a:spcPts val="213"/>
        </a:spcBef>
        <a:spcAft>
          <a:spcPts val="425"/>
        </a:spcAft>
        <a:buClr>
          <a:schemeClr val="accent1"/>
        </a:buClr>
        <a:buFont typeface="Calibri" panose="020F0502020204030204" pitchFamily="34" charset="0"/>
        <a:buChar char="◦"/>
        <a:defRPr sz="1500" kern="1200">
          <a:solidFill>
            <a:srgbClr val="404040"/>
          </a:solidFill>
          <a:latin typeface="+mn-lt"/>
          <a:ea typeface="+mn-ea"/>
          <a:cs typeface="+mn-cs"/>
        </a:defRPr>
      </a:lvl3pPr>
      <a:lvl4pPr marL="784225" indent="-190500" algn="l" defTabSz="957263" rtl="0" eaLnBrk="0" fontAlgn="base" hangingPunct="0">
        <a:lnSpc>
          <a:spcPct val="90000"/>
        </a:lnSpc>
        <a:spcBef>
          <a:spcPts val="213"/>
        </a:spcBef>
        <a:spcAft>
          <a:spcPts val="425"/>
        </a:spcAft>
        <a:buClr>
          <a:schemeClr val="accent1"/>
        </a:buClr>
        <a:buFont typeface="Calibri" panose="020F0502020204030204" pitchFamily="34" charset="0"/>
        <a:buChar char="◦"/>
        <a:defRPr sz="1500" kern="1200">
          <a:solidFill>
            <a:srgbClr val="404040"/>
          </a:solidFill>
          <a:latin typeface="+mn-lt"/>
          <a:ea typeface="+mn-ea"/>
          <a:cs typeface="+mn-cs"/>
        </a:defRPr>
      </a:lvl4pPr>
      <a:lvl5pPr marL="976313" indent="-190500" algn="l" defTabSz="957263" rtl="0" eaLnBrk="0" fontAlgn="base" hangingPunct="0">
        <a:lnSpc>
          <a:spcPct val="90000"/>
        </a:lnSpc>
        <a:spcBef>
          <a:spcPts val="213"/>
        </a:spcBef>
        <a:spcAft>
          <a:spcPts val="425"/>
        </a:spcAft>
        <a:buClr>
          <a:schemeClr val="accent1"/>
        </a:buClr>
        <a:buFont typeface="Calibri" panose="020F0502020204030204" pitchFamily="34" charset="0"/>
        <a:buChar char="◦"/>
        <a:defRPr sz="1500" kern="1200">
          <a:solidFill>
            <a:srgbClr val="404040"/>
          </a:solidFill>
          <a:latin typeface="+mn-lt"/>
          <a:ea typeface="+mn-ea"/>
          <a:cs typeface="+mn-cs"/>
        </a:defRPr>
      </a:lvl5pPr>
      <a:lvl6pPr marL="1151920" indent="-239390" algn="l" defTabSz="957560" rtl="0" eaLnBrk="1" latinLnBrk="0" hangingPunct="1">
        <a:lnSpc>
          <a:spcPct val="90000"/>
        </a:lnSpc>
        <a:spcBef>
          <a:spcPts val="209"/>
        </a:spcBef>
        <a:spcAft>
          <a:spcPts val="419"/>
        </a:spcAft>
        <a:buClr>
          <a:schemeClr val="accent1"/>
        </a:buClr>
        <a:buFont typeface="Calibri" pitchFamily="34" charset="0"/>
        <a:buChar char="◦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61360" indent="-239390" algn="l" defTabSz="957560" rtl="0" eaLnBrk="1" latinLnBrk="0" hangingPunct="1">
        <a:lnSpc>
          <a:spcPct val="90000"/>
        </a:lnSpc>
        <a:spcBef>
          <a:spcPts val="209"/>
        </a:spcBef>
        <a:spcAft>
          <a:spcPts val="419"/>
        </a:spcAft>
        <a:buClr>
          <a:schemeClr val="accent1"/>
        </a:buClr>
        <a:buFont typeface="Calibri" pitchFamily="34" charset="0"/>
        <a:buChar char="◦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70800" indent="-239390" algn="l" defTabSz="957560" rtl="0" eaLnBrk="1" latinLnBrk="0" hangingPunct="1">
        <a:lnSpc>
          <a:spcPct val="90000"/>
        </a:lnSpc>
        <a:spcBef>
          <a:spcPts val="209"/>
        </a:spcBef>
        <a:spcAft>
          <a:spcPts val="419"/>
        </a:spcAft>
        <a:buClr>
          <a:schemeClr val="accent1"/>
        </a:buClr>
        <a:buFont typeface="Calibri" pitchFamily="34" charset="0"/>
        <a:buChar char="◦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80240" indent="-239390" algn="l" defTabSz="957560" rtl="0" eaLnBrk="1" latinLnBrk="0" hangingPunct="1">
        <a:lnSpc>
          <a:spcPct val="90000"/>
        </a:lnSpc>
        <a:spcBef>
          <a:spcPts val="209"/>
        </a:spcBef>
        <a:spcAft>
          <a:spcPts val="419"/>
        </a:spcAft>
        <a:buClr>
          <a:schemeClr val="accent1"/>
        </a:buClr>
        <a:buFont typeface="Calibri" pitchFamily="34" charset="0"/>
        <a:buChar char="◦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575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780" algn="l" defTabSz="9575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560" algn="l" defTabSz="9575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340" algn="l" defTabSz="9575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119" algn="l" defTabSz="9575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3899" algn="l" defTabSz="9575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2679" algn="l" defTabSz="9575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1459" algn="l" defTabSz="9575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0239" algn="l" defTabSz="957560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9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6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7" Type="http://schemas.openxmlformats.org/officeDocument/2006/relationships/image" Target="../media/image29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14.x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2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image" Target="../media/image30.wmf"/><Relationship Id="rId7" Type="http://schemas.openxmlformats.org/officeDocument/2006/relationships/image" Target="../media/image32.w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14.x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34.wmf"/><Relationship Id="rId5" Type="http://schemas.openxmlformats.org/officeDocument/2006/relationships/image" Target="../media/image31.wmf"/><Relationship Id="rId10" Type="http://schemas.openxmlformats.org/officeDocument/2006/relationships/oleObject" Target="../embeddings/oleObject28.bin"/><Relationship Id="rId4" Type="http://schemas.openxmlformats.org/officeDocument/2006/relationships/oleObject" Target="../embeddings/oleObject25.bin"/><Relationship Id="rId9" Type="http://schemas.openxmlformats.org/officeDocument/2006/relationships/image" Target="../media/image33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6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wmf"/><Relationship Id="rId4" Type="http://schemas.openxmlformats.org/officeDocument/2006/relationships/oleObject" Target="../embeddings/oleObject32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3" Type="http://schemas.openxmlformats.org/officeDocument/2006/relationships/image" Target="../media/image43.png"/><Relationship Id="rId7" Type="http://schemas.openxmlformats.org/officeDocument/2006/relationships/image" Target="../media/image43.wmf"/><Relationship Id="rId1" Type="http://schemas.openxmlformats.org/officeDocument/2006/relationships/slideLayout" Target="../slideLayouts/slideLayout14.x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45.wmf"/><Relationship Id="rId5" Type="http://schemas.openxmlformats.org/officeDocument/2006/relationships/image" Target="../media/image42.wmf"/><Relationship Id="rId10" Type="http://schemas.openxmlformats.org/officeDocument/2006/relationships/oleObject" Target="../embeddings/oleObject36.bin"/><Relationship Id="rId4" Type="http://schemas.openxmlformats.org/officeDocument/2006/relationships/oleObject" Target="../embeddings/oleObject33.bin"/><Relationship Id="rId9" Type="http://schemas.openxmlformats.org/officeDocument/2006/relationships/image" Target="../media/image44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image" Target="../media/image46.wmf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7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7" Type="http://schemas.openxmlformats.org/officeDocument/2006/relationships/image" Target="../media/image45.wmf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14.xml"/><Relationship Id="rId6" Type="http://schemas.openxmlformats.org/officeDocument/2006/relationships/oleObject" Target="../embeddings/oleObject40.bin"/><Relationship Id="rId5" Type="http://schemas.openxmlformats.org/officeDocument/2006/relationships/image" Target="../media/image49.wmf"/><Relationship Id="rId4" Type="http://schemas.openxmlformats.org/officeDocument/2006/relationships/oleObject" Target="../embeddings/oleObject39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image" Target="../media/image50.wmf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1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oleObject" Target="../embeddings/oleObject42.bin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54.wmf"/><Relationship Id="rId4" Type="http://schemas.openxmlformats.org/officeDocument/2006/relationships/oleObject" Target="../embeddings/oleObject43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em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7.wmf"/><Relationship Id="rId4" Type="http://schemas.openxmlformats.org/officeDocument/2006/relationships/oleObject" Target="../embeddings/oleObject44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oleObject" Target="../embeddings/oleObject45.bin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oleObject" Target="../embeddings/oleObject46.bin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7.wmf"/><Relationship Id="rId12" Type="http://schemas.openxmlformats.org/officeDocument/2006/relationships/oleObject" Target="../embeddings/oleObject9.bin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5" Type="http://schemas.openxmlformats.org/officeDocument/2006/relationships/image" Target="../media/image11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8.wmf"/><Relationship Id="rId14" Type="http://schemas.openxmlformats.org/officeDocument/2006/relationships/oleObject" Target="../embeddings/oleObject10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6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7838" y="809625"/>
            <a:ext cx="9553575" cy="3803650"/>
          </a:xfrm>
        </p:spPr>
        <p:txBody>
          <a:bodyPr/>
          <a:lstStyle/>
          <a:p>
            <a:pPr algn="ctr" defTabSz="957560" eaLnBrk="1" fontAlgn="auto" hangingPunct="1">
              <a:spcAft>
                <a:spcPts val="0"/>
              </a:spcAft>
              <a:defRPr/>
            </a:pPr>
            <a:r>
              <a:rPr lang="en-US" sz="5000" dirty="0"/>
              <a:t>Curs </a:t>
            </a:r>
            <a:r>
              <a:rPr lang="en-US" sz="5000" dirty="0" err="1"/>
              <a:t>Econometrie</a:t>
            </a:r>
            <a:br>
              <a:rPr lang="en-US" sz="4600" dirty="0"/>
            </a:br>
            <a:br>
              <a:rPr lang="en-US" sz="4600" dirty="0"/>
            </a:br>
            <a:r>
              <a:rPr lang="en-US" sz="4600" dirty="0"/>
              <a:t>- </a:t>
            </a:r>
            <a:r>
              <a:rPr lang="en-US" sz="4600" dirty="0" err="1"/>
              <a:t>Regresia</a:t>
            </a:r>
            <a:r>
              <a:rPr lang="en-US" sz="4600" dirty="0"/>
              <a:t> </a:t>
            </a:r>
            <a:r>
              <a:rPr lang="en-US" sz="4600" dirty="0" err="1"/>
              <a:t>neliniara</a:t>
            </a:r>
            <a:r>
              <a:rPr lang="en-US" sz="4600" dirty="0"/>
              <a:t>-</a:t>
            </a:r>
            <a:br>
              <a:rPr lang="en-US" sz="4600" dirty="0"/>
            </a:br>
            <a:r>
              <a:rPr lang="en-US" sz="4600" dirty="0" err="1"/>
              <a:t>Partea</a:t>
            </a:r>
            <a:r>
              <a:rPr lang="en-US" sz="4600" dirty="0"/>
              <a:t> 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7275" y="5797550"/>
            <a:ext cx="8448675" cy="352425"/>
          </a:xfrm>
        </p:spPr>
        <p:txBody>
          <a:bodyPr rtlCol="0">
            <a:normAutofit fontScale="85000" lnSpcReduction="20000"/>
          </a:bodyPr>
          <a:lstStyle/>
          <a:p>
            <a:pPr algn="ctr" defTabSz="957560" eaLnBrk="1" fontAlgn="auto" hangingPunct="1">
              <a:spcBef>
                <a:spcPts val="1257"/>
              </a:spcBef>
              <a:spcAft>
                <a:spcPts val="209"/>
              </a:spcAft>
              <a:defRPr/>
            </a:pPr>
            <a:r>
              <a:rPr lang="en-US" dirty="0">
                <a:latin typeface="Garamond"/>
              </a:rPr>
              <a:t>-2023-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361950" y="222250"/>
            <a:ext cx="10085388" cy="935038"/>
          </a:xfrm>
        </p:spPr>
        <p:txBody>
          <a:bodyPr/>
          <a:lstStyle/>
          <a:p>
            <a:pPr defTabSz="957560" eaLnBrk="1" fontAlgn="auto" hangingPunct="1">
              <a:spcAft>
                <a:spcPts val="0"/>
              </a:spcAft>
              <a:defRPr/>
            </a:pPr>
            <a:r>
              <a:rPr lang="ro-RO" dirty="0"/>
              <a:t>Modelul log-liniar multiplu</a:t>
            </a:r>
            <a:r>
              <a:rPr lang="en-US" dirty="0"/>
              <a:t> (II) </a:t>
            </a:r>
            <a:r>
              <a:rPr lang="ro-RO" dirty="0"/>
              <a:t>-</a:t>
            </a:r>
            <a:r>
              <a:rPr lang="en-US" dirty="0"/>
              <a:t>&gt; </a:t>
            </a:r>
            <a:r>
              <a:rPr lang="en-US" dirty="0" err="1">
                <a:solidFill>
                  <a:srgbClr val="C00000"/>
                </a:solidFill>
              </a:rPr>
              <a:t>Func</a:t>
            </a:r>
            <a:r>
              <a:rPr lang="ro-RO" dirty="0">
                <a:solidFill>
                  <a:srgbClr val="C00000"/>
                </a:solidFill>
              </a:rPr>
              <a:t>ţia de producţie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28575" y="1276350"/>
            <a:ext cx="10139363" cy="5375275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r>
              <a:rPr lang="en-US" altLang="ro-RO" sz="2600"/>
              <a:t>	</a:t>
            </a:r>
            <a:r>
              <a:rPr lang="ro-RO" altLang="ro-RO" sz="2600">
                <a:solidFill>
                  <a:srgbClr val="C00000"/>
                </a:solidFill>
              </a:rPr>
              <a:t>Interpretare</a:t>
            </a:r>
            <a:r>
              <a:rPr lang="en-US" altLang="ro-RO" sz="2600">
                <a:solidFill>
                  <a:srgbClr val="C00000"/>
                </a:solidFill>
              </a:rPr>
              <a:t>a</a:t>
            </a:r>
            <a:r>
              <a:rPr lang="ro-RO" altLang="ro-RO" sz="2600">
                <a:solidFill>
                  <a:srgbClr val="C00000"/>
                </a:solidFill>
              </a:rPr>
              <a:t> parametrilor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alibri" pitchFamily="34" charset="0"/>
              <a:buNone/>
            </a:pPr>
            <a:endParaRPr lang="en-US" altLang="ro-RO" sz="2600"/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alibri" pitchFamily="34" charset="0"/>
              <a:buNone/>
            </a:pPr>
            <a:r>
              <a:rPr lang="ro-RO" altLang="ro-RO" sz="2600"/>
              <a:t>Parametrii modelului </a:t>
            </a:r>
            <a:r>
              <a:rPr lang="el-GR" altLang="ro-RO" sz="2600"/>
              <a:t>β</a:t>
            </a:r>
            <a:r>
              <a:rPr lang="ro-RO" altLang="ro-RO" sz="2600" baseline="-25000"/>
              <a:t>i</a:t>
            </a:r>
            <a:r>
              <a:rPr lang="ro-RO" altLang="ro-RO" sz="2600"/>
              <a:t> , i=1,k, poartă denumirea de </a:t>
            </a:r>
            <a:r>
              <a:rPr lang="ro-RO" altLang="ro-RO" sz="2600" i="1">
                <a:solidFill>
                  <a:srgbClr val="C00000"/>
                </a:solidFill>
              </a:rPr>
              <a:t>elasticități</a:t>
            </a:r>
            <a:br>
              <a:rPr lang="en-US" altLang="ro-RO" sz="2600" i="1">
                <a:solidFill>
                  <a:srgbClr val="C00000"/>
                </a:solidFill>
              </a:rPr>
            </a:br>
            <a:r>
              <a:rPr lang="ro-RO" altLang="ro-RO" sz="2600" i="1">
                <a:solidFill>
                  <a:srgbClr val="C00000"/>
                </a:solidFill>
              </a:rPr>
              <a:t>parțiale</a:t>
            </a:r>
            <a:r>
              <a:rPr lang="ro-RO" altLang="ro-RO" sz="2600"/>
              <a:t> ale variabilei dependente în raport cu fiecare factor sau</a:t>
            </a:r>
            <a:br>
              <a:rPr lang="en-US" altLang="ro-RO" sz="2600"/>
            </a:br>
            <a:r>
              <a:rPr lang="ro-RO" altLang="ro-RO" sz="2600"/>
              <a:t> variabilă independentă, X</a:t>
            </a:r>
            <a:r>
              <a:rPr lang="ro-RO" altLang="ro-RO" sz="2600" baseline="-25000"/>
              <a:t>i</a:t>
            </a:r>
            <a:r>
              <a:rPr lang="ro-RO" altLang="ro-RO" sz="2600"/>
              <a:t>.</a:t>
            </a:r>
            <a:endParaRPr lang="en-US" altLang="ro-RO" sz="2600"/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alibri" pitchFamily="34" charset="0"/>
              <a:buNone/>
            </a:pPr>
            <a:endParaRPr lang="ro-RO" altLang="ro-RO" sz="260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alibri" pitchFamily="34" charset="0"/>
              <a:buNone/>
            </a:pPr>
            <a:r>
              <a:rPr lang="el-GR" altLang="ro-RO" sz="2600">
                <a:solidFill>
                  <a:srgbClr val="C00000"/>
                </a:solidFill>
              </a:rPr>
              <a:t>β</a:t>
            </a:r>
            <a:r>
              <a:rPr lang="ro-RO" altLang="ro-RO" sz="2600" baseline="-25000">
                <a:solidFill>
                  <a:srgbClr val="C00000"/>
                </a:solidFill>
              </a:rPr>
              <a:t>0</a:t>
            </a:r>
            <a:r>
              <a:rPr lang="ro-RO" altLang="ro-RO" sz="2600"/>
              <a:t> </a:t>
            </a:r>
            <a:r>
              <a:rPr lang="en-US" altLang="ro-RO" sz="2600"/>
              <a:t>- </a:t>
            </a:r>
            <a:r>
              <a:rPr lang="ro-RO" altLang="ro-RO" sz="2600"/>
              <a:t>este </a:t>
            </a:r>
            <a:r>
              <a:rPr lang="ro-RO" altLang="ro-RO" sz="2600">
                <a:solidFill>
                  <a:srgbClr val="C00000"/>
                </a:solidFill>
              </a:rPr>
              <a:t>nivelul mediu al producţiei </a:t>
            </a:r>
            <a:r>
              <a:rPr lang="ro-RO" altLang="ro-RO" sz="2600"/>
              <a:t>pentru K=1 şi L=1;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alibri" pitchFamily="34" charset="0"/>
              <a:buNone/>
            </a:pPr>
            <a:r>
              <a:rPr lang="el-GR" altLang="ro-RO" sz="2600">
                <a:solidFill>
                  <a:srgbClr val="C00000"/>
                </a:solidFill>
              </a:rPr>
              <a:t>β</a:t>
            </a:r>
            <a:r>
              <a:rPr lang="ro-RO" altLang="ro-RO" sz="2600" baseline="-25000">
                <a:solidFill>
                  <a:srgbClr val="C00000"/>
                </a:solidFill>
              </a:rPr>
              <a:t>1</a:t>
            </a:r>
            <a:r>
              <a:rPr lang="ro-RO" altLang="ro-RO" sz="2600"/>
              <a:t> </a:t>
            </a:r>
            <a:r>
              <a:rPr lang="en-US" altLang="ro-RO" sz="2600"/>
              <a:t>- </a:t>
            </a:r>
            <a:r>
              <a:rPr lang="ro-RO" altLang="ro-RO" sz="2600"/>
              <a:t>este </a:t>
            </a:r>
            <a:r>
              <a:rPr lang="ro-RO" altLang="ro-RO" sz="2600">
                <a:solidFill>
                  <a:srgbClr val="C00000"/>
                </a:solidFill>
              </a:rPr>
              <a:t>elasticitatea parţială a producţiei </a:t>
            </a:r>
            <a:r>
              <a:rPr lang="ro-RO" altLang="ro-RO" sz="2600"/>
              <a:t>în raport cu </a:t>
            </a:r>
            <a:r>
              <a:rPr lang="ro-RO" altLang="ro-RO" sz="2600">
                <a:solidFill>
                  <a:srgbClr val="C00000"/>
                </a:solidFill>
              </a:rPr>
              <a:t>munca</a:t>
            </a:r>
            <a:r>
              <a:rPr lang="ro-RO" altLang="ro-RO" sz="2600"/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alibri" pitchFamily="34" charset="0"/>
              <a:buNone/>
            </a:pPr>
            <a:r>
              <a:rPr lang="el-GR" altLang="ro-RO" sz="2600">
                <a:solidFill>
                  <a:srgbClr val="C00000"/>
                </a:solidFill>
              </a:rPr>
              <a:t>β</a:t>
            </a:r>
            <a:r>
              <a:rPr lang="ro-RO" altLang="ro-RO" sz="2600" baseline="-25000">
                <a:solidFill>
                  <a:srgbClr val="C00000"/>
                </a:solidFill>
              </a:rPr>
              <a:t>2</a:t>
            </a:r>
            <a:r>
              <a:rPr lang="ro-RO" altLang="ro-RO" sz="2600"/>
              <a:t> </a:t>
            </a:r>
            <a:r>
              <a:rPr lang="en-US" altLang="ro-RO" sz="2600"/>
              <a:t>- </a:t>
            </a:r>
            <a:r>
              <a:rPr lang="ro-RO" altLang="ro-RO" sz="2600"/>
              <a:t>este </a:t>
            </a:r>
            <a:r>
              <a:rPr lang="ro-RO" altLang="ro-RO" sz="2600">
                <a:solidFill>
                  <a:srgbClr val="C00000"/>
                </a:solidFill>
              </a:rPr>
              <a:t>elasticitatea parţială a producţiei </a:t>
            </a:r>
            <a:r>
              <a:rPr lang="ro-RO" altLang="ro-RO" sz="2600"/>
              <a:t>în raport cu </a:t>
            </a:r>
            <a:r>
              <a:rPr lang="ro-RO" altLang="ro-RO" sz="2600">
                <a:solidFill>
                  <a:srgbClr val="C00000"/>
                </a:solidFill>
              </a:rPr>
              <a:t>capitalul</a:t>
            </a:r>
            <a:r>
              <a:rPr lang="ro-RO" altLang="ro-RO" sz="2600"/>
              <a:t>;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alibri" pitchFamily="34" charset="0"/>
              <a:buNone/>
            </a:pPr>
            <a:r>
              <a:rPr lang="el-GR" altLang="ro-RO" sz="2600">
                <a:solidFill>
                  <a:srgbClr val="C00000"/>
                </a:solidFill>
              </a:rPr>
              <a:t>β</a:t>
            </a:r>
            <a:r>
              <a:rPr lang="ro-RO" altLang="ro-RO" sz="2600" baseline="-25000">
                <a:solidFill>
                  <a:srgbClr val="C00000"/>
                </a:solidFill>
              </a:rPr>
              <a:t>1</a:t>
            </a:r>
            <a:r>
              <a:rPr lang="ro-RO" altLang="ro-RO" sz="2600">
                <a:solidFill>
                  <a:srgbClr val="C00000"/>
                </a:solidFill>
              </a:rPr>
              <a:t>+</a:t>
            </a:r>
            <a:r>
              <a:rPr lang="el-GR" altLang="ro-RO" sz="2600">
                <a:solidFill>
                  <a:srgbClr val="C00000"/>
                </a:solidFill>
              </a:rPr>
              <a:t>β</a:t>
            </a:r>
            <a:r>
              <a:rPr lang="ro-RO" altLang="ro-RO" sz="2600" baseline="-25000">
                <a:solidFill>
                  <a:srgbClr val="C00000"/>
                </a:solidFill>
              </a:rPr>
              <a:t>2</a:t>
            </a:r>
            <a:r>
              <a:rPr lang="ro-RO" altLang="ro-RO" sz="2600">
                <a:solidFill>
                  <a:srgbClr val="C00000"/>
                </a:solidFill>
              </a:rPr>
              <a:t> </a:t>
            </a:r>
            <a:r>
              <a:rPr lang="en-US" altLang="ro-RO" sz="2600"/>
              <a:t>- </a:t>
            </a:r>
            <a:r>
              <a:rPr lang="ro-RO" altLang="ro-RO" sz="2600"/>
              <a:t>este </a:t>
            </a:r>
            <a:r>
              <a:rPr lang="ro-RO" altLang="ro-RO" sz="2600">
                <a:solidFill>
                  <a:srgbClr val="C00000"/>
                </a:solidFill>
              </a:rPr>
              <a:t>elasticitatea totală a producţiei </a:t>
            </a:r>
            <a:r>
              <a:rPr lang="ro-RO" altLang="ro-RO" sz="2600"/>
              <a:t>în raport cu cei doi</a:t>
            </a:r>
            <a:endParaRPr lang="en-US" altLang="ro-RO" sz="260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alibri" pitchFamily="34" charset="0"/>
              <a:buNone/>
            </a:pPr>
            <a:r>
              <a:rPr lang="ro-RO" altLang="ro-RO" sz="2600"/>
              <a:t>factori. Se numeşte </a:t>
            </a:r>
            <a:r>
              <a:rPr lang="ro-RO" altLang="ro-RO" sz="2600" u="sng">
                <a:solidFill>
                  <a:srgbClr val="C00000"/>
                </a:solidFill>
              </a:rPr>
              <a:t>randament de scară</a:t>
            </a:r>
            <a:r>
              <a:rPr lang="ro-RO" altLang="ro-RO" sz="2600"/>
              <a:t>.</a:t>
            </a:r>
          </a:p>
          <a:p>
            <a:pPr eaLnBrk="1" hangingPunct="1">
              <a:spcBef>
                <a:spcPts val="600"/>
              </a:spcBef>
              <a:spcAft>
                <a:spcPct val="0"/>
              </a:spcAft>
              <a:buFont typeface="Wingdings" panose="05000000000000000000" pitchFamily="2" charset="2"/>
              <a:buNone/>
            </a:pPr>
            <a:endParaRPr lang="en-US" altLang="ro-RO" sz="260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263"/>
              </a:spcBef>
              <a:spcAft>
                <a:spcPts val="213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b="1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9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22B8FA55-C763-4EF7-843A-87B9AAD88F7E}" type="slidenum">
              <a:rPr lang="en-US" altLang="en-US" sz="1100" b="0">
                <a:solidFill>
                  <a:srgbClr val="FFFFFF"/>
                </a:solidFill>
                <a:latin typeface="Calibri" panose="020F050202020403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10</a:t>
            </a:fld>
            <a:endParaRPr lang="en-US" altLang="en-US" sz="1100" b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38" y="393700"/>
            <a:ext cx="9782175" cy="773113"/>
          </a:xfrm>
        </p:spPr>
        <p:txBody>
          <a:bodyPr>
            <a:noAutofit/>
          </a:bodyPr>
          <a:lstStyle/>
          <a:p>
            <a:pPr defTabSz="957560" eaLnBrk="1" fontAlgn="auto" hangingPunct="1">
              <a:spcAft>
                <a:spcPts val="0"/>
              </a:spcAft>
              <a:defRPr/>
            </a:pPr>
            <a:r>
              <a:rPr lang="ro-RO" dirty="0"/>
              <a:t>Modelul log-liniar </a:t>
            </a:r>
            <a:r>
              <a:rPr lang="en-US" dirty="0" err="1"/>
              <a:t>multiplu</a:t>
            </a:r>
            <a:r>
              <a:rPr lang="ro-RO" dirty="0"/>
              <a:t>-</a:t>
            </a:r>
            <a:r>
              <a:rPr lang="en-US" dirty="0"/>
              <a:t>&gt; </a:t>
            </a:r>
            <a:r>
              <a:rPr lang="ro-RO" dirty="0"/>
              <a:t> </a:t>
            </a:r>
            <a:r>
              <a:rPr lang="en-US" dirty="0" err="1">
                <a:solidFill>
                  <a:srgbClr val="C00000"/>
                </a:solidFill>
              </a:rPr>
              <a:t>Func</a:t>
            </a:r>
            <a:r>
              <a:rPr lang="ro-RO" dirty="0">
                <a:solidFill>
                  <a:srgbClr val="C00000"/>
                </a:solidFill>
              </a:rPr>
              <a:t>ţia de producţie</a:t>
            </a:r>
            <a:r>
              <a:rPr lang="en-US" dirty="0">
                <a:solidFill>
                  <a:srgbClr val="C00000"/>
                </a:solidFill>
              </a:rPr>
              <a:t> 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2863" y="1279525"/>
            <a:ext cx="10029825" cy="5465763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altLang="ro-RO"/>
              <a:t>	</a:t>
            </a:r>
            <a:r>
              <a:rPr lang="ro-RO" altLang="ro-RO">
                <a:solidFill>
                  <a:srgbClr val="002060"/>
                </a:solidFill>
              </a:rPr>
              <a:t>Interpretarea elasticităţii totale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Calibri" pitchFamily="34" charset="0"/>
              <a:buNone/>
            </a:pPr>
            <a:r>
              <a:rPr lang="el-GR" altLang="ro-RO" sz="2600">
                <a:solidFill>
                  <a:srgbClr val="C00000"/>
                </a:solidFill>
              </a:rPr>
              <a:t>β</a:t>
            </a:r>
            <a:r>
              <a:rPr lang="ro-RO" altLang="ro-RO" sz="2600" baseline="-25000">
                <a:solidFill>
                  <a:srgbClr val="C00000"/>
                </a:solidFill>
              </a:rPr>
              <a:t>1</a:t>
            </a:r>
            <a:r>
              <a:rPr lang="ro-RO" altLang="ro-RO" sz="2600">
                <a:solidFill>
                  <a:srgbClr val="C00000"/>
                </a:solidFill>
              </a:rPr>
              <a:t>+</a:t>
            </a:r>
            <a:r>
              <a:rPr lang="el-GR" altLang="ro-RO" sz="2600">
                <a:solidFill>
                  <a:srgbClr val="C00000"/>
                </a:solidFill>
              </a:rPr>
              <a:t>β</a:t>
            </a:r>
            <a:r>
              <a:rPr lang="ro-RO" altLang="ro-RO" sz="2600" baseline="-25000">
                <a:solidFill>
                  <a:srgbClr val="C00000"/>
                </a:solidFill>
              </a:rPr>
              <a:t>2</a:t>
            </a:r>
            <a:r>
              <a:rPr lang="ro-RO" altLang="ro-RO" sz="2600">
                <a:solidFill>
                  <a:srgbClr val="C00000"/>
                </a:solidFill>
              </a:rPr>
              <a:t> =1 </a:t>
            </a:r>
            <a:r>
              <a:rPr lang="ro-RO" altLang="ro-RO" sz="2600"/>
              <a:t>- variaţie constantă a producţiei în raport cu factorii</a:t>
            </a:r>
            <a:endParaRPr lang="en-US" altLang="ro-RO" sz="2600"/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Calibri" pitchFamily="34" charset="0"/>
              <a:buNone/>
            </a:pPr>
            <a:r>
              <a:rPr lang="ro-RO" altLang="ro-RO" sz="2600"/>
              <a:t>de producţie;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Calibri" pitchFamily="34" charset="0"/>
              <a:buNone/>
            </a:pPr>
            <a:r>
              <a:rPr lang="el-GR" altLang="ro-RO" sz="2600">
                <a:solidFill>
                  <a:srgbClr val="C00000"/>
                </a:solidFill>
              </a:rPr>
              <a:t>β</a:t>
            </a:r>
            <a:r>
              <a:rPr lang="ro-RO" altLang="ro-RO" sz="2600" baseline="-25000">
                <a:solidFill>
                  <a:srgbClr val="C00000"/>
                </a:solidFill>
              </a:rPr>
              <a:t>1</a:t>
            </a:r>
            <a:r>
              <a:rPr lang="ro-RO" altLang="ro-RO" sz="2600">
                <a:solidFill>
                  <a:srgbClr val="C00000"/>
                </a:solidFill>
              </a:rPr>
              <a:t>+</a:t>
            </a:r>
            <a:r>
              <a:rPr lang="el-GR" altLang="ro-RO" sz="2600">
                <a:solidFill>
                  <a:srgbClr val="C00000"/>
                </a:solidFill>
              </a:rPr>
              <a:t>β</a:t>
            </a:r>
            <a:r>
              <a:rPr lang="ro-RO" altLang="ro-RO" sz="2600" baseline="-25000">
                <a:solidFill>
                  <a:srgbClr val="C00000"/>
                </a:solidFill>
              </a:rPr>
              <a:t>2</a:t>
            </a:r>
            <a:r>
              <a:rPr lang="ro-RO" altLang="ro-RO" sz="2600">
                <a:solidFill>
                  <a:srgbClr val="C00000"/>
                </a:solidFill>
              </a:rPr>
              <a:t> </a:t>
            </a:r>
            <a:r>
              <a:rPr lang="en-US" altLang="ro-RO" sz="2600">
                <a:solidFill>
                  <a:srgbClr val="C00000"/>
                </a:solidFill>
              </a:rPr>
              <a:t>&lt;</a:t>
            </a:r>
            <a:r>
              <a:rPr lang="ro-RO" altLang="ro-RO" sz="2600">
                <a:solidFill>
                  <a:srgbClr val="C00000"/>
                </a:solidFill>
              </a:rPr>
              <a:t>1 </a:t>
            </a:r>
            <a:r>
              <a:rPr lang="ro-RO" altLang="ro-RO" sz="2600"/>
              <a:t>- variaţie cu o viteză mai redusă a producţiei în raport</a:t>
            </a:r>
            <a:endParaRPr lang="en-US" altLang="ro-RO" sz="2600"/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Calibri" pitchFamily="34" charset="0"/>
              <a:buNone/>
            </a:pPr>
            <a:r>
              <a:rPr lang="ro-RO" altLang="ro-RO" sz="2600"/>
              <a:t>cu variaţia factorilor;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Calibri" pitchFamily="34" charset="0"/>
              <a:buNone/>
            </a:pPr>
            <a:r>
              <a:rPr lang="el-GR" altLang="ro-RO" sz="2600">
                <a:solidFill>
                  <a:srgbClr val="C00000"/>
                </a:solidFill>
              </a:rPr>
              <a:t>β</a:t>
            </a:r>
            <a:r>
              <a:rPr lang="ro-RO" altLang="ro-RO" sz="2600" baseline="-25000">
                <a:solidFill>
                  <a:srgbClr val="C00000"/>
                </a:solidFill>
              </a:rPr>
              <a:t>1</a:t>
            </a:r>
            <a:r>
              <a:rPr lang="ro-RO" altLang="ro-RO" sz="2600">
                <a:solidFill>
                  <a:srgbClr val="C00000"/>
                </a:solidFill>
              </a:rPr>
              <a:t>+</a:t>
            </a:r>
            <a:r>
              <a:rPr lang="el-GR" altLang="ro-RO" sz="2600">
                <a:solidFill>
                  <a:srgbClr val="C00000"/>
                </a:solidFill>
              </a:rPr>
              <a:t>β</a:t>
            </a:r>
            <a:r>
              <a:rPr lang="ro-RO" altLang="ro-RO" sz="2600" baseline="-25000">
                <a:solidFill>
                  <a:srgbClr val="C00000"/>
                </a:solidFill>
              </a:rPr>
              <a:t>2</a:t>
            </a:r>
            <a:r>
              <a:rPr lang="ro-RO" altLang="ro-RO" sz="2600">
                <a:solidFill>
                  <a:srgbClr val="C00000"/>
                </a:solidFill>
              </a:rPr>
              <a:t> </a:t>
            </a:r>
            <a:r>
              <a:rPr lang="en-US" altLang="ro-RO" sz="2600">
                <a:solidFill>
                  <a:srgbClr val="C00000"/>
                </a:solidFill>
              </a:rPr>
              <a:t>&gt;</a:t>
            </a:r>
            <a:r>
              <a:rPr lang="ro-RO" altLang="ro-RO" sz="2600">
                <a:solidFill>
                  <a:srgbClr val="C00000"/>
                </a:solidFill>
              </a:rPr>
              <a:t>1</a:t>
            </a:r>
            <a:r>
              <a:rPr lang="ro-RO" altLang="ro-RO" sz="2600"/>
              <a:t>- variaţie mai accelerată a producţiei în raport cu</a:t>
            </a:r>
            <a:endParaRPr lang="en-US" altLang="ro-RO" sz="2600"/>
          </a:p>
          <a:p>
            <a:pPr eaLnBrk="1" hangingPunct="1">
              <a:spcBef>
                <a:spcPts val="600"/>
              </a:spcBef>
              <a:spcAft>
                <a:spcPts val="600"/>
              </a:spcAft>
              <a:buFont typeface="Calibri" pitchFamily="34" charset="0"/>
              <a:buNone/>
            </a:pPr>
            <a:r>
              <a:rPr lang="ro-RO" altLang="ro-RO" sz="2600"/>
              <a:t>variaţia factorilor.</a:t>
            </a: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alibri" pitchFamily="34" charset="0"/>
              <a:buNone/>
            </a:pPr>
            <a:r>
              <a:rPr lang="ro-RO" altLang="ro-RO" sz="2600">
                <a:solidFill>
                  <a:srgbClr val="C00000"/>
                </a:solidFill>
              </a:rPr>
              <a:t>Exemplu</a:t>
            </a:r>
            <a:r>
              <a:rPr lang="ro-RO" altLang="ro-RO" sz="2600"/>
              <a:t>: În studiul legăturii dintre </a:t>
            </a:r>
            <a:r>
              <a:rPr lang="ro-RO" altLang="ro-RO" sz="2600">
                <a:solidFill>
                  <a:srgbClr val="C00000"/>
                </a:solidFill>
              </a:rPr>
              <a:t>producţia agricolă </a:t>
            </a:r>
            <a:r>
              <a:rPr lang="ro-RO" altLang="ro-RO" sz="2600"/>
              <a:t>(lei),</a:t>
            </a:r>
            <a:r>
              <a:rPr lang="en-US" altLang="ro-RO" sz="2600"/>
              <a:t> </a:t>
            </a:r>
            <a:r>
              <a:rPr lang="ro-RO" altLang="ro-RO" sz="2600">
                <a:solidFill>
                  <a:srgbClr val="C00000"/>
                </a:solidFill>
              </a:rPr>
              <a:t>numărul mediu de salariaţi în agricultură</a:t>
            </a:r>
            <a:r>
              <a:rPr lang="ro-RO" altLang="ro-RO" sz="2600"/>
              <a:t> (persoane) şi</a:t>
            </a:r>
            <a:r>
              <a:rPr lang="en-US" altLang="ro-RO" sz="2600"/>
              <a:t> </a:t>
            </a:r>
            <a:r>
              <a:rPr lang="ro-RO" altLang="ro-RO" sz="2600">
                <a:solidFill>
                  <a:srgbClr val="C00000"/>
                </a:solidFill>
              </a:rPr>
              <a:t>suprafaţa agricolă </a:t>
            </a:r>
            <a:r>
              <a:rPr lang="ro-RO" altLang="ro-RO" sz="2600"/>
              <a:t>(ha), se obţine următoarea ecuaţie </a:t>
            </a:r>
            <a:r>
              <a:rPr lang="ro-RO" altLang="ro-RO"/>
              <a:t>estimată:</a:t>
            </a:r>
            <a:endParaRPr lang="en-US" altLang="ro-RO"/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263"/>
              </a:spcBef>
              <a:spcAft>
                <a:spcPts val="213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b="1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9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29A96908-33A0-4F70-9AC6-D4CA2E695AD6}" type="slidenum">
              <a:rPr lang="en-US" altLang="en-US" sz="1100" b="0">
                <a:solidFill>
                  <a:srgbClr val="FFFFFF"/>
                </a:solidFill>
                <a:latin typeface="Calibri" panose="020F050202020403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11</a:t>
            </a:fld>
            <a:endParaRPr lang="en-US" altLang="en-US" sz="1100" b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1279525" y="3341688"/>
            <a:ext cx="193675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56" tIns="47878" rIns="95756" bIns="47878" anchor="ctr">
            <a:spAutoFit/>
          </a:bodyPr>
          <a:lstStyle>
            <a:lvl1pPr>
              <a:lnSpc>
                <a:spcPct val="90000"/>
              </a:lnSpc>
              <a:spcBef>
                <a:spcPts val="1263"/>
              </a:spcBef>
              <a:spcAft>
                <a:spcPts val="213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b="1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9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ro-RO" altLang="ro-RO" sz="1900" b="0">
              <a:latin typeface="Calibri" panose="020F0502020204030204" pitchFamily="34" charset="0"/>
            </a:endParaRPr>
          </a:p>
        </p:txBody>
      </p:sp>
      <p:graphicFrame>
        <p:nvGraphicFramePr>
          <p:cNvPr id="25606" name="Object 19"/>
          <p:cNvGraphicFramePr>
            <a:graphicFrameLocks noChangeAspect="1"/>
          </p:cNvGraphicFramePr>
          <p:nvPr/>
        </p:nvGraphicFramePr>
        <p:xfrm>
          <a:off x="2190750" y="6170613"/>
          <a:ext cx="5657850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40000" imgH="215900" progId="Equation.3">
                  <p:embed/>
                </p:oleObj>
              </mc:Choice>
              <mc:Fallback>
                <p:oleObj name="Equation" r:id="rId2" imgW="2540000" imgH="2159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0750" y="6170613"/>
                        <a:ext cx="5657850" cy="484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263"/>
              </a:spcBef>
              <a:spcAft>
                <a:spcPts val="213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b="1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9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7B4AA66-0B81-4047-A705-E344E9739D4A}" type="slidenum">
              <a:rPr lang="en-US" altLang="en-US" sz="1100" b="0">
                <a:solidFill>
                  <a:srgbClr val="FFFFFF"/>
                </a:solidFill>
                <a:latin typeface="Calibri" panose="020F050202020403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12</a:t>
            </a:fld>
            <a:endParaRPr lang="en-US" altLang="en-US" sz="1100" b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6627" name="TextBox 6"/>
          <p:cNvSpPr txBox="1">
            <a:spLocks noChangeArrowheads="1"/>
          </p:cNvSpPr>
          <p:nvPr/>
        </p:nvSpPr>
        <p:spPr bwMode="auto">
          <a:xfrm>
            <a:off x="39688" y="-38100"/>
            <a:ext cx="10093325" cy="126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56" tIns="47878" rIns="95756" bIns="47878">
            <a:spAutoFit/>
          </a:bodyPr>
          <a:lstStyle>
            <a:lvl1pPr>
              <a:lnSpc>
                <a:spcPct val="90000"/>
              </a:lnSpc>
              <a:spcBef>
                <a:spcPts val="1263"/>
              </a:spcBef>
              <a:spcAft>
                <a:spcPts val="213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b="1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9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ro-RO" altLang="ro-RO">
                <a:solidFill>
                  <a:srgbClr val="C00000"/>
                </a:solidFill>
              </a:rPr>
              <a:t>Model putere multiplu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ro-RO" sz="2400">
                <a:solidFill>
                  <a:srgbClr val="C00000"/>
                </a:solidFill>
              </a:rPr>
              <a:t>Ln_gdp</a:t>
            </a:r>
            <a:r>
              <a:rPr lang="en-US" altLang="ro-RO" sz="2400"/>
              <a:t> (ln_Y)– variabila dependenta </a:t>
            </a:r>
            <a:endParaRPr lang="ro-RO" altLang="ro-RO" sz="240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ro-RO" sz="2400">
                <a:solidFill>
                  <a:srgbClr val="C00000"/>
                </a:solidFill>
              </a:rPr>
              <a:t>Ln_empl_rate </a:t>
            </a:r>
            <a:r>
              <a:rPr lang="en-US" altLang="ro-RO" sz="2400"/>
              <a:t>(ln_X1),</a:t>
            </a:r>
            <a:r>
              <a:rPr lang="ro-RO" altLang="ro-RO" sz="2400"/>
              <a:t> </a:t>
            </a:r>
            <a:r>
              <a:rPr lang="en-US" altLang="ro-RO" sz="2400">
                <a:solidFill>
                  <a:srgbClr val="C00000"/>
                </a:solidFill>
              </a:rPr>
              <a:t>Ln_dir_invest </a:t>
            </a:r>
            <a:r>
              <a:rPr lang="en-US" altLang="ro-RO" sz="2400"/>
              <a:t>(ln_X2) – var. ind.</a:t>
            </a:r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1173163"/>
            <a:ext cx="7467600" cy="559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TextBox 7"/>
          <p:cNvSpPr txBox="1">
            <a:spLocks noChangeArrowheads="1"/>
          </p:cNvSpPr>
          <p:nvPr/>
        </p:nvSpPr>
        <p:spPr bwMode="auto">
          <a:xfrm>
            <a:off x="2881313" y="1128713"/>
            <a:ext cx="7177087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56" tIns="47878" rIns="95756" bIns="47878">
            <a:spAutoFit/>
          </a:bodyPr>
          <a:lstStyle>
            <a:lvl1pPr>
              <a:lnSpc>
                <a:spcPct val="90000"/>
              </a:lnSpc>
              <a:spcBef>
                <a:spcPts val="1263"/>
              </a:spcBef>
              <a:spcAft>
                <a:spcPts val="213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b="1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9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lang="ro-RO" altLang="ro-RO" sz="1400"/>
              <a:t>Datele sunt prezentate pentru a putea fi testată și influența</a:t>
            </a:r>
            <a:r>
              <a:rPr lang="en-US" altLang="ro-RO" sz="1400"/>
              <a:t> </a:t>
            </a:r>
            <a:r>
              <a:rPr lang="ro-RO" altLang="ro-RO" sz="1400"/>
              <a:t>marginală a variabilelor în model.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ro-RO" sz="1400"/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ro-RO" altLang="ro-RO" sz="1400"/>
              <a:t>2.</a:t>
            </a:r>
            <a:r>
              <a:rPr lang="en-US" altLang="ro-RO" sz="1400"/>
              <a:t> </a:t>
            </a:r>
            <a:r>
              <a:rPr lang="ro-RO" altLang="ro-RO" sz="1400"/>
              <a:t>Pentru modelul putere multiplu estimatia furnizată în  tabelul Coefficients în dreptul termenului liber (</a:t>
            </a:r>
            <a:r>
              <a:rPr lang="ro-RO" altLang="ro-RO" sz="1400">
                <a:solidFill>
                  <a:srgbClr val="C00000"/>
                </a:solidFill>
              </a:rPr>
              <a:t>Constant</a:t>
            </a:r>
            <a:r>
              <a:rPr lang="en-US" altLang="ro-RO" sz="1400">
                <a:solidFill>
                  <a:srgbClr val="C00000"/>
                </a:solidFill>
              </a:rPr>
              <a:t> pentru modelul 2</a:t>
            </a:r>
            <a:r>
              <a:rPr lang="ro-RO" altLang="ro-RO" sz="1400"/>
              <a:t>) este de fapt (</a:t>
            </a:r>
            <a:r>
              <a:rPr lang="ro-RO" altLang="ro-RO" sz="1400">
                <a:solidFill>
                  <a:srgbClr val="C00000"/>
                </a:solidFill>
              </a:rPr>
              <a:t>ln</a:t>
            </a:r>
            <a:r>
              <a:rPr lang="el-GR" altLang="ro-RO" sz="1400">
                <a:solidFill>
                  <a:srgbClr val="C00000"/>
                </a:solidFill>
              </a:rPr>
              <a:t> </a:t>
            </a:r>
            <a:r>
              <a:rPr lang="ro-RO" altLang="ro-RO" sz="1400">
                <a:solidFill>
                  <a:srgbClr val="C00000"/>
                </a:solidFill>
              </a:rPr>
              <a:t>b</a:t>
            </a:r>
            <a:r>
              <a:rPr lang="ro-RO" altLang="ro-RO" sz="1400" baseline="-25000">
                <a:solidFill>
                  <a:srgbClr val="C00000"/>
                </a:solidFill>
              </a:rPr>
              <a:t>0</a:t>
            </a:r>
            <a:r>
              <a:rPr lang="ro-RO" altLang="ro-RO" sz="1400"/>
              <a:t>) astfel încât</a:t>
            </a:r>
            <a:r>
              <a:rPr lang="en-US" altLang="ro-RO" sz="1400"/>
              <a:t> </a:t>
            </a:r>
            <a:r>
              <a:rPr lang="ro-RO" altLang="ro-RO" sz="1400"/>
              <a:t>estimația lui </a:t>
            </a:r>
            <a:r>
              <a:rPr lang="el-GR" altLang="ro-RO" sz="1400"/>
              <a:t>β</a:t>
            </a:r>
            <a:r>
              <a:rPr lang="ro-RO" altLang="ro-RO" sz="1400" baseline="-25000"/>
              <a:t>0 </a:t>
            </a:r>
            <a:r>
              <a:rPr lang="ro-RO" altLang="ro-RO" sz="1400"/>
              <a:t>va fi e</a:t>
            </a:r>
            <a:r>
              <a:rPr lang="ro-RO" altLang="ro-RO" sz="1400" baseline="30000"/>
              <a:t>-73.125</a:t>
            </a:r>
            <a:r>
              <a:rPr lang="ro-RO" altLang="ro-RO" sz="1400"/>
              <a:t> pentru modelul (2). Aceeași observație poate fi făcută și pentru</a:t>
            </a:r>
            <a:r>
              <a:rPr lang="en-US" altLang="ro-RO" sz="1400"/>
              <a:t> </a:t>
            </a:r>
            <a:r>
              <a:rPr lang="ro-RO" altLang="ro-RO" sz="1400"/>
              <a:t>modelul (1).</a:t>
            </a:r>
            <a:r>
              <a:rPr lang="en-US" altLang="ro-RO" sz="1400"/>
              <a:t>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263"/>
              </a:spcBef>
              <a:spcAft>
                <a:spcPts val="213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b="1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9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F0EAE8F1-AEDD-4176-A28A-A151C5F11EC4}" type="slidenum">
              <a:rPr lang="en-US" altLang="en-US" sz="1100" b="0">
                <a:solidFill>
                  <a:srgbClr val="FFFFFF"/>
                </a:solidFill>
                <a:latin typeface="Calibri" panose="020F050202020403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13</a:t>
            </a:fld>
            <a:endParaRPr lang="en-US" altLang="en-US" sz="1100" b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276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0"/>
            <a:ext cx="4668838" cy="675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68325" y="322263"/>
            <a:ext cx="5851525" cy="763587"/>
          </a:xfrm>
        </p:spPr>
        <p:txBody>
          <a:bodyPr/>
          <a:lstStyle/>
          <a:p>
            <a:pPr defTabSz="957560" eaLnBrk="1" fontAlgn="auto" hangingPunct="1">
              <a:spcAft>
                <a:spcPts val="0"/>
              </a:spcAft>
              <a:defRPr/>
            </a:pPr>
            <a:r>
              <a:rPr lang="ro-RO" dirty="0"/>
              <a:t>Modele </a:t>
            </a:r>
            <a:r>
              <a:rPr lang="ro-RO" dirty="0">
                <a:solidFill>
                  <a:srgbClr val="C00000"/>
                </a:solidFill>
              </a:rPr>
              <a:t>semi-logaritmice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350838" y="1316038"/>
            <a:ext cx="9558337" cy="4314825"/>
          </a:xfrm>
        </p:spPr>
        <p:txBody>
          <a:bodyPr/>
          <a:lstStyle/>
          <a:p>
            <a:pPr marL="123825" indent="-3175" eaLnBrk="1" hangingPunct="1">
              <a:lnSpc>
                <a:spcPct val="120000"/>
              </a:lnSpc>
              <a:buFont typeface="Calibri" pitchFamily="34" charset="0"/>
              <a:buNone/>
            </a:pPr>
            <a:r>
              <a:rPr lang="en-US" altLang="ro-RO"/>
              <a:t>1. </a:t>
            </a:r>
            <a:r>
              <a:rPr lang="ro-RO" altLang="ro-RO"/>
              <a:t>Modele cu </a:t>
            </a:r>
            <a:r>
              <a:rPr lang="ro-RO" altLang="ro-RO">
                <a:solidFill>
                  <a:srgbClr val="002060"/>
                </a:solidFill>
              </a:rPr>
              <a:t>variabila independentă logaritmată</a:t>
            </a:r>
            <a:r>
              <a:rPr lang="en-US" altLang="ro-RO">
                <a:solidFill>
                  <a:srgbClr val="002060"/>
                </a:solidFill>
              </a:rPr>
              <a:t>	</a:t>
            </a:r>
            <a:endParaRPr lang="ro-RO" altLang="ro-RO">
              <a:solidFill>
                <a:srgbClr val="002060"/>
              </a:solidFill>
            </a:endParaRPr>
          </a:p>
          <a:p>
            <a:pPr marL="123825" lvl="1" indent="-3175" eaLnBrk="1" hangingPunct="1">
              <a:lnSpc>
                <a:spcPct val="120000"/>
              </a:lnSpc>
              <a:buFont typeface="Calibri" panose="020F0502020204030204" pitchFamily="34" charset="0"/>
              <a:buNone/>
            </a:pPr>
            <a:r>
              <a:rPr lang="en-US" altLang="ro-RO" sz="2800" b="1">
                <a:latin typeface="Garamond" panose="02020404030301010803" pitchFamily="18" charset="0"/>
              </a:rPr>
              <a:t>		-</a:t>
            </a:r>
            <a:r>
              <a:rPr lang="ro-RO" altLang="ro-RO" sz="2800" b="1">
                <a:latin typeface="Garamond" panose="02020404030301010803" pitchFamily="18" charset="0"/>
              </a:rPr>
              <a:t>Modelul </a:t>
            </a:r>
            <a:r>
              <a:rPr lang="ro-RO" altLang="ro-RO" sz="2800" b="1">
                <a:solidFill>
                  <a:srgbClr val="C00000"/>
                </a:solidFill>
                <a:latin typeface="Garamond" panose="02020404030301010803" pitchFamily="18" charset="0"/>
              </a:rPr>
              <a:t>Logarithmic</a:t>
            </a:r>
            <a:endParaRPr lang="en-US" altLang="ro-RO" sz="2800" b="1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pPr marL="123825" lvl="1" indent="-3175" algn="ctr" eaLnBrk="1" hangingPunct="1">
              <a:lnSpc>
                <a:spcPct val="120000"/>
              </a:lnSpc>
              <a:buFont typeface="Calibri" panose="020F0502020204030204" pitchFamily="34" charset="0"/>
              <a:buNone/>
            </a:pPr>
            <a:r>
              <a:rPr lang="en-US" altLang="ro-RO" sz="2800" b="1">
                <a:solidFill>
                  <a:srgbClr val="002060"/>
                </a:solidFill>
                <a:latin typeface="Garamond" panose="02020404030301010803" pitchFamily="18" charset="0"/>
              </a:rPr>
              <a:t>y=f(ln(x))+</a:t>
            </a:r>
            <a:r>
              <a:rPr lang="en-US" altLang="ro-RO" sz="2800" b="1">
                <a:solidFill>
                  <a:srgbClr val="002060"/>
                </a:solidFill>
                <a:latin typeface="Garamond" panose="02020404030301010803" pitchFamily="18" charset="0"/>
                <a:sym typeface="Symbol" panose="05050102010706020507" pitchFamily="18" charset="2"/>
              </a:rPr>
              <a:t></a:t>
            </a:r>
            <a:endParaRPr lang="en-US" altLang="ro-RO" sz="2800" b="1">
              <a:solidFill>
                <a:srgbClr val="002060"/>
              </a:solidFill>
              <a:latin typeface="Garamond" panose="02020404030301010803" pitchFamily="18" charset="0"/>
            </a:endParaRPr>
          </a:p>
          <a:p>
            <a:pPr marL="123825" indent="-3175" eaLnBrk="1" hangingPunct="1">
              <a:lnSpc>
                <a:spcPct val="120000"/>
              </a:lnSpc>
              <a:buFont typeface="Calibri" pitchFamily="34" charset="0"/>
              <a:buNone/>
            </a:pPr>
            <a:r>
              <a:rPr lang="en-US" altLang="ro-RO"/>
              <a:t>2. </a:t>
            </a:r>
            <a:r>
              <a:rPr lang="ro-RO" altLang="ro-RO"/>
              <a:t>Modele cu </a:t>
            </a:r>
            <a:r>
              <a:rPr lang="ro-RO" altLang="ro-RO">
                <a:solidFill>
                  <a:srgbClr val="002060"/>
                </a:solidFill>
              </a:rPr>
              <a:t>variabila dependentă logaritmată</a:t>
            </a:r>
          </a:p>
          <a:p>
            <a:pPr marL="123825" lvl="1" indent="-3175" eaLnBrk="1" hangingPunct="1">
              <a:lnSpc>
                <a:spcPct val="120000"/>
              </a:lnSpc>
              <a:buFont typeface="Calibri" panose="020F0502020204030204" pitchFamily="34" charset="0"/>
              <a:buNone/>
            </a:pPr>
            <a:r>
              <a:rPr lang="en-US" altLang="ro-RO" sz="2800" b="1">
                <a:latin typeface="Garamond" panose="02020404030301010803" pitchFamily="18" charset="0"/>
              </a:rPr>
              <a:t>	</a:t>
            </a:r>
            <a:r>
              <a:rPr lang="ro-RO" altLang="ro-RO" sz="2800" b="1">
                <a:latin typeface="Garamond" panose="02020404030301010803" pitchFamily="18" charset="0"/>
              </a:rPr>
              <a:t>	- Modelele </a:t>
            </a:r>
            <a:r>
              <a:rPr lang="ro-RO" altLang="ro-RO" sz="2800" b="1">
                <a:solidFill>
                  <a:srgbClr val="C00000"/>
                </a:solidFill>
                <a:latin typeface="Garamond" panose="02020404030301010803" pitchFamily="18" charset="0"/>
              </a:rPr>
              <a:t>Compound, Growth </a:t>
            </a:r>
            <a:r>
              <a:rPr lang="ro-RO" altLang="ro-RO" sz="2800" b="1">
                <a:latin typeface="Garamond" panose="02020404030301010803" pitchFamily="18" charset="0"/>
              </a:rPr>
              <a:t>și </a:t>
            </a:r>
            <a:r>
              <a:rPr lang="ro-RO" altLang="ro-RO" sz="2800" b="1">
                <a:solidFill>
                  <a:srgbClr val="C00000"/>
                </a:solidFill>
                <a:latin typeface="Garamond" panose="02020404030301010803" pitchFamily="18" charset="0"/>
              </a:rPr>
              <a:t>Exponential</a:t>
            </a:r>
          </a:p>
          <a:p>
            <a:pPr marL="123825" indent="-3175" algn="ctr" eaLnBrk="1" hangingPunct="1">
              <a:lnSpc>
                <a:spcPct val="120000"/>
              </a:lnSpc>
              <a:buFont typeface="Calibri" pitchFamily="34" charset="0"/>
              <a:buNone/>
            </a:pPr>
            <a:r>
              <a:rPr lang="en-US" altLang="ro-RO">
                <a:solidFill>
                  <a:srgbClr val="002060"/>
                </a:solidFill>
              </a:rPr>
              <a:t>ln (y)=f(x)+</a:t>
            </a:r>
            <a:r>
              <a:rPr lang="en-US" altLang="ro-RO">
                <a:solidFill>
                  <a:srgbClr val="002060"/>
                </a:solidFill>
                <a:sym typeface="Symbol" panose="05050102010706020507" pitchFamily="18" charset="2"/>
              </a:rPr>
              <a:t></a:t>
            </a:r>
            <a:endParaRPr lang="en-US" altLang="ro-RO">
              <a:solidFill>
                <a:srgbClr val="002060"/>
              </a:solidFill>
            </a:endParaRPr>
          </a:p>
          <a:p>
            <a:pPr marL="123825" lvl="1" indent="-3175" algn="ctr" eaLnBrk="1" hangingPunct="1">
              <a:lnSpc>
                <a:spcPct val="120000"/>
              </a:lnSpc>
              <a:buFontTx/>
              <a:buChar char="-"/>
            </a:pPr>
            <a:endParaRPr lang="ro-RO" altLang="ro-RO" sz="2800" b="1">
              <a:solidFill>
                <a:srgbClr val="C00000"/>
              </a:solidFill>
              <a:latin typeface="Garamond" panose="02020404030301010803" pitchFamily="18" charset="0"/>
            </a:endParaRPr>
          </a:p>
        </p:txBody>
      </p:sp>
      <p:sp>
        <p:nvSpPr>
          <p:cNvPr id="41988" name="Substituent număr diapozitiv 2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rtlCol="0"/>
          <a:lstStyle/>
          <a:p>
            <a:pPr>
              <a:defRPr/>
            </a:pPr>
            <a:r>
              <a:rPr lang="en-US">
                <a:latin typeface="+mn-lt"/>
                <a:cs typeface="+mn-cs"/>
              </a:rPr>
              <a:t>Econometrie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44525" y="479425"/>
            <a:ext cx="9217025" cy="601663"/>
          </a:xfrm>
        </p:spPr>
        <p:txBody>
          <a:bodyPr wrap="square" numCol="1" anchorCtr="0" compatLnSpc="1">
            <a:prstTxWarp prst="textNoShape">
              <a:avLst/>
            </a:prstTxWarp>
            <a:noAutofit/>
          </a:bodyPr>
          <a:lstStyle/>
          <a:p>
            <a:pPr eaLnBrk="1" hangingPunct="1">
              <a:defRPr/>
            </a:pPr>
            <a:r>
              <a:rPr lang="ro-RO" altLang="ro-RO"/>
              <a:t>Modele semi-logaritmice: </a:t>
            </a:r>
            <a:r>
              <a:rPr lang="ro-RO" altLang="ro-RO">
                <a:solidFill>
                  <a:srgbClr val="C00000"/>
                </a:solidFill>
              </a:rPr>
              <a:t>GENERALITĂȚI</a:t>
            </a:r>
            <a:endParaRPr lang="en-US" altLang="ro-RO">
              <a:solidFill>
                <a:srgbClr val="C00000"/>
              </a:solidFill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217488" y="1185863"/>
            <a:ext cx="9710737" cy="4946650"/>
          </a:xfrm>
        </p:spPr>
        <p:txBody>
          <a:bodyPr/>
          <a:lstStyle/>
          <a:p>
            <a:pPr marL="0" indent="303213" algn="just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alibri" pitchFamily="34" charset="0"/>
              <a:buNone/>
            </a:pPr>
            <a:r>
              <a:rPr lang="ro-RO" altLang="ro-RO"/>
              <a:t>În acest tip de modele variabila independentă sau variabila dependentă apar</a:t>
            </a:r>
            <a:r>
              <a:rPr lang="en-US" altLang="ro-RO"/>
              <a:t>, </a:t>
            </a:r>
            <a:r>
              <a:rPr lang="ro-RO" altLang="ro-RO"/>
              <a:t>în forma liniarizată a modelului, ca variabile logaritmate.</a:t>
            </a:r>
          </a:p>
          <a:p>
            <a:pPr marL="0" indent="303213" algn="just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alibri" pitchFamily="34" charset="0"/>
              <a:buNone/>
            </a:pPr>
            <a:r>
              <a:rPr lang="ro-RO" altLang="ro-RO"/>
              <a:t>Estimează </a:t>
            </a:r>
            <a:r>
              <a:rPr lang="ro-RO" altLang="ro-RO">
                <a:solidFill>
                  <a:srgbClr val="C00000"/>
                </a:solidFill>
              </a:rPr>
              <a:t>variaţia relativă </a:t>
            </a:r>
            <a:r>
              <a:rPr lang="ro-RO" altLang="ro-RO"/>
              <a:t>sau </a:t>
            </a:r>
            <a:r>
              <a:rPr lang="ro-RO" altLang="ro-RO">
                <a:solidFill>
                  <a:srgbClr val="C00000"/>
                </a:solidFill>
              </a:rPr>
              <a:t>absolută </a:t>
            </a:r>
            <a:r>
              <a:rPr lang="ro-RO" altLang="ro-RO"/>
              <a:t>a </a:t>
            </a:r>
            <a:r>
              <a:rPr lang="ro-RO" altLang="ro-RO" i="1"/>
              <a:t>variabilei dependente </a:t>
            </a:r>
            <a:r>
              <a:rPr lang="ro-RO" altLang="ro-RO"/>
              <a:t>la o </a:t>
            </a:r>
            <a:r>
              <a:rPr lang="ro-RO" altLang="ro-RO">
                <a:solidFill>
                  <a:srgbClr val="C00000"/>
                </a:solidFill>
              </a:rPr>
              <a:t>variaţie absolută </a:t>
            </a:r>
            <a:r>
              <a:rPr lang="en-US" altLang="ro-RO"/>
              <a:t>respectiv</a:t>
            </a:r>
            <a:r>
              <a:rPr lang="ro-RO" altLang="ro-RO"/>
              <a:t> </a:t>
            </a:r>
            <a:r>
              <a:rPr lang="ro-RO" altLang="ro-RO">
                <a:solidFill>
                  <a:srgbClr val="C00000"/>
                </a:solidFill>
              </a:rPr>
              <a:t>relativă </a:t>
            </a:r>
            <a:r>
              <a:rPr lang="ro-RO" altLang="ro-RO"/>
              <a:t>cu o unitate</a:t>
            </a:r>
            <a:r>
              <a:rPr lang="en-US" altLang="ro-RO"/>
              <a:t>/ un procent</a:t>
            </a:r>
            <a:r>
              <a:rPr lang="ro-RO" altLang="ro-RO"/>
              <a:t> a </a:t>
            </a:r>
            <a:r>
              <a:rPr lang="ro-RO" altLang="ro-RO" i="1"/>
              <a:t>variabilei independente.</a:t>
            </a:r>
          </a:p>
          <a:p>
            <a:pPr marL="0" indent="303213" algn="just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alibri" pitchFamily="34" charset="0"/>
              <a:buNone/>
            </a:pPr>
            <a:r>
              <a:rPr lang="ro-RO" altLang="ro-RO"/>
              <a:t>Modelul cu </a:t>
            </a:r>
            <a:r>
              <a:rPr lang="ro-RO" altLang="ro-RO">
                <a:solidFill>
                  <a:srgbClr val="C00000"/>
                </a:solidFill>
              </a:rPr>
              <a:t>variabila independentă logaritmată </a:t>
            </a:r>
            <a:r>
              <a:rPr lang="ro-RO" altLang="ro-RO"/>
              <a:t>pe care îl vom studia este modelul </a:t>
            </a:r>
            <a:r>
              <a:rPr lang="ro-RO" altLang="ro-RO">
                <a:solidFill>
                  <a:srgbClr val="C00000"/>
                </a:solidFill>
              </a:rPr>
              <a:t>Logarithmic</a:t>
            </a:r>
            <a:r>
              <a:rPr lang="ro-RO" altLang="ro-RO">
                <a:solidFill>
                  <a:srgbClr val="FF0000"/>
                </a:solidFill>
              </a:rPr>
              <a:t>.</a:t>
            </a:r>
            <a:endParaRPr lang="en-US" altLang="ro-RO">
              <a:solidFill>
                <a:srgbClr val="FF0000"/>
              </a:solidFill>
            </a:endParaRPr>
          </a:p>
          <a:p>
            <a:pPr marL="0" indent="303213" algn="just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Calibri" pitchFamily="34" charset="0"/>
              <a:buNone/>
            </a:pPr>
            <a:r>
              <a:rPr lang="ro-RO" altLang="ro-RO"/>
              <a:t>Modelele cu </a:t>
            </a:r>
            <a:r>
              <a:rPr lang="ro-RO" altLang="ro-RO">
                <a:solidFill>
                  <a:srgbClr val="C00000"/>
                </a:solidFill>
              </a:rPr>
              <a:t>variabila dependentă logaritmată </a:t>
            </a:r>
            <a:r>
              <a:rPr lang="ro-RO" altLang="ro-RO"/>
              <a:t>pe care le vom studia sunt: modelul </a:t>
            </a:r>
            <a:r>
              <a:rPr lang="ro-RO" altLang="ro-RO">
                <a:solidFill>
                  <a:srgbClr val="C00000"/>
                </a:solidFill>
              </a:rPr>
              <a:t>Compound </a:t>
            </a:r>
            <a:r>
              <a:rPr lang="ro-RO" altLang="ro-RO"/>
              <a:t>(Compus), </a:t>
            </a:r>
            <a:r>
              <a:rPr lang="ro-RO" altLang="ro-RO">
                <a:solidFill>
                  <a:srgbClr val="C00000"/>
                </a:solidFill>
              </a:rPr>
              <a:t>Growth </a:t>
            </a:r>
            <a:r>
              <a:rPr lang="ro-RO" altLang="ro-RO"/>
              <a:t>(Model de creştere) şi </a:t>
            </a:r>
            <a:r>
              <a:rPr lang="ro-RO" altLang="ro-RO">
                <a:solidFill>
                  <a:srgbClr val="C00000"/>
                </a:solidFill>
              </a:rPr>
              <a:t>Exponential</a:t>
            </a:r>
          </a:p>
        </p:txBody>
      </p:sp>
      <p:sp>
        <p:nvSpPr>
          <p:cNvPr id="43012" name="Substituent număr diapozitiv 2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rtlCol="0"/>
          <a:lstStyle/>
          <a:p>
            <a:pPr>
              <a:defRPr/>
            </a:pPr>
            <a:r>
              <a:rPr lang="en-US">
                <a:latin typeface="+mn-lt"/>
                <a:cs typeface="+mn-cs"/>
              </a:rPr>
              <a:t>Econometrie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942975" y="254000"/>
            <a:ext cx="8448675" cy="819150"/>
          </a:xfrm>
        </p:spPr>
        <p:txBody>
          <a:bodyPr/>
          <a:lstStyle/>
          <a:p>
            <a:pPr defTabSz="957560" eaLnBrk="1" fontAlgn="auto" hangingPunct="1">
              <a:spcAft>
                <a:spcPts val="0"/>
              </a:spcAft>
              <a:defRPr/>
            </a:pPr>
            <a:r>
              <a:rPr lang="en-US" dirty="0" err="1"/>
              <a:t>Modele</a:t>
            </a:r>
            <a:r>
              <a:rPr lang="en-US" dirty="0"/>
              <a:t> </a:t>
            </a:r>
            <a:r>
              <a:rPr lang="en-US" dirty="0" err="1"/>
              <a:t>semilogaritmice</a:t>
            </a:r>
            <a:endParaRPr lang="en-US" dirty="0"/>
          </a:p>
        </p:txBody>
      </p:sp>
      <p:sp>
        <p:nvSpPr>
          <p:cNvPr id="31747" name="Substituent conținut 2"/>
          <p:cNvSpPr>
            <a:spLocks noGrp="1"/>
          </p:cNvSpPr>
          <p:nvPr>
            <p:ph idx="1"/>
          </p:nvPr>
        </p:nvSpPr>
        <p:spPr>
          <a:xfrm>
            <a:off x="369888" y="1127125"/>
            <a:ext cx="9631362" cy="5000625"/>
          </a:xfrm>
        </p:spPr>
        <p:txBody>
          <a:bodyPr/>
          <a:lstStyle/>
          <a:p>
            <a:pPr marL="123825" indent="-3175" eaLnBrk="1" hangingPunct="1">
              <a:lnSpc>
                <a:spcPct val="120000"/>
              </a:lnSpc>
              <a:buFont typeface="Calibri" pitchFamily="34" charset="0"/>
              <a:buNone/>
            </a:pPr>
            <a:endParaRPr lang="en-US" altLang="ro-RO"/>
          </a:p>
          <a:p>
            <a:pPr marL="123825" indent="-3175" eaLnBrk="1" hangingPunct="1">
              <a:lnSpc>
                <a:spcPct val="120000"/>
              </a:lnSpc>
              <a:buFont typeface="Calibri" pitchFamily="34" charset="0"/>
              <a:buNone/>
            </a:pPr>
            <a:r>
              <a:rPr lang="en-US" altLang="ro-RO"/>
              <a:t>1. </a:t>
            </a:r>
            <a:r>
              <a:rPr lang="ro-RO" altLang="ro-RO"/>
              <a:t>Modele cu </a:t>
            </a:r>
            <a:r>
              <a:rPr lang="ro-RO" altLang="ro-RO">
                <a:solidFill>
                  <a:srgbClr val="002060"/>
                </a:solidFill>
              </a:rPr>
              <a:t>variabila independentă logaritmată</a:t>
            </a:r>
            <a:r>
              <a:rPr lang="en-US" altLang="ro-RO">
                <a:solidFill>
                  <a:srgbClr val="002060"/>
                </a:solidFill>
              </a:rPr>
              <a:t> au forma generala:</a:t>
            </a:r>
            <a:endParaRPr lang="ro-RO" altLang="ro-RO">
              <a:solidFill>
                <a:srgbClr val="002060"/>
              </a:solidFill>
            </a:endParaRPr>
          </a:p>
          <a:p>
            <a:pPr marL="123825" lvl="1" indent="-3175" algn="ctr" eaLnBrk="1" hangingPunct="1">
              <a:lnSpc>
                <a:spcPct val="120000"/>
              </a:lnSpc>
              <a:buFont typeface="Calibri" panose="020F0502020204030204" pitchFamily="34" charset="0"/>
              <a:buNone/>
            </a:pPr>
            <a:r>
              <a:rPr lang="en-US" altLang="ro-RO" sz="2800" b="1">
                <a:solidFill>
                  <a:srgbClr val="002060"/>
                </a:solidFill>
                <a:latin typeface="Garamond" panose="02020404030301010803" pitchFamily="18" charset="0"/>
              </a:rPr>
              <a:t>y=f(ln(x))+</a:t>
            </a:r>
            <a:r>
              <a:rPr lang="en-US" altLang="ro-RO" sz="2800" b="1">
                <a:solidFill>
                  <a:srgbClr val="002060"/>
                </a:solidFill>
                <a:latin typeface="Garamond" panose="02020404030301010803" pitchFamily="18" charset="0"/>
                <a:sym typeface="Symbol" panose="05050102010706020507" pitchFamily="18" charset="2"/>
              </a:rPr>
              <a:t></a:t>
            </a:r>
          </a:p>
          <a:p>
            <a:pPr marL="123825" lvl="1" indent="-3175" eaLnBrk="1" hangingPunct="1">
              <a:lnSpc>
                <a:spcPct val="120000"/>
              </a:lnSpc>
              <a:buFont typeface="Calibri" panose="020F0502020204030204" pitchFamily="34" charset="0"/>
              <a:buNone/>
            </a:pPr>
            <a:r>
              <a:rPr lang="en-US" altLang="ro-RO" sz="2800" b="1">
                <a:solidFill>
                  <a:schemeClr val="tx1"/>
                </a:solidFill>
                <a:latin typeface="Garamond" panose="02020404030301010803" pitchFamily="18" charset="0"/>
              </a:rPr>
              <a:t>In aceasta categorie de modele se inscrie </a:t>
            </a:r>
            <a:r>
              <a:rPr lang="ro-RO" altLang="ro-RO" sz="2800" b="1">
                <a:solidFill>
                  <a:schemeClr val="tx1"/>
                </a:solidFill>
                <a:latin typeface="Garamond" panose="02020404030301010803" pitchFamily="18" charset="0"/>
              </a:rPr>
              <a:t>Modelul </a:t>
            </a:r>
            <a:r>
              <a:rPr lang="ro-RO" altLang="ro-RO" sz="2800" b="1">
                <a:solidFill>
                  <a:srgbClr val="C00000"/>
                </a:solidFill>
                <a:latin typeface="Garamond" panose="02020404030301010803" pitchFamily="18" charset="0"/>
              </a:rPr>
              <a:t>Logarithmic</a:t>
            </a:r>
            <a:endParaRPr lang="en-US" altLang="ro-RO" sz="2800" b="1">
              <a:solidFill>
                <a:srgbClr val="C00000"/>
              </a:solidFill>
              <a:latin typeface="Garamond" panose="02020404030301010803" pitchFamily="18" charset="0"/>
            </a:endParaRPr>
          </a:p>
          <a:p>
            <a:pPr marL="123825" lvl="1" indent="-3175" algn="ctr" eaLnBrk="1" hangingPunct="1">
              <a:lnSpc>
                <a:spcPct val="120000"/>
              </a:lnSpc>
              <a:buFont typeface="Calibri" panose="020F0502020204030204" pitchFamily="34" charset="0"/>
              <a:buNone/>
            </a:pPr>
            <a:endParaRPr lang="en-US" altLang="ro-RO" sz="2800" b="1">
              <a:solidFill>
                <a:srgbClr val="002060"/>
              </a:solidFill>
              <a:latin typeface="Garamond" panose="02020404030301010803" pitchFamily="18" charset="0"/>
            </a:endParaRPr>
          </a:p>
          <a:p>
            <a:pPr marL="123825" indent="-3175" eaLnBrk="1" hangingPunct="1">
              <a:buFont typeface="Calibri" pitchFamily="34" charset="0"/>
              <a:buNone/>
            </a:pPr>
            <a:endParaRPr lang="en-US" altLang="ro-RO"/>
          </a:p>
        </p:txBody>
      </p:sp>
      <p:sp>
        <p:nvSpPr>
          <p:cNvPr id="49156" name="Substituent număr diapozitiv 3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rtlCol="0"/>
          <a:lstStyle/>
          <a:p>
            <a:pPr>
              <a:defRPr/>
            </a:pPr>
            <a:r>
              <a:rPr lang="en-US">
                <a:latin typeface="+mn-lt"/>
                <a:cs typeface="+mn-cs"/>
              </a:rPr>
              <a:t>Econometrie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001713" y="552450"/>
            <a:ext cx="3875087" cy="523875"/>
          </a:xfrm>
        </p:spPr>
        <p:txBody>
          <a:bodyPr/>
          <a:lstStyle/>
          <a:p>
            <a:pPr defTabSz="957560" eaLnBrk="1" fontAlgn="auto" hangingPunct="1">
              <a:spcAft>
                <a:spcPts val="0"/>
              </a:spcAft>
              <a:defRPr/>
            </a:pPr>
            <a:r>
              <a:rPr lang="en-US" dirty="0" err="1">
                <a:solidFill>
                  <a:srgbClr val="C00000"/>
                </a:solidFill>
              </a:rPr>
              <a:t>Modelul</a:t>
            </a:r>
            <a:r>
              <a:rPr lang="en-US" dirty="0">
                <a:solidFill>
                  <a:srgbClr val="C00000"/>
                </a:solidFill>
              </a:rPr>
              <a:t> Logarithmic</a:t>
            </a:r>
            <a:endParaRPr 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4513" y="1136650"/>
            <a:ext cx="9320212" cy="4826000"/>
          </a:xfrm>
        </p:spPr>
        <p:txBody>
          <a:bodyPr/>
          <a:lstStyle/>
          <a:p>
            <a:pPr marL="638175" indent="-638175" eaLnBrk="1" hangingPunct="1">
              <a:buFont typeface="Calibri" pitchFamily="34" charset="0"/>
              <a:buNone/>
            </a:pPr>
            <a:r>
              <a:rPr lang="en-US" altLang="ro-RO" sz="2900"/>
              <a:t>1. </a:t>
            </a:r>
            <a:r>
              <a:rPr lang="ro-RO" altLang="ro-RO" sz="2900"/>
              <a:t>Forma generală a modelului:</a:t>
            </a:r>
            <a:r>
              <a:rPr lang="en-US" altLang="ro-RO" sz="2900"/>
              <a:t>			   , </a:t>
            </a:r>
            <a:r>
              <a:rPr lang="en-US" altLang="ro-RO" sz="2900">
                <a:solidFill>
                  <a:srgbClr val="C00000"/>
                </a:solidFill>
              </a:rPr>
              <a:t>X&gt;0</a:t>
            </a:r>
            <a:endParaRPr lang="ro-RO" altLang="ro-RO" sz="2500">
              <a:solidFill>
                <a:srgbClr val="C00000"/>
              </a:solidFill>
              <a:latin typeface="Book Antiqua" panose="02040602050305030304" pitchFamily="18" charset="0"/>
            </a:endParaRPr>
          </a:p>
          <a:p>
            <a:pPr marL="638175" indent="-638175" algn="just" eaLnBrk="1" hangingPunct="1">
              <a:buFont typeface="Calibri" pitchFamily="34" charset="0"/>
              <a:buNone/>
            </a:pPr>
            <a:r>
              <a:rPr lang="en-US" altLang="ro-RO" sz="2900" i="1"/>
              <a:t>	- </a:t>
            </a:r>
            <a:r>
              <a:rPr lang="el-GR" altLang="ro-RO" sz="2900">
                <a:solidFill>
                  <a:srgbClr val="C00000"/>
                </a:solidFill>
              </a:rPr>
              <a:t>β</a:t>
            </a:r>
            <a:r>
              <a:rPr lang="ro-RO" altLang="ro-RO" sz="2900" baseline="-25000">
                <a:solidFill>
                  <a:srgbClr val="C00000"/>
                </a:solidFill>
              </a:rPr>
              <a:t>0</a:t>
            </a:r>
            <a:r>
              <a:rPr lang="ro-RO" altLang="ro-RO" sz="2900"/>
              <a:t> este valoarea medie a lui </a:t>
            </a:r>
            <a:r>
              <a:rPr lang="ro-RO" altLang="ro-RO" sz="2900" i="1"/>
              <a:t>Y</a:t>
            </a:r>
            <a:r>
              <a:rPr lang="ro-RO" altLang="ro-RO" sz="2900"/>
              <a:t> pentru X=</a:t>
            </a:r>
            <a:r>
              <a:rPr lang="en-US" altLang="ro-RO" sz="2900"/>
              <a:t>1</a:t>
            </a:r>
            <a:r>
              <a:rPr lang="ro-RO" altLang="ro-RO" sz="2900"/>
              <a:t>. </a:t>
            </a:r>
          </a:p>
          <a:p>
            <a:pPr marL="638175" indent="-638175" algn="just" eaLnBrk="1" hangingPunct="1">
              <a:buFont typeface="Calibri" pitchFamily="34" charset="0"/>
              <a:buNone/>
            </a:pPr>
            <a:r>
              <a:rPr lang="en-US" altLang="ro-RO" sz="2900" i="1"/>
              <a:t>	-</a:t>
            </a:r>
            <a:r>
              <a:rPr lang="el-GR" altLang="ro-RO" sz="2900">
                <a:solidFill>
                  <a:srgbClr val="C00000"/>
                </a:solidFill>
              </a:rPr>
              <a:t>β</a:t>
            </a:r>
            <a:r>
              <a:rPr lang="ro-RO" altLang="ro-RO" sz="2900" baseline="-25000">
                <a:solidFill>
                  <a:srgbClr val="C00000"/>
                </a:solidFill>
              </a:rPr>
              <a:t>1</a:t>
            </a:r>
            <a:r>
              <a:rPr lang="en-US" altLang="ro-RO" sz="2900">
                <a:solidFill>
                  <a:srgbClr val="C00000"/>
                </a:solidFill>
              </a:rPr>
              <a:t>/100 </a:t>
            </a:r>
            <a:r>
              <a:rPr lang="ro-RO" altLang="ro-RO" sz="2900">
                <a:cs typeface="Times New Roman" panose="02020603050405020304" pitchFamily="18" charset="0"/>
              </a:rPr>
              <a:t>arată </a:t>
            </a:r>
            <a:r>
              <a:rPr lang="ro-RO" altLang="ro-RO" sz="2900">
                <a:solidFill>
                  <a:srgbClr val="C00000"/>
                </a:solidFill>
                <a:cs typeface="Times New Roman" panose="02020603050405020304" pitchFamily="18" charset="0"/>
              </a:rPr>
              <a:t>variaţia medie </a:t>
            </a:r>
            <a:r>
              <a:rPr lang="en-US" altLang="ro-RO" sz="2900" u="sng">
                <a:solidFill>
                  <a:srgbClr val="C00000"/>
                </a:solidFill>
                <a:cs typeface="Times New Roman" panose="02020603050405020304" pitchFamily="18" charset="0"/>
              </a:rPr>
              <a:t>absolut</a:t>
            </a:r>
            <a:r>
              <a:rPr lang="ro-RO" altLang="ro-RO" sz="2900" u="sng">
                <a:solidFill>
                  <a:srgbClr val="C00000"/>
                </a:solidFill>
                <a:cs typeface="Times New Roman" panose="02020603050405020304" pitchFamily="18" charset="0"/>
              </a:rPr>
              <a:t>ă</a:t>
            </a:r>
            <a:r>
              <a:rPr lang="ro-RO" altLang="ro-RO" sz="2900">
                <a:solidFill>
                  <a:srgbClr val="C00000"/>
                </a:solidFill>
                <a:cs typeface="Times New Roman" panose="02020603050405020304" pitchFamily="18" charset="0"/>
              </a:rPr>
              <a:t> </a:t>
            </a:r>
            <a:r>
              <a:rPr lang="ro-RO" altLang="ro-RO" sz="2900">
                <a:cs typeface="Times New Roman" panose="02020603050405020304" pitchFamily="18" charset="0"/>
              </a:rPr>
              <a:t>a lui </a:t>
            </a:r>
            <a:r>
              <a:rPr lang="ro-RO" altLang="ro-RO" sz="2900" i="1">
                <a:cs typeface="Times New Roman" panose="02020603050405020304" pitchFamily="18" charset="0"/>
              </a:rPr>
              <a:t>Y</a:t>
            </a:r>
            <a:r>
              <a:rPr lang="ro-RO" altLang="ro-RO" sz="2900">
                <a:cs typeface="Times New Roman" panose="02020603050405020304" pitchFamily="18" charset="0"/>
              </a:rPr>
              <a:t> la o </a:t>
            </a:r>
            <a:r>
              <a:rPr lang="ro-RO" altLang="ro-RO" sz="2900">
                <a:solidFill>
                  <a:srgbClr val="C00000"/>
                </a:solidFill>
                <a:cs typeface="Times New Roman" panose="02020603050405020304" pitchFamily="18" charset="0"/>
              </a:rPr>
              <a:t>variaţie </a:t>
            </a:r>
            <a:r>
              <a:rPr lang="ro-RO" altLang="ro-RO" sz="2900" u="sng">
                <a:solidFill>
                  <a:srgbClr val="C00000"/>
                </a:solidFill>
                <a:cs typeface="Times New Roman" panose="02020603050405020304" pitchFamily="18" charset="0"/>
              </a:rPr>
              <a:t>procentuală</a:t>
            </a:r>
            <a:r>
              <a:rPr lang="ro-RO" altLang="ro-RO" sz="2900">
                <a:solidFill>
                  <a:srgbClr val="C00000"/>
                </a:solidFill>
                <a:cs typeface="Times New Roman" panose="02020603050405020304" pitchFamily="18" charset="0"/>
              </a:rPr>
              <a:t> </a:t>
            </a:r>
            <a:r>
              <a:rPr lang="ro-RO" altLang="ro-RO" sz="2900">
                <a:cs typeface="Times New Roman" panose="02020603050405020304" pitchFamily="18" charset="0"/>
              </a:rPr>
              <a:t>a lui </a:t>
            </a:r>
            <a:r>
              <a:rPr lang="ro-RO" altLang="ro-RO" sz="2900" i="1">
                <a:cs typeface="Times New Roman" panose="02020603050405020304" pitchFamily="18" charset="0"/>
              </a:rPr>
              <a:t>X</a:t>
            </a:r>
            <a:r>
              <a:rPr lang="ro-RO" altLang="ro-RO" sz="2900">
                <a:cs typeface="Times New Roman" panose="02020603050405020304" pitchFamily="18" charset="0"/>
              </a:rPr>
              <a:t> cu </a:t>
            </a:r>
            <a:r>
              <a:rPr lang="en-US" altLang="ro-RO" sz="2900">
                <a:solidFill>
                  <a:srgbClr val="C00000"/>
                </a:solidFill>
                <a:cs typeface="Times New Roman" panose="02020603050405020304" pitchFamily="18" charset="0"/>
              </a:rPr>
              <a:t>1%</a:t>
            </a:r>
            <a:r>
              <a:rPr lang="ro-RO" altLang="ro-RO" sz="2900">
                <a:cs typeface="Times New Roman" panose="02020603050405020304" pitchFamily="18" charset="0"/>
              </a:rPr>
              <a:t>.</a:t>
            </a:r>
            <a:endParaRPr lang="en-US" altLang="ro-RO" sz="2900"/>
          </a:p>
          <a:p>
            <a:pPr marL="638175" indent="-638175" eaLnBrk="1" hangingPunct="1">
              <a:buFont typeface="Calibri" pitchFamily="34" charset="0"/>
              <a:buNone/>
            </a:pPr>
            <a:endParaRPr lang="en-US" altLang="ro-RO" sz="2900"/>
          </a:p>
          <a:p>
            <a:pPr marL="638175" indent="-638175" eaLnBrk="1" hangingPunct="1">
              <a:buFont typeface="Calibri" pitchFamily="34" charset="0"/>
              <a:buNone/>
            </a:pPr>
            <a:endParaRPr lang="en-US" altLang="ro-RO" sz="2900"/>
          </a:p>
        </p:txBody>
      </p:sp>
      <p:graphicFrame>
        <p:nvGraphicFramePr>
          <p:cNvPr id="33796" name="Object 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594350" y="1123950"/>
          <a:ext cx="291465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19200" imgH="228600" progId="Equation.3">
                  <p:embed/>
                </p:oleObj>
              </mc:Choice>
              <mc:Fallback>
                <p:oleObj name="Equation" r:id="rId2" imgW="1219200" imgH="228600" progId="Equation.3">
                  <p:embed/>
                  <p:pic>
                    <p:nvPicPr>
                      <p:cNvPr id="0" name="Picture 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4350" y="1123950"/>
                        <a:ext cx="291465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7" name="Object 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908425" y="3260725"/>
          <a:ext cx="1884363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61669" imgH="418918" progId="Equation.3">
                  <p:embed/>
                </p:oleObj>
              </mc:Choice>
              <mc:Fallback>
                <p:oleObj name="Equation" r:id="rId4" imgW="761669" imgH="418918" progId="Equation.3">
                  <p:embed/>
                  <p:pic>
                    <p:nvPicPr>
                      <p:cNvPr id="0" name="Picture 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8425" y="3260725"/>
                        <a:ext cx="1884363" cy="987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Substituent număr diapozitiv 2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 defTabSz="47783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Econometrie</a:t>
            </a: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7" name="Rectangle 5"/>
          <p:cNvSpPr>
            <a:spLocks noGrp="1" noChangeArrowheads="1"/>
          </p:cNvSpPr>
          <p:nvPr>
            <p:ph type="title"/>
          </p:nvPr>
        </p:nvSpPr>
        <p:spPr>
          <a:xfrm>
            <a:off x="1168400" y="355600"/>
            <a:ext cx="8448675" cy="1527175"/>
          </a:xfrm>
        </p:spPr>
        <p:txBody>
          <a:bodyPr/>
          <a:lstStyle/>
          <a:p>
            <a:pPr defTabSz="957560" eaLnBrk="1" fontAlgn="auto" hangingPunct="1">
              <a:spcAft>
                <a:spcPts val="0"/>
              </a:spcAft>
              <a:defRPr/>
            </a:pPr>
            <a:br>
              <a:rPr lang="en-US" sz="2900" dirty="0"/>
            </a:br>
            <a:br>
              <a:rPr lang="en-US" sz="2900" dirty="0"/>
            </a:br>
            <a:endParaRPr lang="en-US" sz="2900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27050" y="3197225"/>
            <a:ext cx="9474200" cy="1335088"/>
          </a:xfrm>
        </p:spPr>
        <p:txBody>
          <a:bodyPr/>
          <a:lstStyle/>
          <a:p>
            <a:pPr eaLnBrk="1" hangingPunct="1">
              <a:buFont typeface="Wingdings 2" panose="05020102010507070707" pitchFamily="18" charset="2"/>
              <a:buNone/>
            </a:pPr>
            <a:r>
              <a:rPr lang="ro-RO" altLang="ro-RO" sz="2600">
                <a:ea typeface="Segoe UI Symbol" panose="020B0502040204020203" pitchFamily="34" charset="0"/>
                <a:cs typeface="Segoe UI Symbol" panose="020B0502040204020203" pitchFamily="34" charset="0"/>
              </a:rPr>
              <a:t>Ecuaţia estimată a legăturii dintre cele două variabile este:</a:t>
            </a:r>
            <a:br>
              <a:rPr lang="ro-RO" altLang="ro-RO" sz="2600">
                <a:ea typeface="Segoe UI Symbol" panose="020B0502040204020203" pitchFamily="34" charset="0"/>
                <a:cs typeface="Segoe UI Symbol" panose="020B0502040204020203" pitchFamily="34" charset="0"/>
              </a:rPr>
            </a:br>
            <a:br>
              <a:rPr lang="ro-RO" altLang="ro-RO" sz="2600">
                <a:ea typeface="Segoe UI Symbol" panose="020B0502040204020203" pitchFamily="34" charset="0"/>
                <a:cs typeface="Segoe UI Symbol" panose="020B0502040204020203" pitchFamily="34" charset="0"/>
              </a:rPr>
            </a:br>
            <a:endParaRPr lang="en-US" altLang="ro-RO" sz="2600">
              <a:ea typeface="Segoe UI Symbol" panose="020B0502040204020203" pitchFamily="34" charset="0"/>
              <a:cs typeface="Segoe UI Symbol" panose="020B0502040204020203" pitchFamily="34" charset="0"/>
            </a:endParaRPr>
          </a:p>
        </p:txBody>
      </p:sp>
      <p:graphicFrame>
        <p:nvGraphicFramePr>
          <p:cNvPr id="34820" name="Object 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932113" y="3770313"/>
          <a:ext cx="4535487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30400" imgH="203200" progId="Equation.3">
                  <p:embed/>
                </p:oleObj>
              </mc:Choice>
              <mc:Fallback>
                <p:oleObj name="Equation" r:id="rId2" imgW="1930400" imgH="203200" progId="Equation.3">
                  <p:embed/>
                  <p:pic>
                    <p:nvPicPr>
                      <p:cNvPr id="0" name="Picture 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2113" y="3770313"/>
                        <a:ext cx="4535487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4821" name="Picture 9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63675" y="1516063"/>
            <a:ext cx="7286625" cy="1670050"/>
          </a:xfrm>
        </p:spPr>
      </p:pic>
      <p:sp>
        <p:nvSpPr>
          <p:cNvPr id="34822" name="Rectangle 5"/>
          <p:cNvSpPr>
            <a:spLocks noChangeArrowheads="1"/>
          </p:cNvSpPr>
          <p:nvPr/>
        </p:nvSpPr>
        <p:spPr bwMode="auto">
          <a:xfrm>
            <a:off x="938213" y="606425"/>
            <a:ext cx="9213850" cy="98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56" tIns="47878" rIns="95756" bIns="47878">
            <a:spAutoFit/>
          </a:bodyPr>
          <a:lstStyle>
            <a:lvl1pPr>
              <a:lnSpc>
                <a:spcPct val="90000"/>
              </a:lnSpc>
              <a:spcBef>
                <a:spcPts val="1263"/>
              </a:spcBef>
              <a:spcAft>
                <a:spcPts val="213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b="1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9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ro-RO" altLang="ro-RO" sz="2900"/>
              <a:t>Exemplu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ro-RO" altLang="ro-RO" b="0"/>
              <a:t>Se consideră legătura dintre </a:t>
            </a:r>
            <a:r>
              <a:rPr lang="ro-RO" altLang="ro-RO" b="0" i="1"/>
              <a:t>Puterea motorului </a:t>
            </a:r>
            <a:r>
              <a:rPr lang="ro-RO" altLang="ro-RO" b="0"/>
              <a:t> şi </a:t>
            </a:r>
            <a:r>
              <a:rPr lang="ro-RO" altLang="ro-RO" b="0" i="1"/>
              <a:t>Numărul de cilindri</a:t>
            </a:r>
            <a:r>
              <a:rPr lang="ro-RO" altLang="ro-RO" b="0"/>
              <a:t>.</a:t>
            </a:r>
            <a:endParaRPr lang="en-US" altLang="ro-RO" b="0"/>
          </a:p>
        </p:txBody>
      </p:sp>
      <p:sp>
        <p:nvSpPr>
          <p:cNvPr id="34823" name="Rectangle 3"/>
          <p:cNvSpPr txBox="1">
            <a:spLocks noChangeArrowheads="1"/>
          </p:cNvSpPr>
          <p:nvPr/>
        </p:nvSpPr>
        <p:spPr bwMode="auto">
          <a:xfrm>
            <a:off x="0" y="4541838"/>
            <a:ext cx="10240963" cy="190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56" tIns="47878" rIns="95756" bIns="47878"/>
          <a:lstStyle>
            <a:lvl1pPr marL="358775" indent="-358775" defTabSz="957263">
              <a:lnSpc>
                <a:spcPct val="90000"/>
              </a:lnSpc>
              <a:spcBef>
                <a:spcPts val="1263"/>
              </a:spcBef>
              <a:spcAft>
                <a:spcPts val="213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b="1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defTabSz="957263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9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 defTabSz="957263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 defTabSz="957263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 defTabSz="957263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957263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957263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957263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957263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ro-RO" altLang="ro-RO" sz="2600"/>
              <a:t>Interpretare: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ro-RO" altLang="ro-RO" sz="2600" b="0"/>
              <a:t>- când </a:t>
            </a:r>
            <a:r>
              <a:rPr lang="ro-RO" altLang="ro-RO" sz="2600" b="0" i="1"/>
              <a:t>Numărul de cilindri </a:t>
            </a:r>
            <a:r>
              <a:rPr lang="ro-RO" altLang="ro-RO" sz="2600" b="0"/>
              <a:t>este de 1, </a:t>
            </a:r>
            <a:r>
              <a:rPr lang="ro-RO" altLang="ro-RO" sz="2600" b="0" i="1"/>
              <a:t>Puterea medie a motorului</a:t>
            </a:r>
            <a:r>
              <a:rPr lang="ro-RO" altLang="ro-RO" sz="2600" b="0"/>
              <a:t> este de -68,048 C.P.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ro-RO" altLang="ro-RO" sz="2600" b="0"/>
              <a:t>- la o creştere a numărului de c</a:t>
            </a:r>
            <a:r>
              <a:rPr lang="en-US" altLang="ro-RO" sz="2600" b="0"/>
              <a:t>i</a:t>
            </a:r>
            <a:r>
              <a:rPr lang="ro-RO" altLang="ro-RO" sz="2600" b="0"/>
              <a:t>lindri </a:t>
            </a:r>
            <a:r>
              <a:rPr lang="ro-RO" altLang="ro-RO" sz="2600">
                <a:solidFill>
                  <a:srgbClr val="C00000"/>
                </a:solidFill>
              </a:rPr>
              <a:t>cu 1 %, </a:t>
            </a:r>
            <a:r>
              <a:rPr lang="ro-RO" altLang="ro-RO" sz="2600" b="0"/>
              <a:t>puterea motorului creşte, în medie, </a:t>
            </a:r>
            <a:r>
              <a:rPr lang="ro-RO" altLang="ro-RO" sz="2600">
                <a:solidFill>
                  <a:srgbClr val="C00000"/>
                </a:solidFill>
              </a:rPr>
              <a:t>cu 1,04458 </a:t>
            </a:r>
            <a:r>
              <a:rPr lang="ro-RO" altLang="ro-RO" sz="2600" b="0"/>
              <a:t>C.P.</a:t>
            </a:r>
            <a:r>
              <a:rPr lang="en-US" altLang="ro-RO" sz="2600" b="0"/>
              <a:t> (104,458/100)</a:t>
            </a:r>
          </a:p>
        </p:txBody>
      </p:sp>
      <p:sp>
        <p:nvSpPr>
          <p:cNvPr id="19464" name="Substituent număr diapozitiv 2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 defTabSz="47783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Econometrie</a:t>
            </a: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76288" y="2225675"/>
            <a:ext cx="8789987" cy="4108450"/>
          </a:xfrm>
        </p:spPr>
        <p:txBody>
          <a:bodyPr rtlCol="0">
            <a:normAutofit fontScale="92500" lnSpcReduction="10000"/>
          </a:bodyPr>
          <a:lstStyle/>
          <a:p>
            <a:pPr algn="ctr" defTabSz="957560" eaLnBrk="1" fontAlgn="auto" hangingPunct="1">
              <a:spcBef>
                <a:spcPts val="1257"/>
              </a:spcBef>
              <a:spcAft>
                <a:spcPts val="0"/>
              </a:spcAft>
              <a:defRPr/>
            </a:pPr>
            <a:r>
              <a:rPr lang="en-US" sz="4600" dirty="0"/>
              <a:t>ECONOMETRIE</a:t>
            </a:r>
          </a:p>
          <a:p>
            <a:pPr algn="ctr" defTabSz="957560" eaLnBrk="1" fontAlgn="auto" hangingPunct="1">
              <a:spcBef>
                <a:spcPts val="1257"/>
              </a:spcBef>
              <a:spcAft>
                <a:spcPts val="0"/>
              </a:spcAft>
              <a:defRPr/>
            </a:pPr>
            <a:endParaRPr lang="ro-RO" sz="4600" dirty="0"/>
          </a:p>
          <a:p>
            <a:pPr algn="ctr" defTabSz="957560" eaLnBrk="1" fontAlgn="auto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4600" cap="none" dirty="0"/>
              <a:t>-</a:t>
            </a:r>
            <a:r>
              <a:rPr lang="en-US" sz="4600" cap="none" dirty="0" err="1"/>
              <a:t>Regresia</a:t>
            </a:r>
            <a:r>
              <a:rPr lang="en-US" sz="4600" cap="none" dirty="0"/>
              <a:t> </a:t>
            </a:r>
            <a:r>
              <a:rPr lang="en-US" sz="4600" cap="none" dirty="0" err="1"/>
              <a:t>Neliniara</a:t>
            </a:r>
            <a:r>
              <a:rPr lang="en-US" sz="4600" cap="none" dirty="0"/>
              <a:t>-</a:t>
            </a:r>
          </a:p>
          <a:p>
            <a:pPr algn="ctr" defTabSz="957560" eaLnBrk="1" fontAlgn="auto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lang="en-US" sz="4600" cap="none" dirty="0" err="1"/>
              <a:t>Partea</a:t>
            </a:r>
            <a:r>
              <a:rPr lang="en-US" sz="4600" cap="none" dirty="0"/>
              <a:t> a II-a</a:t>
            </a:r>
          </a:p>
          <a:p>
            <a:pPr algn="ctr" defTabSz="957560" eaLnBrk="1" fontAlgn="auto" hangingPunct="1">
              <a:spcBef>
                <a:spcPts val="1257"/>
              </a:spcBef>
              <a:spcAft>
                <a:spcPts val="0"/>
              </a:spcAft>
              <a:defRPr/>
            </a:pPr>
            <a:endParaRPr lang="en-US" sz="4200" dirty="0"/>
          </a:p>
          <a:p>
            <a:pPr algn="ctr" defTabSz="957560" eaLnBrk="1" fontAlgn="auto" hangingPunct="1">
              <a:spcBef>
                <a:spcPts val="1257"/>
              </a:spcBef>
              <a:spcAft>
                <a:spcPts val="0"/>
              </a:spcAft>
              <a:defRPr/>
            </a:pPr>
            <a:r>
              <a:rPr lang="en-US" sz="2300" dirty="0"/>
              <a:t> </a:t>
            </a:r>
            <a:endParaRPr lang="ro-RO" sz="2300" dirty="0"/>
          </a:p>
          <a:p>
            <a:pPr algn="ctr" defTabSz="957560" eaLnBrk="1" fontAlgn="auto" hangingPunct="1">
              <a:spcBef>
                <a:spcPts val="1257"/>
              </a:spcBef>
              <a:spcAft>
                <a:spcPts val="0"/>
              </a:spcAft>
              <a:defRPr/>
            </a:pPr>
            <a:r>
              <a:rPr lang="en-US" sz="2300" dirty="0"/>
              <a:t>201</a:t>
            </a:r>
            <a:r>
              <a:rPr lang="ro-RO" sz="2300" dirty="0"/>
              <a:t>5</a:t>
            </a:r>
            <a:endParaRPr lang="en-US" sz="2300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263"/>
              </a:spcBef>
              <a:spcAft>
                <a:spcPts val="213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b="1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9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4075BBEA-2ACA-4C34-A815-A219249191CB}" type="slidenum">
              <a:rPr lang="en-US" altLang="en-US" sz="1100" b="0">
                <a:solidFill>
                  <a:srgbClr val="FFFFFF"/>
                </a:solidFill>
                <a:latin typeface="Calibri" panose="020F050202020403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</a:t>
            </a:fld>
            <a:endParaRPr lang="en-US" altLang="en-US" sz="1100" b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33123" name="Text Box 3"/>
          <p:cNvSpPr txBox="1">
            <a:spLocks noChangeArrowheads="1"/>
          </p:cNvSpPr>
          <p:nvPr/>
        </p:nvSpPr>
        <p:spPr bwMode="gray">
          <a:xfrm>
            <a:off x="327025" y="1152525"/>
            <a:ext cx="9578975" cy="5299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56" tIns="47878" rIns="95756" bIns="47878">
            <a:spAutoFit/>
          </a:bodyPr>
          <a:lstStyle>
            <a:lvl1pPr>
              <a:lnSpc>
                <a:spcPct val="90000"/>
              </a:lnSpc>
              <a:spcBef>
                <a:spcPts val="1263"/>
              </a:spcBef>
              <a:spcAft>
                <a:spcPts val="213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b="1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9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ro-RO" sz="2600">
                <a:cs typeface="Times New Roman" panose="02020603050405020304" pitchFamily="18" charset="0"/>
              </a:rPr>
              <a:t>Modelele neliniare studiate se pot </a:t>
            </a:r>
            <a:r>
              <a:rPr lang="ro-RO" altLang="ro-RO" sz="2600">
                <a:cs typeface="Times New Roman" panose="02020603050405020304" pitchFamily="18" charset="0"/>
              </a:rPr>
              <a:t>împărți în două categorii:</a:t>
            </a:r>
            <a:endParaRPr lang="en-US" altLang="ro-RO" sz="2600"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ro-RO" altLang="ro-RO" sz="2600"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lang="ro-RO" altLang="ro-RO" sz="2600">
                <a:solidFill>
                  <a:srgbClr val="002060"/>
                </a:solidFill>
                <a:cs typeface="Times New Roman" panose="02020603050405020304" pitchFamily="18" charset="0"/>
              </a:rPr>
              <a:t>Modele liniarizabile</a:t>
            </a:r>
            <a:r>
              <a:rPr lang="ro-RO" altLang="ro-RO" sz="2600">
                <a:cs typeface="Times New Roman" panose="02020603050405020304" pitchFamily="18" charset="0"/>
              </a:rPr>
              <a:t>. În cazul </a:t>
            </a:r>
            <a:r>
              <a:rPr lang="ro-RO" altLang="ro-RO" sz="2600" u="sng">
                <a:cs typeface="Times New Roman" panose="02020603050405020304" pitchFamily="18" charset="0"/>
              </a:rPr>
              <a:t>modelelor neliniare dar liniarizabile,</a:t>
            </a:r>
            <a:r>
              <a:rPr lang="ro-RO" altLang="ro-RO" sz="2600">
                <a:cs typeface="Times New Roman" panose="02020603050405020304" pitchFamily="18" charset="0"/>
              </a:rPr>
              <a:t> în urma unor transformări</a:t>
            </a:r>
            <a:r>
              <a:rPr lang="en-US" altLang="ro-RO" sz="2600">
                <a:cs typeface="Times New Roman" panose="02020603050405020304" pitchFamily="18" charset="0"/>
              </a:rPr>
              <a:t>:</a:t>
            </a:r>
            <a:r>
              <a:rPr lang="ro-RO" altLang="ro-RO" sz="2600">
                <a:cs typeface="Times New Roman" panose="02020603050405020304" pitchFamily="18" charset="0"/>
              </a:rPr>
              <a:t> </a:t>
            </a:r>
            <a:r>
              <a:rPr lang="ro-RO" altLang="ro-RO" sz="2600">
                <a:solidFill>
                  <a:srgbClr val="C00000"/>
                </a:solidFill>
                <a:cs typeface="Times New Roman" panose="02020603050405020304" pitchFamily="18" charset="0"/>
              </a:rPr>
              <a:t>logaritmare</a:t>
            </a:r>
            <a:r>
              <a:rPr lang="ro-RO" altLang="ro-RO" sz="2600">
                <a:cs typeface="Times New Roman" panose="02020603050405020304" pitchFamily="18" charset="0"/>
              </a:rPr>
              <a:t> sau </a:t>
            </a:r>
            <a:r>
              <a:rPr lang="ro-RO" altLang="ro-RO" sz="2600">
                <a:solidFill>
                  <a:srgbClr val="C00000"/>
                </a:solidFill>
                <a:cs typeface="Times New Roman" panose="02020603050405020304" pitchFamily="18" charset="0"/>
              </a:rPr>
              <a:t>substituţii de variabile </a:t>
            </a:r>
            <a:r>
              <a:rPr lang="ro-RO" altLang="ro-RO" sz="2600">
                <a:cs typeface="Times New Roman" panose="02020603050405020304" pitchFamily="18" charset="0"/>
              </a:rPr>
              <a:t>(ex. Z=1/X), se va ajunge la o expresie liniară a modelului iniţial. Pentru estimarea parametrilor modelului </a:t>
            </a:r>
            <a:r>
              <a:rPr lang="ro-RO" altLang="ro-RO" sz="2600">
                <a:solidFill>
                  <a:srgbClr val="C00000"/>
                </a:solidFill>
                <a:cs typeface="Times New Roman" panose="02020603050405020304" pitchFamily="18" charset="0"/>
              </a:rPr>
              <a:t>se vor utiliza relaţiile </a:t>
            </a:r>
            <a:r>
              <a:rPr lang="en-US" altLang="ro-RO" sz="2600">
                <a:solidFill>
                  <a:srgbClr val="C00000"/>
                </a:solidFill>
                <a:cs typeface="Times New Roman" panose="02020603050405020304" pitchFamily="18" charset="0"/>
              </a:rPr>
              <a:t>utilizate pentru modelele liniare </a:t>
            </a:r>
            <a:r>
              <a:rPr lang="ro-RO" altLang="ro-RO" sz="2600">
                <a:cs typeface="Times New Roman" panose="02020603050405020304" pitchFamily="18" charset="0"/>
              </a:rPr>
              <a:t>în care locul valorilor variabilelor X şi Y va fi luat de variabilele obţinute în urma transformării/substituţiei de variabile.</a:t>
            </a:r>
            <a:endParaRPr lang="en-US" altLang="ro-RO" sz="2600"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endParaRPr lang="ro-RO" altLang="ro-RO" sz="2600"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lang="en-US" altLang="ro-RO" sz="2600">
                <a:solidFill>
                  <a:srgbClr val="C00000"/>
                </a:solidFill>
                <a:cs typeface="Times New Roman" panose="02020603050405020304" pitchFamily="18" charset="0"/>
              </a:rPr>
              <a:t> </a:t>
            </a:r>
            <a:r>
              <a:rPr lang="ro-RO" altLang="ro-RO" sz="2600">
                <a:solidFill>
                  <a:srgbClr val="002060"/>
                </a:solidFill>
                <a:cs typeface="Times New Roman" panose="02020603050405020304" pitchFamily="18" charset="0"/>
              </a:rPr>
              <a:t>Modele polinomiale</a:t>
            </a:r>
            <a:r>
              <a:rPr lang="ro-RO" altLang="ro-RO" sz="2600">
                <a:cs typeface="Times New Roman" panose="02020603050405020304" pitchFamily="18" charset="0"/>
              </a:rPr>
              <a:t>. Sunt modelele econom</a:t>
            </a:r>
            <a:r>
              <a:rPr lang="en-US" altLang="ro-RO" sz="2600">
                <a:cs typeface="Times New Roman" panose="02020603050405020304" pitchFamily="18" charset="0"/>
              </a:rPr>
              <a:t>etrice</a:t>
            </a:r>
            <a:r>
              <a:rPr lang="ro-RO" altLang="ro-RO" sz="2600">
                <a:cs typeface="Times New Roman" panose="02020603050405020304" pitchFamily="18" charset="0"/>
              </a:rPr>
              <a:t> pentru care media lui </a:t>
            </a:r>
            <a:r>
              <a:rPr lang="en-US" altLang="ro-RO" sz="2600">
                <a:cs typeface="Times New Roman" panose="02020603050405020304" pitchFamily="18" charset="0"/>
              </a:rPr>
              <a:t>E(</a:t>
            </a:r>
            <a:r>
              <a:rPr lang="ro-RO" altLang="ro-RO" sz="2600">
                <a:cs typeface="Times New Roman" panose="02020603050405020304" pitchFamily="18" charset="0"/>
              </a:rPr>
              <a:t>Y</a:t>
            </a:r>
            <a:r>
              <a:rPr lang="en-US" altLang="ro-RO" sz="2600">
                <a:cs typeface="Times New Roman" panose="02020603050405020304" pitchFamily="18" charset="0"/>
              </a:rPr>
              <a:t>/</a:t>
            </a:r>
            <a:r>
              <a:rPr lang="ro-RO" altLang="ro-RO" sz="2600">
                <a:cs typeface="Times New Roman" panose="02020603050405020304" pitchFamily="18" charset="0"/>
              </a:rPr>
              <a:t>X=x</a:t>
            </a:r>
            <a:r>
              <a:rPr lang="ro-RO" altLang="ro-RO" sz="2600" baseline="-25000">
                <a:cs typeface="Times New Roman" panose="02020603050405020304" pitchFamily="18" charset="0"/>
              </a:rPr>
              <a:t>i</a:t>
            </a:r>
            <a:r>
              <a:rPr lang="en-US" altLang="ro-RO" sz="2600">
                <a:cs typeface="Times New Roman" panose="02020603050405020304" pitchFamily="18" charset="0"/>
              </a:rPr>
              <a:t>) </a:t>
            </a:r>
            <a:r>
              <a:rPr lang="ro-RO" altLang="ro-RO" sz="2600">
                <a:cs typeface="Times New Roman" panose="02020603050405020304" pitchFamily="18" charset="0"/>
              </a:rPr>
              <a:t>este exprimată printr-un model polinomial de grad 2, 3, ... . </a:t>
            </a:r>
            <a:r>
              <a:rPr lang="ro-RO" altLang="ro-RO" sz="2600"/>
              <a:t> </a:t>
            </a:r>
          </a:p>
        </p:txBody>
      </p:sp>
      <p:sp>
        <p:nvSpPr>
          <p:cNvPr id="14340" name="Rectangle 41"/>
          <p:cNvSpPr>
            <a:spLocks noChangeArrowheads="1"/>
          </p:cNvSpPr>
          <p:nvPr/>
        </p:nvSpPr>
        <p:spPr bwMode="auto">
          <a:xfrm>
            <a:off x="1138238" y="514350"/>
            <a:ext cx="4795837" cy="58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56" tIns="47878" rIns="95756" bIns="47878">
            <a:spAutoFit/>
          </a:bodyPr>
          <a:lstStyle>
            <a:lvl1pPr>
              <a:lnSpc>
                <a:spcPct val="90000"/>
              </a:lnSpc>
              <a:spcBef>
                <a:spcPts val="1263"/>
              </a:spcBef>
              <a:spcAft>
                <a:spcPts val="213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b="1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9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ro-RO" altLang="ro-RO" sz="3200">
                <a:solidFill>
                  <a:srgbClr val="C00000"/>
                </a:solidFill>
              </a:rPr>
              <a:t>Tipuri de modele </a:t>
            </a:r>
            <a:r>
              <a:rPr lang="en-US" altLang="ro-RO" sz="3200">
                <a:solidFill>
                  <a:srgbClr val="C00000"/>
                </a:solidFill>
              </a:rPr>
              <a:t>neliniare</a:t>
            </a:r>
            <a:endParaRPr lang="ro-RO" altLang="ro-RO" sz="3200">
              <a:solidFill>
                <a:srgbClr val="C00000"/>
              </a:solidFill>
            </a:endParaRPr>
          </a:p>
        </p:txBody>
      </p:sp>
      <p:sp>
        <p:nvSpPr>
          <p:cNvPr id="14341" name="Rectangle 51"/>
          <p:cNvSpPr>
            <a:spLocks noChangeArrowheads="1"/>
          </p:cNvSpPr>
          <p:nvPr/>
        </p:nvSpPr>
        <p:spPr bwMode="auto">
          <a:xfrm>
            <a:off x="1279525" y="-195263"/>
            <a:ext cx="193675" cy="390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56" tIns="47878" rIns="95756" bIns="47878" anchor="ctr">
            <a:spAutoFit/>
          </a:bodyPr>
          <a:lstStyle>
            <a:lvl1pPr>
              <a:lnSpc>
                <a:spcPct val="90000"/>
              </a:lnSpc>
              <a:spcBef>
                <a:spcPts val="1263"/>
              </a:spcBef>
              <a:spcAft>
                <a:spcPts val="213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b="1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9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ro-RO" altLang="ro-RO" sz="1900" b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3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3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defTabSz="957560" eaLnBrk="1" fontAlgn="auto" hangingPunct="1"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6867" name="Substituent conținut 2"/>
          <p:cNvSpPr>
            <a:spLocks noGrp="1"/>
          </p:cNvSpPr>
          <p:nvPr>
            <p:ph idx="1"/>
          </p:nvPr>
        </p:nvSpPr>
        <p:spPr>
          <a:xfrm>
            <a:off x="695325" y="1398588"/>
            <a:ext cx="8810625" cy="4549775"/>
          </a:xfrm>
        </p:spPr>
        <p:txBody>
          <a:bodyPr/>
          <a:lstStyle/>
          <a:p>
            <a:pPr marL="123825" indent="-3175" eaLnBrk="1" hangingPunct="1">
              <a:lnSpc>
                <a:spcPct val="120000"/>
              </a:lnSpc>
              <a:buFont typeface="Calibri" pitchFamily="34" charset="0"/>
              <a:buNone/>
            </a:pPr>
            <a:endParaRPr lang="en-US" altLang="ro-RO" sz="2900"/>
          </a:p>
          <a:p>
            <a:pPr marL="123825" indent="-3175" eaLnBrk="1" hangingPunct="1">
              <a:lnSpc>
                <a:spcPct val="120000"/>
              </a:lnSpc>
              <a:buFont typeface="Calibri" pitchFamily="34" charset="0"/>
              <a:buNone/>
            </a:pPr>
            <a:r>
              <a:rPr lang="en-US" altLang="ro-RO" sz="2900"/>
              <a:t>2. </a:t>
            </a:r>
            <a:r>
              <a:rPr lang="ro-RO" altLang="ro-RO" sz="2900"/>
              <a:t>Modele cu </a:t>
            </a:r>
            <a:r>
              <a:rPr lang="ro-RO" altLang="ro-RO" sz="2900">
                <a:solidFill>
                  <a:srgbClr val="C00000"/>
                </a:solidFill>
              </a:rPr>
              <a:t>variabila dependentă logaritmată</a:t>
            </a:r>
            <a:r>
              <a:rPr lang="en-US" altLang="ro-RO" sz="2900">
                <a:solidFill>
                  <a:srgbClr val="C00000"/>
                </a:solidFill>
              </a:rPr>
              <a:t> </a:t>
            </a:r>
            <a:r>
              <a:rPr lang="en-US" altLang="ro-RO" sz="2900">
                <a:solidFill>
                  <a:srgbClr val="002060"/>
                </a:solidFill>
              </a:rPr>
              <a:t>au forma generala:</a:t>
            </a:r>
            <a:endParaRPr lang="ro-RO" altLang="ro-RO" sz="2900">
              <a:solidFill>
                <a:srgbClr val="002060"/>
              </a:solidFill>
            </a:endParaRPr>
          </a:p>
          <a:p>
            <a:pPr marL="123825" lvl="1" indent="-3175" algn="ctr" eaLnBrk="1" hangingPunct="1">
              <a:lnSpc>
                <a:spcPct val="120000"/>
              </a:lnSpc>
              <a:buFont typeface="Calibri" panose="020F0502020204030204" pitchFamily="34" charset="0"/>
              <a:buNone/>
            </a:pPr>
            <a:r>
              <a:rPr lang="ro-RO" altLang="ro-RO" sz="2900" b="1">
                <a:latin typeface="Garamond" panose="02020404030301010803" pitchFamily="18" charset="0"/>
              </a:rPr>
              <a:t>	</a:t>
            </a:r>
            <a:r>
              <a:rPr lang="en-US" altLang="ro-RO" sz="2900" b="1">
                <a:solidFill>
                  <a:srgbClr val="002060"/>
                </a:solidFill>
                <a:latin typeface="Garamond" panose="02020404030301010803" pitchFamily="18" charset="0"/>
              </a:rPr>
              <a:t>ln (y)=f(x)+</a:t>
            </a:r>
            <a:r>
              <a:rPr lang="en-US" altLang="ro-RO" sz="2900" b="1">
                <a:solidFill>
                  <a:srgbClr val="002060"/>
                </a:solidFill>
                <a:latin typeface="Garamond" panose="02020404030301010803" pitchFamily="18" charset="0"/>
                <a:sym typeface="Symbol" panose="05050102010706020507" pitchFamily="18" charset="2"/>
              </a:rPr>
              <a:t></a:t>
            </a:r>
          </a:p>
          <a:p>
            <a:pPr marL="123825" lvl="1" indent="-3175" eaLnBrk="1" hangingPunct="1">
              <a:lnSpc>
                <a:spcPct val="120000"/>
              </a:lnSpc>
              <a:buFont typeface="Calibri" panose="020F0502020204030204" pitchFamily="34" charset="0"/>
              <a:buNone/>
            </a:pPr>
            <a:r>
              <a:rPr lang="en-US" altLang="ro-RO" sz="2900" b="1">
                <a:solidFill>
                  <a:schemeClr val="tx1"/>
                </a:solidFill>
                <a:latin typeface="Garamond" panose="02020404030301010803" pitchFamily="18" charset="0"/>
                <a:sym typeface="Symbol" panose="05050102010706020507" pitchFamily="18" charset="2"/>
              </a:rPr>
              <a:t>		In aceasta categorie de modele se inscriu m</a:t>
            </a:r>
            <a:r>
              <a:rPr lang="ro-RO" altLang="ro-RO" sz="2900" b="1">
                <a:solidFill>
                  <a:schemeClr val="tx1"/>
                </a:solidFill>
                <a:latin typeface="Garamond" panose="02020404030301010803" pitchFamily="18" charset="0"/>
              </a:rPr>
              <a:t>odelele</a:t>
            </a:r>
            <a:r>
              <a:rPr lang="ro-RO" altLang="ro-RO" sz="2900" b="1">
                <a:latin typeface="Garamond" panose="02020404030301010803" pitchFamily="18" charset="0"/>
              </a:rPr>
              <a:t> </a:t>
            </a:r>
            <a:r>
              <a:rPr lang="ro-RO" altLang="ro-RO" sz="2900" b="1">
                <a:solidFill>
                  <a:srgbClr val="C00000"/>
                </a:solidFill>
                <a:latin typeface="Garamond" panose="02020404030301010803" pitchFamily="18" charset="0"/>
              </a:rPr>
              <a:t>Compound, Growth </a:t>
            </a:r>
            <a:r>
              <a:rPr lang="ro-RO" altLang="ro-RO" sz="2900" b="1">
                <a:latin typeface="Garamond" panose="02020404030301010803" pitchFamily="18" charset="0"/>
              </a:rPr>
              <a:t>și </a:t>
            </a:r>
            <a:r>
              <a:rPr lang="ro-RO" altLang="ro-RO" sz="2900" b="1">
                <a:solidFill>
                  <a:srgbClr val="C00000"/>
                </a:solidFill>
                <a:latin typeface="Garamond" panose="02020404030301010803" pitchFamily="18" charset="0"/>
              </a:rPr>
              <a:t>Exponential</a:t>
            </a:r>
          </a:p>
          <a:p>
            <a:pPr marL="123825" lvl="1" indent="-3175" algn="ctr" eaLnBrk="1" hangingPunct="1">
              <a:lnSpc>
                <a:spcPct val="120000"/>
              </a:lnSpc>
              <a:buFont typeface="Calibri" panose="020F0502020204030204" pitchFamily="34" charset="0"/>
              <a:buNone/>
            </a:pPr>
            <a:endParaRPr lang="en-US" altLang="ro-RO" sz="2900" b="1">
              <a:solidFill>
                <a:srgbClr val="002060"/>
              </a:solidFill>
              <a:latin typeface="Garamond" panose="02020404030301010803" pitchFamily="18" charset="0"/>
            </a:endParaRPr>
          </a:p>
          <a:p>
            <a:pPr marL="123825" indent="-3175" eaLnBrk="1" hangingPunct="1">
              <a:buFont typeface="Calibri" pitchFamily="34" charset="0"/>
              <a:buNone/>
            </a:pPr>
            <a:endParaRPr lang="en-US" altLang="ro-RO" sz="2900"/>
          </a:p>
        </p:txBody>
      </p:sp>
      <p:sp>
        <p:nvSpPr>
          <p:cNvPr id="44036" name="Substituent număr diapozitiv 4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rtlCol="0"/>
          <a:lstStyle/>
          <a:p>
            <a:pPr>
              <a:defRPr/>
            </a:pPr>
            <a:r>
              <a:rPr lang="en-US">
                <a:latin typeface="+mn-lt"/>
                <a:cs typeface="+mn-cs"/>
              </a:rPr>
              <a:t>Econometrie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479425" y="214313"/>
            <a:ext cx="8597900" cy="812800"/>
          </a:xfrm>
        </p:spPr>
        <p:txBody>
          <a:bodyPr>
            <a:noAutofit/>
          </a:bodyPr>
          <a:lstStyle/>
          <a:p>
            <a:pPr defTabSz="957560" eaLnBrk="1" fontAlgn="auto" hangingPunct="1">
              <a:spcAft>
                <a:spcPts val="0"/>
              </a:spcAft>
              <a:defRPr/>
            </a:pPr>
            <a:r>
              <a:rPr lang="ro-RO" dirty="0">
                <a:solidFill>
                  <a:srgbClr val="C00000"/>
                </a:solidFill>
              </a:rPr>
              <a:t>Modelul Compound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(</a:t>
            </a:r>
            <a:r>
              <a:rPr lang="en-US" dirty="0" err="1"/>
              <a:t>Modelul</a:t>
            </a:r>
            <a:r>
              <a:rPr lang="en-US" dirty="0"/>
              <a:t> </a:t>
            </a:r>
            <a:r>
              <a:rPr lang="en-US" dirty="0" err="1"/>
              <a:t>Compus</a:t>
            </a:r>
            <a:r>
              <a:rPr lang="en-US" dirty="0"/>
              <a:t>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5100" y="1104900"/>
            <a:ext cx="10075863" cy="5847991"/>
          </a:xfrm>
        </p:spPr>
        <p:txBody>
          <a:bodyPr/>
          <a:lstStyle/>
          <a:p>
            <a:pPr marL="638175" indent="-638175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 pitchFamily="34" charset="0"/>
              <a:buNone/>
              <a:tabLst>
                <a:tab pos="7188200" algn="l"/>
              </a:tabLst>
            </a:pPr>
            <a:r>
              <a:rPr lang="en-US" altLang="ro-RO" dirty="0"/>
              <a:t>1. </a:t>
            </a:r>
            <a:r>
              <a:rPr lang="ro-RO" altLang="ro-RO" dirty="0"/>
              <a:t>Forma generală a modelului:</a:t>
            </a:r>
          </a:p>
          <a:p>
            <a:pPr marL="638175" indent="-638175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 pitchFamily="34" charset="0"/>
              <a:buNone/>
              <a:tabLst>
                <a:tab pos="7188200" algn="l"/>
              </a:tabLst>
            </a:pPr>
            <a:r>
              <a:rPr lang="ro-RO" altLang="ro-RO" dirty="0"/>
              <a:t>Ecuaţia </a:t>
            </a:r>
            <a:r>
              <a:rPr lang="ro-RO" altLang="ro-RO" dirty="0">
                <a:solidFill>
                  <a:srgbClr val="C00000"/>
                </a:solidFill>
              </a:rPr>
              <a:t>se liniarizează prin logaritmare</a:t>
            </a:r>
            <a:r>
              <a:rPr lang="ro-RO" altLang="ro-RO" dirty="0"/>
              <a:t>:</a:t>
            </a:r>
            <a:endParaRPr lang="en-US" altLang="ro-RO" dirty="0"/>
          </a:p>
          <a:p>
            <a:pPr marL="638175" indent="-638175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 pitchFamily="34" charset="0"/>
              <a:buNone/>
              <a:tabLst>
                <a:tab pos="7188200" algn="l"/>
              </a:tabLst>
            </a:pPr>
            <a:endParaRPr lang="en-US" altLang="ro-RO" dirty="0"/>
          </a:p>
          <a:p>
            <a:pPr marL="638175" indent="-638175" algn="ctr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 pitchFamily="34" charset="0"/>
              <a:buNone/>
              <a:tabLst>
                <a:tab pos="7188200" algn="l"/>
              </a:tabLst>
            </a:pPr>
            <a:r>
              <a:rPr lang="en-US" altLang="ro-RO" dirty="0">
                <a:solidFill>
                  <a:srgbClr val="C00000"/>
                </a:solidFill>
              </a:rPr>
              <a:t>Y&gt;0</a:t>
            </a:r>
            <a:r>
              <a:rPr lang="en-US" altLang="ro-RO" dirty="0"/>
              <a:t>; </a:t>
            </a:r>
            <a:r>
              <a:rPr lang="el-GR" altLang="ro-RO" dirty="0">
                <a:solidFill>
                  <a:srgbClr val="C00000"/>
                </a:solidFill>
              </a:rPr>
              <a:t>β</a:t>
            </a:r>
            <a:r>
              <a:rPr lang="en-US" altLang="ro-RO" baseline="-25000" dirty="0">
                <a:solidFill>
                  <a:srgbClr val="C00000"/>
                </a:solidFill>
              </a:rPr>
              <a:t>0</a:t>
            </a:r>
            <a:r>
              <a:rPr lang="en-US" altLang="ro-RO" dirty="0">
                <a:solidFill>
                  <a:srgbClr val="C00000"/>
                </a:solidFill>
              </a:rPr>
              <a:t> </a:t>
            </a:r>
            <a:r>
              <a:rPr lang="en-US" altLang="ro-RO" dirty="0" err="1"/>
              <a:t>si</a:t>
            </a:r>
            <a:r>
              <a:rPr lang="en-US" altLang="ro-RO" dirty="0">
                <a:solidFill>
                  <a:srgbClr val="C00000"/>
                </a:solidFill>
              </a:rPr>
              <a:t> </a:t>
            </a:r>
            <a:r>
              <a:rPr lang="el-GR" altLang="ro-RO" dirty="0">
                <a:solidFill>
                  <a:srgbClr val="C00000"/>
                </a:solidFill>
              </a:rPr>
              <a:t>β</a:t>
            </a:r>
            <a:r>
              <a:rPr lang="en-US" altLang="ro-RO" baseline="-25000" dirty="0">
                <a:solidFill>
                  <a:srgbClr val="C00000"/>
                </a:solidFill>
              </a:rPr>
              <a:t>1</a:t>
            </a:r>
            <a:r>
              <a:rPr lang="en-US" altLang="ro-RO" dirty="0">
                <a:solidFill>
                  <a:srgbClr val="C00000"/>
                </a:solidFill>
              </a:rPr>
              <a:t> &gt;0</a:t>
            </a:r>
          </a:p>
          <a:p>
            <a:pPr marL="638175" indent="-638175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 pitchFamily="34" charset="0"/>
              <a:buNone/>
              <a:tabLst>
                <a:tab pos="7188200" algn="l"/>
              </a:tabLst>
            </a:pPr>
            <a:r>
              <a:rPr lang="en-US" altLang="ro-RO" dirty="0" err="1"/>
              <a:t>Interpretarea</a:t>
            </a:r>
            <a:r>
              <a:rPr lang="en-US" altLang="ro-RO" dirty="0"/>
              <a:t> p</a:t>
            </a:r>
            <a:r>
              <a:rPr lang="ro-RO" altLang="ro-RO" dirty="0"/>
              <a:t>arametri</a:t>
            </a:r>
            <a:r>
              <a:rPr lang="en-US" altLang="ro-RO" dirty="0" err="1"/>
              <a:t>lor</a:t>
            </a:r>
            <a:r>
              <a:rPr lang="ro-RO" altLang="ro-RO" dirty="0"/>
              <a:t> modelului:</a:t>
            </a:r>
            <a:endParaRPr lang="en-US" altLang="ro-RO" dirty="0"/>
          </a:p>
          <a:p>
            <a:pPr marL="0" indent="0" algn="just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tabLst>
                <a:tab pos="7188200" algn="l"/>
              </a:tabLst>
            </a:pPr>
            <a:r>
              <a:rPr lang="el-GR" altLang="ro-RO" dirty="0">
                <a:solidFill>
                  <a:srgbClr val="C00000"/>
                </a:solidFill>
              </a:rPr>
              <a:t>β</a:t>
            </a:r>
            <a:r>
              <a:rPr lang="ro-RO" altLang="ro-RO" baseline="-25000" dirty="0">
                <a:solidFill>
                  <a:srgbClr val="C00000"/>
                </a:solidFill>
              </a:rPr>
              <a:t>0</a:t>
            </a:r>
            <a:r>
              <a:rPr lang="ro-RO" altLang="ro-RO" dirty="0"/>
              <a:t> este </a:t>
            </a:r>
            <a:r>
              <a:rPr lang="ro-RO" altLang="ro-RO" dirty="0">
                <a:solidFill>
                  <a:srgbClr val="C00000"/>
                </a:solidFill>
              </a:rPr>
              <a:t>nivelul mediu a lui </a:t>
            </a:r>
            <a:r>
              <a:rPr lang="ro-RO" altLang="ro-RO" i="1" dirty="0">
                <a:solidFill>
                  <a:srgbClr val="C00000"/>
                </a:solidFill>
              </a:rPr>
              <a:t>Y</a:t>
            </a:r>
            <a:r>
              <a:rPr lang="ro-RO" altLang="ro-RO" dirty="0">
                <a:solidFill>
                  <a:srgbClr val="C00000"/>
                </a:solidFill>
              </a:rPr>
              <a:t>  </a:t>
            </a:r>
            <a:r>
              <a:rPr lang="ro-RO" altLang="ro-RO" dirty="0"/>
              <a:t>atunci când </a:t>
            </a:r>
            <a:r>
              <a:rPr lang="ro-RO" altLang="ro-RO" dirty="0">
                <a:solidFill>
                  <a:srgbClr val="C00000"/>
                </a:solidFill>
              </a:rPr>
              <a:t>X=0</a:t>
            </a:r>
            <a:r>
              <a:rPr lang="ro-RO" altLang="ro-RO" dirty="0"/>
              <a:t>. Variabila Y</a:t>
            </a:r>
            <a:endParaRPr lang="en-US" altLang="ro-RO" dirty="0"/>
          </a:p>
          <a:p>
            <a:pPr marL="638175" indent="-638175" algn="just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 pitchFamily="34" charset="0"/>
              <a:buNone/>
              <a:tabLst>
                <a:tab pos="7188200" algn="l"/>
              </a:tabLst>
            </a:pPr>
            <a:r>
              <a:rPr lang="ro-RO" altLang="ro-RO" dirty="0"/>
              <a:t> are numai valori pozitive, deci </a:t>
            </a:r>
            <a:r>
              <a:rPr lang="el-GR" altLang="ro-RO" dirty="0"/>
              <a:t>β</a:t>
            </a:r>
            <a:r>
              <a:rPr lang="ro-RO" altLang="ro-RO" baseline="-25000" dirty="0"/>
              <a:t>0</a:t>
            </a:r>
            <a:r>
              <a:rPr lang="en-US" altLang="ro-RO" dirty="0"/>
              <a:t> </a:t>
            </a:r>
            <a:r>
              <a:rPr lang="en-US" altLang="ro-RO" dirty="0" err="1"/>
              <a:t>satisface</a:t>
            </a:r>
            <a:r>
              <a:rPr lang="en-US" altLang="ro-RO" dirty="0"/>
              <a:t> </a:t>
            </a:r>
            <a:r>
              <a:rPr lang="en-US" altLang="ro-RO" dirty="0" err="1"/>
              <a:t>condi</a:t>
            </a:r>
            <a:r>
              <a:rPr lang="ro-RO" altLang="ro-RO" dirty="0"/>
              <a:t>ţia</a:t>
            </a:r>
            <a:r>
              <a:rPr lang="en-US" altLang="ro-RO" dirty="0"/>
              <a:t> </a:t>
            </a:r>
            <a:r>
              <a:rPr lang="el-GR" altLang="ro-RO" dirty="0">
                <a:solidFill>
                  <a:srgbClr val="C00000"/>
                </a:solidFill>
              </a:rPr>
              <a:t>β</a:t>
            </a:r>
            <a:r>
              <a:rPr lang="ro-RO" altLang="ro-RO" baseline="-25000" dirty="0">
                <a:solidFill>
                  <a:srgbClr val="C00000"/>
                </a:solidFill>
              </a:rPr>
              <a:t>0</a:t>
            </a:r>
            <a:r>
              <a:rPr lang="en-US" altLang="ro-RO" dirty="0">
                <a:solidFill>
                  <a:srgbClr val="C00000"/>
                </a:solidFill>
              </a:rPr>
              <a:t> &gt;0</a:t>
            </a:r>
            <a:r>
              <a:rPr lang="en-US" altLang="ro-RO" dirty="0"/>
              <a:t>.</a:t>
            </a:r>
            <a:endParaRPr lang="ro-RO" altLang="ro-RO" dirty="0"/>
          </a:p>
          <a:p>
            <a:pPr marL="0" indent="0" algn="just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tabLst>
                <a:tab pos="7188200" algn="l"/>
              </a:tabLst>
            </a:pPr>
            <a:r>
              <a:rPr lang="ro-RO" altLang="ro-RO" dirty="0">
                <a:solidFill>
                  <a:srgbClr val="C00000"/>
                </a:solidFill>
              </a:rPr>
              <a:t>ln</a:t>
            </a:r>
            <a:r>
              <a:rPr lang="el-GR" altLang="ro-RO" dirty="0">
                <a:solidFill>
                  <a:srgbClr val="C00000"/>
                </a:solidFill>
              </a:rPr>
              <a:t>β</a:t>
            </a:r>
            <a:r>
              <a:rPr lang="ro-RO" altLang="ro-RO" baseline="-25000" dirty="0">
                <a:solidFill>
                  <a:srgbClr val="C00000"/>
                </a:solidFill>
              </a:rPr>
              <a:t>1</a:t>
            </a:r>
            <a:r>
              <a:rPr lang="ro-RO" altLang="ro-RO" dirty="0">
                <a:solidFill>
                  <a:srgbClr val="C00000"/>
                </a:solidFill>
              </a:rPr>
              <a:t> </a:t>
            </a:r>
            <a:r>
              <a:rPr lang="ro-RO" altLang="ro-RO" dirty="0">
                <a:cs typeface="Times New Roman" panose="02020603050405020304" pitchFamily="18" charset="0"/>
              </a:rPr>
              <a:t>arată variaţia </a:t>
            </a:r>
            <a:r>
              <a:rPr lang="ro-RO" altLang="ro-RO" dirty="0">
                <a:solidFill>
                  <a:srgbClr val="C00000"/>
                </a:solidFill>
                <a:cs typeface="Times New Roman" panose="02020603050405020304" pitchFamily="18" charset="0"/>
              </a:rPr>
              <a:t>medie </a:t>
            </a:r>
            <a:r>
              <a:rPr lang="ro-RO" altLang="ro-RO" u="sng" dirty="0">
                <a:solidFill>
                  <a:srgbClr val="C00000"/>
                </a:solidFill>
                <a:cs typeface="Times New Roman" panose="02020603050405020304" pitchFamily="18" charset="0"/>
              </a:rPr>
              <a:t>procentuală </a:t>
            </a:r>
            <a:r>
              <a:rPr lang="en-US" altLang="ro-RO" u="sng" dirty="0">
                <a:solidFill>
                  <a:srgbClr val="C00000"/>
                </a:solidFill>
                <a:cs typeface="Times New Roman" panose="02020603050405020304" pitchFamily="18" charset="0"/>
              </a:rPr>
              <a:t>(</a:t>
            </a:r>
            <a:r>
              <a:rPr lang="en-US" altLang="ro-RO" u="sng" dirty="0" err="1">
                <a:solidFill>
                  <a:srgbClr val="C00000"/>
                </a:solidFill>
                <a:cs typeface="Times New Roman" panose="02020603050405020304" pitchFamily="18" charset="0"/>
              </a:rPr>
              <a:t>relativa</a:t>
            </a:r>
            <a:r>
              <a:rPr lang="en-US" altLang="ro-RO" u="sng" dirty="0">
                <a:solidFill>
                  <a:srgbClr val="C00000"/>
                </a:solidFill>
                <a:cs typeface="Times New Roman" panose="02020603050405020304" pitchFamily="18" charset="0"/>
              </a:rPr>
              <a:t>%) </a:t>
            </a:r>
            <a:r>
              <a:rPr lang="ro-RO" altLang="ro-RO" dirty="0">
                <a:cs typeface="Times New Roman" panose="02020603050405020304" pitchFamily="18" charset="0"/>
              </a:rPr>
              <a:t>a lui </a:t>
            </a:r>
            <a:r>
              <a:rPr lang="ro-RO" altLang="ro-RO" i="1" dirty="0">
                <a:cs typeface="Times New Roman" panose="02020603050405020304" pitchFamily="18" charset="0"/>
              </a:rPr>
              <a:t>Y</a:t>
            </a:r>
            <a:r>
              <a:rPr lang="ro-RO" altLang="ro-RO" dirty="0">
                <a:cs typeface="Times New Roman" panose="02020603050405020304" pitchFamily="18" charset="0"/>
              </a:rPr>
              <a:t> </a:t>
            </a:r>
            <a:r>
              <a:rPr lang="en-US" altLang="ro-RO" dirty="0">
                <a:cs typeface="Times New Roman" panose="02020603050405020304" pitchFamily="18" charset="0"/>
              </a:rPr>
              <a:t> </a:t>
            </a:r>
            <a:r>
              <a:rPr lang="ro-RO" altLang="ro-RO" dirty="0">
                <a:cs typeface="Times New Roman" panose="02020603050405020304" pitchFamily="18" charset="0"/>
              </a:rPr>
              <a:t>la o </a:t>
            </a:r>
            <a:r>
              <a:rPr lang="ro-RO" altLang="ro-RO" dirty="0">
                <a:solidFill>
                  <a:srgbClr val="C00000"/>
                </a:solidFill>
                <a:cs typeface="Times New Roman" panose="02020603050405020304" pitchFamily="18" charset="0"/>
              </a:rPr>
              <a:t>variaţie</a:t>
            </a:r>
            <a:r>
              <a:rPr lang="en-US" altLang="ro-RO" dirty="0">
                <a:solidFill>
                  <a:srgbClr val="C00000"/>
                </a:solidFill>
                <a:cs typeface="Times New Roman" panose="02020603050405020304" pitchFamily="18" charset="0"/>
              </a:rPr>
              <a:t> </a:t>
            </a:r>
            <a:r>
              <a:rPr lang="ro-RO" altLang="ro-RO" dirty="0">
                <a:solidFill>
                  <a:srgbClr val="C00000"/>
                </a:solidFill>
                <a:cs typeface="Times New Roman" panose="02020603050405020304" pitchFamily="18" charset="0"/>
              </a:rPr>
              <a:t> </a:t>
            </a:r>
            <a:r>
              <a:rPr lang="ro-RO" altLang="ro-RO" u="sng" dirty="0">
                <a:solidFill>
                  <a:srgbClr val="C00000"/>
                </a:solidFill>
                <a:cs typeface="Times New Roman" panose="02020603050405020304" pitchFamily="18" charset="0"/>
              </a:rPr>
              <a:t>absolută</a:t>
            </a:r>
            <a:r>
              <a:rPr lang="ro-RO" altLang="ro-RO" dirty="0">
                <a:solidFill>
                  <a:srgbClr val="C00000"/>
                </a:solidFill>
                <a:cs typeface="Times New Roman" panose="02020603050405020304" pitchFamily="18" charset="0"/>
              </a:rPr>
              <a:t> </a:t>
            </a:r>
            <a:r>
              <a:rPr lang="ro-RO" altLang="ro-RO" dirty="0">
                <a:cs typeface="Times New Roman" panose="02020603050405020304" pitchFamily="18" charset="0"/>
              </a:rPr>
              <a:t>a lui X cu o unitate</a:t>
            </a:r>
            <a:r>
              <a:rPr lang="en-US" altLang="ro-RO" dirty="0">
                <a:cs typeface="Times New Roman" panose="02020603050405020304" pitchFamily="18" charset="0"/>
              </a:rPr>
              <a:t> de </a:t>
            </a:r>
            <a:r>
              <a:rPr lang="en-US" altLang="ro-RO" dirty="0" err="1">
                <a:cs typeface="Times New Roman" panose="02020603050405020304" pitchFamily="18" charset="0"/>
              </a:rPr>
              <a:t>masura</a:t>
            </a:r>
            <a:r>
              <a:rPr lang="en-US" altLang="ro-RO" dirty="0">
                <a:cs typeface="Times New Roman" panose="02020603050405020304" pitchFamily="18" charset="0"/>
              </a:rPr>
              <a:t> (U.M)</a:t>
            </a:r>
            <a:r>
              <a:rPr lang="ro-RO" altLang="ro-RO" dirty="0">
                <a:cs typeface="Times New Roman" panose="02020603050405020304" pitchFamily="18" charset="0"/>
              </a:rPr>
              <a:t>. Reprezintă rata de creştere/reducere a variabilei </a:t>
            </a:r>
            <a:r>
              <a:rPr lang="ro-RO" altLang="ro-RO" i="1" dirty="0">
                <a:cs typeface="Times New Roman" panose="02020603050405020304" pitchFamily="18" charset="0"/>
              </a:rPr>
              <a:t>Y</a:t>
            </a:r>
            <a:r>
              <a:rPr lang="ro-RO" altLang="ro-RO" dirty="0">
                <a:cs typeface="Times New Roman" panose="02020603050405020304" pitchFamily="18" charset="0"/>
              </a:rPr>
              <a:t> în raport cu o variație absolută a lui </a:t>
            </a:r>
            <a:r>
              <a:rPr lang="ro-RO" altLang="ro-RO" i="1" dirty="0">
                <a:cs typeface="Times New Roman" panose="02020603050405020304" pitchFamily="18" charset="0"/>
              </a:rPr>
              <a:t>X </a:t>
            </a:r>
            <a:r>
              <a:rPr lang="ro-RO" altLang="ro-RO" dirty="0">
                <a:cs typeface="Times New Roman" panose="02020603050405020304" pitchFamily="18" charset="0"/>
              </a:rPr>
              <a:t>cu o unitate.</a:t>
            </a:r>
          </a:p>
          <a:p>
            <a:pPr marL="638175" indent="-638175" eaLnBrk="1" hangingPunct="1">
              <a:buFont typeface="Calibri" pitchFamily="34" charset="0"/>
              <a:buNone/>
              <a:tabLst>
                <a:tab pos="7188200" algn="l"/>
              </a:tabLst>
            </a:pPr>
            <a:endParaRPr lang="en-US" altLang="ro-RO" dirty="0">
              <a:solidFill>
                <a:srgbClr val="C00000"/>
              </a:solidFill>
            </a:endParaRPr>
          </a:p>
          <a:p>
            <a:pPr marL="638175" indent="-638175" eaLnBrk="1" hangingPunct="1">
              <a:buFont typeface="Calibri" pitchFamily="34" charset="0"/>
              <a:buNone/>
              <a:tabLst>
                <a:tab pos="7188200" algn="l"/>
              </a:tabLst>
            </a:pPr>
            <a:endParaRPr lang="ro-RO" altLang="ro-RO" dirty="0">
              <a:solidFill>
                <a:srgbClr val="C00000"/>
              </a:solidFill>
            </a:endParaRPr>
          </a:p>
          <a:p>
            <a:pPr marL="638175" indent="-638175" eaLnBrk="1" hangingPunct="1">
              <a:buFont typeface="Calibri" pitchFamily="34" charset="0"/>
              <a:buNone/>
              <a:tabLst>
                <a:tab pos="7188200" algn="l"/>
              </a:tabLst>
            </a:pPr>
            <a:endParaRPr lang="en-US" altLang="ro-RO" dirty="0"/>
          </a:p>
        </p:txBody>
      </p:sp>
      <p:graphicFrame>
        <p:nvGraphicFramePr>
          <p:cNvPr id="37892" name="Object 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400675" y="1066800"/>
          <a:ext cx="235267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254000" progId="Equation.3">
                  <p:embed/>
                </p:oleObj>
              </mc:Choice>
              <mc:Fallback>
                <p:oleObj name="Equation" r:id="rId2" imgW="914400" imgH="254000" progId="Equation.3">
                  <p:embed/>
                  <p:pic>
                    <p:nvPicPr>
                      <p:cNvPr id="0" name="Picture 1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0675" y="1066800"/>
                        <a:ext cx="2352675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3" name="Object 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171825" y="1965921"/>
          <a:ext cx="432435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60500" imgH="228600" progId="Equation.3">
                  <p:embed/>
                </p:oleObj>
              </mc:Choice>
              <mc:Fallback>
                <p:oleObj name="Equation" r:id="rId4" imgW="1460500" imgH="228600" progId="Equation.3">
                  <p:embed/>
                  <p:pic>
                    <p:nvPicPr>
                      <p:cNvPr id="0" name="Picture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1825" y="1965921"/>
                        <a:ext cx="4324350" cy="58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1" name="Substituent număr diapozitiv 2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 defTabSz="47783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Econometrie</a:t>
            </a:r>
          </a:p>
        </p:txBody>
      </p:sp>
      <p:graphicFrame>
        <p:nvGraphicFramePr>
          <p:cNvPr id="37895" name="Object 4"/>
          <p:cNvGraphicFramePr>
            <a:graphicFrameLocks noChangeAspect="1"/>
          </p:cNvGraphicFramePr>
          <p:nvPr/>
        </p:nvGraphicFramePr>
        <p:xfrm>
          <a:off x="839999" y="5883214"/>
          <a:ext cx="8799301" cy="9304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581280" imgH="393480" progId="Equation.3">
                  <p:embed/>
                </p:oleObj>
              </mc:Choice>
              <mc:Fallback>
                <p:oleObj name="Equation" r:id="rId6" imgW="3581280" imgH="39348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999" y="5883214"/>
                        <a:ext cx="8799301" cy="9304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3"/>
          <p:cNvSpPr>
            <a:spLocks noGrp="1" noChangeArrowheads="1"/>
          </p:cNvSpPr>
          <p:nvPr>
            <p:ph idx="1"/>
          </p:nvPr>
        </p:nvSpPr>
        <p:spPr>
          <a:xfrm>
            <a:off x="514350" y="1968500"/>
            <a:ext cx="8856663" cy="2514600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ro-RO" altLang="ro-RO" sz="2900"/>
              <a:t>Observaţii:</a:t>
            </a:r>
          </a:p>
          <a:p>
            <a:pPr algn="just" eaLnBrk="1" hangingPunct="1">
              <a:buFont typeface="Calibri" pitchFamily="34" charset="0"/>
              <a:buNone/>
            </a:pPr>
            <a:r>
              <a:rPr lang="ro-RO" altLang="ro-RO" sz="2900">
                <a:cs typeface="Times New Roman" panose="02020603050405020304" pitchFamily="18" charset="0"/>
              </a:rPr>
              <a:t>Dacă </a:t>
            </a:r>
            <a:r>
              <a:rPr lang="ro-RO" altLang="ro-RO" sz="2900">
                <a:solidFill>
                  <a:srgbClr val="C00000"/>
                </a:solidFill>
                <a:cs typeface="Times New Roman" panose="02020603050405020304" pitchFamily="18" charset="0"/>
              </a:rPr>
              <a:t>ln</a:t>
            </a:r>
            <a:r>
              <a:rPr lang="el-GR" altLang="ro-RO" sz="2900">
                <a:solidFill>
                  <a:srgbClr val="C00000"/>
                </a:solidFill>
                <a:cs typeface="Times New Roman" panose="02020603050405020304" pitchFamily="18" charset="0"/>
              </a:rPr>
              <a:t>β</a:t>
            </a:r>
            <a:r>
              <a:rPr lang="ro-RO" altLang="ro-RO" sz="2900" baseline="-25000">
                <a:solidFill>
                  <a:srgbClr val="C00000"/>
                </a:solidFill>
                <a:cs typeface="Times New Roman" panose="02020603050405020304" pitchFamily="18" charset="0"/>
              </a:rPr>
              <a:t>1</a:t>
            </a:r>
            <a:r>
              <a:rPr lang="ro-RO" altLang="ro-RO" sz="2900">
                <a:solidFill>
                  <a:srgbClr val="C00000"/>
                </a:solidFill>
                <a:cs typeface="Times New Roman" panose="02020603050405020304" pitchFamily="18" charset="0"/>
              </a:rPr>
              <a:t>&gt;0</a:t>
            </a:r>
            <a:r>
              <a:rPr lang="ro-RO" altLang="ro-RO" sz="2900">
                <a:cs typeface="Times New Roman" panose="02020603050405020304" pitchFamily="18" charset="0"/>
              </a:rPr>
              <a:t>, adică </a:t>
            </a:r>
            <a:r>
              <a:rPr lang="el-GR" altLang="ro-RO" sz="2900">
                <a:solidFill>
                  <a:srgbClr val="C00000"/>
                </a:solidFill>
                <a:cs typeface="Times New Roman" panose="02020603050405020304" pitchFamily="18" charset="0"/>
              </a:rPr>
              <a:t>β</a:t>
            </a:r>
            <a:r>
              <a:rPr lang="ro-RO" altLang="ro-RO" sz="2900" baseline="-25000">
                <a:solidFill>
                  <a:srgbClr val="C00000"/>
                </a:solidFill>
                <a:cs typeface="Times New Roman" panose="02020603050405020304" pitchFamily="18" charset="0"/>
              </a:rPr>
              <a:t>1</a:t>
            </a:r>
            <a:r>
              <a:rPr lang="ro-RO" altLang="ro-RO" sz="2900">
                <a:solidFill>
                  <a:srgbClr val="C00000"/>
                </a:solidFill>
                <a:cs typeface="Times New Roman" panose="02020603050405020304" pitchFamily="18" charset="0"/>
              </a:rPr>
              <a:t>&gt;1</a:t>
            </a:r>
            <a:r>
              <a:rPr lang="ro-RO" altLang="ro-RO" sz="2900">
                <a:cs typeface="Times New Roman" panose="02020603050405020304" pitchFamily="18" charset="0"/>
              </a:rPr>
              <a:t>, atunci legătura dintre cele două variabile este directă.</a:t>
            </a:r>
          </a:p>
          <a:p>
            <a:pPr algn="just" eaLnBrk="1" hangingPunct="1">
              <a:buFont typeface="Calibri" pitchFamily="34" charset="0"/>
              <a:buNone/>
            </a:pPr>
            <a:r>
              <a:rPr lang="ro-RO" altLang="ro-RO" sz="2900">
                <a:cs typeface="Times New Roman" panose="02020603050405020304" pitchFamily="18" charset="0"/>
              </a:rPr>
              <a:t>Dacă </a:t>
            </a:r>
            <a:r>
              <a:rPr lang="ro-RO" altLang="ro-RO" sz="2900">
                <a:solidFill>
                  <a:srgbClr val="C00000"/>
                </a:solidFill>
                <a:cs typeface="Times New Roman" panose="02020603050405020304" pitchFamily="18" charset="0"/>
              </a:rPr>
              <a:t>ln</a:t>
            </a:r>
            <a:r>
              <a:rPr lang="el-GR" altLang="ro-RO" sz="2900">
                <a:solidFill>
                  <a:srgbClr val="C00000"/>
                </a:solidFill>
                <a:cs typeface="Times New Roman" panose="02020603050405020304" pitchFamily="18" charset="0"/>
              </a:rPr>
              <a:t>β</a:t>
            </a:r>
            <a:r>
              <a:rPr lang="ro-RO" altLang="ro-RO" sz="2900" baseline="-25000">
                <a:solidFill>
                  <a:srgbClr val="C00000"/>
                </a:solidFill>
                <a:cs typeface="Times New Roman" panose="02020603050405020304" pitchFamily="18" charset="0"/>
              </a:rPr>
              <a:t>1</a:t>
            </a:r>
            <a:r>
              <a:rPr lang="ro-RO" altLang="ro-RO" sz="2900">
                <a:solidFill>
                  <a:srgbClr val="C00000"/>
                </a:solidFill>
                <a:cs typeface="Times New Roman" panose="02020603050405020304" pitchFamily="18" charset="0"/>
              </a:rPr>
              <a:t>&lt;0</a:t>
            </a:r>
            <a:r>
              <a:rPr lang="ro-RO" altLang="ro-RO" sz="2900">
                <a:cs typeface="Times New Roman" panose="02020603050405020304" pitchFamily="18" charset="0"/>
              </a:rPr>
              <a:t>, adică </a:t>
            </a:r>
            <a:r>
              <a:rPr lang="ro-RO" altLang="ro-RO" sz="2900">
                <a:solidFill>
                  <a:srgbClr val="C00000"/>
                </a:solidFill>
                <a:cs typeface="Times New Roman" panose="02020603050405020304" pitchFamily="18" charset="0"/>
              </a:rPr>
              <a:t>0&lt;</a:t>
            </a:r>
            <a:r>
              <a:rPr lang="el-GR" altLang="ro-RO" sz="2900">
                <a:solidFill>
                  <a:srgbClr val="C00000"/>
                </a:solidFill>
                <a:cs typeface="Times New Roman" panose="02020603050405020304" pitchFamily="18" charset="0"/>
              </a:rPr>
              <a:t>β</a:t>
            </a:r>
            <a:r>
              <a:rPr lang="ro-RO" altLang="ro-RO" sz="2900" baseline="-25000">
                <a:solidFill>
                  <a:srgbClr val="C00000"/>
                </a:solidFill>
                <a:cs typeface="Times New Roman" panose="02020603050405020304" pitchFamily="18" charset="0"/>
              </a:rPr>
              <a:t>1</a:t>
            </a:r>
            <a:r>
              <a:rPr lang="ro-RO" altLang="ro-RO" sz="2900">
                <a:solidFill>
                  <a:srgbClr val="C00000"/>
                </a:solidFill>
                <a:cs typeface="Times New Roman" panose="02020603050405020304" pitchFamily="18" charset="0"/>
              </a:rPr>
              <a:t>&lt;1</a:t>
            </a:r>
            <a:r>
              <a:rPr lang="ro-RO" altLang="ro-RO" sz="2900">
                <a:cs typeface="Times New Roman" panose="02020603050405020304" pitchFamily="18" charset="0"/>
              </a:rPr>
              <a:t>, atunci legătura dintre cele două variabile este in</a:t>
            </a:r>
            <a:r>
              <a:rPr lang="en-US" altLang="ro-RO" sz="2900">
                <a:cs typeface="Times New Roman" panose="02020603050405020304" pitchFamily="18" charset="0"/>
              </a:rPr>
              <a:t>vers</a:t>
            </a:r>
            <a:r>
              <a:rPr lang="ro-RO" altLang="ro-RO" sz="2900">
                <a:cs typeface="Times New Roman" panose="02020603050405020304" pitchFamily="18" charset="0"/>
              </a:rPr>
              <a:t>ă.</a:t>
            </a:r>
            <a:endParaRPr lang="en-US" altLang="ro-RO" sz="2900">
              <a:cs typeface="Times New Roman" panose="02020603050405020304" pitchFamily="18" charset="0"/>
            </a:endParaRPr>
          </a:p>
        </p:txBody>
      </p:sp>
      <p:sp>
        <p:nvSpPr>
          <p:cNvPr id="45059" name="Substituent număr diapozitiv 2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rtlCol="0"/>
          <a:lstStyle/>
          <a:p>
            <a:pPr>
              <a:defRPr/>
            </a:pPr>
            <a:r>
              <a:rPr lang="en-US">
                <a:latin typeface="+mn-lt"/>
                <a:cs typeface="+mn-cs"/>
              </a:rPr>
              <a:t>Econometrie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00100" y="1095375"/>
            <a:ext cx="8793163" cy="4910138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ro-RO" altLang="ro-RO"/>
              <a:t>2. Estimarea parametrilor modelului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o-RO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o-RO"/>
              <a:t>S</a:t>
            </a:r>
            <a:r>
              <a:rPr lang="ro-RO" altLang="ro-RO"/>
              <a:t>e face prin MCMMP: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ro-RO" altLang="ro-RO"/>
              <a:t> Sistemul de ecuaţii normale: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US" altLang="ro-RO"/>
          </a:p>
        </p:txBody>
      </p:sp>
      <p:graphicFrame>
        <p:nvGraphicFramePr>
          <p:cNvPr id="39939" name="Object 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981325" y="2906713"/>
          <a:ext cx="4219575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84400" imgH="254000" progId="Equation.3">
                  <p:embed/>
                </p:oleObj>
              </mc:Choice>
              <mc:Fallback>
                <p:oleObj name="Equation" r:id="rId2" imgW="2184400" imgH="254000" progId="Equation.3">
                  <p:embed/>
                  <p:pic>
                    <p:nvPicPr>
                      <p:cNvPr id="0" name="Picture 1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1325" y="2906713"/>
                        <a:ext cx="4219575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0" name="Object 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968625" y="3662363"/>
          <a:ext cx="4257675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66900" imgH="241300" progId="Equation.3">
                  <p:embed/>
                </p:oleObj>
              </mc:Choice>
              <mc:Fallback>
                <p:oleObj name="Equation" r:id="rId4" imgW="1866900" imgH="241300" progId="Equation.3">
                  <p:embed/>
                  <p:pic>
                    <p:nvPicPr>
                      <p:cNvPr id="0" name="Picture 2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8625" y="3662363"/>
                        <a:ext cx="4257675" cy="500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0" y="-195263"/>
            <a:ext cx="193675" cy="390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5756" tIns="47878" rIns="95756" bIns="47878" anchor="ctr">
            <a:spAutoFit/>
          </a:bodyPr>
          <a:lstStyle>
            <a:lvl1pPr>
              <a:lnSpc>
                <a:spcPct val="90000"/>
              </a:lnSpc>
              <a:spcBef>
                <a:spcPts val="1263"/>
              </a:spcBef>
              <a:spcAft>
                <a:spcPts val="213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b="1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9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ro-RO" altLang="ro-RO" sz="1900" b="0">
              <a:latin typeface="Calibri" panose="020F0502020204030204" pitchFamily="34" charset="0"/>
            </a:endParaRPr>
          </a:p>
        </p:txBody>
      </p:sp>
      <p:sp>
        <p:nvSpPr>
          <p:cNvPr id="39942" name="Rectangle 7"/>
          <p:cNvSpPr>
            <a:spLocks noChangeArrowheads="1"/>
          </p:cNvSpPr>
          <p:nvPr/>
        </p:nvSpPr>
        <p:spPr bwMode="auto">
          <a:xfrm>
            <a:off x="0" y="-195263"/>
            <a:ext cx="193675" cy="390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5756" tIns="47878" rIns="95756" bIns="47878" anchor="ctr">
            <a:spAutoFit/>
          </a:bodyPr>
          <a:lstStyle>
            <a:lvl1pPr>
              <a:lnSpc>
                <a:spcPct val="90000"/>
              </a:lnSpc>
              <a:spcBef>
                <a:spcPts val="1263"/>
              </a:spcBef>
              <a:spcAft>
                <a:spcPts val="213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b="1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9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ro-RO" altLang="ro-RO" sz="1900" b="0">
              <a:latin typeface="Calibri" panose="020F0502020204030204" pitchFamily="34" charset="0"/>
            </a:endParaRPr>
          </a:p>
        </p:txBody>
      </p:sp>
      <p:sp>
        <p:nvSpPr>
          <p:cNvPr id="39943" name="Rectangle 9"/>
          <p:cNvSpPr>
            <a:spLocks noChangeArrowheads="1"/>
          </p:cNvSpPr>
          <p:nvPr/>
        </p:nvSpPr>
        <p:spPr bwMode="auto">
          <a:xfrm>
            <a:off x="0" y="-195263"/>
            <a:ext cx="193675" cy="390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5756" tIns="47878" rIns="95756" bIns="47878" anchor="ctr">
            <a:spAutoFit/>
          </a:bodyPr>
          <a:lstStyle>
            <a:lvl1pPr>
              <a:lnSpc>
                <a:spcPct val="90000"/>
              </a:lnSpc>
              <a:spcBef>
                <a:spcPts val="1263"/>
              </a:spcBef>
              <a:spcAft>
                <a:spcPts val="213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b="1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9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ro-RO" altLang="ro-RO" sz="1900" b="0">
              <a:latin typeface="Calibri" panose="020F0502020204030204" pitchFamily="34" charset="0"/>
            </a:endParaRPr>
          </a:p>
        </p:txBody>
      </p:sp>
      <p:sp>
        <p:nvSpPr>
          <p:cNvPr id="39944" name="Rectangle 10"/>
          <p:cNvSpPr>
            <a:spLocks noChangeArrowheads="1"/>
          </p:cNvSpPr>
          <p:nvPr/>
        </p:nvSpPr>
        <p:spPr bwMode="auto">
          <a:xfrm>
            <a:off x="0" y="-195263"/>
            <a:ext cx="193675" cy="390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5756" tIns="47878" rIns="95756" bIns="47878" anchor="ctr">
            <a:spAutoFit/>
          </a:bodyPr>
          <a:lstStyle>
            <a:lvl1pPr>
              <a:lnSpc>
                <a:spcPct val="90000"/>
              </a:lnSpc>
              <a:spcBef>
                <a:spcPts val="1263"/>
              </a:spcBef>
              <a:spcAft>
                <a:spcPts val="213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b="1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9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ro-RO" altLang="ro-RO" sz="1900" b="0">
              <a:latin typeface="Calibri" panose="020F0502020204030204" pitchFamily="34" charset="0"/>
            </a:endParaRPr>
          </a:p>
        </p:txBody>
      </p:sp>
      <p:sp>
        <p:nvSpPr>
          <p:cNvPr id="39945" name="Rectangle 11"/>
          <p:cNvSpPr>
            <a:spLocks noChangeArrowheads="1"/>
          </p:cNvSpPr>
          <p:nvPr/>
        </p:nvSpPr>
        <p:spPr bwMode="auto">
          <a:xfrm>
            <a:off x="0" y="-195263"/>
            <a:ext cx="193675" cy="390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lIns="95756" tIns="47878" rIns="95756" bIns="47878" anchor="ctr">
            <a:spAutoFit/>
          </a:bodyPr>
          <a:lstStyle>
            <a:lvl1pPr>
              <a:lnSpc>
                <a:spcPct val="90000"/>
              </a:lnSpc>
              <a:spcBef>
                <a:spcPts val="1263"/>
              </a:spcBef>
              <a:spcAft>
                <a:spcPts val="213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b="1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9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ro-RO" altLang="ro-RO" sz="1900" b="0">
              <a:latin typeface="Calibri" panose="020F0502020204030204" pitchFamily="34" charset="0"/>
            </a:endParaRPr>
          </a:p>
        </p:txBody>
      </p:sp>
      <p:graphicFrame>
        <p:nvGraphicFramePr>
          <p:cNvPr id="39946" name="Object 4"/>
          <p:cNvGraphicFramePr>
            <a:graphicFrameLocks noChangeAspect="1"/>
          </p:cNvGraphicFramePr>
          <p:nvPr/>
        </p:nvGraphicFramePr>
        <p:xfrm>
          <a:off x="4313238" y="1846263"/>
          <a:ext cx="2125662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14400" imgH="254000" progId="Equation.3">
                  <p:embed/>
                </p:oleObj>
              </mc:Choice>
              <mc:Fallback>
                <p:oleObj name="Equation" r:id="rId6" imgW="914400" imgH="2540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3238" y="1846263"/>
                        <a:ext cx="2125662" cy="561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1" name="Substituent număr diapozitiv 2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 defTabSz="47783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Econometrie</a:t>
            </a:r>
          </a:p>
        </p:txBody>
      </p:sp>
      <p:graphicFrame>
        <p:nvGraphicFramePr>
          <p:cNvPr id="39948" name="Object 5"/>
          <p:cNvGraphicFramePr>
            <a:graphicFrameLocks noGrp="1" noChangeAspect="1"/>
          </p:cNvGraphicFramePr>
          <p:nvPr/>
        </p:nvGraphicFramePr>
        <p:xfrm>
          <a:off x="909638" y="4410075"/>
          <a:ext cx="4335462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019300" imgH="508000" progId="Equation.3">
                  <p:embed/>
                </p:oleObj>
              </mc:Choice>
              <mc:Fallback>
                <p:oleObj name="Equation" r:id="rId8" imgW="2019300" imgH="508000" progId="Equation.3">
                  <p:embed/>
                  <p:pic>
                    <p:nvPicPr>
                      <p:cNvPr id="0" name="Picture 2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9638" y="4410075"/>
                        <a:ext cx="4335462" cy="895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9" name="Object 6"/>
          <p:cNvGraphicFramePr>
            <a:graphicFrameLocks noGrp="1" noChangeAspect="1"/>
          </p:cNvGraphicFramePr>
          <p:nvPr/>
        </p:nvGraphicFramePr>
        <p:xfrm>
          <a:off x="1066800" y="5535613"/>
          <a:ext cx="5218113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247900" imgH="508000" progId="Equation.3">
                  <p:embed/>
                </p:oleObj>
              </mc:Choice>
              <mc:Fallback>
                <p:oleObj name="Equation" r:id="rId10" imgW="2247900" imgH="508000" progId="Equation.3">
                  <p:embed/>
                  <p:pic>
                    <p:nvPicPr>
                      <p:cNvPr id="0" name="Picture 2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535613"/>
                        <a:ext cx="5218113" cy="1009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 txBox="1">
            <a:spLocks noChangeArrowheads="1"/>
          </p:cNvSpPr>
          <p:nvPr/>
        </p:nvSpPr>
        <p:spPr bwMode="auto">
          <a:xfrm>
            <a:off x="550863" y="1990725"/>
            <a:ext cx="9215437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56" tIns="47878" rIns="95756" bIns="47878"/>
          <a:lstStyle>
            <a:lvl1pPr marL="358775" indent="-358775" defTabSz="957263">
              <a:lnSpc>
                <a:spcPct val="90000"/>
              </a:lnSpc>
              <a:spcBef>
                <a:spcPts val="1263"/>
              </a:spcBef>
              <a:spcAft>
                <a:spcPts val="213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b="1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defTabSz="957263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9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 defTabSz="957263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 defTabSz="957263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 defTabSz="957263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957263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957263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957263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957263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ro-RO" altLang="ro-RO" sz="2900"/>
              <a:t>3. Testarea semnificaţiei parametrilor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ro-RO" altLang="ro-RO" sz="2900" b="0"/>
              <a:t>Ipoteze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ro-RO" altLang="ro-RO" sz="2900" b="0"/>
              <a:t>Interpretare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lang="ro-RO" altLang="ro-RO" sz="2900" b="0"/>
          </a:p>
          <a:p>
            <a:pPr algn="just"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ro-RO" altLang="ro-RO" sz="2900"/>
              <a:t>4. Intensitatea legăturii dintre variabile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ro-RO" altLang="ro-RO" sz="2900" b="0"/>
              <a:t>- raportul de determinaţie (</a:t>
            </a:r>
            <a:r>
              <a:rPr lang="ro-RO" altLang="ro-RO" sz="2900" b="0" i="1"/>
              <a:t>R square</a:t>
            </a:r>
            <a:r>
              <a:rPr lang="ro-RO" altLang="ro-RO" sz="2900" b="0"/>
              <a:t>)</a:t>
            </a:r>
            <a:endParaRPr lang="en-US" altLang="ro-RO" sz="2900" b="0"/>
          </a:p>
        </p:txBody>
      </p:sp>
      <p:sp>
        <p:nvSpPr>
          <p:cNvPr id="46083" name="Substituent număr diapozitiv 2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rtlCol="0"/>
          <a:lstStyle/>
          <a:p>
            <a:pPr>
              <a:defRPr/>
            </a:pPr>
            <a:r>
              <a:rPr lang="en-US">
                <a:latin typeface="+mn-lt"/>
                <a:cs typeface="+mn-cs"/>
              </a:rPr>
              <a:t>Econometrie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>
            <a:spLocks noChangeArrowheads="1"/>
          </p:cNvSpPr>
          <p:nvPr/>
        </p:nvSpPr>
        <p:spPr bwMode="auto">
          <a:xfrm>
            <a:off x="469900" y="4068763"/>
            <a:ext cx="9601200" cy="225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56" tIns="47878" rIns="95756" bIns="47878">
            <a:spAutoFit/>
          </a:bodyPr>
          <a:lstStyle>
            <a:lvl1pPr marL="457200" indent="-457200">
              <a:lnSpc>
                <a:spcPct val="90000"/>
              </a:lnSpc>
              <a:spcBef>
                <a:spcPts val="1263"/>
              </a:spcBef>
              <a:spcAft>
                <a:spcPts val="213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b="1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9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ro-RO"/>
              <a:t>								</a:t>
            </a:r>
            <a:r>
              <a:rPr lang="en-US" altLang="ro-RO">
                <a:sym typeface="Wingdings" panose="05000000000000000000" pitchFamily="2" charset="2"/>
              </a:rPr>
              <a:t></a:t>
            </a:r>
            <a:endParaRPr lang="en-US" altLang="ro-RO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ro-RO" altLang="ro-RO"/>
              <a:t>Ecuaţia estimată a legăturii dintre cele două variabile este:</a:t>
            </a:r>
            <a:br>
              <a:rPr lang="ro-RO" altLang="ro-RO"/>
            </a:br>
            <a:endParaRPr lang="en-US" altLang="ro-RO" b="0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ro-RO" altLang="ro-RO">
                <a:solidFill>
                  <a:srgbClr val="C00000"/>
                </a:solidFill>
              </a:rPr>
              <a:t>Logaritmând ecuaţia </a:t>
            </a:r>
            <a:r>
              <a:rPr lang="ro-RO" altLang="ro-RO"/>
              <a:t>de mai sus, se obţine:</a:t>
            </a:r>
            <a:endParaRPr lang="en-US" altLang="ro-RO"/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ro-RO">
                <a:solidFill>
                  <a:srgbClr val="C00000"/>
                </a:solidFill>
              </a:rPr>
              <a:t>l</a:t>
            </a:r>
            <a:r>
              <a:rPr lang="ro-RO" altLang="ro-RO">
                <a:solidFill>
                  <a:srgbClr val="C00000"/>
                </a:solidFill>
              </a:rPr>
              <a:t>n y</a:t>
            </a:r>
            <a:r>
              <a:rPr lang="ro-RO" altLang="ro-RO" baseline="-25000">
                <a:solidFill>
                  <a:srgbClr val="C00000"/>
                </a:solidFill>
              </a:rPr>
              <a:t>i</a:t>
            </a:r>
            <a:r>
              <a:rPr lang="ro-RO" altLang="ro-RO">
                <a:solidFill>
                  <a:srgbClr val="C00000"/>
                </a:solidFill>
              </a:rPr>
              <a:t>=ln 1,322</a:t>
            </a:r>
            <a:r>
              <a:rPr lang="en-US" altLang="ro-RO">
                <a:solidFill>
                  <a:srgbClr val="C00000"/>
                </a:solidFill>
              </a:rPr>
              <a:t>+x</a:t>
            </a:r>
            <a:r>
              <a:rPr lang="en-US" altLang="ro-RO" baseline="-25000">
                <a:solidFill>
                  <a:srgbClr val="C00000"/>
                </a:solidFill>
              </a:rPr>
              <a:t>i</a:t>
            </a:r>
            <a:r>
              <a:rPr lang="ro-RO" altLang="ro-RO" baseline="-25000">
                <a:solidFill>
                  <a:srgbClr val="C00000"/>
                </a:solidFill>
              </a:rPr>
              <a:t> </a:t>
            </a:r>
            <a:r>
              <a:rPr lang="en-US" altLang="ro-RO">
                <a:solidFill>
                  <a:srgbClr val="C00000"/>
                </a:solidFill>
              </a:rPr>
              <a:t>ln</a:t>
            </a:r>
            <a:r>
              <a:rPr lang="ro-RO" altLang="ro-RO">
                <a:solidFill>
                  <a:srgbClr val="C00000"/>
                </a:solidFill>
              </a:rPr>
              <a:t> </a:t>
            </a:r>
            <a:r>
              <a:rPr lang="en-US" altLang="ro-RO">
                <a:solidFill>
                  <a:srgbClr val="C00000"/>
                </a:solidFill>
              </a:rPr>
              <a:t>1,769</a:t>
            </a:r>
            <a:r>
              <a:rPr lang="ro-RO" altLang="ro-RO">
                <a:solidFill>
                  <a:srgbClr val="C00000"/>
                </a:solidFill>
              </a:rPr>
              <a:t> = 0,279</a:t>
            </a:r>
            <a:r>
              <a:rPr lang="en-US" altLang="ro-RO">
                <a:solidFill>
                  <a:srgbClr val="C00000"/>
                </a:solidFill>
              </a:rPr>
              <a:t>+0,570</a:t>
            </a:r>
            <a:r>
              <a:rPr lang="ro-RO" altLang="ro-RO">
                <a:solidFill>
                  <a:srgbClr val="C00000"/>
                </a:solidFill>
              </a:rPr>
              <a:t> </a:t>
            </a:r>
            <a:r>
              <a:rPr lang="en-US" altLang="ro-RO">
                <a:solidFill>
                  <a:srgbClr val="C00000"/>
                </a:solidFill>
              </a:rPr>
              <a:t>x</a:t>
            </a:r>
            <a:r>
              <a:rPr lang="en-US" altLang="ro-RO" baseline="-25000">
                <a:solidFill>
                  <a:srgbClr val="C00000"/>
                </a:solidFill>
              </a:rPr>
              <a:t>i</a:t>
            </a:r>
            <a:endParaRPr lang="en-US" altLang="ro-RO">
              <a:solidFill>
                <a:srgbClr val="C00000"/>
              </a:solidFill>
            </a:endParaRPr>
          </a:p>
        </p:txBody>
      </p:sp>
      <p:pic>
        <p:nvPicPr>
          <p:cNvPr id="41987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66925" y="2149475"/>
            <a:ext cx="6581775" cy="1954213"/>
          </a:xfrm>
        </p:spPr>
      </p:pic>
      <p:graphicFrame>
        <p:nvGraphicFramePr>
          <p:cNvPr id="41988" name="Object 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98475" y="5014913"/>
          <a:ext cx="95250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384800" imgH="254000" progId="Equation.3">
                  <p:embed/>
                </p:oleObj>
              </mc:Choice>
              <mc:Fallback>
                <p:oleObj name="Equation" r:id="rId3" imgW="5384800" imgH="254000" progId="Equation.3">
                  <p:embed/>
                  <p:pic>
                    <p:nvPicPr>
                      <p:cNvPr id="0" name="Picture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475" y="5014913"/>
                        <a:ext cx="9525000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Substituent număr diapozitiv 2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 defTabSz="47783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Econometrie</a:t>
            </a:r>
          </a:p>
        </p:txBody>
      </p:sp>
      <p:sp>
        <p:nvSpPr>
          <p:cNvPr id="41990" name="Rectangle 3"/>
          <p:cNvSpPr txBox="1">
            <a:spLocks noChangeArrowheads="1"/>
          </p:cNvSpPr>
          <p:nvPr/>
        </p:nvSpPr>
        <p:spPr bwMode="auto">
          <a:xfrm>
            <a:off x="498475" y="519113"/>
            <a:ext cx="9129713" cy="175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7878" rIns="0" bIns="47878"/>
          <a:lstStyle>
            <a:lvl1pPr defTabSz="957263">
              <a:lnSpc>
                <a:spcPct val="90000"/>
              </a:lnSpc>
              <a:spcBef>
                <a:spcPts val="1263"/>
              </a:spcBef>
              <a:spcAft>
                <a:spcPts val="213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b="1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defTabSz="957263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9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 defTabSz="957263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 defTabSz="957263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 defTabSz="957263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957263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957263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957263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957263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ClrTx/>
              <a:buSzTx/>
              <a:buFont typeface="Calibri" panose="020F0502020204030204" pitchFamily="34" charset="0"/>
              <a:buNone/>
            </a:pPr>
            <a:r>
              <a:rPr lang="ro-RO" altLang="ro-RO" sz="3600"/>
              <a:t> 5. Exemplu</a:t>
            </a:r>
          </a:p>
          <a:p>
            <a:pPr algn="just" eaLnBrk="1" hangingPunct="1">
              <a:spcBef>
                <a:spcPct val="0"/>
              </a:spcBef>
              <a:spcAft>
                <a:spcPct val="0"/>
              </a:spcAft>
              <a:buClrTx/>
              <a:buSzTx/>
              <a:buFont typeface="Calibri" panose="020F0502020204030204" pitchFamily="34" charset="0"/>
              <a:buNone/>
            </a:pPr>
            <a:r>
              <a:rPr lang="ro-RO" altLang="ro-RO" sz="2900"/>
              <a:t>	</a:t>
            </a:r>
            <a:r>
              <a:rPr lang="ro-RO" altLang="ro-RO" sz="2400"/>
              <a:t>În urma analizei legăturii dintre </a:t>
            </a:r>
            <a:r>
              <a:rPr lang="ro-RO" altLang="ro-RO" sz="2400">
                <a:solidFill>
                  <a:srgbClr val="FF0000"/>
                </a:solidFill>
              </a:rPr>
              <a:t>valoarea investiţiilor</a:t>
            </a:r>
            <a:r>
              <a:rPr lang="en-US" altLang="ro-RO" sz="2400">
                <a:solidFill>
                  <a:srgbClr val="FF0000"/>
                </a:solidFill>
              </a:rPr>
              <a:t> </a:t>
            </a:r>
            <a:r>
              <a:rPr lang="ro-RO" altLang="ro-RO" sz="2400"/>
              <a:t>(mii euro) şi </a:t>
            </a:r>
            <a:r>
              <a:rPr lang="ro-RO" altLang="ro-RO" sz="2400">
                <a:solidFill>
                  <a:srgbClr val="FF0000"/>
                </a:solidFill>
              </a:rPr>
              <a:t>valoarea producţiei</a:t>
            </a:r>
            <a:r>
              <a:rPr lang="ro-RO" altLang="ro-RO" sz="2400"/>
              <a:t> (mil. euro) înregistrate pe un eşantion de 5 firme, s-au obţinut următoarele rezultate:</a:t>
            </a:r>
            <a:endParaRPr lang="en-US" altLang="ro-RO" sz="2400"/>
          </a:p>
        </p:txBody>
      </p:sp>
      <p:graphicFrame>
        <p:nvGraphicFramePr>
          <p:cNvPr id="41991" name="Object 7"/>
          <p:cNvGraphicFramePr>
            <a:graphicFrameLocks noGrp="1" noChangeAspect="1"/>
          </p:cNvGraphicFramePr>
          <p:nvPr/>
        </p:nvGraphicFramePr>
        <p:xfrm>
          <a:off x="1790700" y="4062413"/>
          <a:ext cx="186690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914400" imgH="254000" progId="Equation.3">
                  <p:embed/>
                </p:oleObj>
              </mc:Choice>
              <mc:Fallback>
                <p:oleObj name="Equation" r:id="rId5" imgW="914400" imgH="254000" progId="Equation.3">
                  <p:embed/>
                  <p:pic>
                    <p:nvPicPr>
                      <p:cNvPr id="0" name="Picture 1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4062413"/>
                        <a:ext cx="1866900" cy="474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2" name="Object 3"/>
          <p:cNvGraphicFramePr>
            <a:graphicFrameLocks noGrp="1" noChangeAspect="1"/>
          </p:cNvGraphicFramePr>
          <p:nvPr/>
        </p:nvGraphicFramePr>
        <p:xfrm>
          <a:off x="4500563" y="4051300"/>
          <a:ext cx="33147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460500" imgH="228600" progId="Equation.3">
                  <p:embed/>
                </p:oleObj>
              </mc:Choice>
              <mc:Fallback>
                <p:oleObj name="Equation" r:id="rId7" imgW="1460500" imgH="228600" progId="Equation.3">
                  <p:embed/>
                  <p:pic>
                    <p:nvPicPr>
                      <p:cNvPr id="0" name="Picture 1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4051300"/>
                        <a:ext cx="3314700" cy="449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538163"/>
            <a:ext cx="9215438" cy="514350"/>
          </a:xfrm>
        </p:spPr>
        <p:txBody>
          <a:bodyPr/>
          <a:lstStyle/>
          <a:p>
            <a:pPr defTabSz="957560" eaLnBrk="1" fontAlgn="auto" hangingPunct="1">
              <a:spcAft>
                <a:spcPts val="0"/>
              </a:spcAft>
              <a:defRPr/>
            </a:pPr>
            <a:r>
              <a:rPr lang="en-US" sz="2800" dirty="0">
                <a:solidFill>
                  <a:srgbClr val="C00000"/>
                </a:solidFill>
              </a:rPr>
              <a:t>l</a:t>
            </a:r>
            <a:r>
              <a:rPr lang="ro-RO" sz="2800" dirty="0">
                <a:solidFill>
                  <a:srgbClr val="C00000"/>
                </a:solidFill>
              </a:rPr>
              <a:t>n y</a:t>
            </a:r>
            <a:r>
              <a:rPr lang="ro-RO" sz="2800" baseline="-25000" dirty="0">
                <a:solidFill>
                  <a:srgbClr val="C00000"/>
                </a:solidFill>
              </a:rPr>
              <a:t>i</a:t>
            </a:r>
            <a:r>
              <a:rPr lang="ro-RO" sz="2800" dirty="0">
                <a:solidFill>
                  <a:srgbClr val="C00000"/>
                </a:solidFill>
              </a:rPr>
              <a:t>=ln 1,322</a:t>
            </a:r>
            <a:r>
              <a:rPr lang="en-US" sz="2800" dirty="0">
                <a:solidFill>
                  <a:srgbClr val="C00000"/>
                </a:solidFill>
              </a:rPr>
              <a:t>+x</a:t>
            </a:r>
            <a:r>
              <a:rPr lang="en-US" sz="2800" baseline="-25000" dirty="0">
                <a:solidFill>
                  <a:srgbClr val="C00000"/>
                </a:solidFill>
              </a:rPr>
              <a:t>i</a:t>
            </a:r>
            <a:r>
              <a:rPr lang="ro-RO" sz="2800" baseline="-25000" dirty="0">
                <a:solidFill>
                  <a:srgbClr val="C00000"/>
                </a:solidFill>
              </a:rPr>
              <a:t> </a:t>
            </a:r>
            <a:r>
              <a:rPr lang="en-US" sz="2800" dirty="0" err="1">
                <a:solidFill>
                  <a:srgbClr val="C00000"/>
                </a:solidFill>
              </a:rPr>
              <a:t>ln</a:t>
            </a:r>
            <a:r>
              <a:rPr lang="ro-RO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</a:rPr>
              <a:t>1,769</a:t>
            </a:r>
            <a:r>
              <a:rPr lang="ro-RO" sz="2800" dirty="0">
                <a:solidFill>
                  <a:srgbClr val="C00000"/>
                </a:solidFill>
              </a:rPr>
              <a:t> = 0,279</a:t>
            </a:r>
            <a:r>
              <a:rPr lang="en-US" sz="2800" dirty="0">
                <a:solidFill>
                  <a:srgbClr val="C00000"/>
                </a:solidFill>
              </a:rPr>
              <a:t>+0,570</a:t>
            </a:r>
            <a:r>
              <a:rPr lang="ro-RO" sz="2800" dirty="0">
                <a:solidFill>
                  <a:srgbClr val="C00000"/>
                </a:solidFill>
              </a:rPr>
              <a:t> </a:t>
            </a:r>
            <a:r>
              <a:rPr lang="en-US" sz="2800" dirty="0">
                <a:solidFill>
                  <a:srgbClr val="C00000"/>
                </a:solidFill>
              </a:rPr>
              <a:t>x</a:t>
            </a:r>
            <a:r>
              <a:rPr lang="en-US" sz="2800" baseline="-25000" dirty="0">
                <a:solidFill>
                  <a:srgbClr val="C00000"/>
                </a:solidFill>
              </a:rPr>
              <a:t>i</a:t>
            </a:r>
            <a:r>
              <a:rPr lang="en-US" sz="2800" dirty="0">
                <a:solidFill>
                  <a:srgbClr val="C00000"/>
                </a:solidFill>
                <a:sym typeface="Wingdings" pitchFamily="2" charset="2"/>
              </a:rPr>
              <a:t></a:t>
            </a:r>
            <a:endParaRPr lang="en-US" sz="2900" dirty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138113" y="987425"/>
            <a:ext cx="9877425" cy="4543425"/>
          </a:xfrm>
        </p:spPr>
        <p:txBody>
          <a:bodyPr/>
          <a:lstStyle/>
          <a:p>
            <a:pPr marL="0" indent="0" algn="just" eaLnBrk="1" hangingPunct="1">
              <a:buFont typeface="Calibri" pitchFamily="34" charset="0"/>
              <a:buNone/>
            </a:pPr>
            <a:r>
              <a:rPr lang="ro-RO" altLang="ro-RO" sz="2400" dirty="0"/>
              <a:t>Interpretare:</a:t>
            </a:r>
          </a:p>
          <a:p>
            <a:pPr marL="0" indent="0" algn="just" eaLnBrk="1" hangingPunct="1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l-GR" altLang="ro-RO" sz="2400" dirty="0">
                <a:solidFill>
                  <a:srgbClr val="FF0000"/>
                </a:solidFill>
              </a:rPr>
              <a:t>β</a:t>
            </a:r>
            <a:r>
              <a:rPr lang="en-US" altLang="ro-RO" sz="2400" baseline="-25000" dirty="0">
                <a:solidFill>
                  <a:srgbClr val="FF0000"/>
                </a:solidFill>
              </a:rPr>
              <a:t>1</a:t>
            </a:r>
            <a:r>
              <a:rPr lang="en-US" altLang="ro-RO" sz="2400" dirty="0"/>
              <a:t>: </a:t>
            </a:r>
            <a:r>
              <a:rPr lang="en-US" altLang="ro-RO" sz="2400" dirty="0">
                <a:sym typeface="Wingdings" panose="05000000000000000000" pitchFamily="2" charset="2"/>
              </a:rPr>
              <a:t>la o </a:t>
            </a:r>
            <a:r>
              <a:rPr lang="en-US" altLang="ro-RO" sz="2400" dirty="0" err="1">
                <a:sym typeface="Wingdings" panose="05000000000000000000" pitchFamily="2" charset="2"/>
              </a:rPr>
              <a:t>crestere</a:t>
            </a:r>
            <a:r>
              <a:rPr lang="en-US" altLang="ro-RO" sz="2400" dirty="0">
                <a:sym typeface="Wingdings" panose="05000000000000000000" pitchFamily="2" charset="2"/>
              </a:rPr>
              <a:t> (</a:t>
            </a:r>
            <a:r>
              <a:rPr lang="en-US" altLang="ro-RO" sz="2400" dirty="0" err="1">
                <a:sym typeface="Wingdings" panose="05000000000000000000" pitchFamily="2" charset="2"/>
              </a:rPr>
              <a:t>absoluta</a:t>
            </a:r>
            <a:r>
              <a:rPr lang="en-US" altLang="ro-RO" sz="2400" dirty="0">
                <a:sym typeface="Wingdings" panose="05000000000000000000" pitchFamily="2" charset="2"/>
              </a:rPr>
              <a:t>) a </a:t>
            </a:r>
            <a:r>
              <a:rPr lang="en-US" altLang="ro-RO" sz="2400" dirty="0" err="1">
                <a:sym typeface="Wingdings" panose="05000000000000000000" pitchFamily="2" charset="2"/>
              </a:rPr>
              <a:t>lui</a:t>
            </a:r>
            <a:r>
              <a:rPr lang="en-US" altLang="ro-RO" sz="2400" dirty="0">
                <a:sym typeface="Wingdings" panose="05000000000000000000" pitchFamily="2" charset="2"/>
              </a:rPr>
              <a:t> X cu 1 </a:t>
            </a:r>
            <a:r>
              <a:rPr lang="en-US" altLang="ro-RO" sz="2400" i="1" dirty="0" err="1">
                <a:solidFill>
                  <a:srgbClr val="FF0000"/>
                </a:solidFill>
                <a:sym typeface="Wingdings" panose="05000000000000000000" pitchFamily="2" charset="2"/>
              </a:rPr>
              <a:t>mie</a:t>
            </a:r>
            <a:r>
              <a:rPr lang="en-US" altLang="ro-RO" sz="2400" i="1" dirty="0">
                <a:solidFill>
                  <a:srgbClr val="FF0000"/>
                </a:solidFill>
                <a:sym typeface="Wingdings" panose="05000000000000000000" pitchFamily="2" charset="2"/>
              </a:rPr>
              <a:t> euro</a:t>
            </a:r>
            <a:r>
              <a:rPr lang="en-US" altLang="ro-RO" sz="2400" dirty="0">
                <a:sym typeface="Wingdings" panose="05000000000000000000" pitchFamily="2" charset="2"/>
              </a:rPr>
              <a:t> (U.M) ii </a:t>
            </a:r>
            <a:r>
              <a:rPr lang="en-US" altLang="ro-RO" sz="2400" dirty="0" err="1">
                <a:sym typeface="Wingdings" panose="05000000000000000000" pitchFamily="2" charset="2"/>
              </a:rPr>
              <a:t>corespune</a:t>
            </a:r>
            <a:r>
              <a:rPr lang="en-US" altLang="ro-RO" sz="2400" dirty="0">
                <a:sym typeface="Wingdings" panose="05000000000000000000" pitchFamily="2" charset="2"/>
              </a:rPr>
              <a:t> o </a:t>
            </a:r>
            <a:r>
              <a:rPr lang="en-US" altLang="ro-RO" sz="2400" dirty="0" err="1">
                <a:sym typeface="Wingdings" panose="05000000000000000000" pitchFamily="2" charset="2"/>
              </a:rPr>
              <a:t>crestere</a:t>
            </a:r>
            <a:r>
              <a:rPr lang="en-US" altLang="ro-RO" sz="2400" dirty="0">
                <a:sym typeface="Wingdings" panose="05000000000000000000" pitchFamily="2" charset="2"/>
              </a:rPr>
              <a:t> </a:t>
            </a:r>
            <a:r>
              <a:rPr lang="en-US" altLang="ro-RO" sz="2400" dirty="0" err="1">
                <a:sym typeface="Wingdings" panose="05000000000000000000" pitchFamily="2" charset="2"/>
              </a:rPr>
              <a:t>medie</a:t>
            </a:r>
            <a:r>
              <a:rPr lang="en-US" altLang="ro-RO" sz="2400" dirty="0">
                <a:sym typeface="Wingdings" panose="05000000000000000000" pitchFamily="2" charset="2"/>
              </a:rPr>
              <a:t> </a:t>
            </a:r>
            <a:r>
              <a:rPr lang="en-US" altLang="ro-RO" sz="2400" dirty="0" err="1">
                <a:sym typeface="Wingdings" panose="05000000000000000000" pitchFamily="2" charset="2"/>
              </a:rPr>
              <a:t>relativa</a:t>
            </a:r>
            <a:r>
              <a:rPr lang="en-US" altLang="ro-RO" sz="2400" dirty="0">
                <a:sym typeface="Wingdings" panose="05000000000000000000" pitchFamily="2" charset="2"/>
              </a:rPr>
              <a:t> a </a:t>
            </a:r>
            <a:r>
              <a:rPr lang="en-US" altLang="ro-RO" sz="2400" dirty="0" err="1">
                <a:sym typeface="Wingdings" panose="05000000000000000000" pitchFamily="2" charset="2"/>
              </a:rPr>
              <a:t>lui</a:t>
            </a:r>
            <a:r>
              <a:rPr lang="en-US" altLang="ro-RO" sz="2400" dirty="0">
                <a:sym typeface="Wingdings" panose="05000000000000000000" pitchFamily="2" charset="2"/>
              </a:rPr>
              <a:t> Y cu </a:t>
            </a:r>
            <a:r>
              <a:rPr lang="en-US" altLang="ro-RO" sz="2400" dirty="0" err="1">
                <a:sym typeface="Wingdings" panose="05000000000000000000" pitchFamily="2" charset="2"/>
              </a:rPr>
              <a:t>ln</a:t>
            </a:r>
            <a:r>
              <a:rPr lang="en-US" altLang="ro-RO" sz="2400" dirty="0">
                <a:sym typeface="Wingdings" panose="05000000000000000000" pitchFamily="2" charset="2"/>
              </a:rPr>
              <a:t>(1,769)*100% =57%</a:t>
            </a:r>
          </a:p>
          <a:p>
            <a:pPr marL="0" indent="0" algn="just" eaLnBrk="1" hangingPunct="1">
              <a:spcBef>
                <a:spcPct val="0"/>
              </a:spcBef>
              <a:spcAft>
                <a:spcPct val="0"/>
              </a:spcAft>
              <a:buFontTx/>
              <a:buChar char="-"/>
            </a:pPr>
            <a:r>
              <a:rPr lang="el-GR" altLang="ro-RO" sz="2400" dirty="0">
                <a:solidFill>
                  <a:srgbClr val="FF0000"/>
                </a:solidFill>
              </a:rPr>
              <a:t>β</a:t>
            </a:r>
            <a:r>
              <a:rPr lang="en-US" altLang="ro-RO" sz="2400" baseline="-25000" dirty="0">
                <a:solidFill>
                  <a:srgbClr val="FF0000"/>
                </a:solidFill>
              </a:rPr>
              <a:t>0</a:t>
            </a:r>
            <a:r>
              <a:rPr lang="en-US" altLang="ro-RO" sz="2400" dirty="0"/>
              <a:t>: </a:t>
            </a:r>
            <a:r>
              <a:rPr lang="en-US" altLang="ro-RO" sz="2400" dirty="0" err="1"/>
              <a:t>nivelul</a:t>
            </a:r>
            <a:r>
              <a:rPr lang="en-US" altLang="ro-RO" sz="2400" dirty="0"/>
              <a:t> </a:t>
            </a:r>
            <a:r>
              <a:rPr lang="en-US" altLang="ro-RO" sz="2400" dirty="0" err="1"/>
              <a:t>mediu</a:t>
            </a:r>
            <a:r>
              <a:rPr lang="en-US" altLang="ro-RO" sz="2400" dirty="0"/>
              <a:t> al </a:t>
            </a:r>
            <a:r>
              <a:rPr lang="en-US" altLang="ro-RO" sz="2400" dirty="0" err="1"/>
              <a:t>lui</a:t>
            </a:r>
            <a:r>
              <a:rPr lang="en-US" altLang="ro-RO" sz="2400" dirty="0"/>
              <a:t> Y </a:t>
            </a:r>
            <a:r>
              <a:rPr lang="en-US" altLang="ro-RO" sz="2400" dirty="0" err="1"/>
              <a:t>este</a:t>
            </a:r>
            <a:r>
              <a:rPr lang="en-US" altLang="ro-RO" sz="2400" dirty="0"/>
              <a:t> de 1.322 </a:t>
            </a:r>
            <a:r>
              <a:rPr lang="en-US" altLang="ro-RO" sz="2400" dirty="0" err="1"/>
              <a:t>atunci</a:t>
            </a:r>
            <a:r>
              <a:rPr lang="en-US" altLang="ro-RO" sz="2400" dirty="0"/>
              <a:t> </a:t>
            </a:r>
            <a:r>
              <a:rPr lang="en-US" altLang="ro-RO" sz="2400" dirty="0" err="1"/>
              <a:t>cand</a:t>
            </a:r>
            <a:r>
              <a:rPr lang="en-US" altLang="ro-RO" sz="2400" dirty="0"/>
              <a:t> X=0.</a:t>
            </a:r>
            <a:endParaRPr lang="el-GR" altLang="ro-RO" sz="2400" b="0" dirty="0"/>
          </a:p>
          <a:p>
            <a:pPr marL="0" indent="0" eaLnBrk="1" hangingPunct="1">
              <a:buFont typeface="Calibri" pitchFamily="34" charset="0"/>
              <a:buNone/>
            </a:pPr>
            <a:r>
              <a:rPr lang="ro-RO" altLang="ro-RO" sz="2400" dirty="0"/>
              <a:t>2. Testarea semnificaţiei parametrilor</a:t>
            </a:r>
            <a:endParaRPr lang="ro-RO" altLang="ro-RO" sz="2400" i="1" dirty="0"/>
          </a:p>
          <a:p>
            <a:pPr marL="0" indent="0" algn="just" eaLnBrk="1" hangingPunct="1">
              <a:buFont typeface="Calibri" pitchFamily="34" charset="0"/>
              <a:buNone/>
            </a:pPr>
            <a:r>
              <a:rPr lang="ro-RO" altLang="ro-RO" sz="2400" dirty="0"/>
              <a:t>3. Estimarea şi testarea intensităţii legăturii dintre variabile</a:t>
            </a:r>
            <a:endParaRPr lang="en-US" altLang="ro-RO" sz="2400" dirty="0"/>
          </a:p>
        </p:txBody>
      </p:sp>
      <p:sp>
        <p:nvSpPr>
          <p:cNvPr id="47108" name="Substituent număr diapozitiv 2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 rtlCol="0"/>
          <a:lstStyle/>
          <a:p>
            <a:pPr>
              <a:defRPr/>
            </a:pPr>
            <a:r>
              <a:rPr lang="en-US">
                <a:latin typeface="+mn-lt"/>
                <a:cs typeface="+mn-cs"/>
              </a:rPr>
              <a:t>Econometrie</a:t>
            </a:r>
          </a:p>
        </p:txBody>
      </p:sp>
      <p:pic>
        <p:nvPicPr>
          <p:cNvPr id="4301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" y="3536950"/>
            <a:ext cx="3900488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01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6738" y="3529013"/>
            <a:ext cx="5614987" cy="167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3015" name="Object 2"/>
          <p:cNvGraphicFramePr>
            <a:graphicFrameLocks noGrp="1" noChangeAspect="1"/>
          </p:cNvGraphicFramePr>
          <p:nvPr/>
        </p:nvGraphicFramePr>
        <p:xfrm>
          <a:off x="6777038" y="542925"/>
          <a:ext cx="2593975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20227" imgH="253890" progId="Equation.3">
                  <p:embed/>
                </p:oleObj>
              </mc:Choice>
              <mc:Fallback>
                <p:oleObj name="Equation" r:id="rId4" imgW="1320227" imgH="253890" progId="Equation.3">
                  <p:embed/>
                  <p:pic>
                    <p:nvPicPr>
                      <p:cNvPr id="0" name="Picture 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7038" y="542925"/>
                        <a:ext cx="2593975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7" name="Rectangle 5"/>
          <p:cNvSpPr>
            <a:spLocks noGrp="1" noChangeArrowheads="1"/>
          </p:cNvSpPr>
          <p:nvPr>
            <p:ph type="title"/>
          </p:nvPr>
        </p:nvSpPr>
        <p:spPr>
          <a:xfrm>
            <a:off x="954088" y="400050"/>
            <a:ext cx="7532687" cy="752475"/>
          </a:xfrm>
        </p:spPr>
        <p:txBody>
          <a:bodyPr>
            <a:noAutofit/>
          </a:bodyPr>
          <a:lstStyle/>
          <a:p>
            <a:pPr defTabSz="957560" eaLnBrk="1" fontAlgn="auto" hangingPunct="1">
              <a:spcAft>
                <a:spcPts val="0"/>
              </a:spcAft>
              <a:defRPr/>
            </a:pPr>
            <a:r>
              <a:rPr lang="ro-RO" dirty="0">
                <a:solidFill>
                  <a:srgbClr val="FF0000"/>
                </a:solidFill>
              </a:rPr>
              <a:t>Modelul </a:t>
            </a:r>
            <a:r>
              <a:rPr lang="ro-RO" dirty="0" err="1">
                <a:solidFill>
                  <a:srgbClr val="FF0000"/>
                </a:solidFill>
              </a:rPr>
              <a:t>Growth</a:t>
            </a:r>
            <a:r>
              <a:rPr lang="ro-RO" dirty="0">
                <a:solidFill>
                  <a:srgbClr val="FF0000"/>
                </a:solidFill>
              </a:rPr>
              <a:t> </a:t>
            </a:r>
            <a:r>
              <a:rPr lang="ro-RO" dirty="0"/>
              <a:t>(Model de Creştere)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035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200025" y="1257300"/>
                <a:ext cx="9629775" cy="5054600"/>
              </a:xfrm>
            </p:spPr>
            <p:txBody>
              <a:bodyPr/>
              <a:lstStyle/>
              <a:p>
                <a:pPr marL="638175" indent="-638175" eaLnBrk="1" hangingPunct="1">
                  <a:buFont typeface="Calibri" pitchFamily="34" charset="0"/>
                  <a:buNone/>
                </a:pPr>
                <a:r>
                  <a:rPr lang="ro-RO" altLang="ro-RO" dirty="0"/>
                  <a:t>Forma generală a modelului:</a:t>
                </a:r>
              </a:p>
              <a:p>
                <a:pPr marL="638175" indent="-638175" eaLnBrk="1" hangingPunct="1">
                  <a:buFont typeface="Calibri" pitchFamily="34" charset="0"/>
                  <a:buNone/>
                </a:pPr>
                <a:r>
                  <a:rPr lang="ro-RO" altLang="ro-RO" dirty="0" err="1"/>
                  <a:t>Ecuaţia</a:t>
                </a:r>
                <a:r>
                  <a:rPr lang="ro-RO" altLang="ro-RO" dirty="0"/>
                  <a:t> se liniarizează prin logaritmare:</a:t>
                </a:r>
                <a:r>
                  <a:rPr lang="en-US" altLang="ro-RO" dirty="0"/>
                  <a:t>			  , </a:t>
                </a:r>
                <a:r>
                  <a:rPr lang="en-US" altLang="ro-RO" dirty="0">
                    <a:solidFill>
                      <a:srgbClr val="C00000"/>
                    </a:solidFill>
                  </a:rPr>
                  <a:t>Y&gt;0</a:t>
                </a:r>
              </a:p>
              <a:p>
                <a:pPr marL="638175" indent="-638175" eaLnBrk="1" hangingPunct="1">
                  <a:buFont typeface="Calibri" pitchFamily="34" charset="0"/>
                  <a:buNone/>
                </a:pPr>
                <a:endParaRPr lang="en-US" altLang="ro-RO" dirty="0"/>
              </a:p>
              <a:p>
                <a:pPr marL="638175" indent="-638175"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Calibri" pitchFamily="34" charset="0"/>
                  <a:buNone/>
                </a:pPr>
                <a:r>
                  <a:rPr lang="en-US" altLang="ro-RO" dirty="0"/>
                  <a:t>P</a:t>
                </a:r>
                <a:r>
                  <a:rPr lang="ro-RO" altLang="ro-RO" dirty="0" err="1"/>
                  <a:t>arametrii</a:t>
                </a:r>
                <a:r>
                  <a:rPr lang="ro-RO" altLang="ro-RO" dirty="0"/>
                  <a:t> modelului:</a:t>
                </a:r>
              </a:p>
              <a:p>
                <a:pPr marL="638175" indent="-638175" algn="just"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Calibri" pitchFamily="34" charset="0"/>
                  <a:buNone/>
                </a:pPr>
                <a:r>
                  <a:rPr lang="en-US" altLang="ro-RO" i="1" dirty="0"/>
                  <a:t>- </a:t>
                </a:r>
                <a:r>
                  <a:rPr lang="ro-RO" altLang="ro-RO" dirty="0">
                    <a:solidFill>
                      <a:srgbClr val="C00000"/>
                    </a:solidFill>
                  </a:rPr>
                  <a:t>e</a:t>
                </a:r>
                <a:r>
                  <a:rPr lang="el-GR" altLang="ro-RO" baseline="30000" dirty="0">
                    <a:solidFill>
                      <a:srgbClr val="C00000"/>
                    </a:solidFill>
                  </a:rPr>
                  <a:t>β</a:t>
                </a:r>
                <a:r>
                  <a:rPr lang="ro-RO" altLang="ro-RO" baseline="30000" dirty="0">
                    <a:solidFill>
                      <a:srgbClr val="C00000"/>
                    </a:solidFill>
                  </a:rPr>
                  <a:t>0</a:t>
                </a:r>
                <a:r>
                  <a:rPr lang="ro-RO" altLang="ro-RO" dirty="0"/>
                  <a:t> este valoarea medie a lui Y pentru </a:t>
                </a:r>
                <a:r>
                  <a:rPr lang="ro-RO" altLang="ro-RO" i="1" dirty="0"/>
                  <a:t>X=0</a:t>
                </a:r>
                <a:r>
                  <a:rPr lang="en-US" altLang="ro-RO" i="1" dirty="0">
                    <a:sym typeface="Wingdings" panose="05000000000000000000" pitchFamily="2" charset="2"/>
                  </a:rPr>
                  <a:t> </a:t>
                </a:r>
                <a:r>
                  <a:rPr lang="en-US" altLang="ro-RO" dirty="0">
                    <a:solidFill>
                      <a:srgbClr val="C00000"/>
                    </a:solidFill>
                    <a:sym typeface="Wingdings" panose="05000000000000000000" pitchFamily="2" charset="2"/>
                  </a:rPr>
                  <a:t>M(Y/X=0)=</a:t>
                </a:r>
                <a:r>
                  <a:rPr lang="ro-RO" altLang="ro-RO" dirty="0">
                    <a:solidFill>
                      <a:srgbClr val="C00000"/>
                    </a:solidFill>
                  </a:rPr>
                  <a:t> e</a:t>
                </a:r>
                <a:r>
                  <a:rPr lang="el-GR" altLang="ro-RO" baseline="30000" dirty="0">
                    <a:solidFill>
                      <a:srgbClr val="C00000"/>
                    </a:solidFill>
                  </a:rPr>
                  <a:t>β</a:t>
                </a:r>
                <a:r>
                  <a:rPr lang="ro-RO" altLang="ro-RO" baseline="30000" dirty="0">
                    <a:solidFill>
                      <a:srgbClr val="C00000"/>
                    </a:solidFill>
                  </a:rPr>
                  <a:t>0</a:t>
                </a:r>
                <a:r>
                  <a:rPr lang="ro-RO" altLang="ro-RO" dirty="0"/>
                  <a:t>. </a:t>
                </a:r>
              </a:p>
              <a:p>
                <a:pPr marL="638175" indent="-638175" algn="just"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Calibri" pitchFamily="34" charset="0"/>
                  <a:buNone/>
                </a:pPr>
                <a:r>
                  <a:rPr lang="en-US" altLang="ro-RO" dirty="0"/>
                  <a:t>- </a:t>
                </a:r>
                <a:r>
                  <a:rPr lang="el-GR" altLang="ro-RO" dirty="0">
                    <a:solidFill>
                      <a:srgbClr val="C00000"/>
                    </a:solidFill>
                  </a:rPr>
                  <a:t>β</a:t>
                </a:r>
                <a:r>
                  <a:rPr lang="ro-RO" altLang="ro-RO" baseline="-25000" dirty="0">
                    <a:solidFill>
                      <a:srgbClr val="C00000"/>
                    </a:solidFill>
                  </a:rPr>
                  <a:t>1</a:t>
                </a:r>
                <a:r>
                  <a:rPr lang="ro-RO" altLang="ro-RO" dirty="0">
                    <a:cs typeface="Times New Roman" panose="02020603050405020304" pitchFamily="18" charset="0"/>
                  </a:rPr>
                  <a:t>arată </a:t>
                </a:r>
                <a:r>
                  <a:rPr lang="ro-RO" altLang="ro-RO" u="sng" dirty="0" err="1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variaţia</a:t>
                </a:r>
                <a:r>
                  <a:rPr lang="ro-RO" altLang="ro-RO" u="sng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 medie procentuală</a:t>
                </a:r>
                <a:r>
                  <a:rPr lang="en-US" altLang="ro-RO" u="sng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 (</a:t>
                </a:r>
                <a:r>
                  <a:rPr lang="en-US" altLang="ro-RO" u="sng" dirty="0" err="1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relativa</a:t>
                </a:r>
                <a:r>
                  <a:rPr lang="en-US" altLang="ro-RO" u="sng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%)</a:t>
                </a:r>
                <a:r>
                  <a:rPr lang="ro-RO" altLang="ro-RO" dirty="0">
                    <a:cs typeface="Times New Roman" panose="02020603050405020304" pitchFamily="18" charset="0"/>
                  </a:rPr>
                  <a:t>a lui </a:t>
                </a:r>
                <a:r>
                  <a:rPr lang="ro-RO" altLang="ro-RO" i="1" dirty="0">
                    <a:cs typeface="Times New Roman" panose="02020603050405020304" pitchFamily="18" charset="0"/>
                  </a:rPr>
                  <a:t>Y</a:t>
                </a:r>
                <a:r>
                  <a:rPr lang="ro-RO" altLang="ro-RO" dirty="0">
                    <a:cs typeface="Times New Roman" panose="02020603050405020304" pitchFamily="18" charset="0"/>
                  </a:rPr>
                  <a:t>la o </a:t>
                </a:r>
                <a:endParaRPr lang="en-US" altLang="ro-RO" dirty="0">
                  <a:cs typeface="Times New Roman" panose="02020603050405020304" pitchFamily="18" charset="0"/>
                </a:endParaRPr>
              </a:p>
              <a:p>
                <a:pPr marL="638175" indent="-638175" algn="just" ea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 typeface="Calibri" pitchFamily="34" charset="0"/>
                  <a:buNone/>
                </a:pPr>
                <a:r>
                  <a:rPr lang="ro-RO" altLang="ro-RO" dirty="0" err="1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variaţie</a:t>
                </a:r>
                <a:r>
                  <a:rPr lang="ro-RO" altLang="ro-RO" u="sng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absolută</a:t>
                </a:r>
                <a:r>
                  <a:rPr lang="ro-RO" altLang="ro-RO" dirty="0">
                    <a:cs typeface="Times New Roman" panose="02020603050405020304" pitchFamily="18" charset="0"/>
                  </a:rPr>
                  <a:t>a lui </a:t>
                </a:r>
                <a:r>
                  <a:rPr lang="ro-RO" altLang="ro-RO" i="1" dirty="0">
                    <a:cs typeface="Times New Roman" panose="02020603050405020304" pitchFamily="18" charset="0"/>
                  </a:rPr>
                  <a:t>X</a:t>
                </a:r>
                <a:r>
                  <a:rPr lang="ro-RO" altLang="ro-RO" dirty="0">
                    <a:cs typeface="Times New Roman" panose="02020603050405020304" pitchFamily="18" charset="0"/>
                  </a:rPr>
                  <a:t> cu o unitate</a:t>
                </a:r>
                <a:r>
                  <a:rPr lang="en-US" altLang="ro-RO" dirty="0">
                    <a:cs typeface="Times New Roman" panose="02020603050405020304" pitchFamily="18" charset="0"/>
                  </a:rPr>
                  <a:t> de </a:t>
                </a:r>
                <a:r>
                  <a:rPr lang="en-US" altLang="ro-RO" dirty="0" err="1">
                    <a:cs typeface="Times New Roman" panose="02020603050405020304" pitchFamily="18" charset="0"/>
                  </a:rPr>
                  <a:t>masura</a:t>
                </a:r>
                <a:r>
                  <a:rPr lang="en-US" altLang="ro-RO" dirty="0">
                    <a:cs typeface="Times New Roman" panose="02020603050405020304" pitchFamily="18" charset="0"/>
                  </a:rPr>
                  <a:t> (</a:t>
                </a:r>
                <a:r>
                  <a:rPr lang="en-US" altLang="ro-RO" dirty="0" err="1">
                    <a:cs typeface="Times New Roman" panose="02020603050405020304" pitchFamily="18" charset="0"/>
                  </a:rPr>
                  <a:t>U.M</a:t>
                </a:r>
                <a:r>
                  <a:rPr lang="en-US" altLang="ro-RO" dirty="0">
                    <a:cs typeface="Times New Roman" panose="02020603050405020304" pitchFamily="18" charset="0"/>
                  </a:rPr>
                  <a:t>)</a:t>
                </a:r>
                <a:r>
                  <a:rPr lang="ro-RO" altLang="ro-RO" dirty="0">
                    <a:cs typeface="Times New Roman" panose="02020603050405020304" pitchFamily="18" charset="0"/>
                  </a:rPr>
                  <a:t>. </a:t>
                </a:r>
              </a:p>
              <a:p>
                <a:pPr marL="638175" indent="-638175" eaLnBrk="1" hangingPunct="1">
                  <a:buNone/>
                </a:pPr>
                <a:endParaRPr lang="en-US" altLang="ro-RO" b="1" i="1" dirty="0">
                  <a:latin typeface="Cambria Math" panose="02040503050406030204" pitchFamily="18" charset="0"/>
                </a:endParaRPr>
              </a:p>
              <a:p>
                <a:pPr marL="638175" indent="-638175" eaLnBrk="1" hangingPunct="1">
                  <a:buNone/>
                </a:pPr>
                <a:endParaRPr lang="en-US" altLang="ro-RO" i="1" dirty="0">
                  <a:latin typeface="Cambria Math" panose="02040503050406030204" pitchFamily="18" charset="0"/>
                </a:endParaRPr>
              </a:p>
              <a:p>
                <a:pPr marL="638175" indent="-638175" eaLnBrk="1" hangingPunct="1">
                  <a:buNone/>
                </a:pPr>
                <a:endParaRPr lang="en-US" altLang="ro-RO" b="1" i="1" dirty="0">
                  <a:latin typeface="Cambria Math" panose="02040503050406030204" pitchFamily="18" charset="0"/>
                </a:endParaRPr>
              </a:p>
              <a:p>
                <a:pPr marL="638175" indent="-638175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ro-RO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altLang="ro-RO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ro-RO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ro-RO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sSub>
                            <m:sSubPr>
                              <m:ctrlPr>
                                <a:rPr lang="en-US" altLang="ro-RO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o-R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altLang="ro-RO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  <m:r>
                            <a:rPr lang="en-US" altLang="ro-RO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ro-RO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ro-R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altLang="ro-RO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ro-RO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ro-RO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𝜺</m:t>
                          </m:r>
                        </m:sup>
                      </m:sSup>
                    </m:oMath>
                  </m:oMathPara>
                </a14:m>
                <a:endParaRPr lang="en-US" altLang="ro-RO" dirty="0"/>
              </a:p>
            </p:txBody>
          </p:sp>
        </mc:Choice>
        <mc:Fallback xmlns="">
          <p:sp>
            <p:nvSpPr>
              <p:cNvPr id="440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200025" y="1257300"/>
                <a:ext cx="9629775" cy="5054600"/>
              </a:xfrm>
              <a:blipFill rotWithShape="0">
                <a:blip r:embed="rId3"/>
                <a:stretch>
                  <a:fillRect l="-2278" t="-2051" r="-2025" b="-5790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4036" name="Object 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540250" y="1336675"/>
          <a:ext cx="5700713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136900" imgH="203200" progId="Equation.3">
                  <p:embed/>
                </p:oleObj>
              </mc:Choice>
              <mc:Fallback>
                <p:oleObj name="Equation" r:id="rId4" imgW="3136900" imgH="203200" progId="Equation.3">
                  <p:embed/>
                  <p:pic>
                    <p:nvPicPr>
                      <p:cNvPr id="0" name="Picture 1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0250" y="1336675"/>
                        <a:ext cx="5700713" cy="369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7" name="Object 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180138" y="1797050"/>
          <a:ext cx="2871787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19200" imgH="228600" progId="Equation.3">
                  <p:embed/>
                </p:oleObj>
              </mc:Choice>
              <mc:Fallback>
                <p:oleObj name="Equation" r:id="rId6" imgW="1219200" imgH="228600" progId="Equation.3">
                  <p:embed/>
                  <p:pic>
                    <p:nvPicPr>
                      <p:cNvPr id="0" name="Picture 1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0138" y="1797050"/>
                        <a:ext cx="2871787" cy="554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3" name="Substituent număr diapozitiv 2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 defTabSz="47783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 err="1"/>
              <a:t>Econometrie</a:t>
            </a:r>
            <a:endParaRPr lang="en-US" dirty="0"/>
          </a:p>
        </p:txBody>
      </p:sp>
      <p:graphicFrame>
        <p:nvGraphicFramePr>
          <p:cNvPr id="44040" name="Object 8"/>
          <p:cNvGraphicFramePr>
            <a:graphicFrameLocks noChangeAspect="1"/>
          </p:cNvGraphicFramePr>
          <p:nvPr/>
        </p:nvGraphicFramePr>
        <p:xfrm>
          <a:off x="5062538" y="3548063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4151" imgH="215619" progId="Equation.3">
                  <p:embed/>
                </p:oleObj>
              </mc:Choice>
              <mc:Fallback>
                <p:oleObj name="Equation" r:id="rId8" imgW="114151" imgH="215619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2538" y="3548063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9" name="Object 17"/>
          <p:cNvGraphicFramePr>
            <a:graphicFrameLocks noChangeAspect="1"/>
          </p:cNvGraphicFramePr>
          <p:nvPr/>
        </p:nvGraphicFramePr>
        <p:xfrm>
          <a:off x="789913" y="5052025"/>
          <a:ext cx="8799512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581280" imgH="393480" progId="Equation.3">
                  <p:embed/>
                </p:oleObj>
              </mc:Choice>
              <mc:Fallback>
                <p:oleObj name="Equation" r:id="rId10" imgW="3581280" imgH="39348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913" y="5052025"/>
                        <a:ext cx="8799512" cy="930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8"/>
          <p:cNvSpPr>
            <a:spLocks noChangeArrowheads="1"/>
          </p:cNvSpPr>
          <p:nvPr/>
        </p:nvSpPr>
        <p:spPr bwMode="auto">
          <a:xfrm>
            <a:off x="0" y="3670300"/>
            <a:ext cx="10240963" cy="363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56" tIns="47878" rIns="95756" bIns="47878">
            <a:spAutoFit/>
          </a:bodyPr>
          <a:lstStyle>
            <a:lvl1pPr>
              <a:lnSpc>
                <a:spcPct val="90000"/>
              </a:lnSpc>
              <a:spcBef>
                <a:spcPts val="1263"/>
              </a:spcBef>
              <a:spcAft>
                <a:spcPts val="213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b="1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9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ro-RO" altLang="ro-RO" sz="2400" b="0" dirty="0">
                <a:latin typeface="Calibri" panose="020F0502020204030204" pitchFamily="34" charset="0"/>
              </a:rPr>
              <a:t>Ecuaţia estimată a legăturii dintre cele două variabile este:</a:t>
            </a:r>
            <a:br>
              <a:rPr lang="ro-RO" altLang="ro-RO" sz="2400" dirty="0">
                <a:latin typeface="Calibri" panose="020F0502020204030204" pitchFamily="34" charset="0"/>
              </a:rPr>
            </a:br>
            <a:br>
              <a:rPr lang="ro-RO" altLang="ro-RO" sz="2400" dirty="0">
                <a:latin typeface="Calibri" panose="020F0502020204030204" pitchFamily="34" charset="0"/>
              </a:rPr>
            </a:br>
            <a:r>
              <a:rPr lang="ro-RO" altLang="ro-RO" sz="2400" b="0" dirty="0">
                <a:latin typeface="Calibri" panose="020F0502020204030204" pitchFamily="34" charset="0"/>
              </a:rPr>
              <a:t>Logaritmând ecuaţia de mai sus, se obţine:</a:t>
            </a:r>
            <a:br>
              <a:rPr lang="ro-RO" altLang="ro-RO" sz="2400" dirty="0">
                <a:latin typeface="Calibri" panose="020F0502020204030204" pitchFamily="34" charset="0"/>
              </a:rPr>
            </a:br>
            <a:r>
              <a:rPr lang="en-US" altLang="ro-RO" sz="2400" dirty="0" err="1">
                <a:solidFill>
                  <a:srgbClr val="C00000"/>
                </a:solidFill>
                <a:latin typeface="Calibri" panose="020F0502020204030204" pitchFamily="34" charset="0"/>
              </a:rPr>
              <a:t>ln</a:t>
            </a:r>
            <a:r>
              <a:rPr lang="en-US" altLang="ro-RO" sz="2400" dirty="0">
                <a:solidFill>
                  <a:srgbClr val="C00000"/>
                </a:solidFill>
                <a:latin typeface="Calibri" panose="020F0502020204030204" pitchFamily="34" charset="0"/>
              </a:rPr>
              <a:t> </a:t>
            </a:r>
            <a:r>
              <a:rPr lang="ro-RO" altLang="ro-RO" sz="2400" dirty="0">
                <a:solidFill>
                  <a:srgbClr val="C00000"/>
                </a:solidFill>
                <a:latin typeface="Calibri" panose="020F0502020204030204" pitchFamily="34" charset="0"/>
              </a:rPr>
              <a:t>Y=3,092-0.004 X</a:t>
            </a:r>
            <a:r>
              <a:rPr lang="en-US" altLang="ro-RO" sz="2400" dirty="0">
                <a:solidFill>
                  <a:srgbClr val="C00000"/>
                </a:solidFill>
                <a:latin typeface="Calibri" panose="020F0502020204030204" pitchFamily="34" charset="0"/>
              </a:rPr>
              <a:t>+</a:t>
            </a:r>
            <a:r>
              <a:rPr lang="el-GR" altLang="ro-RO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endParaRPr lang="en-US" altLang="ro-RO" sz="24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lang="ro-RO" altLang="ro-RO" sz="2200" b="0" dirty="0">
                <a:latin typeface="Calibri" panose="020F0502020204030204" pitchFamily="34" charset="0"/>
              </a:rPr>
              <a:t>Interpretare: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l-GR" altLang="ro-RO" sz="22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altLang="ro-RO" sz="2200" baseline="-25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ro-RO" sz="2200" b="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ro-RO" altLang="ro-RO" sz="2200" b="0" i="1" dirty="0">
                <a:latin typeface="Calibri" panose="020F0502020204030204" pitchFamily="34" charset="0"/>
              </a:rPr>
              <a:t>Timpul</a:t>
            </a:r>
            <a:r>
              <a:rPr lang="ro-RO" altLang="ro-RO" sz="2200" dirty="0">
                <a:latin typeface="Calibri" panose="020F0502020204030204" pitchFamily="34" charset="0"/>
              </a:rPr>
              <a:t> </a:t>
            </a:r>
            <a:r>
              <a:rPr lang="en-US" altLang="ro-RO" sz="2200" dirty="0" err="1">
                <a:latin typeface="Calibri" panose="020F0502020204030204" pitchFamily="34" charset="0"/>
              </a:rPr>
              <a:t>mediu</a:t>
            </a:r>
            <a:r>
              <a:rPr lang="en-US" altLang="ro-RO" sz="2200" dirty="0">
                <a:latin typeface="Calibri" panose="020F0502020204030204" pitchFamily="34" charset="0"/>
              </a:rPr>
              <a:t> </a:t>
            </a:r>
            <a:r>
              <a:rPr lang="ro-RO" altLang="ro-RO" sz="2200" b="0" i="1" dirty="0">
                <a:latin typeface="Calibri" panose="020F0502020204030204" pitchFamily="34" charset="0"/>
              </a:rPr>
              <a:t>de accelerare</a:t>
            </a:r>
            <a:r>
              <a:rPr lang="en-US" altLang="ro-RO" sz="2200" b="0" i="1" dirty="0">
                <a:latin typeface="Calibri" panose="020F0502020204030204" pitchFamily="34" charset="0"/>
              </a:rPr>
              <a:t> </a:t>
            </a:r>
            <a:r>
              <a:rPr lang="ro-RO" altLang="ro-RO" sz="2200" b="0" dirty="0">
                <a:latin typeface="Calibri" panose="020F0502020204030204" pitchFamily="34" charset="0"/>
              </a:rPr>
              <a:t> este de e</a:t>
            </a:r>
            <a:r>
              <a:rPr lang="ro-RO" altLang="ro-RO" sz="2200" b="0" baseline="30000" dirty="0">
                <a:latin typeface="Calibri" panose="020F0502020204030204" pitchFamily="34" charset="0"/>
              </a:rPr>
              <a:t>3,092</a:t>
            </a:r>
            <a:r>
              <a:rPr lang="ro-RO" altLang="ro-RO" sz="2200" b="0" dirty="0">
                <a:latin typeface="Calibri" panose="020F0502020204030204" pitchFamily="34" charset="0"/>
              </a:rPr>
              <a:t>=22 secunde</a:t>
            </a:r>
            <a:r>
              <a:rPr lang="en-US" altLang="ro-RO" sz="2200" b="0" dirty="0">
                <a:latin typeface="Calibri" panose="020F0502020204030204" pitchFamily="34" charset="0"/>
              </a:rPr>
              <a:t> </a:t>
            </a:r>
            <a:r>
              <a:rPr lang="en-US" altLang="ro-RO" sz="2200" b="0" dirty="0" err="1">
                <a:latin typeface="Calibri" panose="020F0502020204030204" pitchFamily="34" charset="0"/>
              </a:rPr>
              <a:t>atunci</a:t>
            </a:r>
            <a:r>
              <a:rPr lang="en-US" altLang="ro-RO" sz="2200" b="0" dirty="0">
                <a:latin typeface="Calibri" panose="020F0502020204030204" pitchFamily="34" charset="0"/>
              </a:rPr>
              <a:t> </a:t>
            </a:r>
            <a:r>
              <a:rPr lang="en-US" altLang="ro-RO" sz="2200" b="0" dirty="0" err="1">
                <a:latin typeface="Calibri" panose="020F0502020204030204" pitchFamily="34" charset="0"/>
              </a:rPr>
              <a:t>cand</a:t>
            </a:r>
            <a:r>
              <a:rPr lang="en-US" altLang="ro-RO" sz="2200" b="0" dirty="0">
                <a:latin typeface="Calibri" panose="020F0502020204030204" pitchFamily="34" charset="0"/>
              </a:rPr>
              <a:t> </a:t>
            </a:r>
            <a:r>
              <a:rPr lang="ro-RO" altLang="ro-RO" sz="2200" b="0" i="1" dirty="0">
                <a:latin typeface="Calibri" panose="020F0502020204030204" pitchFamily="34" charset="0"/>
              </a:rPr>
              <a:t>Puterea motorului </a:t>
            </a:r>
            <a:r>
              <a:rPr lang="ro-RO" altLang="ro-RO" sz="2200" b="0" dirty="0">
                <a:latin typeface="Calibri" panose="020F0502020204030204" pitchFamily="34" charset="0"/>
              </a:rPr>
              <a:t> este de 0 C.P.</a:t>
            </a:r>
            <a:r>
              <a:rPr lang="en-US" altLang="ro-RO" sz="2200" b="0" dirty="0">
                <a:latin typeface="Calibri" panose="020F0502020204030204" pitchFamily="34" charset="0"/>
              </a:rPr>
              <a:t> </a:t>
            </a:r>
            <a:r>
              <a:rPr lang="en-US" altLang="ro-RO" sz="2200" b="0" dirty="0">
                <a:latin typeface="Calibri" panose="020F0502020204030204" pitchFamily="34" charset="0"/>
                <a:sym typeface="Wingdings" panose="05000000000000000000" pitchFamily="2" charset="2"/>
              </a:rPr>
              <a:t> M(Y/X=0)=e</a:t>
            </a:r>
            <a:r>
              <a:rPr lang="en-US" altLang="ro-RO" sz="2200" b="0" baseline="30000" dirty="0">
                <a:latin typeface="Calibri" panose="020F0502020204030204" pitchFamily="34" charset="0"/>
                <a:sym typeface="Wingdings" panose="05000000000000000000" pitchFamily="2" charset="2"/>
              </a:rPr>
              <a:t>3.092</a:t>
            </a:r>
            <a:r>
              <a:rPr lang="en-US" altLang="ro-RO" sz="2200" b="0" dirty="0">
                <a:latin typeface="Calibri" panose="020F0502020204030204" pitchFamily="34" charset="0"/>
                <a:sym typeface="Wingdings" panose="05000000000000000000" pitchFamily="2" charset="2"/>
              </a:rPr>
              <a:t>=</a:t>
            </a:r>
            <a:r>
              <a:rPr lang="el-GR" altLang="ro-RO" sz="2200" b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altLang="ro-RO" sz="22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altLang="ro-RO" sz="2200" baseline="-25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ro-RO" altLang="ro-RO" sz="2200" dirty="0">
              <a:solidFill>
                <a:srgbClr val="C00000"/>
              </a:solidFill>
              <a:latin typeface="Calibri" panose="020F0502020204030204" pitchFamily="34" charset="0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l-GR" altLang="ro-RO" sz="22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altLang="ro-RO" sz="2200" baseline="-25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ro-RO" sz="2200" b="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altLang="ro-RO" sz="2200" b="0" dirty="0">
                <a:latin typeface="Calibri" panose="020F0502020204030204" pitchFamily="34" charset="0"/>
              </a:rPr>
              <a:t>l</a:t>
            </a:r>
            <a:r>
              <a:rPr lang="ro-RO" altLang="ro-RO" sz="2200" b="0" dirty="0">
                <a:latin typeface="Calibri" panose="020F0502020204030204" pitchFamily="34" charset="0"/>
              </a:rPr>
              <a:t>a o creştere a puterii motorului cu 1 C.P., avem o crestere </a:t>
            </a:r>
            <a:r>
              <a:rPr lang="en-US" altLang="ro-RO" sz="2200" b="0" dirty="0" err="1">
                <a:latin typeface="Calibri" panose="020F0502020204030204" pitchFamily="34" charset="0"/>
              </a:rPr>
              <a:t>medie</a:t>
            </a:r>
            <a:r>
              <a:rPr lang="en-US" altLang="ro-RO" sz="2200" b="0" dirty="0">
                <a:latin typeface="Calibri" panose="020F0502020204030204" pitchFamily="34" charset="0"/>
              </a:rPr>
              <a:t> </a:t>
            </a:r>
            <a:r>
              <a:rPr lang="ro-RO" altLang="ro-RO" sz="2200" b="0" dirty="0">
                <a:latin typeface="Calibri" panose="020F0502020204030204" pitchFamily="34" charset="0"/>
              </a:rPr>
              <a:t>relativă</a:t>
            </a:r>
            <a:r>
              <a:rPr lang="en-US" altLang="ro-RO" sz="2200" b="0" dirty="0">
                <a:latin typeface="Calibri" panose="020F0502020204030204" pitchFamily="34" charset="0"/>
              </a:rPr>
              <a:t> (</a:t>
            </a:r>
            <a:r>
              <a:rPr lang="en-US" altLang="ro-RO" sz="2200" b="0" dirty="0" err="1">
                <a:latin typeface="Calibri" panose="020F0502020204030204" pitchFamily="34" charset="0"/>
              </a:rPr>
              <a:t>variatie</a:t>
            </a:r>
            <a:r>
              <a:rPr lang="en-US" altLang="ro-RO" sz="2200" b="0" dirty="0">
                <a:latin typeface="Calibri" panose="020F0502020204030204" pitchFamily="34" charset="0"/>
              </a:rPr>
              <a:t> </a:t>
            </a:r>
            <a:r>
              <a:rPr lang="en-US" altLang="ro-RO" sz="2200" b="0" dirty="0" err="1">
                <a:latin typeface="Calibri" panose="020F0502020204030204" pitchFamily="34" charset="0"/>
              </a:rPr>
              <a:t>medie</a:t>
            </a:r>
            <a:r>
              <a:rPr lang="en-US" altLang="ro-RO" sz="2200" b="0" dirty="0">
                <a:latin typeface="Calibri" panose="020F0502020204030204" pitchFamily="34" charset="0"/>
              </a:rPr>
              <a:t> </a:t>
            </a:r>
            <a:r>
              <a:rPr lang="en-US" altLang="ro-RO" sz="2200" b="0" dirty="0" err="1">
                <a:latin typeface="Calibri" panose="020F0502020204030204" pitchFamily="34" charset="0"/>
              </a:rPr>
              <a:t>relativa</a:t>
            </a:r>
            <a:r>
              <a:rPr lang="en-US" altLang="ro-RO" sz="2200" b="0" dirty="0">
                <a:latin typeface="Calibri" panose="020F0502020204030204" pitchFamily="34" charset="0"/>
              </a:rPr>
              <a:t>)</a:t>
            </a:r>
            <a:r>
              <a:rPr lang="ro-RO" altLang="ro-RO" sz="2200" b="0" dirty="0">
                <a:latin typeface="Calibri" panose="020F0502020204030204" pitchFamily="34" charset="0"/>
              </a:rPr>
              <a:t> a timpului de acceleratie</a:t>
            </a:r>
            <a:r>
              <a:rPr lang="ro-RO" altLang="ro-RO" sz="2200" dirty="0">
                <a:solidFill>
                  <a:srgbClr val="C00000"/>
                </a:solidFill>
                <a:latin typeface="Calibri" panose="020F0502020204030204" pitchFamily="34" charset="0"/>
              </a:rPr>
              <a:t> </a:t>
            </a:r>
            <a:r>
              <a:rPr lang="en-US" altLang="ro-RO" sz="2200" dirty="0">
                <a:solidFill>
                  <a:srgbClr val="C00000"/>
                </a:solidFill>
                <a:latin typeface="Calibri" panose="020F0502020204030204" pitchFamily="34" charset="0"/>
              </a:rPr>
              <a:t>cu</a:t>
            </a:r>
            <a:r>
              <a:rPr lang="en-US" altLang="ro-RO" sz="2200" b="0" dirty="0">
                <a:latin typeface="Calibri" panose="020F0502020204030204" pitchFamily="34" charset="0"/>
              </a:rPr>
              <a:t> </a:t>
            </a:r>
            <a:r>
              <a:rPr lang="ro-RO" altLang="ro-RO" sz="2200" dirty="0">
                <a:solidFill>
                  <a:srgbClr val="FF0000"/>
                </a:solidFill>
                <a:latin typeface="Calibri" panose="020F0502020204030204" pitchFamily="34" charset="0"/>
              </a:rPr>
              <a:t>- 0,4%</a:t>
            </a:r>
            <a:r>
              <a:rPr lang="en-US" altLang="ro-RO" sz="2200" dirty="0">
                <a:solidFill>
                  <a:srgbClr val="FF0000"/>
                </a:solidFill>
                <a:latin typeface="Calibri" panose="020F0502020204030204" pitchFamily="34" charset="0"/>
              </a:rPr>
              <a:t> (=0.004*100%)</a:t>
            </a:r>
            <a:endParaRPr lang="en-US" altLang="ro-RO" sz="2200" dirty="0">
              <a:latin typeface="Calibri" panose="020F0502020204030204" pitchFamily="34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ro-RO" sz="24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45059" name="Picture 5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62125" y="1768475"/>
            <a:ext cx="6937375" cy="2032000"/>
          </a:xfrm>
        </p:spPr>
      </p:pic>
      <p:graphicFrame>
        <p:nvGraphicFramePr>
          <p:cNvPr id="45060" name="Object 2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987800" y="4044950"/>
          <a:ext cx="238125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40948" imgH="203112" progId="Equation.3">
                  <p:embed/>
                </p:oleObj>
              </mc:Choice>
              <mc:Fallback>
                <p:oleObj name="Equation" r:id="rId3" imgW="1040948" imgH="203112" progId="Equation.3">
                  <p:embed/>
                  <p:pic>
                    <p:nvPicPr>
                      <p:cNvPr id="0" name="Picture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7800" y="4044950"/>
                        <a:ext cx="2381250" cy="465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1" name="Rectangle 3"/>
          <p:cNvSpPr txBox="1">
            <a:spLocks noChangeArrowheads="1"/>
          </p:cNvSpPr>
          <p:nvPr/>
        </p:nvSpPr>
        <p:spPr bwMode="auto">
          <a:xfrm>
            <a:off x="492125" y="533400"/>
            <a:ext cx="9748838" cy="1382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56" tIns="47878" rIns="95756" bIns="47878"/>
          <a:lstStyle>
            <a:lvl1pPr defTabSz="957263">
              <a:lnSpc>
                <a:spcPct val="90000"/>
              </a:lnSpc>
              <a:spcBef>
                <a:spcPts val="1263"/>
              </a:spcBef>
              <a:spcAft>
                <a:spcPts val="213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b="1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defTabSz="957263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9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 defTabSz="957263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 defTabSz="957263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 defTabSz="957263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957263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957263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957263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957263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ro-RO" altLang="ro-RO" sz="2900" dirty="0"/>
              <a:t>Exemplu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ro-RO" altLang="ro-RO" sz="2400" dirty="0"/>
              <a:t>Se consideră legătura dintre Timpul de accelerare de la 0 la </a:t>
            </a:r>
            <a:r>
              <a:rPr lang="en-US" altLang="ro-RO" sz="2400" dirty="0"/>
              <a:t>60</a:t>
            </a:r>
            <a:r>
              <a:rPr lang="ro-RO" altLang="ro-RO" sz="2400" dirty="0"/>
              <a:t> m</a:t>
            </a:r>
            <a:r>
              <a:rPr lang="en-US" altLang="ro-RO" sz="2400" dirty="0" err="1"/>
              <a:t>ile</a:t>
            </a:r>
            <a:r>
              <a:rPr lang="ro-RO" altLang="ro-RO" sz="2400" dirty="0"/>
              <a:t>/</a:t>
            </a:r>
            <a:r>
              <a:rPr lang="en-US" altLang="ro-RO" sz="2400" dirty="0" err="1"/>
              <a:t>ora</a:t>
            </a:r>
            <a:r>
              <a:rPr lang="en-US" altLang="ro-RO" sz="2400" dirty="0"/>
              <a:t>(</a:t>
            </a:r>
            <a:r>
              <a:rPr lang="en-US" altLang="ro-RO" sz="2400" dirty="0" err="1"/>
              <a:t>exprim</a:t>
            </a:r>
            <a:r>
              <a:rPr lang="en-US" altLang="ro-RO" sz="2400" dirty="0"/>
              <a:t>. </a:t>
            </a:r>
            <a:r>
              <a:rPr lang="ro-RO" altLang="ro-RO" sz="2400" dirty="0"/>
              <a:t>Secund</a:t>
            </a:r>
            <a:r>
              <a:rPr lang="en-US" altLang="ro-RO" sz="2400" dirty="0"/>
              <a:t>e)</a:t>
            </a:r>
            <a:r>
              <a:rPr lang="ro-RO" altLang="ro-RO" sz="2400" dirty="0"/>
              <a:t> şi Puterea motorului (CP).</a:t>
            </a:r>
            <a:endParaRPr lang="en-US" altLang="ro-RO" sz="2400" dirty="0"/>
          </a:p>
        </p:txBody>
      </p:sp>
      <p:sp>
        <p:nvSpPr>
          <p:cNvPr id="15366" name="Substituent număr diapozitiv 2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 defTabSz="47783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Econometrie</a:t>
            </a:r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357188"/>
            <a:ext cx="5715000" cy="747712"/>
          </a:xfrm>
        </p:spPr>
        <p:txBody>
          <a:bodyPr/>
          <a:lstStyle/>
          <a:p>
            <a:pPr defTabSz="957560" eaLnBrk="1" fontAlgn="auto" hangingPunct="1">
              <a:spcAft>
                <a:spcPts val="0"/>
              </a:spcAft>
              <a:defRPr/>
            </a:pPr>
            <a:r>
              <a:rPr lang="ro-RO" dirty="0">
                <a:solidFill>
                  <a:srgbClr val="C00000"/>
                </a:solidFill>
              </a:rPr>
              <a:t>Modelul Exponential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123950"/>
            <a:ext cx="9212263" cy="5054600"/>
          </a:xfrm>
        </p:spPr>
        <p:txBody>
          <a:bodyPr/>
          <a:lstStyle/>
          <a:p>
            <a:pPr marL="638175" indent="-638175" eaLnBrk="1" hangingPunct="1">
              <a:spcBef>
                <a:spcPts val="1800"/>
              </a:spcBef>
              <a:spcAft>
                <a:spcPts val="600"/>
              </a:spcAft>
              <a:buFont typeface="Calibri" pitchFamily="34" charset="0"/>
              <a:buNone/>
            </a:pPr>
            <a:r>
              <a:rPr lang="ro-RO" altLang="ro-RO" sz="2600"/>
              <a:t>Forma generală a modelului:</a:t>
            </a:r>
          </a:p>
          <a:p>
            <a:pPr marL="638175" indent="-638175" eaLnBrk="1" hangingPunct="1">
              <a:buFont typeface="Calibri" pitchFamily="34" charset="0"/>
              <a:buNone/>
            </a:pPr>
            <a:r>
              <a:rPr lang="ro-RO" altLang="ro-RO" sz="2600"/>
              <a:t>Ecuaţia se liniarizează prin logaritmare:</a:t>
            </a:r>
            <a:endParaRPr lang="en-US" altLang="ro-RO" sz="2600"/>
          </a:p>
          <a:p>
            <a:pPr marL="638175" indent="-638175" algn="ctr" eaLnBrk="1" hangingPunct="1">
              <a:buFont typeface="Calibri" pitchFamily="34" charset="0"/>
              <a:buNone/>
            </a:pPr>
            <a:r>
              <a:rPr lang="en-US" altLang="ro-RO" sz="2600">
                <a:solidFill>
                  <a:srgbClr val="C00000"/>
                </a:solidFill>
              </a:rPr>
              <a:t>Y&gt;0</a:t>
            </a:r>
            <a:r>
              <a:rPr lang="en-US" altLang="ro-RO" sz="2600"/>
              <a:t>; </a:t>
            </a:r>
            <a:r>
              <a:rPr lang="el-GR" altLang="ro-RO" sz="2600">
                <a:solidFill>
                  <a:srgbClr val="C00000"/>
                </a:solidFill>
              </a:rPr>
              <a:t>β</a:t>
            </a:r>
            <a:r>
              <a:rPr lang="en-US" altLang="ro-RO" sz="2600" baseline="-25000">
                <a:solidFill>
                  <a:srgbClr val="C00000"/>
                </a:solidFill>
              </a:rPr>
              <a:t>0</a:t>
            </a:r>
            <a:r>
              <a:rPr lang="en-US" altLang="ro-RO" sz="2600">
                <a:solidFill>
                  <a:srgbClr val="C00000"/>
                </a:solidFill>
              </a:rPr>
              <a:t> &gt;0</a:t>
            </a:r>
            <a:endParaRPr lang="ro-RO" altLang="ro-RO" sz="2600">
              <a:solidFill>
                <a:srgbClr val="C00000"/>
              </a:solidFill>
            </a:endParaRPr>
          </a:p>
          <a:p>
            <a:pPr marL="638175" indent="-638175" eaLnBrk="1" hangingPunct="1">
              <a:buFont typeface="Calibri" pitchFamily="34" charset="0"/>
              <a:buNone/>
            </a:pPr>
            <a:r>
              <a:rPr lang="ro-RO" altLang="ro-RO" sz="2600"/>
              <a:t>Parametrii modelului:</a:t>
            </a:r>
          </a:p>
          <a:p>
            <a:pPr marL="638175" indent="-638175" algn="just" eaLnBrk="1" hangingPunct="1">
              <a:buFont typeface="Calibri" pitchFamily="34" charset="0"/>
              <a:buNone/>
            </a:pPr>
            <a:r>
              <a:rPr lang="en-US" altLang="ro-RO" sz="2600" i="1"/>
              <a:t>- </a:t>
            </a:r>
            <a:r>
              <a:rPr lang="el-GR" altLang="ro-RO" sz="2600">
                <a:solidFill>
                  <a:srgbClr val="C00000"/>
                </a:solidFill>
              </a:rPr>
              <a:t>β</a:t>
            </a:r>
            <a:r>
              <a:rPr lang="ro-RO" altLang="ro-RO" sz="2600" baseline="-25000">
                <a:solidFill>
                  <a:srgbClr val="C00000"/>
                </a:solidFill>
              </a:rPr>
              <a:t>0</a:t>
            </a:r>
            <a:r>
              <a:rPr lang="ro-RO" altLang="ro-RO" sz="2600"/>
              <a:t> este </a:t>
            </a:r>
            <a:r>
              <a:rPr lang="ro-RO" altLang="ro-RO" sz="2600">
                <a:solidFill>
                  <a:srgbClr val="C00000"/>
                </a:solidFill>
              </a:rPr>
              <a:t>valoarea medie a lui Y </a:t>
            </a:r>
            <a:r>
              <a:rPr lang="ro-RO" altLang="ro-RO" sz="2600"/>
              <a:t>pentru </a:t>
            </a:r>
            <a:r>
              <a:rPr lang="ro-RO" altLang="ro-RO" sz="2600">
                <a:solidFill>
                  <a:srgbClr val="C00000"/>
                </a:solidFill>
              </a:rPr>
              <a:t>X=0</a:t>
            </a:r>
            <a:r>
              <a:rPr lang="en-US" altLang="ro-RO" sz="2600">
                <a:solidFill>
                  <a:srgbClr val="C00000"/>
                </a:solidFill>
              </a:rPr>
              <a:t> </a:t>
            </a:r>
            <a:r>
              <a:rPr lang="en-US" altLang="ro-RO" sz="2600">
                <a:solidFill>
                  <a:srgbClr val="C00000"/>
                </a:solidFill>
                <a:sym typeface="Wingdings" panose="05000000000000000000" pitchFamily="2" charset="2"/>
              </a:rPr>
              <a:t>M(Y/X=0)=</a:t>
            </a:r>
            <a:r>
              <a:rPr lang="el-GR" altLang="ro-RO" sz="2600">
                <a:solidFill>
                  <a:srgbClr val="C00000"/>
                </a:solidFill>
              </a:rPr>
              <a:t> β</a:t>
            </a:r>
            <a:r>
              <a:rPr lang="ro-RO" altLang="ro-RO" sz="2600" baseline="-25000">
                <a:solidFill>
                  <a:srgbClr val="C00000"/>
                </a:solidFill>
              </a:rPr>
              <a:t>0</a:t>
            </a:r>
            <a:r>
              <a:rPr lang="ro-RO" altLang="ro-RO" sz="2600"/>
              <a:t>. </a:t>
            </a:r>
          </a:p>
          <a:p>
            <a:pPr marL="638175" indent="-638175" algn="just" eaLnBrk="1" hangingPunct="1">
              <a:buFont typeface="Calibri" pitchFamily="34" charset="0"/>
              <a:buNone/>
            </a:pPr>
            <a:r>
              <a:rPr lang="en-US" altLang="ro-RO" sz="2600" i="1"/>
              <a:t>- </a:t>
            </a:r>
            <a:r>
              <a:rPr lang="el-GR" altLang="ro-RO" sz="2600">
                <a:solidFill>
                  <a:srgbClr val="C00000"/>
                </a:solidFill>
              </a:rPr>
              <a:t>β</a:t>
            </a:r>
            <a:r>
              <a:rPr lang="ro-RO" altLang="ro-RO" sz="2600" baseline="-25000">
                <a:solidFill>
                  <a:srgbClr val="C00000"/>
                </a:solidFill>
              </a:rPr>
              <a:t>1</a:t>
            </a:r>
            <a:r>
              <a:rPr lang="ro-RO" altLang="ro-RO" sz="2600"/>
              <a:t> </a:t>
            </a:r>
            <a:r>
              <a:rPr lang="ro-RO" altLang="ro-RO" sz="2600">
                <a:cs typeface="Times New Roman" panose="02020603050405020304" pitchFamily="18" charset="0"/>
              </a:rPr>
              <a:t>arată </a:t>
            </a:r>
            <a:r>
              <a:rPr lang="ro-RO" altLang="ro-RO" sz="2600">
                <a:solidFill>
                  <a:srgbClr val="FF0000"/>
                </a:solidFill>
                <a:cs typeface="Times New Roman" panose="02020603050405020304" pitchFamily="18" charset="0"/>
              </a:rPr>
              <a:t>variaţia medie </a:t>
            </a:r>
            <a:r>
              <a:rPr lang="ro-RO" altLang="ro-RO" sz="2600" u="sng">
                <a:solidFill>
                  <a:srgbClr val="FF0000"/>
                </a:solidFill>
                <a:cs typeface="Times New Roman" panose="02020603050405020304" pitchFamily="18" charset="0"/>
              </a:rPr>
              <a:t>procentuală</a:t>
            </a:r>
            <a:r>
              <a:rPr lang="en-US" altLang="ro-RO" sz="2600" u="sng">
                <a:solidFill>
                  <a:srgbClr val="FF0000"/>
                </a:solidFill>
                <a:cs typeface="Times New Roman" panose="02020603050405020304" pitchFamily="18" charset="0"/>
              </a:rPr>
              <a:t> (relativa %) </a:t>
            </a:r>
            <a:r>
              <a:rPr lang="en-US" altLang="ro-RO" sz="2600">
                <a:cs typeface="Times New Roman" panose="02020603050405020304" pitchFamily="18" charset="0"/>
              </a:rPr>
              <a:t>a</a:t>
            </a:r>
            <a:r>
              <a:rPr lang="ro-RO" altLang="ro-RO" sz="2600">
                <a:cs typeface="Times New Roman" panose="02020603050405020304" pitchFamily="18" charset="0"/>
              </a:rPr>
              <a:t> lui </a:t>
            </a:r>
            <a:r>
              <a:rPr lang="ro-RO" altLang="ro-RO" sz="2600">
                <a:solidFill>
                  <a:srgbClr val="C00000"/>
                </a:solidFill>
                <a:cs typeface="Times New Roman" panose="02020603050405020304" pitchFamily="18" charset="0"/>
              </a:rPr>
              <a:t>Y</a:t>
            </a:r>
            <a:r>
              <a:rPr lang="ro-RO" altLang="ro-RO" sz="2600">
                <a:cs typeface="Times New Roman" panose="02020603050405020304" pitchFamily="18" charset="0"/>
              </a:rPr>
              <a:t> la o </a:t>
            </a:r>
            <a:r>
              <a:rPr lang="ro-RO" altLang="ro-RO" sz="2600">
                <a:solidFill>
                  <a:srgbClr val="FF0000"/>
                </a:solidFill>
                <a:cs typeface="Times New Roman" panose="02020603050405020304" pitchFamily="18" charset="0"/>
              </a:rPr>
              <a:t>variaţie </a:t>
            </a:r>
            <a:r>
              <a:rPr lang="ro-RO" altLang="ro-RO" sz="2600" u="sng">
                <a:solidFill>
                  <a:srgbClr val="FF0000"/>
                </a:solidFill>
                <a:cs typeface="Times New Roman" panose="02020603050405020304" pitchFamily="18" charset="0"/>
              </a:rPr>
              <a:t>absolută</a:t>
            </a:r>
            <a:r>
              <a:rPr lang="ro-RO" altLang="ro-RO" sz="260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ro-RO" altLang="ro-RO" sz="2600">
                <a:cs typeface="Times New Roman" panose="02020603050405020304" pitchFamily="18" charset="0"/>
              </a:rPr>
              <a:t>a lui </a:t>
            </a:r>
            <a:r>
              <a:rPr lang="ro-RO" altLang="ro-RO" sz="2600">
                <a:solidFill>
                  <a:srgbClr val="C00000"/>
                </a:solidFill>
                <a:cs typeface="Times New Roman" panose="02020603050405020304" pitchFamily="18" charset="0"/>
              </a:rPr>
              <a:t>X</a:t>
            </a:r>
            <a:r>
              <a:rPr lang="ro-RO" altLang="ro-RO" sz="2600">
                <a:cs typeface="Times New Roman" panose="02020603050405020304" pitchFamily="18" charset="0"/>
              </a:rPr>
              <a:t> cu </a:t>
            </a:r>
            <a:r>
              <a:rPr lang="ro-RO" altLang="ro-RO" sz="2600">
                <a:solidFill>
                  <a:srgbClr val="C00000"/>
                </a:solidFill>
                <a:cs typeface="Times New Roman" panose="02020603050405020304" pitchFamily="18" charset="0"/>
              </a:rPr>
              <a:t>o unitate</a:t>
            </a:r>
            <a:r>
              <a:rPr lang="ro-RO" altLang="ro-RO" sz="2600">
                <a:cs typeface="Times New Roman" panose="02020603050405020304" pitchFamily="18" charset="0"/>
              </a:rPr>
              <a:t>. </a:t>
            </a:r>
          </a:p>
          <a:p>
            <a:pPr marL="638175" indent="-638175" eaLnBrk="1" hangingPunct="1">
              <a:buFont typeface="Calibri" pitchFamily="34" charset="0"/>
              <a:buNone/>
            </a:pPr>
            <a:endParaRPr lang="en-US" altLang="ro-RO"/>
          </a:p>
        </p:txBody>
      </p:sp>
      <p:graphicFrame>
        <p:nvGraphicFramePr>
          <p:cNvPr id="46084" name="Object 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887913" y="1092200"/>
          <a:ext cx="21018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39392" imgH="241195" progId="Equation.3">
                  <p:embed/>
                </p:oleObj>
              </mc:Choice>
              <mc:Fallback>
                <p:oleObj name="Equation" r:id="rId2" imgW="939392" imgH="241195" progId="Equation.3">
                  <p:embed/>
                  <p:pic>
                    <p:nvPicPr>
                      <p:cNvPr id="0" name="Picture 1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7913" y="1092200"/>
                        <a:ext cx="2101850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Object 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232525" y="1695450"/>
          <a:ext cx="296227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46200" imgH="228600" progId="Equation.3">
                  <p:embed/>
                </p:oleObj>
              </mc:Choice>
              <mc:Fallback>
                <p:oleObj name="Equation" r:id="rId4" imgW="1346200" imgH="228600" progId="Equation.3">
                  <p:embed/>
                  <p:pic>
                    <p:nvPicPr>
                      <p:cNvPr id="0" name="Picture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2525" y="1695450"/>
                        <a:ext cx="2962275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1" name="Substituent număr diapozitiv 2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 defTabSz="47783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Econometrie</a:t>
            </a:r>
          </a:p>
        </p:txBody>
      </p:sp>
      <p:graphicFrame>
        <p:nvGraphicFramePr>
          <p:cNvPr id="46094" name="Object 14"/>
          <p:cNvGraphicFramePr>
            <a:graphicFrameLocks noChangeAspect="1"/>
          </p:cNvGraphicFramePr>
          <p:nvPr/>
        </p:nvGraphicFramePr>
        <p:xfrm>
          <a:off x="839788" y="4985503"/>
          <a:ext cx="8799512" cy="866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581280" imgH="393480" progId="Equation.3">
                  <p:embed/>
                </p:oleObj>
              </mc:Choice>
              <mc:Fallback>
                <p:oleObj name="Equation" r:id="rId6" imgW="3581280" imgH="39348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788" y="4985503"/>
                        <a:ext cx="8799512" cy="8666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2"/>
          <p:cNvSpPr>
            <a:spLocks noGrp="1" noChangeArrowheads="1"/>
          </p:cNvSpPr>
          <p:nvPr>
            <p:ph type="title"/>
          </p:nvPr>
        </p:nvSpPr>
        <p:spPr>
          <a:xfrm>
            <a:off x="942975" y="600075"/>
            <a:ext cx="8534400" cy="509588"/>
          </a:xfrm>
        </p:spPr>
        <p:txBody>
          <a:bodyPr>
            <a:noAutofit/>
          </a:bodyPr>
          <a:lstStyle/>
          <a:p>
            <a:pPr defTabSz="957560" eaLnBrk="1" fontAlgn="auto" hangingPunct="1">
              <a:spcAft>
                <a:spcPts val="0"/>
              </a:spcAft>
              <a:defRPr/>
            </a:pPr>
            <a:r>
              <a:rPr lang="ro-RO" dirty="0"/>
              <a:t>Modelul log-liniar </a:t>
            </a:r>
            <a:r>
              <a:rPr lang="en-US" dirty="0" err="1"/>
              <a:t>simplu</a:t>
            </a:r>
            <a:r>
              <a:rPr lang="en-US" dirty="0"/>
              <a:t> -&gt; </a:t>
            </a:r>
            <a:r>
              <a:rPr lang="ro-RO" dirty="0">
                <a:solidFill>
                  <a:srgbClr val="C00000"/>
                </a:solidFill>
              </a:rPr>
              <a:t>M</a:t>
            </a:r>
            <a:r>
              <a:rPr lang="en-US" dirty="0" err="1">
                <a:solidFill>
                  <a:srgbClr val="C00000"/>
                </a:solidFill>
              </a:rPr>
              <a:t>odelul</a:t>
            </a:r>
            <a:r>
              <a:rPr lang="en-US" dirty="0">
                <a:solidFill>
                  <a:srgbClr val="C00000"/>
                </a:solidFill>
              </a:rPr>
              <a:t> PUTERE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122238" y="1335088"/>
            <a:ext cx="10118725" cy="4875212"/>
          </a:xfrm>
        </p:spPr>
        <p:txBody>
          <a:bodyPr/>
          <a:lstStyle/>
          <a:p>
            <a:pPr marL="0" indent="0" eaLnBrk="1" hangingPunct="1">
              <a:tabLst>
                <a:tab pos="304800" algn="l"/>
              </a:tabLst>
            </a:pPr>
            <a:r>
              <a:rPr lang="en-US" altLang="ro-RO"/>
              <a:t>-</a:t>
            </a:r>
            <a:r>
              <a:rPr lang="ro-RO" altLang="ro-RO"/>
              <a:t> este un model de regresie neliniară</a:t>
            </a:r>
          </a:p>
          <a:p>
            <a:pPr marL="0" indent="0" eaLnBrk="1" hangingPunct="1">
              <a:tabLst>
                <a:tab pos="304800" algn="l"/>
              </a:tabLst>
            </a:pPr>
            <a:r>
              <a:rPr lang="en-US" altLang="ro-RO"/>
              <a:t>-</a:t>
            </a:r>
            <a:r>
              <a:rPr lang="ro-RO" altLang="ro-RO"/>
              <a:t> </a:t>
            </a:r>
            <a:r>
              <a:rPr lang="en-US" altLang="ro-RO"/>
              <a:t>atat variabila </a:t>
            </a:r>
            <a:r>
              <a:rPr lang="en-US" altLang="ro-RO">
                <a:solidFill>
                  <a:srgbClr val="C00000"/>
                </a:solidFill>
              </a:rPr>
              <a:t>dependent</a:t>
            </a:r>
            <a:r>
              <a:rPr lang="ro-RO" altLang="ro-RO">
                <a:solidFill>
                  <a:srgbClr val="C00000"/>
                </a:solidFill>
              </a:rPr>
              <a:t>ă</a:t>
            </a:r>
            <a:r>
              <a:rPr lang="en-US" altLang="ro-RO"/>
              <a:t> c</a:t>
            </a:r>
            <a:r>
              <a:rPr lang="ro-RO" altLang="ro-RO"/>
              <a:t>ă</a:t>
            </a:r>
            <a:r>
              <a:rPr lang="en-US" altLang="ro-RO"/>
              <a:t>t </a:t>
            </a:r>
            <a:r>
              <a:rPr lang="ro-RO" altLang="ro-RO"/>
              <a:t>ș</a:t>
            </a:r>
            <a:r>
              <a:rPr lang="en-US" altLang="ro-RO"/>
              <a:t>i variabila </a:t>
            </a:r>
            <a:r>
              <a:rPr lang="en-US" altLang="ro-RO">
                <a:solidFill>
                  <a:srgbClr val="C00000"/>
                </a:solidFill>
              </a:rPr>
              <a:t>independent</a:t>
            </a:r>
            <a:r>
              <a:rPr lang="ro-RO" altLang="ro-RO">
                <a:solidFill>
                  <a:srgbClr val="C00000"/>
                </a:solidFill>
              </a:rPr>
              <a:t>ă</a:t>
            </a:r>
            <a:r>
              <a:rPr lang="ro-RO" altLang="ro-RO"/>
              <a:t> </a:t>
            </a:r>
            <a:r>
              <a:rPr lang="en-US" altLang="ro-RO"/>
              <a:t>sunt</a:t>
            </a:r>
            <a:r>
              <a:rPr lang="ro-RO" altLang="ro-RO"/>
              <a:t> logaritm</a:t>
            </a:r>
            <a:r>
              <a:rPr lang="en-US" altLang="ro-RO"/>
              <a:t>ate</a:t>
            </a:r>
            <a:endParaRPr lang="ro-RO" altLang="ro-RO"/>
          </a:p>
          <a:p>
            <a:pPr marL="0" indent="0" eaLnBrk="1" hangingPunct="1">
              <a:tabLst>
                <a:tab pos="304800" algn="l"/>
              </a:tabLst>
            </a:pPr>
            <a:r>
              <a:rPr lang="ro-RO" altLang="ro-RO"/>
              <a:t> </a:t>
            </a:r>
            <a:r>
              <a:rPr lang="en-US" altLang="ro-RO"/>
              <a:t>- </a:t>
            </a:r>
            <a:r>
              <a:rPr lang="ro-RO" altLang="ro-RO"/>
              <a:t>modelul </a:t>
            </a:r>
            <a:r>
              <a:rPr lang="en-US" altLang="ro-RO"/>
              <a:t>poate fi </a:t>
            </a:r>
            <a:r>
              <a:rPr lang="en-US" altLang="ro-RO">
                <a:solidFill>
                  <a:srgbClr val="C00000"/>
                </a:solidFill>
              </a:rPr>
              <a:t>liniarizat prin logaritmare</a:t>
            </a:r>
            <a:endParaRPr lang="ro-RO" altLang="ro-RO">
              <a:solidFill>
                <a:srgbClr val="C00000"/>
              </a:solidFill>
            </a:endParaRPr>
          </a:p>
          <a:p>
            <a:pPr marL="0" indent="0" eaLnBrk="1" hangingPunct="1">
              <a:buFont typeface="Calibri" pitchFamily="34" charset="0"/>
              <a:buNone/>
              <a:tabLst>
                <a:tab pos="304800" algn="l"/>
              </a:tabLst>
            </a:pPr>
            <a:r>
              <a:rPr lang="en-US" altLang="ro-RO"/>
              <a:t>		</a:t>
            </a:r>
            <a:r>
              <a:rPr lang="ro-RO" altLang="ro-RO">
                <a:solidFill>
                  <a:srgbClr val="C00000"/>
                </a:solidFill>
              </a:rPr>
              <a:t>Estimarea parametrilor modelului</a:t>
            </a:r>
          </a:p>
          <a:p>
            <a:pPr marL="0" indent="0" eaLnBrk="1" hangingPunct="1">
              <a:buFont typeface="Calibri" pitchFamily="34" charset="0"/>
              <a:buNone/>
              <a:tabLst>
                <a:tab pos="304800" algn="l"/>
              </a:tabLst>
            </a:pPr>
            <a:r>
              <a:rPr lang="ro-RO" altLang="ro-RO"/>
              <a:t>Considerăm </a:t>
            </a:r>
            <a:r>
              <a:rPr lang="ro-RO" altLang="ro-RO">
                <a:solidFill>
                  <a:srgbClr val="C00000"/>
                </a:solidFill>
              </a:rPr>
              <a:t>modelul putere </a:t>
            </a:r>
            <a:r>
              <a:rPr lang="ro-RO" altLang="ro-RO"/>
              <a:t>simplu de forma: </a:t>
            </a:r>
          </a:p>
          <a:p>
            <a:pPr marL="0" indent="0" eaLnBrk="1" hangingPunct="1">
              <a:buFont typeface="Calibri" pitchFamily="34" charset="0"/>
              <a:buNone/>
              <a:tabLst>
                <a:tab pos="304800" algn="l"/>
              </a:tabLst>
            </a:pPr>
            <a:r>
              <a:rPr lang="ro-RO" altLang="ro-RO"/>
              <a:t>                         </a:t>
            </a:r>
            <a:r>
              <a:rPr lang="en-US" altLang="ro-RO"/>
              <a:t>       </a:t>
            </a:r>
            <a:r>
              <a:rPr lang="ro-RO" altLang="ro-RO"/>
              <a:t>sau </a:t>
            </a:r>
          </a:p>
          <a:p>
            <a:pPr marL="0" indent="0" eaLnBrk="1" hangingPunct="1">
              <a:buFont typeface="Calibri" pitchFamily="34" charset="0"/>
              <a:buNone/>
              <a:tabLst>
                <a:tab pos="304800" algn="l"/>
              </a:tabLst>
            </a:pPr>
            <a:r>
              <a:rPr lang="ro-RO" altLang="ro-RO"/>
              <a:t>Prin logaritmare, se obţine modelul</a:t>
            </a:r>
            <a:r>
              <a:rPr lang="en-US" altLang="ro-RO"/>
              <a:t> liniar (!!! </a:t>
            </a:r>
            <a:r>
              <a:rPr lang="el-GR" altLang="ro-RO">
                <a:solidFill>
                  <a:srgbClr val="C00000"/>
                </a:solidFill>
              </a:rPr>
              <a:t>β</a:t>
            </a:r>
            <a:r>
              <a:rPr lang="en-US" altLang="ro-RO" baseline="-25000">
                <a:solidFill>
                  <a:srgbClr val="C00000"/>
                </a:solidFill>
              </a:rPr>
              <a:t>0</a:t>
            </a:r>
            <a:r>
              <a:rPr lang="en-US" altLang="ro-RO">
                <a:solidFill>
                  <a:srgbClr val="C00000"/>
                </a:solidFill>
              </a:rPr>
              <a:t>&gt;0</a:t>
            </a:r>
            <a:r>
              <a:rPr lang="en-US" altLang="ro-RO"/>
              <a:t>; </a:t>
            </a:r>
            <a:r>
              <a:rPr lang="en-US" altLang="ro-RO">
                <a:solidFill>
                  <a:srgbClr val="C00000"/>
                </a:solidFill>
              </a:rPr>
              <a:t>Y si X&gt;0</a:t>
            </a:r>
            <a:r>
              <a:rPr lang="en-US" altLang="ro-RO"/>
              <a:t>)</a:t>
            </a:r>
            <a:r>
              <a:rPr lang="ro-RO" altLang="ro-RO"/>
              <a:t>:</a:t>
            </a:r>
          </a:p>
          <a:p>
            <a:pPr marL="0" indent="0" eaLnBrk="1" hangingPunct="1">
              <a:buFont typeface="Calibri" pitchFamily="34" charset="0"/>
              <a:buNone/>
              <a:tabLst>
                <a:tab pos="304800" algn="l"/>
              </a:tabLst>
            </a:pPr>
            <a:endParaRPr lang="ro-RO" altLang="ro-RO"/>
          </a:p>
          <a:p>
            <a:pPr marL="0" indent="0" eaLnBrk="1" hangingPunct="1">
              <a:buFont typeface="Calibri" pitchFamily="34" charset="0"/>
              <a:buNone/>
              <a:tabLst>
                <a:tab pos="304800" algn="l"/>
              </a:tabLst>
            </a:pPr>
            <a:endParaRPr lang="ro-RO" altLang="ro-RO"/>
          </a:p>
          <a:p>
            <a:pPr marL="0" indent="0" eaLnBrk="1" hangingPunct="1">
              <a:buFont typeface="Calibri" pitchFamily="34" charset="0"/>
              <a:buNone/>
              <a:tabLst>
                <a:tab pos="304800" algn="l"/>
              </a:tabLst>
            </a:pPr>
            <a:endParaRPr lang="en-US" altLang="ro-RO"/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263"/>
              </a:spcBef>
              <a:spcAft>
                <a:spcPts val="213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b="1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9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88A098A3-BEB3-44CE-8A20-3A0AA977BFB2}" type="slidenum">
              <a:rPr lang="en-US" altLang="en-US" sz="1100" b="0">
                <a:solidFill>
                  <a:srgbClr val="FFFFFF"/>
                </a:solidFill>
                <a:latin typeface="Calibri" panose="020F050202020403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3</a:t>
            </a:fld>
            <a:endParaRPr lang="en-US" altLang="en-US" sz="1100" b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1279525" y="-195263"/>
            <a:ext cx="193675" cy="390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56" tIns="47878" rIns="95756" bIns="47878" anchor="ctr">
            <a:spAutoFit/>
          </a:bodyPr>
          <a:lstStyle>
            <a:lvl1pPr>
              <a:lnSpc>
                <a:spcPct val="90000"/>
              </a:lnSpc>
              <a:spcBef>
                <a:spcPts val="1263"/>
              </a:spcBef>
              <a:spcAft>
                <a:spcPts val="213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b="1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9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ro-RO" altLang="ro-RO" sz="1900" b="0">
              <a:latin typeface="Calibri" panose="020F0502020204030204" pitchFamily="34" charset="0"/>
            </a:endParaRPr>
          </a:p>
        </p:txBody>
      </p:sp>
      <p:graphicFrame>
        <p:nvGraphicFramePr>
          <p:cNvPr id="16390" name="Object 47"/>
          <p:cNvGraphicFramePr>
            <a:graphicFrameLocks noChangeAspect="1"/>
          </p:cNvGraphicFramePr>
          <p:nvPr/>
        </p:nvGraphicFramePr>
        <p:xfrm>
          <a:off x="979488" y="4540250"/>
          <a:ext cx="1803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38200" imgH="241300" progId="Equation.3">
                  <p:embed/>
                </p:oleObj>
              </mc:Choice>
              <mc:Fallback>
                <p:oleObj name="Equation" r:id="rId2" imgW="838200" imgH="2413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9488" y="4540250"/>
                        <a:ext cx="18034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1" name="Rectangle 7"/>
          <p:cNvSpPr>
            <a:spLocks noChangeArrowheads="1"/>
          </p:cNvSpPr>
          <p:nvPr/>
        </p:nvSpPr>
        <p:spPr bwMode="auto">
          <a:xfrm>
            <a:off x="1279525" y="-195263"/>
            <a:ext cx="193675" cy="390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56" tIns="47878" rIns="95756" bIns="47878" anchor="ctr">
            <a:spAutoFit/>
          </a:bodyPr>
          <a:lstStyle>
            <a:lvl1pPr>
              <a:lnSpc>
                <a:spcPct val="90000"/>
              </a:lnSpc>
              <a:spcBef>
                <a:spcPts val="1263"/>
              </a:spcBef>
              <a:spcAft>
                <a:spcPts val="213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b="1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9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ro-RO" altLang="ro-RO" sz="1900" b="0">
              <a:latin typeface="Calibri" panose="020F0502020204030204" pitchFamily="34" charset="0"/>
            </a:endParaRPr>
          </a:p>
        </p:txBody>
      </p:sp>
      <p:graphicFrame>
        <p:nvGraphicFramePr>
          <p:cNvPr id="16392" name="Object 48"/>
          <p:cNvGraphicFramePr>
            <a:graphicFrameLocks noChangeAspect="1"/>
          </p:cNvGraphicFramePr>
          <p:nvPr/>
        </p:nvGraphicFramePr>
        <p:xfrm>
          <a:off x="3951288" y="4470400"/>
          <a:ext cx="2020887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50531" imgH="241195" progId="Equation.3">
                  <p:embed/>
                </p:oleObj>
              </mc:Choice>
              <mc:Fallback>
                <p:oleObj name="Equation" r:id="rId4" imgW="850531" imgH="241195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1288" y="4470400"/>
                        <a:ext cx="2020887" cy="65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1279525" y="3341688"/>
            <a:ext cx="193675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56" tIns="47878" rIns="95756" bIns="47878" anchor="ctr">
            <a:spAutoFit/>
          </a:bodyPr>
          <a:lstStyle>
            <a:lvl1pPr>
              <a:lnSpc>
                <a:spcPct val="90000"/>
              </a:lnSpc>
              <a:spcBef>
                <a:spcPts val="1263"/>
              </a:spcBef>
              <a:spcAft>
                <a:spcPts val="213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b="1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9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ro-RO" altLang="ro-RO" sz="1900" b="0">
              <a:latin typeface="Calibri" panose="020F0502020204030204" pitchFamily="34" charset="0"/>
            </a:endParaRPr>
          </a:p>
        </p:txBody>
      </p:sp>
      <p:graphicFrame>
        <p:nvGraphicFramePr>
          <p:cNvPr id="16394" name="Object 49"/>
          <p:cNvGraphicFramePr>
            <a:graphicFrameLocks noChangeAspect="1"/>
          </p:cNvGraphicFramePr>
          <p:nvPr/>
        </p:nvGraphicFramePr>
        <p:xfrm>
          <a:off x="2638425" y="5699125"/>
          <a:ext cx="389572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35100" imgH="228600" progId="Equation.3">
                  <p:embed/>
                </p:oleObj>
              </mc:Choice>
              <mc:Fallback>
                <p:oleObj name="Equation" r:id="rId6" imgW="1435100" imgH="2286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8425" y="5699125"/>
                        <a:ext cx="3895725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ChangeArrowheads="1"/>
          </p:cNvSpPr>
          <p:nvPr/>
        </p:nvSpPr>
        <p:spPr bwMode="auto">
          <a:xfrm>
            <a:off x="215900" y="3330575"/>
            <a:ext cx="9766300" cy="305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56" tIns="47878" rIns="95756" bIns="47878">
            <a:spAutoFit/>
          </a:bodyPr>
          <a:lstStyle>
            <a:lvl1pPr>
              <a:lnSpc>
                <a:spcPct val="90000"/>
              </a:lnSpc>
              <a:spcBef>
                <a:spcPts val="1263"/>
              </a:spcBef>
              <a:spcAft>
                <a:spcPts val="213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b="1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9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ro-RO" altLang="ro-RO" sz="2400" dirty="0"/>
              <a:t>Ecuaţia estimată a legăturii dintre cele două variabile este:</a:t>
            </a:r>
            <a:br>
              <a:rPr lang="ro-RO" altLang="ro-RO" sz="2400" dirty="0"/>
            </a:br>
            <a:br>
              <a:rPr lang="ro-RO" altLang="ro-RO" sz="2400" dirty="0"/>
            </a:br>
            <a:r>
              <a:rPr lang="ro-RO" altLang="ro-RO" sz="2400" dirty="0"/>
              <a:t>Logaritmând ecuaţia de mai sus, se obţine:</a:t>
            </a:r>
            <a:endParaRPr lang="en-US" altLang="ro-RO" sz="2400" dirty="0"/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ro-RO" sz="2400" dirty="0">
                <a:solidFill>
                  <a:srgbClr val="C00000"/>
                </a:solidFill>
              </a:rPr>
              <a:t>l</a:t>
            </a:r>
            <a:r>
              <a:rPr lang="ro-RO" altLang="ro-RO" sz="2400" dirty="0">
                <a:solidFill>
                  <a:srgbClr val="C00000"/>
                </a:solidFill>
              </a:rPr>
              <a:t>nY</a:t>
            </a:r>
            <a:r>
              <a:rPr lang="en-US" altLang="ro-RO" sz="2400" dirty="0">
                <a:solidFill>
                  <a:srgbClr val="C00000"/>
                </a:solidFill>
              </a:rPr>
              <a:t> </a:t>
            </a:r>
            <a:r>
              <a:rPr lang="ro-RO" altLang="ro-RO" sz="2400" dirty="0">
                <a:solidFill>
                  <a:srgbClr val="C00000"/>
                </a:solidFill>
              </a:rPr>
              <a:t>=</a:t>
            </a:r>
            <a:r>
              <a:rPr lang="en-US" altLang="ro-RO" sz="2400" dirty="0">
                <a:solidFill>
                  <a:srgbClr val="C00000"/>
                </a:solidFill>
              </a:rPr>
              <a:t> </a:t>
            </a:r>
            <a:r>
              <a:rPr lang="ro-RO" altLang="ro-RO" sz="2400" dirty="0">
                <a:solidFill>
                  <a:srgbClr val="C00000"/>
                </a:solidFill>
              </a:rPr>
              <a:t>ln</a:t>
            </a:r>
            <a:r>
              <a:rPr lang="en-US" altLang="ro-RO" sz="2400" dirty="0">
                <a:solidFill>
                  <a:srgbClr val="C00000"/>
                </a:solidFill>
              </a:rPr>
              <a:t> </a:t>
            </a:r>
            <a:r>
              <a:rPr lang="ro-RO" altLang="ro-RO" sz="2400" dirty="0">
                <a:solidFill>
                  <a:srgbClr val="C00000"/>
                </a:solidFill>
              </a:rPr>
              <a:t>38,911+</a:t>
            </a:r>
            <a:r>
              <a:rPr lang="en-US" altLang="ro-RO" sz="2400" dirty="0">
                <a:solidFill>
                  <a:srgbClr val="C00000"/>
                </a:solidFill>
              </a:rPr>
              <a:t> </a:t>
            </a:r>
            <a:r>
              <a:rPr lang="ro-RO" altLang="ro-RO" sz="2400" dirty="0">
                <a:solidFill>
                  <a:srgbClr val="C00000"/>
                </a:solidFill>
              </a:rPr>
              <a:t>0,17X</a:t>
            </a:r>
            <a:r>
              <a:rPr lang="en-US" altLang="ro-RO" sz="2400" dirty="0">
                <a:solidFill>
                  <a:srgbClr val="C00000"/>
                </a:solidFill>
              </a:rPr>
              <a:t>+</a:t>
            </a:r>
            <a:r>
              <a:rPr lang="el-GR" altLang="ro-RO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endParaRPr lang="en-US" altLang="ro-RO" sz="2400" dirty="0">
              <a:solidFill>
                <a:srgbClr val="C00000"/>
              </a:solidFill>
            </a:endParaRPr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l-GR" altLang="ro-RO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altLang="ro-RO" sz="2400" baseline="-25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ro-RO" sz="2400" b="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altLang="ro-RO" sz="2400" dirty="0"/>
              <a:t> </a:t>
            </a:r>
            <a:r>
              <a:rPr lang="ro-RO" altLang="ro-RO" sz="2400" dirty="0"/>
              <a:t>când </a:t>
            </a:r>
            <a:r>
              <a:rPr lang="ro-RO" altLang="ro-RO" sz="2400" i="1" dirty="0"/>
              <a:t>Numărul de cilindri </a:t>
            </a:r>
            <a:r>
              <a:rPr lang="ro-RO" altLang="ro-RO" sz="2400" dirty="0"/>
              <a:t>este de 0, </a:t>
            </a:r>
            <a:r>
              <a:rPr lang="ro-RO" altLang="ro-RO" sz="2400" i="1" dirty="0"/>
              <a:t>Puterea medie a motorului</a:t>
            </a:r>
            <a:r>
              <a:rPr lang="ro-RO" altLang="ro-RO" sz="2400" dirty="0"/>
              <a:t> este de 38,911 C.P.</a:t>
            </a:r>
            <a:r>
              <a:rPr lang="en-US" altLang="ro-RO" sz="2400" dirty="0"/>
              <a:t> </a:t>
            </a:r>
            <a:r>
              <a:rPr lang="en-US" altLang="ro-RO" sz="2400" dirty="0">
                <a:sym typeface="Wingdings" panose="05000000000000000000" pitchFamily="2" charset="2"/>
              </a:rPr>
              <a:t> M(Y/X=0)=38.911 C.P.</a:t>
            </a:r>
            <a:endParaRPr lang="ro-RO" altLang="ro-RO" sz="2400" dirty="0"/>
          </a:p>
          <a:p>
            <a:pPr algn="just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l-GR" altLang="ro-RO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altLang="ro-RO" sz="2400" baseline="-250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ro-RO" sz="2400" b="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ro-RO" altLang="ro-RO" sz="2400" dirty="0"/>
              <a:t>la o creştere a numărului de c</a:t>
            </a:r>
            <a:r>
              <a:rPr lang="en-US" altLang="ro-RO" sz="2400" dirty="0" err="1"/>
              <a:t>i</a:t>
            </a:r>
            <a:r>
              <a:rPr lang="ro-RO" altLang="ro-RO" sz="2400" dirty="0"/>
              <a:t>lindri </a:t>
            </a:r>
            <a:r>
              <a:rPr lang="ro-RO" altLang="ro-RO" sz="2400" dirty="0">
                <a:solidFill>
                  <a:srgbClr val="C00000"/>
                </a:solidFill>
              </a:rPr>
              <a:t>cu 1 cilindru</a:t>
            </a:r>
            <a:r>
              <a:rPr lang="ro-RO" altLang="ro-RO" sz="2400" dirty="0"/>
              <a:t>, puterea motorului creşte, în medie, </a:t>
            </a:r>
            <a:r>
              <a:rPr lang="ro-RO" altLang="ro-RO" sz="2400" dirty="0">
                <a:solidFill>
                  <a:srgbClr val="C00000"/>
                </a:solidFill>
              </a:rPr>
              <a:t>cu 17%</a:t>
            </a:r>
            <a:r>
              <a:rPr lang="en-US" altLang="ro-RO" sz="2400" dirty="0">
                <a:solidFill>
                  <a:srgbClr val="C00000"/>
                </a:solidFill>
              </a:rPr>
              <a:t> (=0.17*100%).</a:t>
            </a:r>
          </a:p>
        </p:txBody>
      </p:sp>
      <p:pic>
        <p:nvPicPr>
          <p:cNvPr id="47107" name="Picture 23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79613" y="1571625"/>
            <a:ext cx="6707187" cy="1797050"/>
          </a:xfrm>
        </p:spPr>
      </p:pic>
      <p:graphicFrame>
        <p:nvGraphicFramePr>
          <p:cNvPr id="47108" name="Object 2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857625" y="3773488"/>
          <a:ext cx="2649538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57300" imgH="228600" progId="Equation.3">
                  <p:embed/>
                </p:oleObj>
              </mc:Choice>
              <mc:Fallback>
                <p:oleObj name="Equation" r:id="rId3" imgW="1257300" imgH="228600" progId="Equation.3">
                  <p:embed/>
                  <p:pic>
                    <p:nvPicPr>
                      <p:cNvPr id="0" name="Picture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25" y="3773488"/>
                        <a:ext cx="2649538" cy="481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9" name="Rectangle 3"/>
          <p:cNvSpPr txBox="1">
            <a:spLocks noChangeArrowheads="1"/>
          </p:cNvSpPr>
          <p:nvPr/>
        </p:nvSpPr>
        <p:spPr bwMode="auto">
          <a:xfrm>
            <a:off x="508000" y="438150"/>
            <a:ext cx="9563100" cy="140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56" tIns="47878" rIns="95756" bIns="47878"/>
          <a:lstStyle>
            <a:lvl1pPr defTabSz="957263">
              <a:lnSpc>
                <a:spcPct val="90000"/>
              </a:lnSpc>
              <a:spcBef>
                <a:spcPts val="1263"/>
              </a:spcBef>
              <a:spcAft>
                <a:spcPts val="213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b="1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 defTabSz="957263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9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 defTabSz="957263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 defTabSz="957263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 defTabSz="957263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957263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957263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957263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957263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ro-RO" altLang="ro-RO" sz="3200"/>
              <a:t>Exemplu</a:t>
            </a: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ro-RO" altLang="ro-RO" sz="2400"/>
              <a:t>Se consideră legătura dintre </a:t>
            </a:r>
            <a:r>
              <a:rPr lang="ro-RO" altLang="ro-RO" sz="2400">
                <a:solidFill>
                  <a:srgbClr val="C00000"/>
                </a:solidFill>
              </a:rPr>
              <a:t>Puterea motorului </a:t>
            </a:r>
            <a:r>
              <a:rPr lang="ro-RO" altLang="ro-RO" sz="2400"/>
              <a:t>(CP) şi </a:t>
            </a:r>
            <a:r>
              <a:rPr lang="ro-RO" altLang="ro-RO" sz="2400">
                <a:solidFill>
                  <a:srgbClr val="C00000"/>
                </a:solidFill>
              </a:rPr>
              <a:t>Numărul de cilindri </a:t>
            </a:r>
            <a:r>
              <a:rPr lang="ro-RO" altLang="ro-RO" sz="2400"/>
              <a:t>(cilindri).</a:t>
            </a:r>
            <a:endParaRPr lang="en-US" altLang="ro-RO" sz="2400"/>
          </a:p>
        </p:txBody>
      </p:sp>
      <p:sp>
        <p:nvSpPr>
          <p:cNvPr id="17414" name="Substituent număr diapozitiv 2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 defTabSz="47783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/>
              <a:t>Econometrie</a:t>
            </a:r>
          </a:p>
        </p:txBody>
      </p:sp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6200"/>
            <a:ext cx="9942513" cy="662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Text Placeholder 2"/>
          <p:cNvSpPr>
            <a:spLocks noGrp="1"/>
          </p:cNvSpPr>
          <p:nvPr>
            <p:ph type="body" sz="half" idx="1"/>
          </p:nvPr>
        </p:nvSpPr>
        <p:spPr>
          <a:xfrm>
            <a:off x="966788" y="3141663"/>
            <a:ext cx="8520112" cy="592137"/>
          </a:xfrm>
        </p:spPr>
        <p:txBody>
          <a:bodyPr/>
          <a:lstStyle/>
          <a:p>
            <a:pPr algn="ctr"/>
            <a:r>
              <a:rPr lang="ro-RO" altLang="ro-RO" sz="4400">
                <a:solidFill>
                  <a:srgbClr val="002060"/>
                </a:solidFill>
              </a:rPr>
              <a:t>MODELE POLINOMIALE</a:t>
            </a:r>
            <a:endParaRPr lang="en-US" altLang="ro-RO" sz="4400"/>
          </a:p>
        </p:txBody>
      </p:sp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>
          <a:xfrm>
            <a:off x="514350" y="485775"/>
            <a:ext cx="9182100" cy="631825"/>
          </a:xfrm>
        </p:spPr>
        <p:txBody>
          <a:bodyPr/>
          <a:lstStyle/>
          <a:p>
            <a:pPr defTabSz="957560" eaLnBrk="1" fontAlgn="auto" hangingPunct="1">
              <a:spcAft>
                <a:spcPts val="0"/>
              </a:spcAft>
              <a:defRPr/>
            </a:pPr>
            <a:r>
              <a:rPr lang="ro-RO" dirty="0">
                <a:solidFill>
                  <a:srgbClr val="C00000"/>
                </a:solidFill>
              </a:rPr>
              <a:t> MODELUL PARABOLIC</a:t>
            </a:r>
            <a:r>
              <a:rPr lang="en-US" dirty="0">
                <a:solidFill>
                  <a:srgbClr val="C00000"/>
                </a:solidFill>
              </a:rPr>
              <a:t> (</a:t>
            </a:r>
            <a:r>
              <a:rPr lang="en-US" dirty="0" err="1">
                <a:solidFill>
                  <a:srgbClr val="C00000"/>
                </a:solidFill>
              </a:rPr>
              <a:t>PATRATIC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65125" y="1301750"/>
            <a:ext cx="9521825" cy="4826000"/>
          </a:xfrm>
        </p:spPr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 typeface="Calibri" pitchFamily="34" charset="0"/>
              <a:buNone/>
            </a:pPr>
            <a:r>
              <a:rPr lang="ro-RO" altLang="ro-RO"/>
              <a:t>a. </a:t>
            </a:r>
            <a:r>
              <a:rPr lang="ro-RO" altLang="ro-RO">
                <a:solidFill>
                  <a:srgbClr val="C00000"/>
                </a:solidFill>
              </a:rPr>
              <a:t>Modelul parabolic</a:t>
            </a:r>
            <a:r>
              <a:rPr lang="en-US" altLang="ro-RO">
                <a:solidFill>
                  <a:srgbClr val="C00000"/>
                </a:solidFill>
              </a:rPr>
              <a:t> </a:t>
            </a:r>
            <a:r>
              <a:rPr lang="ro-RO" altLang="ro-RO"/>
              <a:t>(</a:t>
            </a:r>
            <a:r>
              <a:rPr lang="ro-RO" altLang="ro-RO" i="1"/>
              <a:t>Quadratic</a:t>
            </a:r>
            <a:r>
              <a:rPr lang="ro-RO" altLang="ro-RO"/>
              <a:t>): cel mai simplu model polinomial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ro-RO" altLang="ro-RO"/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o-RO"/>
              <a:t>	</a:t>
            </a:r>
            <a:r>
              <a:rPr lang="ro-RO" altLang="ro-RO"/>
              <a:t>La nivelul eşantionului:</a:t>
            </a:r>
            <a:endParaRPr lang="en-US" altLang="ro-RO"/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o-RO"/>
          </a:p>
          <a:p>
            <a:pPr algn="just" eaLnBrk="1" hangingPunct="1">
              <a:spcBef>
                <a:spcPct val="0"/>
              </a:spcBef>
              <a:buClrTx/>
              <a:buSzTx/>
              <a:buFont typeface="Calibri" pitchFamily="34" charset="0"/>
              <a:buNone/>
            </a:pPr>
            <a:r>
              <a:rPr lang="en-US" altLang="ro-RO"/>
              <a:t>	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 typeface="Calibri" pitchFamily="34" charset="0"/>
              <a:buNone/>
            </a:pPr>
            <a:r>
              <a:rPr lang="en-US" altLang="ro-RO"/>
              <a:t>	</a:t>
            </a:r>
            <a:r>
              <a:rPr lang="ro-RO" altLang="ro-RO"/>
              <a:t>În economie, modelul polinomial este folosit pentru descrierea relaţiei dintre </a:t>
            </a:r>
            <a:r>
              <a:rPr lang="ro-RO" altLang="ro-RO">
                <a:solidFill>
                  <a:srgbClr val="FF0000"/>
                </a:solidFill>
              </a:rPr>
              <a:t>costul unitar </a:t>
            </a:r>
            <a:r>
              <a:rPr lang="ro-RO" altLang="ro-RO"/>
              <a:t>şi </a:t>
            </a:r>
            <a:r>
              <a:rPr lang="ro-RO" altLang="ro-RO">
                <a:solidFill>
                  <a:srgbClr val="FF0000"/>
                </a:solidFill>
              </a:rPr>
              <a:t>producţia realizată</a:t>
            </a:r>
            <a:r>
              <a:rPr lang="en-US" altLang="ro-RO"/>
              <a:t>: </a:t>
            </a:r>
            <a:r>
              <a:rPr lang="ro-RO" altLang="ro-RO">
                <a:solidFill>
                  <a:srgbClr val="002060"/>
                </a:solidFill>
              </a:rPr>
              <a:t>costul unitar scade </a:t>
            </a:r>
            <a:r>
              <a:rPr lang="ro-RO" altLang="ro-RO"/>
              <a:t>concomitent cu </a:t>
            </a:r>
            <a:r>
              <a:rPr lang="ro-RO" altLang="ro-RO">
                <a:solidFill>
                  <a:srgbClr val="002060"/>
                </a:solidFill>
              </a:rPr>
              <a:t>creşterea producţiei </a:t>
            </a:r>
            <a:r>
              <a:rPr lang="ro-RO" altLang="ro-RO"/>
              <a:t>până la un </a:t>
            </a:r>
            <a:r>
              <a:rPr lang="ro-RO" altLang="ro-RO">
                <a:solidFill>
                  <a:srgbClr val="FF0000"/>
                </a:solidFill>
              </a:rPr>
              <a:t>nivel optim al producţiei</a:t>
            </a:r>
            <a:r>
              <a:rPr lang="ro-RO" altLang="ro-RO"/>
              <a:t>, după care, dacă </a:t>
            </a:r>
            <a:r>
              <a:rPr lang="ro-RO" altLang="ro-RO">
                <a:solidFill>
                  <a:srgbClr val="002060"/>
                </a:solidFill>
              </a:rPr>
              <a:t>producţia continuă să crească</a:t>
            </a:r>
            <a:r>
              <a:rPr lang="ro-RO" altLang="ro-RO"/>
              <a:t>, </a:t>
            </a:r>
            <a:r>
              <a:rPr lang="ro-RO" altLang="ro-RO">
                <a:solidFill>
                  <a:srgbClr val="002060"/>
                </a:solidFill>
              </a:rPr>
              <a:t>începe să crească şi costul unitar</a:t>
            </a:r>
            <a:r>
              <a:rPr lang="ro-RO" altLang="ro-RO"/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ro-RO"/>
          </a:p>
        </p:txBody>
      </p:sp>
      <p:graphicFrame>
        <p:nvGraphicFramePr>
          <p:cNvPr id="50180" name="Object 2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3033713" y="2019300"/>
          <a:ext cx="415925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14500" imgH="241300" progId="Equation.3">
                  <p:embed/>
                </p:oleObj>
              </mc:Choice>
              <mc:Fallback>
                <p:oleObj name="Equation" r:id="rId2" imgW="1714500" imgH="241300" progId="Equation.3">
                  <p:embed/>
                  <p:pic>
                    <p:nvPicPr>
                      <p:cNvPr id="0" name="Picture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3713" y="2019300"/>
                        <a:ext cx="4159250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1" name="Object 2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298825" y="2990850"/>
          <a:ext cx="3598863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59866" imgH="241195" progId="Equation.3">
                  <p:embed/>
                </p:oleObj>
              </mc:Choice>
              <mc:Fallback>
                <p:oleObj name="Equation" r:id="rId4" imgW="1459866" imgH="241195" progId="Equation.3">
                  <p:embed/>
                  <p:pic>
                    <p:nvPicPr>
                      <p:cNvPr id="0" name="Picture 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8825" y="2990850"/>
                        <a:ext cx="3598863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3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7163" y="990113"/>
            <a:ext cx="6340475" cy="4140200"/>
          </a:xfrm>
        </p:spPr>
      </p:pic>
      <p:pic>
        <p:nvPicPr>
          <p:cNvPr id="51203" name="Picture 7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10088" y="4943475"/>
            <a:ext cx="5730875" cy="1784350"/>
          </a:xfrm>
        </p:spPr>
      </p:pic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933950" y="2752725"/>
            <a:ext cx="4667250" cy="930275"/>
          </a:xfrm>
        </p:spPr>
        <p:txBody>
          <a:bodyPr>
            <a:noAutofit/>
          </a:bodyPr>
          <a:lstStyle/>
          <a:p>
            <a:pPr marL="3175" defTabSz="957560" eaLnBrk="1" fontAlgn="auto" hangingPunct="1">
              <a:lnSpc>
                <a:spcPct val="100000"/>
              </a:lnSpc>
              <a:spcAft>
                <a:spcPts val="0"/>
              </a:spcAft>
              <a:defRPr/>
            </a:pPr>
            <a:r>
              <a:rPr lang="en-US" sz="2400" dirty="0"/>
              <a:t>Xi - </a:t>
            </a:r>
            <a:r>
              <a:rPr lang="en-US" sz="2400" dirty="0" err="1"/>
              <a:t>productia</a:t>
            </a:r>
            <a:r>
              <a:rPr lang="en-US" sz="2400" dirty="0"/>
              <a:t> (</a:t>
            </a:r>
            <a:r>
              <a:rPr lang="en-US" sz="2400" dirty="0" err="1">
                <a:solidFill>
                  <a:srgbClr val="C00000"/>
                </a:solidFill>
              </a:rPr>
              <a:t>sute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 err="1">
                <a:solidFill>
                  <a:srgbClr val="C00000"/>
                </a:solidFill>
              </a:rPr>
              <a:t>buc</a:t>
            </a:r>
            <a:r>
              <a:rPr lang="en-US" sz="2400" dirty="0">
                <a:solidFill>
                  <a:srgbClr val="C00000"/>
                </a:solidFill>
              </a:rPr>
              <a:t>.</a:t>
            </a:r>
            <a:r>
              <a:rPr lang="en-US" sz="2400" dirty="0"/>
              <a:t>)</a:t>
            </a:r>
            <a:br>
              <a:rPr lang="en-US" sz="2400" dirty="0"/>
            </a:br>
            <a:r>
              <a:rPr lang="en-US" sz="2400" dirty="0"/>
              <a:t>Y-</a:t>
            </a:r>
            <a:r>
              <a:rPr lang="en-US" sz="2400" dirty="0" err="1"/>
              <a:t>pretul</a:t>
            </a:r>
            <a:r>
              <a:rPr lang="en-US" sz="2400" dirty="0"/>
              <a:t> (lei)/</a:t>
            </a:r>
            <a:r>
              <a:rPr lang="en-US" sz="2400" dirty="0" err="1"/>
              <a:t>bc</a:t>
            </a:r>
            <a:r>
              <a:rPr lang="en-US" sz="2400" dirty="0"/>
              <a:t>. </a:t>
            </a:r>
            <a:br>
              <a:rPr lang="en-US" sz="2400" dirty="0"/>
            </a:br>
            <a:br>
              <a:rPr lang="ro-RO" sz="2400" dirty="0"/>
            </a:br>
            <a:r>
              <a:rPr lang="ro-RO" sz="2800" dirty="0"/>
              <a:t>y</a:t>
            </a:r>
            <a:r>
              <a:rPr lang="ro-RO" sz="2800" baseline="-25000" dirty="0"/>
              <a:t>i </a:t>
            </a:r>
            <a:r>
              <a:rPr lang="ro-RO" sz="2800" dirty="0"/>
              <a:t>= 89,041 - 25,795 x</a:t>
            </a:r>
            <a:r>
              <a:rPr lang="ro-RO" sz="2800" baseline="-25000" dirty="0"/>
              <a:t>i </a:t>
            </a:r>
            <a:r>
              <a:rPr lang="ro-RO" sz="2800" dirty="0"/>
              <a:t>+ 2,114 x</a:t>
            </a:r>
            <a:r>
              <a:rPr lang="ro-RO" sz="2800" baseline="-25000" dirty="0"/>
              <a:t>i</a:t>
            </a:r>
            <a:r>
              <a:rPr lang="ro-RO" sz="2800" baseline="30000" dirty="0"/>
              <a:t>2</a:t>
            </a:r>
            <a:r>
              <a:rPr lang="ro-RO" sz="2800" dirty="0"/>
              <a:t> </a:t>
            </a:r>
            <a:endParaRPr lang="en-US" sz="2800" dirty="0"/>
          </a:p>
        </p:txBody>
      </p:sp>
      <p:graphicFrame>
        <p:nvGraphicFramePr>
          <p:cNvPr id="51205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3428370"/>
              </p:ext>
            </p:extLst>
          </p:nvPr>
        </p:nvGraphicFramePr>
        <p:xfrm>
          <a:off x="5030788" y="3848100"/>
          <a:ext cx="3966067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14500" imgH="241300" progId="Equation.3">
                  <p:embed/>
                </p:oleObj>
              </mc:Choice>
              <mc:Fallback>
                <p:oleObj name="Equation" r:id="rId4" imgW="1714500" imgH="2413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0788" y="3848100"/>
                        <a:ext cx="3966067" cy="5556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700" y="1371600"/>
            <a:ext cx="10153650" cy="5160963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ro-RO" altLang="ro-RO" sz="2500" dirty="0">
                <a:solidFill>
                  <a:srgbClr val="C00000"/>
                </a:solidFill>
                <a:latin typeface="Book Antiqua" panose="02040602050305030304" pitchFamily="18" charset="0"/>
              </a:rPr>
              <a:t>Interpretare:</a:t>
            </a:r>
          </a:p>
          <a:p>
            <a:pPr algn="just" eaLnBrk="1" hangingPunct="1">
              <a:defRPr/>
            </a:pPr>
            <a:r>
              <a:rPr lang="el-GR" altLang="ro-RO" sz="2500" dirty="0">
                <a:latin typeface="Book Antiqua" panose="02040602050305030304" pitchFamily="18" charset="0"/>
              </a:rPr>
              <a:t>β</a:t>
            </a:r>
            <a:r>
              <a:rPr lang="ro-RO" altLang="ro-RO" sz="2500" baseline="-25000" dirty="0">
                <a:latin typeface="Book Antiqua" panose="02040602050305030304" pitchFamily="18" charset="0"/>
              </a:rPr>
              <a:t>1</a:t>
            </a:r>
            <a:r>
              <a:rPr lang="en-US" altLang="ro-RO" sz="2500" dirty="0">
                <a:latin typeface="Book Antiqua" panose="02040602050305030304" pitchFamily="18" charset="0"/>
              </a:rPr>
              <a:t>&lt;0</a:t>
            </a:r>
            <a:r>
              <a:rPr lang="ro-RO" altLang="ro-RO" sz="2500" dirty="0">
                <a:latin typeface="Book Antiqua" panose="02040602050305030304" pitchFamily="18" charset="0"/>
              </a:rPr>
              <a:t>,</a:t>
            </a:r>
            <a:r>
              <a:rPr lang="el-GR" altLang="ro-RO" sz="2500" dirty="0">
                <a:latin typeface="Book Antiqua" panose="02040602050305030304" pitchFamily="18" charset="0"/>
              </a:rPr>
              <a:t> β</a:t>
            </a:r>
            <a:r>
              <a:rPr lang="en-US" altLang="ro-RO" sz="2500" baseline="-25000" dirty="0">
                <a:latin typeface="Book Antiqua" panose="02040602050305030304" pitchFamily="18" charset="0"/>
              </a:rPr>
              <a:t>2</a:t>
            </a:r>
            <a:r>
              <a:rPr lang="en-US" altLang="ro-RO" sz="2500" dirty="0">
                <a:latin typeface="Book Antiqua" panose="02040602050305030304" pitchFamily="18" charset="0"/>
              </a:rPr>
              <a:t>&gt;0</a:t>
            </a:r>
            <a:r>
              <a:rPr lang="ro-RO" altLang="ro-RO" sz="2500" dirty="0">
                <a:latin typeface="Book Antiqua" panose="02040602050305030304" pitchFamily="18" charset="0"/>
              </a:rPr>
              <a:t>, deci legătura de tip parabolic admite un punct de </a:t>
            </a:r>
            <a:r>
              <a:rPr lang="ro-RO" altLang="ro-RO" sz="2500" dirty="0">
                <a:solidFill>
                  <a:srgbClr val="C00000"/>
                </a:solidFill>
                <a:latin typeface="Book Antiqua" panose="02040602050305030304" pitchFamily="18" charset="0"/>
              </a:rPr>
              <a:t>minim</a:t>
            </a:r>
            <a:r>
              <a:rPr lang="ro-RO" altLang="ro-RO" sz="2500" dirty="0">
                <a:latin typeface="Book Antiqua" panose="02040602050305030304" pitchFamily="18" charset="0"/>
              </a:rPr>
              <a:t>.</a:t>
            </a:r>
            <a:endParaRPr lang="en-US" altLang="ro-RO" sz="2500" dirty="0">
              <a:latin typeface="Book Antiqua" panose="02040602050305030304" pitchFamily="18" charset="0"/>
            </a:endParaRPr>
          </a:p>
          <a:p>
            <a:pPr algn="just" eaLnBrk="1" hangingPunct="1">
              <a:defRPr/>
            </a:pPr>
            <a:r>
              <a:rPr lang="ro-RO" altLang="ro-RO" sz="2500" dirty="0">
                <a:solidFill>
                  <a:srgbClr val="C00000"/>
                </a:solidFill>
                <a:latin typeface="Book Antiqua" panose="02040602050305030304" pitchFamily="18" charset="0"/>
              </a:rPr>
              <a:t>Coordonatele punctului de minim </a:t>
            </a:r>
            <a:r>
              <a:rPr lang="ro-RO" altLang="ro-RO" sz="2500" dirty="0">
                <a:latin typeface="Book Antiqua" panose="02040602050305030304" pitchFamily="18" charset="0"/>
              </a:rPr>
              <a:t>arată nivelul optim </a:t>
            </a:r>
            <a:r>
              <a:rPr lang="en-US" altLang="ro-RO" sz="2500" dirty="0">
                <a:latin typeface="Book Antiqua" panose="02040602050305030304" pitchFamily="18" charset="0"/>
              </a:rPr>
              <a:t>al </a:t>
            </a:r>
            <a:r>
              <a:rPr lang="ro-RO" altLang="ro-RO" sz="2500" dirty="0" err="1">
                <a:latin typeface="Book Antiqua" panose="02040602050305030304" pitchFamily="18" charset="0"/>
              </a:rPr>
              <a:t>producţiei</a:t>
            </a:r>
            <a:r>
              <a:rPr lang="ro-RO" altLang="ro-RO" sz="2500" dirty="0">
                <a:latin typeface="Book Antiqua" panose="02040602050305030304" pitchFamily="18" charset="0"/>
              </a:rPr>
              <a:t> pentru care costul unitar este </a:t>
            </a:r>
            <a:r>
              <a:rPr lang="ro-RO" altLang="ro-RO" sz="2500" dirty="0">
                <a:solidFill>
                  <a:srgbClr val="C00000"/>
                </a:solidFill>
                <a:latin typeface="Book Antiqua" panose="02040602050305030304" pitchFamily="18" charset="0"/>
              </a:rPr>
              <a:t>minim</a:t>
            </a:r>
            <a:r>
              <a:rPr lang="ro-RO" altLang="ro-RO" sz="2500" dirty="0">
                <a:latin typeface="Book Antiqua" panose="02040602050305030304" pitchFamily="18" charset="0"/>
              </a:rPr>
              <a:t>. Abscisa acestui punct este: </a:t>
            </a:r>
          </a:p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ro-RO" altLang="ro-RO" sz="2500" dirty="0">
                <a:latin typeface="Book Antiqua" panose="02040602050305030304" pitchFamily="18" charset="0"/>
              </a:rPr>
              <a:t>	-b</a:t>
            </a:r>
            <a:r>
              <a:rPr lang="ro-RO" altLang="ro-RO" sz="2500" baseline="-25000" dirty="0">
                <a:latin typeface="Book Antiqua" panose="02040602050305030304" pitchFamily="18" charset="0"/>
              </a:rPr>
              <a:t>1</a:t>
            </a:r>
            <a:r>
              <a:rPr lang="ro-RO" altLang="ro-RO" sz="2500" dirty="0">
                <a:latin typeface="Book Antiqua" panose="02040602050305030304" pitchFamily="18" charset="0"/>
              </a:rPr>
              <a:t>/2b</a:t>
            </a:r>
            <a:r>
              <a:rPr lang="ro-RO" altLang="ro-RO" sz="2500" baseline="-25000" dirty="0">
                <a:latin typeface="Book Antiqua" panose="02040602050305030304" pitchFamily="18" charset="0"/>
              </a:rPr>
              <a:t>2</a:t>
            </a:r>
            <a:r>
              <a:rPr lang="en-US" altLang="ro-RO" sz="2500" baseline="-25000" dirty="0">
                <a:latin typeface="Book Antiqua" panose="02040602050305030304" pitchFamily="18" charset="0"/>
              </a:rPr>
              <a:t> </a:t>
            </a:r>
            <a:r>
              <a:rPr lang="ro-RO" altLang="ro-RO" sz="2500" dirty="0">
                <a:latin typeface="Book Antiqua" panose="02040602050305030304" pitchFamily="18" charset="0"/>
              </a:rPr>
              <a:t>=</a:t>
            </a:r>
            <a:r>
              <a:rPr lang="en-US" altLang="ro-RO" sz="2500" dirty="0">
                <a:latin typeface="Book Antiqua" panose="02040602050305030304" pitchFamily="18" charset="0"/>
              </a:rPr>
              <a:t> </a:t>
            </a:r>
            <a:r>
              <a:rPr lang="ro-RO" altLang="ro-RO" sz="2500" dirty="0">
                <a:latin typeface="Book Antiqua" panose="02040602050305030304" pitchFamily="18" charset="0"/>
              </a:rPr>
              <a:t>25,79/4,22</a:t>
            </a:r>
            <a:r>
              <a:rPr lang="en-US" altLang="ro-RO" sz="2500" dirty="0">
                <a:latin typeface="Book Antiqua" panose="02040602050305030304" pitchFamily="18" charset="0"/>
              </a:rPr>
              <a:t> </a:t>
            </a:r>
            <a:r>
              <a:rPr lang="ro-RO" altLang="ro-RO" sz="2500" dirty="0">
                <a:latin typeface="Book Antiqua" panose="02040602050305030304" pitchFamily="18" charset="0"/>
              </a:rPr>
              <a:t>=</a:t>
            </a:r>
            <a:r>
              <a:rPr lang="en-US" altLang="ro-RO" sz="2500" dirty="0">
                <a:latin typeface="Book Antiqua" panose="02040602050305030304" pitchFamily="18" charset="0"/>
              </a:rPr>
              <a:t> </a:t>
            </a:r>
            <a:r>
              <a:rPr lang="ro-RO" altLang="ro-RO" sz="2500" dirty="0">
                <a:solidFill>
                  <a:srgbClr val="C00000"/>
                </a:solidFill>
                <a:latin typeface="Book Antiqua" panose="02040602050305030304" pitchFamily="18" charset="0"/>
              </a:rPr>
              <a:t>6,11</a:t>
            </a:r>
            <a:r>
              <a:rPr lang="ro-RO" altLang="ro-RO" sz="2500" dirty="0">
                <a:latin typeface="Book Antiqua" panose="02040602050305030304" pitchFamily="18" charset="0"/>
              </a:rPr>
              <a:t>. </a:t>
            </a:r>
            <a:endParaRPr lang="en-US" altLang="ro-RO" sz="2500" dirty="0">
              <a:latin typeface="Book Antiqua" panose="02040602050305030304" pitchFamily="18" charset="0"/>
            </a:endParaRPr>
          </a:p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r>
              <a:rPr lang="ro-RO" altLang="ro-RO" sz="2500" dirty="0">
                <a:latin typeface="Book Antiqua" panose="02040602050305030304" pitchFamily="18" charset="0"/>
              </a:rPr>
              <a:t>Pentru </a:t>
            </a:r>
            <a:r>
              <a:rPr lang="ro-RO" altLang="ro-RO" sz="2500" dirty="0">
                <a:solidFill>
                  <a:srgbClr val="C00000"/>
                </a:solidFill>
                <a:latin typeface="Book Antiqua" panose="02040602050305030304" pitchFamily="18" charset="0"/>
              </a:rPr>
              <a:t>o </a:t>
            </a:r>
            <a:r>
              <a:rPr lang="ro-RO" altLang="ro-RO" sz="2500" dirty="0" err="1">
                <a:solidFill>
                  <a:srgbClr val="C00000"/>
                </a:solidFill>
                <a:latin typeface="Book Antiqua" panose="02040602050305030304" pitchFamily="18" charset="0"/>
              </a:rPr>
              <a:t>producţie</a:t>
            </a:r>
            <a:r>
              <a:rPr lang="ro-RO" altLang="ro-RO" sz="2500" dirty="0">
                <a:solidFill>
                  <a:srgbClr val="C00000"/>
                </a:solidFill>
                <a:latin typeface="Book Antiqua" panose="02040602050305030304" pitchFamily="18" charset="0"/>
              </a:rPr>
              <a:t> de 611 </a:t>
            </a:r>
            <a:r>
              <a:rPr lang="ro-RO" altLang="ro-RO" sz="2500" dirty="0" err="1">
                <a:solidFill>
                  <a:srgbClr val="C00000"/>
                </a:solidFill>
                <a:latin typeface="Book Antiqua" panose="02040602050305030304" pitchFamily="18" charset="0"/>
              </a:rPr>
              <a:t>bucăţi</a:t>
            </a:r>
            <a:r>
              <a:rPr lang="ro-RO" altLang="ro-RO" sz="2500" dirty="0">
                <a:solidFill>
                  <a:srgbClr val="C00000"/>
                </a:solidFill>
                <a:latin typeface="Book Antiqua" panose="02040602050305030304" pitchFamily="18" charset="0"/>
              </a:rPr>
              <a:t> </a:t>
            </a:r>
            <a:r>
              <a:rPr lang="ro-RO" altLang="ro-RO" sz="2500" dirty="0">
                <a:latin typeface="Book Antiqua" panose="02040602050305030304" pitchFamily="18" charset="0"/>
              </a:rPr>
              <a:t>din produsul A, </a:t>
            </a:r>
            <a:r>
              <a:rPr lang="ro-RO" altLang="ro-RO" sz="2500" dirty="0">
                <a:solidFill>
                  <a:srgbClr val="C00000"/>
                </a:solidFill>
                <a:latin typeface="Book Antiqua" panose="02040602050305030304" pitchFamily="18" charset="0"/>
              </a:rPr>
              <a:t>costul este minim</a:t>
            </a:r>
            <a:r>
              <a:rPr lang="ro-RO" altLang="ro-RO" sz="2500" dirty="0">
                <a:latin typeface="Book Antiqua" panose="02040602050305030304" pitchFamily="18" charset="0"/>
              </a:rPr>
              <a:t>.</a:t>
            </a:r>
            <a:r>
              <a:rPr lang="en-US" altLang="ro-RO" sz="2500" dirty="0">
                <a:latin typeface="Book Antiqua" panose="02040602050305030304" pitchFamily="18" charset="0"/>
              </a:rPr>
              <a:t> 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ro-RO" sz="2500" dirty="0">
                <a:latin typeface="Book Antiqua" panose="02040602050305030304" pitchFamily="18" charset="0"/>
              </a:rPr>
              <a:t>Firma are un </a:t>
            </a:r>
            <a:r>
              <a:rPr lang="en-US" altLang="ro-RO" sz="2500" dirty="0">
                <a:solidFill>
                  <a:srgbClr val="C00000"/>
                </a:solidFill>
                <a:latin typeface="Book Antiqua" panose="02040602050305030304" pitchFamily="18" charset="0"/>
              </a:rPr>
              <a:t>cost minim </a:t>
            </a:r>
            <a:r>
              <a:rPr lang="en-US" altLang="ro-RO" sz="2500" dirty="0">
                <a:latin typeface="Book Antiqua" panose="02040602050305030304" pitchFamily="18" charset="0"/>
              </a:rPr>
              <a:t>de </a:t>
            </a:r>
            <a:r>
              <a:rPr lang="en-US" altLang="ro-RO" sz="2500" dirty="0" err="1">
                <a:latin typeface="Book Antiqua" panose="02040602050305030304" pitchFamily="18" charset="0"/>
              </a:rPr>
              <a:t>productie</a:t>
            </a:r>
            <a:r>
              <a:rPr lang="en-US" altLang="ro-RO" sz="2500" dirty="0">
                <a:latin typeface="Book Antiqua" panose="02040602050305030304" pitchFamily="18" charset="0"/>
              </a:rPr>
              <a:t> </a:t>
            </a:r>
            <a:r>
              <a:rPr lang="en-US" altLang="ro-RO" sz="2500" dirty="0" err="1">
                <a:latin typeface="Book Antiqua" panose="02040602050305030304" pitchFamily="18" charset="0"/>
              </a:rPr>
              <a:t>atunci</a:t>
            </a:r>
            <a:r>
              <a:rPr lang="en-US" altLang="ro-RO" sz="2500" dirty="0">
                <a:latin typeface="Book Antiqua" panose="02040602050305030304" pitchFamily="18" charset="0"/>
              </a:rPr>
              <a:t> </a:t>
            </a:r>
            <a:r>
              <a:rPr lang="en-US" altLang="ro-RO" sz="2500" dirty="0" err="1">
                <a:latin typeface="Book Antiqua" panose="02040602050305030304" pitchFamily="18" charset="0"/>
              </a:rPr>
              <a:t>cand</a:t>
            </a:r>
            <a:r>
              <a:rPr lang="en-US" altLang="ro-RO" sz="2500" dirty="0">
                <a:latin typeface="Book Antiqua" panose="02040602050305030304" pitchFamily="18" charset="0"/>
              </a:rPr>
              <a:t> </a:t>
            </a:r>
            <a:r>
              <a:rPr lang="en-US" altLang="ro-RO" sz="2500" dirty="0" err="1">
                <a:latin typeface="Book Antiqua" panose="02040602050305030304" pitchFamily="18" charset="0"/>
              </a:rPr>
              <a:t>atinge</a:t>
            </a:r>
            <a:r>
              <a:rPr lang="en-US" altLang="ro-RO" sz="2500" dirty="0">
                <a:latin typeface="Book Antiqua" panose="02040602050305030304" pitchFamily="18" charset="0"/>
              </a:rPr>
              <a:t> </a:t>
            </a:r>
            <a:r>
              <a:rPr lang="en-US" altLang="ro-RO" sz="2500" dirty="0" err="1">
                <a:latin typeface="Book Antiqua" panose="02040602050305030304" pitchFamily="18" charset="0"/>
              </a:rPr>
              <a:t>capacitatea</a:t>
            </a:r>
            <a:r>
              <a:rPr lang="en-US" altLang="ro-RO" sz="2500" dirty="0">
                <a:latin typeface="Book Antiqua" panose="02040602050305030304" pitchFamily="18" charset="0"/>
              </a:rPr>
              <a:t> de 611 </a:t>
            </a:r>
            <a:r>
              <a:rPr lang="en-US" altLang="ro-RO" sz="2500" dirty="0" err="1">
                <a:latin typeface="Book Antiqua" panose="02040602050305030304" pitchFamily="18" charset="0"/>
              </a:rPr>
              <a:t>bucati</a:t>
            </a:r>
            <a:r>
              <a:rPr lang="en-US" altLang="ro-RO" sz="2500" dirty="0">
                <a:latin typeface="Book Antiqua" panose="02040602050305030304" pitchFamily="18" charset="0"/>
              </a:rPr>
              <a:t>!</a:t>
            </a:r>
          </a:p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ro-RO" sz="2500" dirty="0" err="1">
                <a:latin typeface="Book Antiqua" panose="02040602050305030304" pitchFamily="18" charset="0"/>
              </a:rPr>
              <a:t>Costul</a:t>
            </a:r>
            <a:r>
              <a:rPr lang="en-US" altLang="ro-RO" sz="2500" dirty="0">
                <a:latin typeface="Book Antiqua" panose="02040602050305030304" pitchFamily="18" charset="0"/>
              </a:rPr>
              <a:t> minim </a:t>
            </a:r>
            <a:r>
              <a:rPr lang="en-US" altLang="ro-RO" sz="2500" dirty="0" err="1">
                <a:latin typeface="Book Antiqua" panose="02040602050305030304" pitchFamily="18" charset="0"/>
              </a:rPr>
              <a:t>va</a:t>
            </a:r>
            <a:r>
              <a:rPr lang="en-US" altLang="ro-RO" sz="2500" dirty="0">
                <a:latin typeface="Book Antiqua" panose="02040602050305030304" pitchFamily="18" charset="0"/>
              </a:rPr>
              <a:t> fi </a:t>
            </a:r>
            <a:r>
              <a:rPr lang="en-US" altLang="ro-RO" sz="2500" dirty="0" err="1">
                <a:latin typeface="Book Antiqua" panose="02040602050305030304" pitchFamily="18" charset="0"/>
              </a:rPr>
              <a:t>dat</a:t>
            </a:r>
            <a:r>
              <a:rPr lang="en-US" altLang="ro-RO" sz="2500" dirty="0">
                <a:latin typeface="Book Antiqua" panose="02040602050305030304" pitchFamily="18" charset="0"/>
              </a:rPr>
              <a:t> de </a:t>
            </a:r>
            <a:r>
              <a:rPr lang="en-US" altLang="ro-RO" sz="2500" dirty="0" err="1">
                <a:latin typeface="Book Antiqua" panose="02040602050305030304" pitchFamily="18" charset="0"/>
              </a:rPr>
              <a:t>relatia</a:t>
            </a:r>
            <a:r>
              <a:rPr lang="en-US" altLang="ro-RO" sz="2500" dirty="0">
                <a:latin typeface="Book Antiqua" panose="02040602050305030304" pitchFamily="18" charset="0"/>
              </a:rPr>
              <a:t> </a:t>
            </a:r>
          </a:p>
          <a:p>
            <a:pPr marL="0" indent="0" algn="ctr" eaLnBrk="1" hangingPunct="1">
              <a:buFont typeface="Wingdings" panose="05000000000000000000" pitchFamily="2" charset="2"/>
              <a:buNone/>
              <a:defRPr/>
            </a:pPr>
            <a:r>
              <a:rPr lang="ro-RO" sz="2400" dirty="0" err="1">
                <a:solidFill>
                  <a:srgbClr val="C00000"/>
                </a:solidFill>
              </a:rPr>
              <a:t>y</a:t>
            </a:r>
            <a:r>
              <a:rPr lang="ro-RO" sz="2400" baseline="-25000" dirty="0" err="1">
                <a:solidFill>
                  <a:srgbClr val="C00000"/>
                </a:solidFill>
              </a:rPr>
              <a:t>i</a:t>
            </a:r>
            <a:r>
              <a:rPr lang="en-US" sz="2400" baseline="-25000" dirty="0">
                <a:solidFill>
                  <a:srgbClr val="C00000"/>
                </a:solidFill>
              </a:rPr>
              <a:t> </a:t>
            </a:r>
            <a:r>
              <a:rPr lang="en-US" sz="2400" baseline="30000" dirty="0">
                <a:solidFill>
                  <a:srgbClr val="C00000"/>
                </a:solidFill>
              </a:rPr>
              <a:t>(min)</a:t>
            </a:r>
            <a:r>
              <a:rPr lang="ro-RO" sz="2400" baseline="-25000" dirty="0">
                <a:solidFill>
                  <a:srgbClr val="C00000"/>
                </a:solidFill>
              </a:rPr>
              <a:t> </a:t>
            </a:r>
            <a:r>
              <a:rPr lang="ro-RO" sz="2400" dirty="0">
                <a:solidFill>
                  <a:srgbClr val="C00000"/>
                </a:solidFill>
              </a:rPr>
              <a:t>= 89,041 - 25,795</a:t>
            </a:r>
            <a:r>
              <a:rPr lang="en-US" sz="2400" baseline="30000" dirty="0">
                <a:solidFill>
                  <a:srgbClr val="C00000"/>
                </a:solidFill>
              </a:rPr>
              <a:t>*</a:t>
            </a:r>
            <a:r>
              <a:rPr lang="en-US" sz="2400" dirty="0">
                <a:solidFill>
                  <a:srgbClr val="C00000"/>
                </a:solidFill>
              </a:rPr>
              <a:t>6,11</a:t>
            </a:r>
            <a:r>
              <a:rPr lang="ro-RO" sz="2400" baseline="-25000" dirty="0">
                <a:solidFill>
                  <a:srgbClr val="C00000"/>
                </a:solidFill>
              </a:rPr>
              <a:t> </a:t>
            </a:r>
            <a:r>
              <a:rPr lang="ro-RO" sz="2400" dirty="0">
                <a:solidFill>
                  <a:srgbClr val="C00000"/>
                </a:solidFill>
              </a:rPr>
              <a:t>+ 2,114 </a:t>
            </a:r>
            <a:r>
              <a:rPr lang="en-US" sz="2400" baseline="30000" dirty="0">
                <a:solidFill>
                  <a:srgbClr val="C00000"/>
                </a:solidFill>
              </a:rPr>
              <a:t>*</a:t>
            </a:r>
            <a:r>
              <a:rPr lang="en-US" sz="2400" dirty="0">
                <a:solidFill>
                  <a:srgbClr val="C00000"/>
                </a:solidFill>
              </a:rPr>
              <a:t>6,11</a:t>
            </a:r>
            <a:r>
              <a:rPr lang="ro-RO" sz="2400" baseline="30000" dirty="0">
                <a:solidFill>
                  <a:srgbClr val="C00000"/>
                </a:solidFill>
              </a:rPr>
              <a:t>2</a:t>
            </a:r>
            <a:r>
              <a:rPr lang="ro-RO" sz="2400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</a:rPr>
              <a:t>=10,35lei/</a:t>
            </a:r>
            <a:r>
              <a:rPr lang="en-US" sz="2400" dirty="0" err="1">
                <a:solidFill>
                  <a:srgbClr val="C00000"/>
                </a:solidFill>
              </a:rPr>
              <a:t>bc</a:t>
            </a:r>
            <a:r>
              <a:rPr lang="en-US" sz="2400" dirty="0">
                <a:solidFill>
                  <a:srgbClr val="C00000"/>
                </a:solidFill>
              </a:rPr>
              <a:t>.</a:t>
            </a:r>
            <a:endParaRPr lang="ro-RO" altLang="ro-RO" sz="2500" dirty="0">
              <a:solidFill>
                <a:srgbClr val="C00000"/>
              </a:solidFill>
              <a:latin typeface="Book Antiqua" panose="02040602050305030304" pitchFamily="18" charset="0"/>
            </a:endParaRPr>
          </a:p>
        </p:txBody>
      </p: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962025" y="447675"/>
            <a:ext cx="8134350" cy="706438"/>
          </a:xfrm>
        </p:spPr>
        <p:txBody>
          <a:bodyPr/>
          <a:lstStyle/>
          <a:p>
            <a:pPr defTabSz="957560" eaLnBrk="1" fontAlgn="auto" hangingPunct="1">
              <a:spcAft>
                <a:spcPts val="0"/>
              </a:spcAft>
              <a:defRPr/>
            </a:pPr>
            <a:r>
              <a:rPr lang="ro-RO" dirty="0">
                <a:solidFill>
                  <a:srgbClr val="C00000"/>
                </a:solidFill>
              </a:rPr>
              <a:t>MODELUL CUBIC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2113" y="1957388"/>
            <a:ext cx="9486900" cy="3990975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ro-RO" altLang="ro-RO" sz="2500">
                <a:solidFill>
                  <a:srgbClr val="C00000"/>
                </a:solidFill>
                <a:latin typeface="Book Antiqua" panose="02040602050305030304" pitchFamily="18" charset="0"/>
              </a:rPr>
              <a:t>b. Modelul cubic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ro-RO" altLang="ro-RO" sz="2500">
              <a:latin typeface="Book Antiqua" panose="02040602050305030304" pitchFamily="18" charset="0"/>
            </a:endParaRPr>
          </a:p>
          <a:p>
            <a:pPr algn="just" eaLnBrk="1" hangingPunct="1">
              <a:buFont typeface="Calibri" pitchFamily="34" charset="0"/>
              <a:buNone/>
            </a:pPr>
            <a:endParaRPr lang="en-US" altLang="ro-RO" sz="2500">
              <a:latin typeface="Book Antiqua" panose="02040602050305030304" pitchFamily="18" charset="0"/>
            </a:endParaRPr>
          </a:p>
          <a:p>
            <a:pPr algn="just" eaLnBrk="1" hangingPunct="1">
              <a:buFont typeface="Calibri" pitchFamily="34" charset="0"/>
              <a:buNone/>
            </a:pPr>
            <a:r>
              <a:rPr lang="ro-RO" altLang="ro-RO" sz="2500">
                <a:latin typeface="Book Antiqua" panose="02040602050305030304" pitchFamily="18" charset="0"/>
              </a:rPr>
              <a:t>	În economie acest model este folosit pentru </a:t>
            </a:r>
            <a:r>
              <a:rPr lang="ro-RO" altLang="ro-RO" sz="2500">
                <a:solidFill>
                  <a:srgbClr val="C00000"/>
                </a:solidFill>
                <a:latin typeface="Book Antiqua" panose="02040602050305030304" pitchFamily="18" charset="0"/>
              </a:rPr>
              <a:t>descrierea relaţiei dintre costul total </a:t>
            </a:r>
            <a:r>
              <a:rPr lang="ro-RO" altLang="ro-RO" sz="2500">
                <a:latin typeface="Book Antiqua" panose="02040602050305030304" pitchFamily="18" charset="0"/>
              </a:rPr>
              <a:t>şi</a:t>
            </a:r>
            <a:r>
              <a:rPr lang="ro-RO" altLang="ro-RO" sz="2500">
                <a:solidFill>
                  <a:srgbClr val="C00000"/>
                </a:solidFill>
                <a:latin typeface="Book Antiqua" panose="02040602050305030304" pitchFamily="18" charset="0"/>
              </a:rPr>
              <a:t> valoarea producţiei</a:t>
            </a:r>
            <a:r>
              <a:rPr lang="ro-RO" altLang="ro-RO" sz="2500">
                <a:latin typeface="Book Antiqua" panose="02040602050305030304" pitchFamily="18" charset="0"/>
              </a:rPr>
              <a:t>.</a:t>
            </a:r>
          </a:p>
          <a:p>
            <a:pPr algn="just" eaLnBrk="1" hangingPunct="1">
              <a:buFont typeface="Calibri" pitchFamily="34" charset="0"/>
              <a:buNone/>
            </a:pPr>
            <a:r>
              <a:rPr lang="ro-RO" altLang="ro-RO" sz="2500">
                <a:latin typeface="Book Antiqua" panose="02040602050305030304" pitchFamily="18" charset="0"/>
              </a:rPr>
              <a:t>	Pentru acest tip de legătură se poate determina </a:t>
            </a:r>
            <a:r>
              <a:rPr lang="ro-RO" altLang="ro-RO" sz="2500" b="0">
                <a:solidFill>
                  <a:srgbClr val="C00000"/>
                </a:solidFill>
                <a:latin typeface="Book Antiqua" panose="02040602050305030304" pitchFamily="18" charset="0"/>
              </a:rPr>
              <a:t>punctul de inflexiune</a:t>
            </a:r>
            <a:r>
              <a:rPr lang="ro-RO" altLang="ro-RO" sz="2500">
                <a:latin typeface="Book Antiqua" panose="02040602050305030304" pitchFamily="18" charset="0"/>
              </a:rPr>
              <a:t> al curbei, prin </a:t>
            </a:r>
            <a:r>
              <a:rPr lang="ro-RO" altLang="ro-RO" sz="2500" i="1">
                <a:solidFill>
                  <a:srgbClr val="C00000"/>
                </a:solidFill>
                <a:latin typeface="Book Antiqua" panose="02040602050305030304" pitchFamily="18" charset="0"/>
              </a:rPr>
              <a:t>anularea derivatei de ordinul 2 in X</a:t>
            </a:r>
            <a:r>
              <a:rPr lang="ro-RO" altLang="ro-RO" sz="2500">
                <a:latin typeface="Book Antiqua" panose="02040602050305030304" pitchFamily="18" charset="0"/>
              </a:rPr>
              <a:t>. Se obţine valoarea lui X de unde Y îşi modifică </a:t>
            </a:r>
            <a:r>
              <a:rPr lang="en-US" altLang="ro-RO" sz="2500">
                <a:latin typeface="Book Antiqua" panose="02040602050305030304" pitchFamily="18" charset="0"/>
              </a:rPr>
              <a:t>modul de </a:t>
            </a:r>
            <a:r>
              <a:rPr lang="ro-RO" altLang="ro-RO" sz="2500">
                <a:latin typeface="Book Antiqua" panose="02040602050305030304" pitchFamily="18" charset="0"/>
              </a:rPr>
              <a:t>variaţi</a:t>
            </a:r>
            <a:r>
              <a:rPr lang="en-US" altLang="ro-RO" sz="2500">
                <a:latin typeface="Book Antiqua" panose="02040602050305030304" pitchFamily="18" charset="0"/>
              </a:rPr>
              <a:t>e</a:t>
            </a:r>
            <a:r>
              <a:rPr lang="ro-RO" altLang="ro-RO" sz="2500">
                <a:latin typeface="Book Antiqua" panose="02040602050305030304" pitchFamily="18" charset="0"/>
              </a:rPr>
              <a:t>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ro-RO" sz="2500">
              <a:latin typeface="Book Antiqua" panose="02040602050305030304" pitchFamily="18" charset="0"/>
            </a:endParaRPr>
          </a:p>
        </p:txBody>
      </p:sp>
      <p:graphicFrame>
        <p:nvGraphicFramePr>
          <p:cNvPr id="53252" name="Object 13"/>
          <p:cNvGraphicFramePr>
            <a:graphicFrameLocks noGrp="1" noChangeAspect="1"/>
          </p:cNvGraphicFramePr>
          <p:nvPr>
            <p:ph sz="half" idx="2"/>
          </p:nvPr>
        </p:nvGraphicFramePr>
        <p:xfrm>
          <a:off x="2549525" y="2643188"/>
          <a:ext cx="5172075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73300" imgH="241300" progId="Equation.3">
                  <p:embed/>
                </p:oleObj>
              </mc:Choice>
              <mc:Fallback>
                <p:oleObj name="Equation" r:id="rId2" imgW="2273300" imgH="241300" progId="Equation.3">
                  <p:embed/>
                  <p:pic>
                    <p:nvPicPr>
                      <p:cNvPr id="0" name="Picture 6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9525" y="2643188"/>
                        <a:ext cx="5172075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151063"/>
            <a:ext cx="5662613" cy="3597275"/>
          </a:xfrm>
        </p:spPr>
      </p:pic>
      <p:pic>
        <p:nvPicPr>
          <p:cNvPr id="5427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251" y="2575034"/>
            <a:ext cx="5273010" cy="1839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6" name="TextBox 1"/>
          <p:cNvSpPr txBox="1">
            <a:spLocks noChangeArrowheads="1"/>
          </p:cNvSpPr>
          <p:nvPr/>
        </p:nvSpPr>
        <p:spPr bwMode="auto">
          <a:xfrm>
            <a:off x="47625" y="1192213"/>
            <a:ext cx="6665913" cy="95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56" tIns="47878" rIns="95756" bIns="47878">
            <a:spAutoFit/>
          </a:bodyPr>
          <a:lstStyle>
            <a:lvl1pPr>
              <a:lnSpc>
                <a:spcPct val="90000"/>
              </a:lnSpc>
              <a:spcBef>
                <a:spcPts val="1263"/>
              </a:spcBef>
              <a:spcAft>
                <a:spcPts val="213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b="1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9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ro-RO" altLang="ro-RO"/>
              <a:t>Exemplu: 	</a:t>
            </a:r>
            <a:r>
              <a:rPr lang="ro-RO" altLang="ro-RO" b="0">
                <a:solidFill>
                  <a:srgbClr val="C00000"/>
                </a:solidFill>
              </a:rPr>
              <a:t>Y</a:t>
            </a:r>
            <a:r>
              <a:rPr lang="ro-RO" altLang="ro-RO" b="0"/>
              <a:t> - gradul de urbanizare (%)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ro-RO" altLang="ro-RO" b="0"/>
              <a:t>				</a:t>
            </a:r>
            <a:r>
              <a:rPr lang="ro-RO" altLang="ro-RO" b="0">
                <a:solidFill>
                  <a:srgbClr val="C00000"/>
                </a:solidFill>
              </a:rPr>
              <a:t>X</a:t>
            </a:r>
            <a:r>
              <a:rPr lang="ro-RO" altLang="ro-RO" b="0"/>
              <a:t> – PIB/</a:t>
            </a:r>
            <a:r>
              <a:rPr lang="en-US" altLang="ro-RO" b="0"/>
              <a:t> </a:t>
            </a:r>
            <a:r>
              <a:rPr lang="ro-RO" altLang="ro-RO" b="0"/>
              <a:t>loc ($/loc)</a:t>
            </a:r>
            <a:endParaRPr lang="en-US" altLang="ro-RO" b="0"/>
          </a:p>
        </p:txBody>
      </p:sp>
    </p:spTree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6"/>
          <p:cNvSpPr>
            <a:spLocks noChangeArrowheads="1"/>
          </p:cNvSpPr>
          <p:nvPr/>
        </p:nvSpPr>
        <p:spPr bwMode="auto">
          <a:xfrm>
            <a:off x="677863" y="2122488"/>
            <a:ext cx="8466137" cy="354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56" tIns="47878" rIns="95756" bIns="47878">
            <a:spAutoFit/>
          </a:bodyPr>
          <a:lstStyle>
            <a:lvl1pPr indent="365125">
              <a:lnSpc>
                <a:spcPct val="90000"/>
              </a:lnSpc>
              <a:spcBef>
                <a:spcPts val="1263"/>
              </a:spcBef>
              <a:spcAft>
                <a:spcPts val="213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b="1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9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ro-RO">
                <a:solidFill>
                  <a:srgbClr val="C00000"/>
                </a:solidFill>
              </a:rPr>
              <a:t>Ecua</a:t>
            </a:r>
            <a:r>
              <a:rPr lang="ro-RO" altLang="ro-RO">
                <a:solidFill>
                  <a:srgbClr val="C00000"/>
                </a:solidFill>
              </a:rPr>
              <a:t>ţia estimată </a:t>
            </a:r>
            <a:r>
              <a:rPr lang="ro-RO" altLang="ro-RO" b="0"/>
              <a:t>este:</a:t>
            </a:r>
            <a:br>
              <a:rPr lang="ro-RO" altLang="ro-RO" b="0"/>
            </a:br>
            <a:br>
              <a:rPr lang="ro-RO" altLang="ro-RO" b="0"/>
            </a:br>
            <a:br>
              <a:rPr lang="ro-RO" altLang="ro-RO" b="0"/>
            </a:br>
            <a:br>
              <a:rPr lang="ro-RO" altLang="ro-RO" b="0"/>
            </a:br>
            <a:r>
              <a:rPr lang="en-US" altLang="ro-RO" b="0"/>
              <a:t>	</a:t>
            </a:r>
            <a:r>
              <a:rPr lang="ro-RO" altLang="ro-RO">
                <a:solidFill>
                  <a:srgbClr val="C00000"/>
                </a:solidFill>
              </a:rPr>
              <a:t>Punctul de inflexiune </a:t>
            </a:r>
            <a:r>
              <a:rPr lang="ro-RO" altLang="ro-RO" b="0"/>
              <a:t>este dat de:</a:t>
            </a:r>
            <a:endParaRPr lang="en-US" altLang="ro-RO" b="0"/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ro-RO"/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ro-RO" altLang="ro-RO">
                <a:solidFill>
                  <a:srgbClr val="002060"/>
                </a:solidFill>
              </a:rPr>
              <a:t> -b</a:t>
            </a:r>
            <a:r>
              <a:rPr lang="ro-RO" altLang="ro-RO" baseline="-25000">
                <a:solidFill>
                  <a:srgbClr val="002060"/>
                </a:solidFill>
              </a:rPr>
              <a:t>2</a:t>
            </a:r>
            <a:r>
              <a:rPr lang="ro-RO" altLang="ro-RO">
                <a:solidFill>
                  <a:srgbClr val="002060"/>
                </a:solidFill>
              </a:rPr>
              <a:t>/</a:t>
            </a:r>
            <a:r>
              <a:rPr lang="en-US" altLang="ro-RO">
                <a:solidFill>
                  <a:srgbClr val="002060"/>
                </a:solidFill>
              </a:rPr>
              <a:t> </a:t>
            </a:r>
            <a:r>
              <a:rPr lang="ro-RO" altLang="ro-RO">
                <a:solidFill>
                  <a:srgbClr val="002060"/>
                </a:solidFill>
              </a:rPr>
              <a:t>3b</a:t>
            </a:r>
            <a:r>
              <a:rPr lang="ro-RO" altLang="ro-RO" baseline="-25000">
                <a:solidFill>
                  <a:srgbClr val="002060"/>
                </a:solidFill>
              </a:rPr>
              <a:t>3</a:t>
            </a:r>
            <a:r>
              <a:rPr lang="en-US" altLang="ro-RO" baseline="-25000">
                <a:solidFill>
                  <a:srgbClr val="002060"/>
                </a:solidFill>
              </a:rPr>
              <a:t> </a:t>
            </a:r>
            <a:r>
              <a:rPr lang="ro-RO" altLang="ro-RO">
                <a:solidFill>
                  <a:srgbClr val="002060"/>
                </a:solidFill>
              </a:rPr>
              <a:t>=</a:t>
            </a:r>
            <a:r>
              <a:rPr lang="en-US" altLang="ro-RO">
                <a:solidFill>
                  <a:srgbClr val="002060"/>
                </a:solidFill>
              </a:rPr>
              <a:t> </a:t>
            </a:r>
            <a:r>
              <a:rPr lang="ro-RO" altLang="ro-RO">
                <a:solidFill>
                  <a:srgbClr val="002060"/>
                </a:solidFill>
              </a:rPr>
              <a:t>6,1/</a:t>
            </a:r>
            <a:r>
              <a:rPr lang="en-US" altLang="ro-RO">
                <a:solidFill>
                  <a:srgbClr val="002060"/>
                </a:solidFill>
              </a:rPr>
              <a:t> </a:t>
            </a:r>
            <a:r>
              <a:rPr lang="ro-RO" altLang="ro-RO">
                <a:solidFill>
                  <a:srgbClr val="002060"/>
                </a:solidFill>
              </a:rPr>
              <a:t>0,000121=</a:t>
            </a:r>
            <a:r>
              <a:rPr lang="en-US" altLang="ro-RO">
                <a:solidFill>
                  <a:srgbClr val="002060"/>
                </a:solidFill>
              </a:rPr>
              <a:t> </a:t>
            </a:r>
            <a:r>
              <a:rPr lang="ro-RO" altLang="ro-RO">
                <a:solidFill>
                  <a:srgbClr val="002060"/>
                </a:solidFill>
              </a:rPr>
              <a:t>25105 </a:t>
            </a:r>
            <a:br>
              <a:rPr lang="ro-RO" altLang="ro-RO"/>
            </a:br>
            <a:endParaRPr lang="en-US" altLang="ro-RO"/>
          </a:p>
        </p:txBody>
      </p:sp>
      <p:graphicFrame>
        <p:nvGraphicFramePr>
          <p:cNvPr id="55299" name="Object 12"/>
          <p:cNvGraphicFramePr>
            <a:graphicFrameLocks noGrp="1" noChangeAspect="1"/>
          </p:cNvGraphicFramePr>
          <p:nvPr>
            <p:ph sz="half" idx="1"/>
          </p:nvPr>
        </p:nvGraphicFramePr>
        <p:xfrm>
          <a:off x="1847850" y="2884488"/>
          <a:ext cx="6726238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251200" imgH="228600" progId="Equation.3">
                  <p:embed/>
                </p:oleObj>
              </mc:Choice>
              <mc:Fallback>
                <p:oleObj name="Equation" r:id="rId2" imgW="3251200" imgH="228600" progId="Equation.3">
                  <p:embed/>
                  <p:pic>
                    <p:nvPicPr>
                      <p:cNvPr id="0" name="Picture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0" y="2884488"/>
                        <a:ext cx="6726238" cy="496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tx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7" name="Rectangle 2"/>
          <p:cNvSpPr>
            <a:spLocks noGrp="1" noChangeArrowheads="1"/>
          </p:cNvSpPr>
          <p:nvPr>
            <p:ph type="title"/>
          </p:nvPr>
        </p:nvSpPr>
        <p:spPr>
          <a:xfrm>
            <a:off x="998538" y="501650"/>
            <a:ext cx="8704262" cy="581025"/>
          </a:xfrm>
        </p:spPr>
        <p:txBody>
          <a:bodyPr>
            <a:noAutofit/>
          </a:bodyPr>
          <a:lstStyle/>
          <a:p>
            <a:pPr defTabSz="957560" eaLnBrk="1" fontAlgn="auto" hangingPunct="1">
              <a:spcAft>
                <a:spcPts val="0"/>
              </a:spcAft>
              <a:defRPr/>
            </a:pPr>
            <a:r>
              <a:rPr lang="ro-RO" dirty="0"/>
              <a:t>Modelul log-linear</a:t>
            </a:r>
            <a:r>
              <a:rPr lang="en-US" dirty="0"/>
              <a:t> </a:t>
            </a:r>
            <a:r>
              <a:rPr lang="en-US" dirty="0" err="1"/>
              <a:t>simplu</a:t>
            </a:r>
            <a:r>
              <a:rPr lang="ro-RO" dirty="0"/>
              <a:t> -</a:t>
            </a:r>
            <a:r>
              <a:rPr lang="en-US" dirty="0"/>
              <a:t>&gt;</a:t>
            </a:r>
            <a:r>
              <a:rPr lang="ro-RO" dirty="0"/>
              <a:t> </a:t>
            </a:r>
            <a:r>
              <a:rPr lang="ro-RO" dirty="0">
                <a:solidFill>
                  <a:srgbClr val="C00000"/>
                </a:solidFill>
              </a:rPr>
              <a:t>M</a:t>
            </a:r>
            <a:r>
              <a:rPr lang="en-US" dirty="0" err="1">
                <a:solidFill>
                  <a:srgbClr val="C00000"/>
                </a:solidFill>
              </a:rPr>
              <a:t>odelul</a:t>
            </a:r>
            <a:r>
              <a:rPr lang="en-US" dirty="0">
                <a:solidFill>
                  <a:srgbClr val="C00000"/>
                </a:solidFill>
              </a:rPr>
              <a:t> PUTERE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0488" y="1208088"/>
            <a:ext cx="10058400" cy="5540375"/>
          </a:xfrm>
        </p:spPr>
        <p:txBody>
          <a:bodyPr/>
          <a:lstStyle/>
          <a:p>
            <a:pPr marL="65088" indent="228600" eaLnBrk="1" hangingPunct="1">
              <a:buFont typeface="Calibri" pitchFamily="34" charset="0"/>
              <a:buNone/>
            </a:pPr>
            <a:r>
              <a:rPr lang="ro-RO" altLang="ro-RO"/>
              <a:t> </a:t>
            </a:r>
            <a:r>
              <a:rPr lang="ro-RO" altLang="ro-RO">
                <a:solidFill>
                  <a:srgbClr val="C00000"/>
                </a:solidFill>
              </a:rPr>
              <a:t>Modelul log-liniar </a:t>
            </a:r>
            <a:r>
              <a:rPr lang="ro-RO" altLang="ro-RO"/>
              <a:t>poate fi transformat într-un model liniar făcând următoarele notaţii:</a:t>
            </a:r>
          </a:p>
          <a:p>
            <a:pPr marL="65088" indent="228600" eaLnBrk="1" hangingPunct="1">
              <a:buFont typeface="Calibri" pitchFamily="34" charset="0"/>
              <a:buNone/>
            </a:pPr>
            <a:endParaRPr lang="ro-RO" altLang="ro-RO"/>
          </a:p>
          <a:p>
            <a:pPr marL="65088" indent="228600" eaLnBrk="1" hangingPunct="1">
              <a:buFont typeface="Calibri" pitchFamily="34" charset="0"/>
              <a:buNone/>
            </a:pPr>
            <a:endParaRPr lang="ro-RO" altLang="ro-RO"/>
          </a:p>
          <a:p>
            <a:pPr marL="65088" indent="228600" eaLnBrk="1" hangingPunct="1">
              <a:buFont typeface="Calibri" pitchFamily="34" charset="0"/>
              <a:buNone/>
            </a:pPr>
            <a:endParaRPr lang="ro-RO" altLang="ro-RO"/>
          </a:p>
          <a:p>
            <a:pPr marL="65088" indent="228600" eaLnBrk="1" hangingPunct="1">
              <a:buFont typeface="Calibri" pitchFamily="34" charset="0"/>
              <a:buNone/>
            </a:pPr>
            <a:r>
              <a:rPr lang="en-US" altLang="ro-RO"/>
              <a:t>		</a:t>
            </a:r>
            <a:r>
              <a:rPr lang="ro-RO" altLang="ro-RO">
                <a:solidFill>
                  <a:srgbClr val="C00000"/>
                </a:solidFill>
              </a:rPr>
              <a:t>Interpretarea parametrilor</a:t>
            </a:r>
            <a:r>
              <a:rPr lang="ro-RO" altLang="ro-RO"/>
              <a:t> modelului</a:t>
            </a:r>
          </a:p>
          <a:p>
            <a:pPr marL="65088" indent="22860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o-RO" altLang="ro-RO"/>
              <a:t> </a:t>
            </a:r>
            <a:r>
              <a:rPr lang="en-US" altLang="ro-RO"/>
              <a:t>- </a:t>
            </a:r>
            <a:r>
              <a:rPr lang="ro-RO" altLang="ro-RO"/>
              <a:t>parametrul </a:t>
            </a:r>
            <a:r>
              <a:rPr lang="ro-RO" altLang="ro-RO">
                <a:solidFill>
                  <a:srgbClr val="C00000"/>
                </a:solidFill>
                <a:sym typeface="Symbol" panose="05050102010706020507" pitchFamily="18" charset="2"/>
              </a:rPr>
              <a:t></a:t>
            </a:r>
            <a:r>
              <a:rPr lang="en-US" altLang="ro-RO" baseline="-25000">
                <a:solidFill>
                  <a:srgbClr val="C00000"/>
                </a:solidFill>
                <a:sym typeface="Symbol" panose="05050102010706020507" pitchFamily="18" charset="2"/>
              </a:rPr>
              <a:t>0</a:t>
            </a:r>
            <a:r>
              <a:rPr lang="en-US" altLang="ro-RO">
                <a:sym typeface="Symbol" panose="05050102010706020507" pitchFamily="18" charset="2"/>
              </a:rPr>
              <a:t> </a:t>
            </a:r>
            <a:r>
              <a:rPr lang="ro-RO" altLang="ro-RO"/>
              <a:t>: valoarea </a:t>
            </a:r>
            <a:r>
              <a:rPr lang="ro-RO" altLang="ro-RO">
                <a:solidFill>
                  <a:srgbClr val="C00000"/>
                </a:solidFill>
              </a:rPr>
              <a:t>medie</a:t>
            </a:r>
            <a:r>
              <a:rPr lang="ro-RO" altLang="ro-RO"/>
              <a:t> a variabilei dependente Y, când variabila independentă X ia valoarea 1;</a:t>
            </a:r>
          </a:p>
          <a:p>
            <a:pPr marL="65088" indent="228600" eaLnBrk="1" hangingPunct="1">
              <a:lnSpc>
                <a:spcPct val="125000"/>
              </a:lnSpc>
              <a:spcBef>
                <a:spcPts val="313"/>
              </a:spcBef>
            </a:pPr>
            <a:r>
              <a:rPr lang="ro-RO" altLang="ro-RO"/>
              <a:t> </a:t>
            </a:r>
            <a:r>
              <a:rPr lang="en-US" altLang="ro-RO"/>
              <a:t>- </a:t>
            </a:r>
            <a:r>
              <a:rPr lang="ro-RO" altLang="ro-RO"/>
              <a:t>parametrul</a:t>
            </a:r>
            <a:r>
              <a:rPr lang="ro-RO" altLang="ro-RO">
                <a:solidFill>
                  <a:srgbClr val="C00000"/>
                </a:solidFill>
                <a:sym typeface="Symbol" panose="05050102010706020507" pitchFamily="18" charset="2"/>
              </a:rPr>
              <a:t> </a:t>
            </a:r>
            <a:r>
              <a:rPr lang="en-US" altLang="ro-RO" baseline="-25000">
                <a:solidFill>
                  <a:srgbClr val="C00000"/>
                </a:solidFill>
                <a:sym typeface="Symbol" panose="05050102010706020507" pitchFamily="18" charset="2"/>
              </a:rPr>
              <a:t>1</a:t>
            </a:r>
            <a:r>
              <a:rPr lang="en-US" altLang="ro-RO">
                <a:sym typeface="Symbol" panose="05050102010706020507" pitchFamily="18" charset="2"/>
              </a:rPr>
              <a:t> </a:t>
            </a:r>
            <a:r>
              <a:rPr lang="ro-RO" altLang="ro-RO"/>
              <a:t>al modelului (*):                                , exprimă </a:t>
            </a:r>
            <a:r>
              <a:rPr lang="ro-RO" altLang="ro-RO" u="sng"/>
              <a:t>variaţia </a:t>
            </a:r>
            <a:r>
              <a:rPr lang="ro-RO" altLang="ro-RO" u="sng">
                <a:solidFill>
                  <a:srgbClr val="C00000"/>
                </a:solidFill>
              </a:rPr>
              <a:t>medie</a:t>
            </a:r>
            <a:r>
              <a:rPr lang="ro-RO" altLang="ro-RO" u="sng"/>
              <a:t> relativă </a:t>
            </a:r>
            <a:r>
              <a:rPr lang="ro-RO" altLang="ro-RO"/>
              <a:t>(</a:t>
            </a:r>
            <a:r>
              <a:rPr lang="en-US" altLang="ro-RO"/>
              <a:t>%</a:t>
            </a:r>
            <a:r>
              <a:rPr lang="ro-RO" altLang="ro-RO"/>
              <a:t>) a variabilei dependente Y la o variaţie relativă (</a:t>
            </a:r>
            <a:r>
              <a:rPr lang="en-US" altLang="ro-RO"/>
              <a:t>%</a:t>
            </a:r>
            <a:r>
              <a:rPr lang="ro-RO" altLang="ro-RO"/>
              <a:t>) de 1% a variabilei</a:t>
            </a:r>
            <a:r>
              <a:rPr lang="en-US" altLang="ro-RO"/>
              <a:t> i</a:t>
            </a:r>
            <a:r>
              <a:rPr lang="ro-RO" altLang="ro-RO"/>
              <a:t>ndependente X.</a:t>
            </a:r>
            <a:endParaRPr lang="el-GR" altLang="ro-RO"/>
          </a:p>
        </p:txBody>
      </p:sp>
      <p:sp>
        <p:nvSpPr>
          <p:cNvPr id="17412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263"/>
              </a:spcBef>
              <a:spcAft>
                <a:spcPts val="213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b="1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9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68D77E0-D2A6-488E-98B4-508AA6BD7963}" type="slidenum">
              <a:rPr lang="en-US" altLang="en-US" sz="1100" b="0">
                <a:solidFill>
                  <a:srgbClr val="FFFFFF"/>
                </a:solidFill>
                <a:latin typeface="Calibri" panose="020F050202020403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4</a:t>
            </a:fld>
            <a:endParaRPr lang="en-US" altLang="en-US" sz="1100" b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17413" name="Rectangle 9"/>
          <p:cNvSpPr>
            <a:spLocks noChangeArrowheads="1"/>
          </p:cNvSpPr>
          <p:nvPr/>
        </p:nvSpPr>
        <p:spPr bwMode="auto">
          <a:xfrm>
            <a:off x="1279525" y="-195263"/>
            <a:ext cx="193675" cy="390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56" tIns="47878" rIns="95756" bIns="47878" anchor="ctr">
            <a:spAutoFit/>
          </a:bodyPr>
          <a:lstStyle>
            <a:lvl1pPr>
              <a:lnSpc>
                <a:spcPct val="90000"/>
              </a:lnSpc>
              <a:spcBef>
                <a:spcPts val="1263"/>
              </a:spcBef>
              <a:spcAft>
                <a:spcPts val="213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b="1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9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ro-RO" altLang="ro-RO" sz="1900" b="0">
              <a:latin typeface="Calibri" panose="020F0502020204030204" pitchFamily="34" charset="0"/>
            </a:endParaRPr>
          </a:p>
        </p:txBody>
      </p:sp>
      <p:sp>
        <p:nvSpPr>
          <p:cNvPr id="17414" name="Rectangle 10"/>
          <p:cNvSpPr>
            <a:spLocks noChangeArrowheads="1"/>
          </p:cNvSpPr>
          <p:nvPr/>
        </p:nvSpPr>
        <p:spPr bwMode="auto">
          <a:xfrm>
            <a:off x="1279525" y="58738"/>
            <a:ext cx="19367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56" tIns="47878" rIns="95756" bIns="47878" anchor="ctr">
            <a:spAutoFit/>
          </a:bodyPr>
          <a:lstStyle>
            <a:lvl1pPr>
              <a:lnSpc>
                <a:spcPct val="90000"/>
              </a:lnSpc>
              <a:spcBef>
                <a:spcPts val="1263"/>
              </a:spcBef>
              <a:spcAft>
                <a:spcPts val="213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b="1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9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ro-RO" altLang="ro-RO" sz="1900" b="0">
              <a:latin typeface="Arial" panose="020B0604020202020204" pitchFamily="34" charset="0"/>
            </a:endParaRPr>
          </a:p>
        </p:txBody>
      </p:sp>
      <p:sp>
        <p:nvSpPr>
          <p:cNvPr id="17415" name="Rectangle 11"/>
          <p:cNvSpPr>
            <a:spLocks noChangeArrowheads="1"/>
          </p:cNvSpPr>
          <p:nvPr/>
        </p:nvSpPr>
        <p:spPr bwMode="auto">
          <a:xfrm>
            <a:off x="1279525" y="312738"/>
            <a:ext cx="19367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56" tIns="47878" rIns="95756" bIns="47878" anchor="ctr">
            <a:spAutoFit/>
          </a:bodyPr>
          <a:lstStyle>
            <a:lvl1pPr>
              <a:lnSpc>
                <a:spcPct val="90000"/>
              </a:lnSpc>
              <a:spcBef>
                <a:spcPts val="1263"/>
              </a:spcBef>
              <a:spcAft>
                <a:spcPts val="213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b="1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9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ro-RO" altLang="ro-RO" sz="1900" b="0">
              <a:latin typeface="Arial" panose="020B0604020202020204" pitchFamily="34" charset="0"/>
            </a:endParaRPr>
          </a:p>
        </p:txBody>
      </p:sp>
      <p:sp>
        <p:nvSpPr>
          <p:cNvPr id="17416" name="Rectangle 13"/>
          <p:cNvSpPr>
            <a:spLocks noChangeArrowheads="1"/>
          </p:cNvSpPr>
          <p:nvPr/>
        </p:nvSpPr>
        <p:spPr bwMode="auto">
          <a:xfrm>
            <a:off x="1279525" y="811213"/>
            <a:ext cx="193675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56" tIns="47878" rIns="95756" bIns="47878" anchor="ctr">
            <a:spAutoFit/>
          </a:bodyPr>
          <a:lstStyle>
            <a:lvl1pPr>
              <a:lnSpc>
                <a:spcPct val="90000"/>
              </a:lnSpc>
              <a:spcBef>
                <a:spcPts val="1263"/>
              </a:spcBef>
              <a:spcAft>
                <a:spcPts val="213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b="1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9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ro-RO" altLang="ro-RO" sz="1900" b="0">
              <a:latin typeface="Arial" panose="020B0604020202020204" pitchFamily="34" charset="0"/>
            </a:endParaRPr>
          </a:p>
        </p:txBody>
      </p:sp>
      <p:sp>
        <p:nvSpPr>
          <p:cNvPr id="17417" name="Rectangle 18"/>
          <p:cNvSpPr>
            <a:spLocks noChangeArrowheads="1"/>
          </p:cNvSpPr>
          <p:nvPr/>
        </p:nvSpPr>
        <p:spPr bwMode="auto">
          <a:xfrm>
            <a:off x="1279525" y="-195263"/>
            <a:ext cx="193675" cy="390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56" tIns="47878" rIns="95756" bIns="47878" anchor="ctr">
            <a:spAutoFit/>
          </a:bodyPr>
          <a:lstStyle>
            <a:lvl1pPr>
              <a:lnSpc>
                <a:spcPct val="90000"/>
              </a:lnSpc>
              <a:spcBef>
                <a:spcPts val="1263"/>
              </a:spcBef>
              <a:spcAft>
                <a:spcPts val="213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b="1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9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ro-RO" altLang="ro-RO" sz="1900" b="0">
              <a:latin typeface="Calibri" panose="020F0502020204030204" pitchFamily="34" charset="0"/>
            </a:endParaRPr>
          </a:p>
        </p:txBody>
      </p:sp>
      <p:grpSp>
        <p:nvGrpSpPr>
          <p:cNvPr id="17418" name="Group 23"/>
          <p:cNvGrpSpPr>
            <a:grpSpLocks/>
          </p:cNvGrpSpPr>
          <p:nvPr/>
        </p:nvGrpSpPr>
        <p:grpSpPr bwMode="auto">
          <a:xfrm>
            <a:off x="2970213" y="1984375"/>
            <a:ext cx="5441950" cy="1849438"/>
            <a:chOff x="503238" y="2222510"/>
            <a:chExt cx="6549757" cy="2009776"/>
          </a:xfrm>
        </p:grpSpPr>
        <p:grpSp>
          <p:nvGrpSpPr>
            <p:cNvPr id="17421" name="Group 22"/>
            <p:cNvGrpSpPr>
              <a:grpSpLocks/>
            </p:cNvGrpSpPr>
            <p:nvPr/>
          </p:nvGrpSpPr>
          <p:grpSpPr bwMode="auto">
            <a:xfrm>
              <a:off x="503238" y="2222510"/>
              <a:ext cx="1225550" cy="1973263"/>
              <a:chOff x="503238" y="1952625"/>
              <a:chExt cx="1225550" cy="1973263"/>
            </a:xfrm>
          </p:grpSpPr>
          <p:graphicFrame>
            <p:nvGraphicFramePr>
              <p:cNvPr id="17425" name="Object 123"/>
              <p:cNvGraphicFramePr>
                <a:graphicFrameLocks noChangeAspect="1"/>
              </p:cNvGraphicFramePr>
              <p:nvPr/>
            </p:nvGraphicFramePr>
            <p:xfrm>
              <a:off x="539750" y="1952625"/>
              <a:ext cx="1189038" cy="457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" imgW="622030" imgH="241195" progId="Equation.3">
                      <p:embed/>
                    </p:oleObj>
                  </mc:Choice>
                  <mc:Fallback>
                    <p:oleObj name="Equation" r:id="rId2" imgW="622030" imgH="241195" progId="Equation.3">
                      <p:embed/>
                      <p:pic>
                        <p:nvPicPr>
                          <p:cNvPr id="0" name="Picture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9750" y="1952625"/>
                            <a:ext cx="1189038" cy="4572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426" name="Object 124"/>
              <p:cNvGraphicFramePr>
                <a:graphicFrameLocks noChangeAspect="1"/>
              </p:cNvGraphicFramePr>
              <p:nvPr/>
            </p:nvGraphicFramePr>
            <p:xfrm>
              <a:off x="503238" y="2384425"/>
              <a:ext cx="1223962" cy="4302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" imgW="672808" imgH="241195" progId="Equation.3">
                      <p:embed/>
                    </p:oleObj>
                  </mc:Choice>
                  <mc:Fallback>
                    <p:oleObj name="Equation" r:id="rId4" imgW="672808" imgH="241195" progId="Equation.3">
                      <p:embed/>
                      <p:pic>
                        <p:nvPicPr>
                          <p:cNvPr id="0" name="Picture 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3238" y="2384425"/>
                            <a:ext cx="1223962" cy="43021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427" name="Object 125"/>
              <p:cNvGraphicFramePr>
                <a:graphicFrameLocks noChangeAspect="1"/>
              </p:cNvGraphicFramePr>
              <p:nvPr/>
            </p:nvGraphicFramePr>
            <p:xfrm>
              <a:off x="503238" y="2744788"/>
              <a:ext cx="971550" cy="4238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6" imgW="520700" imgH="228600" progId="Equation.3">
                      <p:embed/>
                    </p:oleObj>
                  </mc:Choice>
                  <mc:Fallback>
                    <p:oleObj name="Equation" r:id="rId6" imgW="520700" imgH="228600" progId="Equation.3">
                      <p:embed/>
                      <p:pic>
                        <p:nvPicPr>
                          <p:cNvPr id="0" name="Picture 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3238" y="2744788"/>
                            <a:ext cx="971550" cy="42386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428" name="Object 126"/>
              <p:cNvGraphicFramePr>
                <a:graphicFrameLocks noChangeAspect="1"/>
              </p:cNvGraphicFramePr>
              <p:nvPr/>
            </p:nvGraphicFramePr>
            <p:xfrm>
              <a:off x="539750" y="3141663"/>
              <a:ext cx="1042988" cy="4143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8" imgW="596900" imgH="241300" progId="Equation.3">
                      <p:embed/>
                    </p:oleObj>
                  </mc:Choice>
                  <mc:Fallback>
                    <p:oleObj name="Equation" r:id="rId8" imgW="596900" imgH="241300" progId="Equation.3">
                      <p:embed/>
                      <p:pic>
                        <p:nvPicPr>
                          <p:cNvPr id="0" name="Picture 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9750" y="3141663"/>
                            <a:ext cx="1042988" cy="41433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429" name="Object 127"/>
              <p:cNvGraphicFramePr>
                <a:graphicFrameLocks noChangeAspect="1"/>
              </p:cNvGraphicFramePr>
              <p:nvPr/>
            </p:nvGraphicFramePr>
            <p:xfrm>
              <a:off x="539750" y="3465513"/>
              <a:ext cx="900113" cy="4603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0" imgW="469696" imgH="241195" progId="Equation.3">
                      <p:embed/>
                    </p:oleObj>
                  </mc:Choice>
                  <mc:Fallback>
                    <p:oleObj name="Equation" r:id="rId10" imgW="469696" imgH="241195" progId="Equation.3">
                      <p:embed/>
                      <p:pic>
                        <p:nvPicPr>
                          <p:cNvPr id="0" name="Picture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39750" y="3465513"/>
                            <a:ext cx="900113" cy="46037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7422" name="AutoShape 15"/>
            <p:cNvSpPr>
              <a:spLocks/>
            </p:cNvSpPr>
            <p:nvPr/>
          </p:nvSpPr>
          <p:spPr bwMode="auto">
            <a:xfrm>
              <a:off x="1979613" y="2324111"/>
              <a:ext cx="504825" cy="1908175"/>
            </a:xfrm>
            <a:prstGeom prst="rightBrace">
              <a:avLst>
                <a:gd name="adj1" fmla="val 3149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263"/>
                </a:spcBef>
                <a:spcAft>
                  <a:spcPts val="213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800" b="1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13"/>
                </a:spcBef>
                <a:spcAft>
                  <a:spcPts val="425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900"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13"/>
                </a:spcBef>
                <a:spcAft>
                  <a:spcPts val="425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5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13"/>
                </a:spcBef>
                <a:spcAft>
                  <a:spcPts val="425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5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13"/>
                </a:spcBef>
                <a:spcAft>
                  <a:spcPts val="425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5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defTabSz="477838" eaLnBrk="0" fontAlgn="base" hangingPunct="0">
                <a:lnSpc>
                  <a:spcPct val="90000"/>
                </a:lnSpc>
                <a:spcBef>
                  <a:spcPts val="213"/>
                </a:spcBef>
                <a:spcAft>
                  <a:spcPts val="425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5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defTabSz="477838" eaLnBrk="0" fontAlgn="base" hangingPunct="0">
                <a:lnSpc>
                  <a:spcPct val="90000"/>
                </a:lnSpc>
                <a:spcBef>
                  <a:spcPts val="213"/>
                </a:spcBef>
                <a:spcAft>
                  <a:spcPts val="425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5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defTabSz="477838" eaLnBrk="0" fontAlgn="base" hangingPunct="0">
                <a:lnSpc>
                  <a:spcPct val="90000"/>
                </a:lnSpc>
                <a:spcBef>
                  <a:spcPts val="213"/>
                </a:spcBef>
                <a:spcAft>
                  <a:spcPts val="425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5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defTabSz="477838" eaLnBrk="0" fontAlgn="base" hangingPunct="0">
                <a:lnSpc>
                  <a:spcPct val="90000"/>
                </a:lnSpc>
                <a:spcBef>
                  <a:spcPts val="213"/>
                </a:spcBef>
                <a:spcAft>
                  <a:spcPts val="425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5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ro-RO" altLang="ro-RO" sz="1900" b="0">
                <a:latin typeface="Calibri" panose="020F0502020204030204" pitchFamily="34" charset="0"/>
              </a:endParaRPr>
            </a:p>
          </p:txBody>
        </p:sp>
        <p:sp>
          <p:nvSpPr>
            <p:cNvPr id="17423" name="AutoShape 16"/>
            <p:cNvSpPr>
              <a:spLocks noChangeArrowheads="1"/>
            </p:cNvSpPr>
            <p:nvPr/>
          </p:nvSpPr>
          <p:spPr bwMode="auto">
            <a:xfrm>
              <a:off x="2746350" y="3140074"/>
              <a:ext cx="1116012" cy="215900"/>
            </a:xfrm>
            <a:prstGeom prst="rightArrow">
              <a:avLst>
                <a:gd name="adj1" fmla="val 50000"/>
                <a:gd name="adj2" fmla="val 129228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263"/>
                </a:spcBef>
                <a:spcAft>
                  <a:spcPts val="213"/>
                </a:spcAft>
                <a:buClr>
                  <a:schemeClr val="accent1"/>
                </a:buClr>
                <a:buSzPct val="100000"/>
                <a:buFont typeface="Calibri" panose="020F0502020204030204" pitchFamily="34" charset="0"/>
                <a:buChar char=" "/>
                <a:defRPr sz="2800" b="1">
                  <a:solidFill>
                    <a:schemeClr val="tx1"/>
                  </a:solidFill>
                  <a:latin typeface="Garamond" panose="02020404030301010803" pitchFamily="18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213"/>
                </a:spcBef>
                <a:spcAft>
                  <a:spcPts val="425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900">
                  <a:solidFill>
                    <a:srgbClr val="404040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213"/>
                </a:spcBef>
                <a:spcAft>
                  <a:spcPts val="425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500">
                  <a:solidFill>
                    <a:srgbClr val="404040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213"/>
                </a:spcBef>
                <a:spcAft>
                  <a:spcPts val="425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500">
                  <a:solidFill>
                    <a:srgbClr val="404040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213"/>
                </a:spcBef>
                <a:spcAft>
                  <a:spcPts val="425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500">
                  <a:solidFill>
                    <a:srgbClr val="404040"/>
                  </a:solidFill>
                  <a:latin typeface="Calibri" panose="020F0502020204030204" pitchFamily="34" charset="0"/>
                </a:defRPr>
              </a:lvl5pPr>
              <a:lvl6pPr marL="2514600" indent="-228600" defTabSz="477838" eaLnBrk="0" fontAlgn="base" hangingPunct="0">
                <a:lnSpc>
                  <a:spcPct val="90000"/>
                </a:lnSpc>
                <a:spcBef>
                  <a:spcPts val="213"/>
                </a:spcBef>
                <a:spcAft>
                  <a:spcPts val="425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500">
                  <a:solidFill>
                    <a:srgbClr val="404040"/>
                  </a:solidFill>
                  <a:latin typeface="Calibri" panose="020F0502020204030204" pitchFamily="34" charset="0"/>
                </a:defRPr>
              </a:lvl6pPr>
              <a:lvl7pPr marL="2971800" indent="-228600" defTabSz="477838" eaLnBrk="0" fontAlgn="base" hangingPunct="0">
                <a:lnSpc>
                  <a:spcPct val="90000"/>
                </a:lnSpc>
                <a:spcBef>
                  <a:spcPts val="213"/>
                </a:spcBef>
                <a:spcAft>
                  <a:spcPts val="425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500">
                  <a:solidFill>
                    <a:srgbClr val="404040"/>
                  </a:solidFill>
                  <a:latin typeface="Calibri" panose="020F0502020204030204" pitchFamily="34" charset="0"/>
                </a:defRPr>
              </a:lvl7pPr>
              <a:lvl8pPr marL="3429000" indent="-228600" defTabSz="477838" eaLnBrk="0" fontAlgn="base" hangingPunct="0">
                <a:lnSpc>
                  <a:spcPct val="90000"/>
                </a:lnSpc>
                <a:spcBef>
                  <a:spcPts val="213"/>
                </a:spcBef>
                <a:spcAft>
                  <a:spcPts val="425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500">
                  <a:solidFill>
                    <a:srgbClr val="404040"/>
                  </a:solidFill>
                  <a:latin typeface="Calibri" panose="020F0502020204030204" pitchFamily="34" charset="0"/>
                </a:defRPr>
              </a:lvl8pPr>
              <a:lvl9pPr marL="3886200" indent="-228600" defTabSz="477838" eaLnBrk="0" fontAlgn="base" hangingPunct="0">
                <a:lnSpc>
                  <a:spcPct val="90000"/>
                </a:lnSpc>
                <a:spcBef>
                  <a:spcPts val="213"/>
                </a:spcBef>
                <a:spcAft>
                  <a:spcPts val="425"/>
                </a:spcAft>
                <a:buClr>
                  <a:schemeClr val="accent1"/>
                </a:buClr>
                <a:buFont typeface="Calibri" panose="020F0502020204030204" pitchFamily="34" charset="0"/>
                <a:buChar char="◦"/>
                <a:defRPr sz="1500">
                  <a:solidFill>
                    <a:srgbClr val="404040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ro-RO" altLang="ro-RO" sz="1900" b="0">
                <a:latin typeface="Calibri" panose="020F0502020204030204" pitchFamily="34" charset="0"/>
              </a:endParaRPr>
            </a:p>
          </p:txBody>
        </p:sp>
        <p:graphicFrame>
          <p:nvGraphicFramePr>
            <p:cNvPr id="17424" name="Object 128"/>
            <p:cNvGraphicFramePr>
              <a:graphicFrameLocks noChangeAspect="1"/>
            </p:cNvGraphicFramePr>
            <p:nvPr/>
          </p:nvGraphicFramePr>
          <p:xfrm>
            <a:off x="4097331" y="2917818"/>
            <a:ext cx="2955664" cy="5476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282700" imgH="241300" progId="Equation.3">
                    <p:embed/>
                  </p:oleObj>
                </mc:Choice>
                <mc:Fallback>
                  <p:oleObj name="Equation" r:id="rId12" imgW="1282700" imgH="241300" progId="Equation.3">
                    <p:embed/>
                    <p:pic>
                      <p:nvPicPr>
                        <p:cNvPr id="0" name="Picture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7331" y="2917818"/>
                          <a:ext cx="2955664" cy="54769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419" name="Rectangle 22"/>
          <p:cNvSpPr>
            <a:spLocks noChangeArrowheads="1"/>
          </p:cNvSpPr>
          <p:nvPr/>
        </p:nvSpPr>
        <p:spPr bwMode="auto">
          <a:xfrm>
            <a:off x="1279525" y="-195263"/>
            <a:ext cx="193675" cy="390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56" tIns="47878" rIns="95756" bIns="47878" anchor="ctr">
            <a:spAutoFit/>
          </a:bodyPr>
          <a:lstStyle>
            <a:lvl1pPr>
              <a:lnSpc>
                <a:spcPct val="90000"/>
              </a:lnSpc>
              <a:spcBef>
                <a:spcPts val="1263"/>
              </a:spcBef>
              <a:spcAft>
                <a:spcPts val="213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b="1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9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ro-RO" altLang="ro-RO" sz="1900" b="0">
              <a:latin typeface="Calibri" panose="020F0502020204030204" pitchFamily="34" charset="0"/>
            </a:endParaRPr>
          </a:p>
        </p:txBody>
      </p:sp>
      <p:graphicFrame>
        <p:nvGraphicFramePr>
          <p:cNvPr id="17420" name="Object 129"/>
          <p:cNvGraphicFramePr>
            <a:graphicFrameLocks noChangeAspect="1"/>
          </p:cNvGraphicFramePr>
          <p:nvPr/>
        </p:nvGraphicFramePr>
        <p:xfrm>
          <a:off x="5240338" y="5046663"/>
          <a:ext cx="2481262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358900" imgH="419100" progId="Equation.3">
                  <p:embed/>
                </p:oleObj>
              </mc:Choice>
              <mc:Fallback>
                <p:oleObj name="Equation" r:id="rId14" imgW="1358900" imgH="419100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0338" y="5046663"/>
                        <a:ext cx="2481262" cy="887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0138" y="454025"/>
            <a:ext cx="7758112" cy="657225"/>
          </a:xfrm>
        </p:spPr>
        <p:txBody>
          <a:bodyPr>
            <a:normAutofit fontScale="90000"/>
          </a:bodyPr>
          <a:lstStyle/>
          <a:p>
            <a:pPr defTabSz="957560" eaLnBrk="1" fontAlgn="auto" hangingPunct="1">
              <a:spcAft>
                <a:spcPts val="0"/>
              </a:spcAft>
              <a:defRPr/>
            </a:pPr>
            <a:r>
              <a:rPr lang="ro-RO" dirty="0"/>
              <a:t>Modelul log-linear</a:t>
            </a:r>
            <a:r>
              <a:rPr lang="en-US" dirty="0"/>
              <a:t> </a:t>
            </a:r>
            <a:r>
              <a:rPr lang="en-US" dirty="0" err="1"/>
              <a:t>simplu</a:t>
            </a:r>
            <a:r>
              <a:rPr lang="ro-RO" dirty="0"/>
              <a:t> </a:t>
            </a:r>
            <a:r>
              <a:rPr lang="en-US" dirty="0"/>
              <a:t>-&gt;</a:t>
            </a:r>
            <a:r>
              <a:rPr lang="ro-RO" dirty="0"/>
              <a:t> </a:t>
            </a:r>
            <a:r>
              <a:rPr lang="ro-RO" dirty="0">
                <a:solidFill>
                  <a:srgbClr val="C00000"/>
                </a:solidFill>
              </a:rPr>
              <a:t>M</a:t>
            </a:r>
            <a:r>
              <a:rPr lang="en-US" dirty="0" err="1">
                <a:solidFill>
                  <a:srgbClr val="C00000"/>
                </a:solidFill>
              </a:rPr>
              <a:t>odelul</a:t>
            </a:r>
            <a:r>
              <a:rPr lang="en-US" dirty="0">
                <a:solidFill>
                  <a:srgbClr val="C00000"/>
                </a:solidFill>
              </a:rPr>
              <a:t> PUTERE</a:t>
            </a:r>
          </a:p>
        </p:txBody>
      </p:sp>
      <p:sp>
        <p:nvSpPr>
          <p:cNvPr id="18435" name="Text Placeholder 2"/>
          <p:cNvSpPr>
            <a:spLocks noGrp="1"/>
          </p:cNvSpPr>
          <p:nvPr>
            <p:ph type="body" sz="half" idx="1"/>
          </p:nvPr>
        </p:nvSpPr>
        <p:spPr>
          <a:xfrm>
            <a:off x="417513" y="1325563"/>
            <a:ext cx="9575800" cy="4705350"/>
          </a:xfrm>
        </p:spPr>
        <p:txBody>
          <a:bodyPr/>
          <a:lstStyle/>
          <a:p>
            <a:pPr eaLnBrk="1" hangingPunct="1">
              <a:buFont typeface="Calibri" pitchFamily="34" charset="0"/>
              <a:buNone/>
            </a:pPr>
            <a:r>
              <a:rPr lang="en-US" altLang="ro-RO"/>
              <a:t>		</a:t>
            </a:r>
          </a:p>
          <a:p>
            <a:pPr eaLnBrk="1" hangingPunct="1">
              <a:buFont typeface="Calibri" pitchFamily="34" charset="0"/>
              <a:buNone/>
            </a:pPr>
            <a:r>
              <a:rPr lang="en-US" altLang="ro-RO"/>
              <a:t>	Estimatorii parametrilor au urm</a:t>
            </a:r>
            <a:r>
              <a:rPr lang="ro-RO" altLang="ro-RO"/>
              <a:t>ătoarele relații:</a:t>
            </a:r>
          </a:p>
          <a:p>
            <a:pPr eaLnBrk="1" hangingPunct="1">
              <a:buFont typeface="Calibri" pitchFamily="34" charset="0"/>
              <a:buNone/>
            </a:pPr>
            <a:endParaRPr lang="en-US" altLang="ro-RO"/>
          </a:p>
        </p:txBody>
      </p:sp>
      <p:sp>
        <p:nvSpPr>
          <p:cNvPr id="1843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263"/>
              </a:spcBef>
              <a:spcAft>
                <a:spcPts val="213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b="1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9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F4713AEB-2586-419B-8C51-3F8614F87D1D}" type="slidenum">
              <a:rPr lang="en-US" altLang="en-US" sz="1100" b="0">
                <a:solidFill>
                  <a:srgbClr val="FFFFFF"/>
                </a:solidFill>
                <a:latin typeface="Calibri" panose="020F050202020403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5</a:t>
            </a:fld>
            <a:endParaRPr lang="en-US" altLang="en-US" sz="1100" b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18437" name="Object 18"/>
          <p:cNvGraphicFramePr>
            <a:graphicFrameLocks noChangeAspect="1"/>
          </p:cNvGraphicFramePr>
          <p:nvPr/>
        </p:nvGraphicFramePr>
        <p:xfrm>
          <a:off x="2660650" y="2609850"/>
          <a:ext cx="4992688" cy="196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24100" imgH="889000" progId="Equation.3">
                  <p:embed/>
                </p:oleObj>
              </mc:Choice>
              <mc:Fallback>
                <p:oleObj name="Equation" r:id="rId2" imgW="2324100" imgH="8890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0650" y="2609850"/>
                        <a:ext cx="4992688" cy="1963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8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263"/>
              </a:spcBef>
              <a:spcAft>
                <a:spcPts val="213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b="1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9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7537A18C-5C6A-4B2C-AD7F-2B591BD88191}" type="slidenum">
              <a:rPr lang="en-US" altLang="en-US" sz="1100" b="0">
                <a:solidFill>
                  <a:srgbClr val="FFFFFF"/>
                </a:solidFill>
                <a:latin typeface="Calibri" panose="020F050202020403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6</a:t>
            </a:fld>
            <a:endParaRPr lang="en-US" altLang="en-US" sz="1100" b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32803" name="Text Box 3"/>
          <p:cNvSpPr txBox="1">
            <a:spLocks noChangeArrowheads="1"/>
          </p:cNvSpPr>
          <p:nvPr/>
        </p:nvSpPr>
        <p:spPr bwMode="gray">
          <a:xfrm>
            <a:off x="101600" y="1314450"/>
            <a:ext cx="9888538" cy="487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56" tIns="47878" rIns="95756" bIns="47878">
            <a:spAutoFit/>
          </a:bodyPr>
          <a:lstStyle>
            <a:lvl1pPr>
              <a:lnSpc>
                <a:spcPct val="90000"/>
              </a:lnSpc>
              <a:spcBef>
                <a:spcPts val="1263"/>
              </a:spcBef>
              <a:spcAft>
                <a:spcPts val="213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tabLst>
                <a:tab pos="57150" algn="l"/>
              </a:tabLst>
              <a:defRPr sz="2800" b="1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tabLst>
                <a:tab pos="57150" algn="l"/>
              </a:tabLst>
              <a:defRPr sz="19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tabLst>
                <a:tab pos="57150" algn="l"/>
              </a:tabLst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tabLst>
                <a:tab pos="57150" algn="l"/>
              </a:tabLst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tabLst>
                <a:tab pos="57150" algn="l"/>
              </a:tabLst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tabLst>
                <a:tab pos="57150" algn="l"/>
              </a:tabLst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tabLst>
                <a:tab pos="57150" algn="l"/>
              </a:tabLst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tabLst>
                <a:tab pos="57150" algn="l"/>
              </a:tabLst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tabLst>
                <a:tab pos="57150" algn="l"/>
              </a:tabLst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Tx/>
              <a:buNone/>
            </a:pPr>
            <a:r>
              <a:rPr lang="en-US" altLang="ro-RO"/>
              <a:t>	</a:t>
            </a:r>
            <a:r>
              <a:rPr lang="ro-RO" altLang="ro-RO">
                <a:solidFill>
                  <a:srgbClr val="C00000"/>
                </a:solidFill>
              </a:rPr>
              <a:t>Elasticitatea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ro-RO" altLang="ro-RO"/>
              <a:t>	 Elasticitatea unei variabile </a:t>
            </a:r>
            <a:r>
              <a:rPr lang="ro-RO" altLang="ro-RO" i="1"/>
              <a:t>Y </a:t>
            </a:r>
            <a:r>
              <a:rPr lang="ro-RO" altLang="ro-RO"/>
              <a:t>în raport cu o altă variabilă </a:t>
            </a:r>
            <a:r>
              <a:rPr lang="ro-RO" altLang="ro-RO" i="1"/>
              <a:t>X </a:t>
            </a:r>
            <a:r>
              <a:rPr lang="ro-RO" altLang="ro-RO"/>
              <a:t>reprezintă </a:t>
            </a:r>
            <a:r>
              <a:rPr lang="ro-RO" altLang="ro-RO" i="1">
                <a:solidFill>
                  <a:srgbClr val="C00000"/>
                </a:solidFill>
              </a:rPr>
              <a:t>modificarea relativă </a:t>
            </a:r>
            <a:r>
              <a:rPr lang="ro-RO" altLang="ro-RO"/>
              <a:t>(</a:t>
            </a:r>
            <a:r>
              <a:rPr lang="en-US" altLang="ro-RO"/>
              <a:t>%</a:t>
            </a:r>
            <a:r>
              <a:rPr lang="ro-RO" altLang="ro-RO"/>
              <a:t>) a variabile </a:t>
            </a:r>
            <a:r>
              <a:rPr lang="ro-RO" altLang="ro-RO" i="1"/>
              <a:t>Y </a:t>
            </a:r>
            <a:r>
              <a:rPr lang="en-US" altLang="ro-RO" i="1"/>
              <a:t> </a:t>
            </a:r>
            <a:r>
              <a:rPr lang="ro-RO" altLang="ro-RO"/>
              <a:t>la o </a:t>
            </a:r>
            <a:r>
              <a:rPr lang="ro-RO" altLang="ro-RO" i="1">
                <a:solidFill>
                  <a:srgbClr val="C00000"/>
                </a:solidFill>
              </a:rPr>
              <a:t>modificare relativă </a:t>
            </a:r>
            <a:r>
              <a:rPr lang="ro-RO" altLang="ro-RO"/>
              <a:t>(</a:t>
            </a:r>
            <a:r>
              <a:rPr lang="en-US" altLang="ro-RO"/>
              <a:t>%</a:t>
            </a:r>
            <a:r>
              <a:rPr lang="ro-RO" altLang="ro-RO"/>
              <a:t>) dată a lui </a:t>
            </a:r>
            <a:r>
              <a:rPr lang="ro-RO" altLang="ro-RO" i="1"/>
              <a:t>X, </a:t>
            </a:r>
            <a:r>
              <a:rPr lang="en-US" altLang="ro-RO"/>
              <a:t>de obicei subunitar</a:t>
            </a:r>
            <a:r>
              <a:rPr lang="ro-RO" altLang="ro-RO"/>
              <a:t>ă, cf. relației:</a:t>
            </a:r>
            <a:endParaRPr lang="en-US" altLang="ro-RO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ro-RO" altLang="ro-RO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ro-RO" altLang="ro-RO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ro-RO" altLang="ro-RO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ro-RO" altLang="ro-RO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ro-RO" altLang="ro-RO"/>
          </a:p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ro-RO" altLang="ro-RO"/>
              <a:t>		Parametrul </a:t>
            </a:r>
            <a:r>
              <a:rPr lang="en-US" altLang="ro-RO"/>
              <a:t> </a:t>
            </a:r>
            <a:r>
              <a:rPr lang="el-GR" altLang="ro-RO">
                <a:solidFill>
                  <a:srgbClr val="C00000"/>
                </a:solidFill>
              </a:rPr>
              <a:t>β</a:t>
            </a:r>
            <a:r>
              <a:rPr lang="ro-RO" altLang="ro-RO" baseline="-25000">
                <a:solidFill>
                  <a:srgbClr val="C00000"/>
                </a:solidFill>
              </a:rPr>
              <a:t>1</a:t>
            </a:r>
            <a:r>
              <a:rPr lang="ro-RO" altLang="ro-RO"/>
              <a:t> pentru </a:t>
            </a:r>
            <a:r>
              <a:rPr lang="ro-RO" altLang="ro-RO">
                <a:solidFill>
                  <a:srgbClr val="C00000"/>
                </a:solidFill>
              </a:rPr>
              <a:t>modelul putere </a:t>
            </a:r>
            <a:r>
              <a:rPr lang="ro-RO" altLang="ro-RO"/>
              <a:t>reprezintă </a:t>
            </a:r>
            <a:r>
              <a:rPr lang="ro-RO" altLang="ro-RO">
                <a:solidFill>
                  <a:srgbClr val="C00000"/>
                </a:solidFill>
              </a:rPr>
              <a:t>elasticitatea </a:t>
            </a:r>
            <a:r>
              <a:rPr lang="ro-RO" altLang="ro-RO"/>
              <a:t>variabilei dependente Y în raport cu variabila independentă X.</a:t>
            </a:r>
          </a:p>
        </p:txBody>
      </p:sp>
      <p:sp>
        <p:nvSpPr>
          <p:cNvPr id="19460" name="Rectangle 17"/>
          <p:cNvSpPr>
            <a:spLocks noChangeArrowheads="1"/>
          </p:cNvSpPr>
          <p:nvPr/>
        </p:nvSpPr>
        <p:spPr bwMode="auto">
          <a:xfrm>
            <a:off x="942975" y="530225"/>
            <a:ext cx="911542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756" tIns="47878" rIns="95756" bIns="47878">
            <a:spAutoFit/>
          </a:bodyPr>
          <a:lstStyle>
            <a:lvl1pPr>
              <a:lnSpc>
                <a:spcPct val="90000"/>
              </a:lnSpc>
              <a:spcBef>
                <a:spcPts val="1263"/>
              </a:spcBef>
              <a:spcAft>
                <a:spcPts val="213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b="1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9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ro-RO" altLang="ro-RO" sz="3200"/>
              <a:t>Modelul log-linear</a:t>
            </a:r>
            <a:r>
              <a:rPr lang="en-US" altLang="ro-RO" sz="3200"/>
              <a:t> simplu -&gt; </a:t>
            </a:r>
            <a:r>
              <a:rPr lang="ro-RO" altLang="ro-RO" sz="3200" b="0">
                <a:solidFill>
                  <a:srgbClr val="C00000"/>
                </a:solidFill>
                <a:latin typeface="Arial" panose="020B0604020202020204" pitchFamily="34" charset="0"/>
              </a:rPr>
              <a:t>M</a:t>
            </a:r>
            <a:r>
              <a:rPr lang="en-US" altLang="ro-RO" sz="3200" b="0">
                <a:solidFill>
                  <a:srgbClr val="C00000"/>
                </a:solidFill>
                <a:latin typeface="Arial" panose="020B0604020202020204" pitchFamily="34" charset="0"/>
              </a:rPr>
              <a:t>odelul PUTERE</a:t>
            </a:r>
            <a:endParaRPr lang="en-US" altLang="ro-RO" sz="3200">
              <a:solidFill>
                <a:srgbClr val="C00000"/>
              </a:solidFill>
            </a:endParaRPr>
          </a:p>
        </p:txBody>
      </p:sp>
      <p:graphicFrame>
        <p:nvGraphicFramePr>
          <p:cNvPr id="19461" name="Object 21"/>
          <p:cNvGraphicFramePr>
            <a:graphicFrameLocks noChangeAspect="1"/>
          </p:cNvGraphicFramePr>
          <p:nvPr/>
        </p:nvGraphicFramePr>
        <p:xfrm>
          <a:off x="2868613" y="3252788"/>
          <a:ext cx="4572000" cy="156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22500" imgH="762000" progId="Equation.3">
                  <p:embed/>
                </p:oleObj>
              </mc:Choice>
              <mc:Fallback>
                <p:oleObj name="Equation" r:id="rId3" imgW="2222500" imgH="7620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8613" y="3252788"/>
                        <a:ext cx="4572000" cy="1566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2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28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sz="quarter"/>
          </p:nvPr>
        </p:nvSpPr>
        <p:spPr>
          <a:xfrm>
            <a:off x="925513" y="609600"/>
            <a:ext cx="7154862" cy="1263650"/>
          </a:xfrm>
        </p:spPr>
        <p:txBody>
          <a:bodyPr>
            <a:normAutofit fontScale="90000"/>
          </a:bodyPr>
          <a:lstStyle/>
          <a:p>
            <a:pPr defTabSz="957560" eaLnBrk="1" fontAlgn="auto" hangingPunct="1">
              <a:spcAft>
                <a:spcPts val="0"/>
              </a:spcAft>
              <a:defRPr/>
            </a:pPr>
            <a:r>
              <a:rPr lang="ro-RO" sz="3600" dirty="0">
                <a:solidFill>
                  <a:srgbClr val="C00000"/>
                </a:solidFill>
              </a:rPr>
              <a:t>M</a:t>
            </a:r>
            <a:r>
              <a:rPr lang="en-US" sz="3600" dirty="0" err="1">
                <a:solidFill>
                  <a:srgbClr val="C00000"/>
                </a:solidFill>
              </a:rPr>
              <a:t>odelul</a:t>
            </a:r>
            <a:r>
              <a:rPr lang="en-US" sz="3600" dirty="0">
                <a:solidFill>
                  <a:srgbClr val="C00000"/>
                </a:solidFill>
              </a:rPr>
              <a:t> PUTERE </a:t>
            </a:r>
            <a:br>
              <a:rPr lang="en-US" sz="3400" dirty="0"/>
            </a:br>
            <a:r>
              <a:rPr lang="en-US" sz="2800" dirty="0"/>
              <a:t>GDP [per Capita]  – var. </a:t>
            </a:r>
            <a:r>
              <a:rPr lang="en-US" sz="2800" dirty="0" err="1"/>
              <a:t>dep</a:t>
            </a:r>
            <a:br>
              <a:rPr lang="en-US" sz="2800" dirty="0"/>
            </a:br>
            <a:r>
              <a:rPr lang="en-US" sz="2800" dirty="0"/>
              <a:t>Employment Rate (%)– var. </a:t>
            </a:r>
            <a:r>
              <a:rPr lang="en-US" sz="2800" dirty="0" err="1"/>
              <a:t>indep</a:t>
            </a:r>
            <a:endParaRPr lang="en-US" sz="2800" dirty="0"/>
          </a:p>
        </p:txBody>
      </p:sp>
      <p:sp>
        <p:nvSpPr>
          <p:cNvPr id="21507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263"/>
              </a:spcBef>
              <a:spcAft>
                <a:spcPts val="213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b="1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9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FF1348D0-625D-49F7-9731-F41CB5DAB9BD}" type="slidenum">
              <a:rPr lang="en-US" altLang="en-US" sz="1100" b="0">
                <a:solidFill>
                  <a:srgbClr val="FFFFFF"/>
                </a:solidFill>
                <a:latin typeface="Calibri" panose="020F050202020403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7</a:t>
            </a:fld>
            <a:endParaRPr lang="en-US" altLang="en-US" sz="1100" b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50" y="1963738"/>
            <a:ext cx="6675438" cy="478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998538" y="633413"/>
            <a:ext cx="6980237" cy="1308100"/>
          </a:xfrm>
        </p:spPr>
        <p:txBody>
          <a:bodyPr>
            <a:noAutofit/>
          </a:bodyPr>
          <a:lstStyle/>
          <a:p>
            <a:pPr defTabSz="957560" eaLnBrk="1" fontAlgn="auto" hangingPunct="1">
              <a:spcAft>
                <a:spcPts val="0"/>
              </a:spcAft>
              <a:defRPr/>
            </a:pPr>
            <a:r>
              <a:rPr lang="en-US" dirty="0"/>
              <a:t>Model </a:t>
            </a:r>
            <a:r>
              <a:rPr lang="en-US" dirty="0" err="1">
                <a:solidFill>
                  <a:srgbClr val="C00000"/>
                </a:solidFill>
              </a:rPr>
              <a:t>Putere</a:t>
            </a:r>
            <a:r>
              <a:rPr lang="en-US" dirty="0"/>
              <a:t>: </a:t>
            </a:r>
            <a:br>
              <a:rPr lang="en-US" sz="3600" dirty="0"/>
            </a:br>
            <a:r>
              <a:rPr lang="en-US" sz="2800" dirty="0"/>
              <a:t>GDP [per Capita]  – var. </a:t>
            </a:r>
            <a:r>
              <a:rPr lang="en-US" sz="2800" dirty="0" err="1"/>
              <a:t>dep</a:t>
            </a:r>
            <a:br>
              <a:rPr lang="en-US" sz="2800" dirty="0"/>
            </a:br>
            <a:r>
              <a:rPr lang="en-US" sz="2800" dirty="0"/>
              <a:t>Employment Rate – var. </a:t>
            </a:r>
            <a:r>
              <a:rPr lang="en-US" sz="2800" dirty="0" err="1"/>
              <a:t>indep</a:t>
            </a:r>
            <a:endParaRPr lang="en-US" sz="2800" dirty="0"/>
          </a:p>
        </p:txBody>
      </p:sp>
      <p:sp>
        <p:nvSpPr>
          <p:cNvPr id="22531" name="Slide Number Placeholder 6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263"/>
              </a:spcBef>
              <a:spcAft>
                <a:spcPts val="213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b="1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9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2F6C5853-1154-4F19-8ACE-F2E2BC5B9BFA}" type="slidenum">
              <a:rPr lang="en-US" altLang="en-US" sz="1100" b="0">
                <a:solidFill>
                  <a:srgbClr val="FFFFFF"/>
                </a:solidFill>
                <a:latin typeface="Calibri" panose="020F050202020403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8</a:t>
            </a:fld>
            <a:endParaRPr lang="en-US" altLang="en-US" sz="1100" b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2253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5" y="1895475"/>
            <a:ext cx="6053138" cy="477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2533" name="Object 1"/>
          <p:cNvGraphicFramePr>
            <a:graphicFrameLocks noChangeAspect="1"/>
          </p:cNvGraphicFramePr>
          <p:nvPr/>
        </p:nvGraphicFramePr>
        <p:xfrm>
          <a:off x="6015038" y="5527675"/>
          <a:ext cx="4267200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489200" imgH="457200" progId="Equation.3">
                  <p:embed/>
                </p:oleObj>
              </mc:Choice>
              <mc:Fallback>
                <p:oleObj name="Equation" r:id="rId3" imgW="2489200" imgH="45720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5038" y="5527675"/>
                        <a:ext cx="4267200" cy="831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705475" y="2128838"/>
            <a:ext cx="4494213" cy="28003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l-GR" sz="2200" b="1" dirty="0">
                <a:solidFill>
                  <a:srgbClr val="002060"/>
                </a:solidFill>
                <a:latin typeface="Calibri"/>
                <a:cs typeface="Calibri"/>
              </a:rPr>
              <a:t>β</a:t>
            </a:r>
            <a:r>
              <a:rPr lang="en-US" sz="2200" b="1" baseline="-25000" dirty="0">
                <a:solidFill>
                  <a:srgbClr val="002060"/>
                </a:solidFill>
                <a:latin typeface="Calibri"/>
                <a:cs typeface="Calibri"/>
              </a:rPr>
              <a:t>0</a:t>
            </a:r>
            <a:r>
              <a:rPr lang="en-US" sz="2200" dirty="0">
                <a:solidFill>
                  <a:srgbClr val="002060"/>
                </a:solidFill>
                <a:latin typeface="Calibri"/>
                <a:cs typeface="Calibri"/>
              </a:rPr>
              <a:t>: </a:t>
            </a:r>
            <a:r>
              <a:rPr lang="en-US" sz="2200" dirty="0" err="1">
                <a:latin typeface="Calibri"/>
                <a:cs typeface="Calibri"/>
              </a:rPr>
              <a:t>Valoarea</a:t>
            </a:r>
            <a:r>
              <a:rPr lang="en-US" sz="2200" dirty="0">
                <a:latin typeface="Calibri"/>
                <a:cs typeface="Calibri"/>
              </a:rPr>
              <a:t> </a:t>
            </a:r>
            <a:r>
              <a:rPr lang="en-US" sz="2200" dirty="0" err="1">
                <a:latin typeface="Calibri"/>
                <a:cs typeface="Calibri"/>
              </a:rPr>
              <a:t>medie</a:t>
            </a:r>
            <a:r>
              <a:rPr lang="en-US" sz="2200" dirty="0">
                <a:latin typeface="Calibri"/>
                <a:cs typeface="Calibri"/>
              </a:rPr>
              <a:t> a </a:t>
            </a:r>
            <a:r>
              <a:rPr lang="en-US" sz="2200" dirty="0" err="1">
                <a:latin typeface="Calibri"/>
                <a:cs typeface="Calibri"/>
              </a:rPr>
              <a:t>lui</a:t>
            </a:r>
            <a:r>
              <a:rPr lang="en-US" sz="2200" dirty="0">
                <a:latin typeface="Calibri"/>
                <a:cs typeface="Calibri"/>
              </a:rPr>
              <a:t> Y (GDP/capita) </a:t>
            </a:r>
            <a:r>
              <a:rPr lang="en-US" sz="2200" dirty="0" err="1">
                <a:latin typeface="Calibri"/>
                <a:cs typeface="Calibri"/>
              </a:rPr>
              <a:t>atunci</a:t>
            </a:r>
            <a:r>
              <a:rPr lang="en-US" sz="2200" dirty="0">
                <a:latin typeface="Calibri"/>
                <a:cs typeface="Calibri"/>
              </a:rPr>
              <a:t> </a:t>
            </a:r>
            <a:r>
              <a:rPr lang="en-US" sz="2200" dirty="0" err="1">
                <a:latin typeface="Calibri"/>
                <a:cs typeface="Calibri"/>
              </a:rPr>
              <a:t>cand</a:t>
            </a:r>
            <a:r>
              <a:rPr lang="en-US" sz="2200" dirty="0">
                <a:latin typeface="Calibri"/>
                <a:cs typeface="Calibri"/>
              </a:rPr>
              <a:t> X=1(%)</a:t>
            </a:r>
            <a:endParaRPr lang="en-US" sz="2200" dirty="0">
              <a:solidFill>
                <a:srgbClr val="002060"/>
              </a:solidFill>
              <a:latin typeface="Calibri"/>
              <a:cs typeface="Calibri"/>
            </a:endParaRPr>
          </a:p>
          <a:p>
            <a:pPr eaLnBrk="1" hangingPunct="1">
              <a:defRPr/>
            </a:pPr>
            <a:r>
              <a:rPr lang="en-US" sz="2200" dirty="0">
                <a:latin typeface="Calibri"/>
                <a:cs typeface="Calibri"/>
              </a:rPr>
              <a:t>( employment rate%) </a:t>
            </a:r>
            <a:r>
              <a:rPr lang="en-US" sz="2200" dirty="0" err="1">
                <a:latin typeface="Calibri"/>
                <a:cs typeface="Calibri"/>
              </a:rPr>
              <a:t>este</a:t>
            </a:r>
            <a:r>
              <a:rPr lang="en-US" sz="2200" dirty="0">
                <a:latin typeface="Calibri"/>
                <a:cs typeface="Calibri"/>
              </a:rPr>
              <a:t> de</a:t>
            </a:r>
          </a:p>
          <a:p>
            <a:pPr eaLnBrk="1" hangingPunct="1">
              <a:defRPr/>
            </a:pPr>
            <a:endParaRPr lang="en-US" sz="2200" b="1" dirty="0">
              <a:solidFill>
                <a:srgbClr val="002060"/>
              </a:solidFill>
              <a:latin typeface="Calibri"/>
              <a:cs typeface="Calibri"/>
            </a:endParaRPr>
          </a:p>
          <a:p>
            <a:pPr eaLnBrk="1" hangingPunct="1">
              <a:defRPr/>
            </a:pPr>
            <a:r>
              <a:rPr lang="el-GR" sz="2200" b="1" dirty="0">
                <a:solidFill>
                  <a:srgbClr val="002060"/>
                </a:solidFill>
                <a:latin typeface="Calibri"/>
                <a:cs typeface="Calibri"/>
              </a:rPr>
              <a:t>β</a:t>
            </a:r>
            <a:r>
              <a:rPr lang="en-US" sz="2200" b="1" baseline="-25000" dirty="0">
                <a:solidFill>
                  <a:srgbClr val="002060"/>
                </a:solidFill>
                <a:latin typeface="Calibri"/>
                <a:cs typeface="Calibri"/>
              </a:rPr>
              <a:t>1</a:t>
            </a:r>
            <a:r>
              <a:rPr lang="en-US" sz="2200" dirty="0">
                <a:latin typeface="Calibri"/>
                <a:cs typeface="Calibri"/>
              </a:rPr>
              <a:t>: </a:t>
            </a:r>
            <a:r>
              <a:rPr lang="en-US" sz="2200" dirty="0">
                <a:latin typeface="+mn-lt"/>
                <a:cs typeface="Arial" charset="0"/>
              </a:rPr>
              <a:t>La o </a:t>
            </a:r>
            <a:r>
              <a:rPr lang="en-US" sz="2200" dirty="0" err="1">
                <a:latin typeface="+mn-lt"/>
                <a:cs typeface="Arial" charset="0"/>
              </a:rPr>
              <a:t>variatie</a:t>
            </a:r>
            <a:r>
              <a:rPr lang="en-US" sz="2200" dirty="0">
                <a:latin typeface="+mn-lt"/>
                <a:cs typeface="Arial" charset="0"/>
              </a:rPr>
              <a:t> </a:t>
            </a:r>
            <a:r>
              <a:rPr lang="en-US" sz="2200" dirty="0" err="1">
                <a:latin typeface="+mn-lt"/>
                <a:cs typeface="Arial" charset="0"/>
              </a:rPr>
              <a:t>relativa</a:t>
            </a:r>
            <a:r>
              <a:rPr lang="en-US" sz="2200" dirty="0">
                <a:latin typeface="+mn-lt"/>
                <a:cs typeface="Arial" charset="0"/>
              </a:rPr>
              <a:t> cu 1 % a </a:t>
            </a:r>
            <a:r>
              <a:rPr lang="en-US" sz="2200" dirty="0" err="1">
                <a:latin typeface="+mn-lt"/>
                <a:cs typeface="Arial" charset="0"/>
              </a:rPr>
              <a:t>lui</a:t>
            </a:r>
            <a:r>
              <a:rPr lang="en-US" sz="2200" dirty="0">
                <a:latin typeface="+mn-lt"/>
                <a:cs typeface="Arial" charset="0"/>
              </a:rPr>
              <a:t> X (Employment Rate%) </a:t>
            </a:r>
            <a:r>
              <a:rPr lang="en-US" sz="2200" dirty="0" err="1">
                <a:latin typeface="+mn-lt"/>
                <a:cs typeface="Arial" charset="0"/>
              </a:rPr>
              <a:t>vom</a:t>
            </a:r>
            <a:r>
              <a:rPr lang="en-US" sz="2200" dirty="0">
                <a:latin typeface="+mn-lt"/>
                <a:cs typeface="Arial" charset="0"/>
              </a:rPr>
              <a:t> </a:t>
            </a:r>
            <a:r>
              <a:rPr lang="en-US" sz="2200" dirty="0" err="1">
                <a:latin typeface="+mn-lt"/>
                <a:cs typeface="Arial" charset="0"/>
              </a:rPr>
              <a:t>avea</a:t>
            </a:r>
            <a:r>
              <a:rPr lang="en-US" sz="2200" dirty="0">
                <a:latin typeface="+mn-lt"/>
                <a:cs typeface="Arial" charset="0"/>
              </a:rPr>
              <a:t> o </a:t>
            </a:r>
            <a:r>
              <a:rPr lang="en-US" sz="2200" dirty="0" err="1">
                <a:latin typeface="+mn-lt"/>
                <a:cs typeface="Arial" charset="0"/>
              </a:rPr>
              <a:t>variatie</a:t>
            </a:r>
            <a:r>
              <a:rPr lang="en-US" sz="2200" dirty="0">
                <a:latin typeface="+mn-lt"/>
                <a:cs typeface="Arial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latin typeface="+mn-lt"/>
                <a:cs typeface="Arial" charset="0"/>
              </a:rPr>
              <a:t>medie</a:t>
            </a:r>
            <a:r>
              <a:rPr lang="en-US" sz="2200" b="1" dirty="0">
                <a:solidFill>
                  <a:srgbClr val="C00000"/>
                </a:solidFill>
                <a:latin typeface="+mn-lt"/>
                <a:cs typeface="Arial" charset="0"/>
              </a:rPr>
              <a:t> </a:t>
            </a:r>
            <a:r>
              <a:rPr lang="en-US" sz="2200" b="1" dirty="0" err="1">
                <a:solidFill>
                  <a:srgbClr val="C00000"/>
                </a:solidFill>
                <a:latin typeface="+mn-lt"/>
                <a:cs typeface="Arial" charset="0"/>
              </a:rPr>
              <a:t>relativa</a:t>
            </a:r>
            <a:r>
              <a:rPr lang="en-US" sz="2200" b="1" dirty="0">
                <a:solidFill>
                  <a:srgbClr val="C00000"/>
                </a:solidFill>
                <a:latin typeface="+mn-lt"/>
                <a:cs typeface="Arial" charset="0"/>
              </a:rPr>
              <a:t> a </a:t>
            </a:r>
            <a:r>
              <a:rPr lang="en-US" sz="2200" b="1" dirty="0" err="1">
                <a:solidFill>
                  <a:srgbClr val="C00000"/>
                </a:solidFill>
                <a:latin typeface="+mn-lt"/>
                <a:cs typeface="Arial" charset="0"/>
              </a:rPr>
              <a:t>lui</a:t>
            </a:r>
            <a:r>
              <a:rPr lang="en-US" sz="2200" b="1" dirty="0">
                <a:solidFill>
                  <a:srgbClr val="C00000"/>
                </a:solidFill>
                <a:latin typeface="+mn-lt"/>
                <a:cs typeface="Arial" charset="0"/>
              </a:rPr>
              <a:t> </a:t>
            </a:r>
            <a:r>
              <a:rPr lang="en-US" sz="2200" dirty="0">
                <a:latin typeface="+mn-lt"/>
                <a:cs typeface="Arial" charset="0"/>
              </a:rPr>
              <a:t>Y (GDP/Capita ) cu </a:t>
            </a:r>
            <a:r>
              <a:rPr lang="el-GR" sz="2200" b="1" dirty="0">
                <a:solidFill>
                  <a:srgbClr val="C00000"/>
                </a:solidFill>
                <a:latin typeface="+mn-lt"/>
                <a:cs typeface="Calibri"/>
              </a:rPr>
              <a:t>β</a:t>
            </a:r>
            <a:r>
              <a:rPr lang="en-US" sz="2200" b="1" baseline="-25000" dirty="0">
                <a:solidFill>
                  <a:srgbClr val="C00000"/>
                </a:solidFill>
                <a:latin typeface="+mn-lt"/>
                <a:cs typeface="Calibri"/>
              </a:rPr>
              <a:t>1</a:t>
            </a:r>
            <a:r>
              <a:rPr lang="en-US" sz="2200" b="1" baseline="30000" dirty="0">
                <a:solidFill>
                  <a:srgbClr val="C00000"/>
                </a:solidFill>
                <a:latin typeface="+mn-lt"/>
                <a:cs typeface="Calibri"/>
              </a:rPr>
              <a:t>%</a:t>
            </a:r>
            <a:r>
              <a:rPr lang="en-US" sz="2200" b="1" dirty="0">
                <a:solidFill>
                  <a:srgbClr val="C00000"/>
                </a:solidFill>
                <a:latin typeface="+mn-lt"/>
                <a:cs typeface="Calibri"/>
              </a:rPr>
              <a:t>=26.18%</a:t>
            </a:r>
            <a:endParaRPr lang="en-US" sz="2200" b="1" dirty="0">
              <a:solidFill>
                <a:srgbClr val="C00000"/>
              </a:solidFill>
              <a:latin typeface="+mn-lt"/>
              <a:cs typeface="Arial" charset="0"/>
            </a:endParaRPr>
          </a:p>
        </p:txBody>
      </p:sp>
      <p:graphicFrame>
        <p:nvGraphicFramePr>
          <p:cNvPr id="22535" name="Object 6"/>
          <p:cNvGraphicFramePr>
            <a:graphicFrameLocks noChangeAspect="1"/>
          </p:cNvGraphicFramePr>
          <p:nvPr/>
        </p:nvGraphicFramePr>
        <p:xfrm>
          <a:off x="9231313" y="2749550"/>
          <a:ext cx="982662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20700" imgH="228600" progId="Equation.3">
                  <p:embed/>
                </p:oleObj>
              </mc:Choice>
              <mc:Fallback>
                <p:oleObj name="Equation" r:id="rId5" imgW="520700" imgH="2286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31313" y="2749550"/>
                        <a:ext cx="982662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8" y="376238"/>
            <a:ext cx="9744075" cy="760412"/>
          </a:xfrm>
        </p:spPr>
        <p:txBody>
          <a:bodyPr>
            <a:noAutofit/>
          </a:bodyPr>
          <a:lstStyle/>
          <a:p>
            <a:pPr defTabSz="957560" eaLnBrk="1" fontAlgn="auto" hangingPunct="1">
              <a:spcAft>
                <a:spcPts val="0"/>
              </a:spcAft>
              <a:defRPr/>
            </a:pPr>
            <a:r>
              <a:rPr lang="ro-RO" dirty="0"/>
              <a:t>Modelul log-liniar multiplu</a:t>
            </a:r>
            <a:r>
              <a:rPr lang="en-US" dirty="0"/>
              <a:t> </a:t>
            </a:r>
            <a:r>
              <a:rPr lang="ro-RO" dirty="0"/>
              <a:t>-</a:t>
            </a:r>
            <a:r>
              <a:rPr lang="en-US" dirty="0"/>
              <a:t>&gt;</a:t>
            </a:r>
            <a:r>
              <a:rPr lang="ro-RO" dirty="0"/>
              <a:t> </a:t>
            </a:r>
            <a:r>
              <a:rPr lang="en-US" dirty="0" err="1">
                <a:solidFill>
                  <a:srgbClr val="C00000"/>
                </a:solidFill>
              </a:rPr>
              <a:t>Func</a:t>
            </a:r>
            <a:r>
              <a:rPr lang="ro-RO" dirty="0">
                <a:solidFill>
                  <a:srgbClr val="C00000"/>
                </a:solidFill>
              </a:rPr>
              <a:t>ţia de PRODUCŢIE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67971" name="Rectangle 3"/>
          <p:cNvSpPr>
            <a:spLocks noGrp="1" noChangeArrowheads="1"/>
          </p:cNvSpPr>
          <p:nvPr>
            <p:ph idx="1"/>
          </p:nvPr>
        </p:nvSpPr>
        <p:spPr>
          <a:xfrm>
            <a:off x="214313" y="1333500"/>
            <a:ext cx="9832975" cy="4589463"/>
          </a:xfrm>
        </p:spPr>
        <p:txBody>
          <a:bodyPr rtlCol="0">
            <a:normAutofit/>
          </a:bodyPr>
          <a:lstStyle/>
          <a:p>
            <a:pPr marL="95756" indent="-95756" defTabSz="957560" eaLnBrk="1" fontAlgn="auto" hangingPunct="1">
              <a:spcBef>
                <a:spcPts val="1257"/>
              </a:spcBef>
              <a:spcAft>
                <a:spcPts val="209"/>
              </a:spcAft>
              <a:buFont typeface="Wingdings" pitchFamily="2" charset="2"/>
              <a:buNone/>
              <a:defRPr/>
            </a:pPr>
            <a:r>
              <a:rPr lang="ro-RO" dirty="0">
                <a:solidFill>
                  <a:srgbClr val="C00000"/>
                </a:solidFill>
              </a:rPr>
              <a:t>Funcţia de producţie Cobb-Douglas</a:t>
            </a:r>
          </a:p>
          <a:p>
            <a:pPr marL="0" indent="300900" defTabSz="957560" eaLnBrk="1" fontAlgn="auto" hangingPunct="1">
              <a:spcBef>
                <a:spcPts val="1257"/>
              </a:spcBef>
              <a:spcAft>
                <a:spcPts val="209"/>
              </a:spcAft>
              <a:buFont typeface="Calibri" pitchFamily="34" charset="0"/>
              <a:buNone/>
              <a:defRPr/>
            </a:pPr>
            <a:r>
              <a:rPr lang="ro-RO" dirty="0"/>
              <a:t>Este un model de regresie neliniar multiplu de tip log-liniar, de forma:</a:t>
            </a:r>
          </a:p>
          <a:p>
            <a:pPr marL="95756" indent="-95756" defTabSz="957560" eaLnBrk="1" fontAlgn="auto" hangingPunct="1">
              <a:spcBef>
                <a:spcPts val="1257"/>
              </a:spcBef>
              <a:spcAft>
                <a:spcPts val="209"/>
              </a:spcAft>
              <a:buFont typeface="Wingdings" pitchFamily="2" charset="2"/>
              <a:buNone/>
              <a:defRPr/>
            </a:pPr>
            <a:endParaRPr lang="ro-RO" dirty="0"/>
          </a:p>
          <a:p>
            <a:pPr marL="0" indent="299237" defTabSz="957560" eaLnBrk="1" fontAlgn="auto" hangingPunct="1">
              <a:spcBef>
                <a:spcPts val="1257"/>
              </a:spcBef>
              <a:spcAft>
                <a:spcPts val="209"/>
              </a:spcAft>
              <a:buFont typeface="Calibri" pitchFamily="34" charset="0"/>
              <a:buNone/>
              <a:defRPr/>
            </a:pPr>
            <a:r>
              <a:rPr lang="ro-RO" dirty="0">
                <a:solidFill>
                  <a:srgbClr val="C00000"/>
                </a:solidFill>
              </a:rPr>
              <a:t>Modelul de producţie cu doi factori</a:t>
            </a:r>
            <a:r>
              <a:rPr lang="ro-RO" dirty="0"/>
              <a:t>, munca (</a:t>
            </a:r>
            <a:r>
              <a:rPr lang="ro-RO" dirty="0">
                <a:solidFill>
                  <a:srgbClr val="C00000"/>
                </a:solidFill>
              </a:rPr>
              <a:t>L</a:t>
            </a:r>
            <a:r>
              <a:rPr lang="ro-RO" dirty="0"/>
              <a:t>) şi capitalul (</a:t>
            </a:r>
            <a:r>
              <a:rPr lang="ro-RO" dirty="0">
                <a:solidFill>
                  <a:srgbClr val="C00000"/>
                </a:solidFill>
              </a:rPr>
              <a:t>K</a:t>
            </a:r>
            <a:r>
              <a:rPr lang="ro-RO" dirty="0"/>
              <a:t>), are forma: </a:t>
            </a:r>
          </a:p>
          <a:p>
            <a:pPr marL="95756" indent="-95756" defTabSz="957560" eaLnBrk="1" fontAlgn="auto" hangingPunct="1">
              <a:spcBef>
                <a:spcPts val="1257"/>
              </a:spcBef>
              <a:spcAft>
                <a:spcPts val="209"/>
              </a:spcAft>
              <a:buFont typeface="Wingdings" pitchFamily="2" charset="2"/>
              <a:buNone/>
              <a:defRPr/>
            </a:pPr>
            <a:endParaRPr lang="ro-RO" dirty="0"/>
          </a:p>
          <a:p>
            <a:pPr marL="95756" indent="-95756" defTabSz="957560" eaLnBrk="1" fontAlgn="auto" hangingPunct="1">
              <a:spcBef>
                <a:spcPts val="1257"/>
              </a:spcBef>
              <a:spcAft>
                <a:spcPts val="209"/>
              </a:spcAft>
              <a:defRPr/>
            </a:pPr>
            <a:endParaRPr lang="el-GR" dirty="0"/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263"/>
              </a:spcBef>
              <a:spcAft>
                <a:spcPts val="213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b="1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9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A8C83B42-4185-4FA3-8B2F-5BDCAA93BFEF}" type="slidenum">
              <a:rPr lang="en-US" altLang="en-US" sz="1100" b="0">
                <a:solidFill>
                  <a:srgbClr val="FFFFFF"/>
                </a:solidFill>
                <a:latin typeface="Calibri" panose="020F050202020403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9</a:t>
            </a:fld>
            <a:endParaRPr lang="en-US" altLang="en-US" sz="1100" b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1279525" y="-195263"/>
            <a:ext cx="193675" cy="390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56" tIns="47878" rIns="95756" bIns="47878" anchor="ctr">
            <a:spAutoFit/>
          </a:bodyPr>
          <a:lstStyle>
            <a:lvl1pPr>
              <a:lnSpc>
                <a:spcPct val="90000"/>
              </a:lnSpc>
              <a:spcBef>
                <a:spcPts val="1263"/>
              </a:spcBef>
              <a:spcAft>
                <a:spcPts val="213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b="1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9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ro-RO" altLang="ro-RO" sz="1900" b="0">
              <a:latin typeface="Calibri" panose="020F0502020204030204" pitchFamily="34" charset="0"/>
            </a:endParaRPr>
          </a:p>
        </p:txBody>
      </p:sp>
      <p:graphicFrame>
        <p:nvGraphicFramePr>
          <p:cNvPr id="23558" name="Object 36"/>
          <p:cNvGraphicFramePr>
            <a:graphicFrameLocks noChangeAspect="1"/>
          </p:cNvGraphicFramePr>
          <p:nvPr/>
        </p:nvGraphicFramePr>
        <p:xfrm>
          <a:off x="3090863" y="2678113"/>
          <a:ext cx="4395787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87500" imgH="241300" progId="Equation.3">
                  <p:embed/>
                </p:oleObj>
              </mc:Choice>
              <mc:Fallback>
                <p:oleObj name="Equation" r:id="rId2" imgW="1587500" imgH="2413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0863" y="2678113"/>
                        <a:ext cx="4395787" cy="663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1279525" y="3335338"/>
            <a:ext cx="19367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5756" tIns="47878" rIns="95756" bIns="47878" anchor="ctr">
            <a:spAutoFit/>
          </a:bodyPr>
          <a:lstStyle>
            <a:lvl1pPr>
              <a:lnSpc>
                <a:spcPct val="90000"/>
              </a:lnSpc>
              <a:spcBef>
                <a:spcPts val="1263"/>
              </a:spcBef>
              <a:spcAft>
                <a:spcPts val="213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b="1"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900">
                <a:solidFill>
                  <a:srgbClr val="404040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5pPr>
            <a:lvl6pPr marL="25146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6pPr>
            <a:lvl7pPr marL="29718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7pPr>
            <a:lvl8pPr marL="34290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8pPr>
            <a:lvl9pPr marL="3886200" indent="-228600" defTabSz="477838" eaLnBrk="0" fontAlgn="base" hangingPunct="0">
              <a:lnSpc>
                <a:spcPct val="90000"/>
              </a:lnSpc>
              <a:spcBef>
                <a:spcPts val="213"/>
              </a:spcBef>
              <a:spcAft>
                <a:spcPts val="425"/>
              </a:spcAft>
              <a:buClr>
                <a:schemeClr val="accent1"/>
              </a:buClr>
              <a:buFont typeface="Calibri" panose="020F0502020204030204" pitchFamily="34" charset="0"/>
              <a:buChar char="◦"/>
              <a:defRPr sz="1500">
                <a:solidFill>
                  <a:srgbClr val="404040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ro-RO" altLang="ro-RO" sz="1900" b="0">
              <a:latin typeface="Calibri" panose="020F0502020204030204" pitchFamily="34" charset="0"/>
            </a:endParaRPr>
          </a:p>
        </p:txBody>
      </p:sp>
      <p:graphicFrame>
        <p:nvGraphicFramePr>
          <p:cNvPr id="23560" name="Object 37"/>
          <p:cNvGraphicFramePr>
            <a:graphicFrameLocks noChangeAspect="1"/>
          </p:cNvGraphicFramePr>
          <p:nvPr/>
        </p:nvGraphicFramePr>
        <p:xfrm>
          <a:off x="2355850" y="4291013"/>
          <a:ext cx="5561013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09800" imgH="482600" progId="Equation.3">
                  <p:embed/>
                </p:oleObj>
              </mc:Choice>
              <mc:Fallback>
                <p:oleObj name="Equation" r:id="rId4" imgW="2209800" imgH="48260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5850" y="4291013"/>
                        <a:ext cx="5561013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ce366d3-99a1-45d9-84ab-0acec7c7c592">
      <Terms xmlns="http://schemas.microsoft.com/office/infopath/2007/PartnerControls"/>
    </lcf76f155ced4ddcb4097134ff3c332f>
    <TaxCatchAll xmlns="be203553-06ee-4647-b1e2-453b92fea180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3281E45AA378745879D5D90A8822521" ma:contentTypeVersion="9" ma:contentTypeDescription="Create a new document." ma:contentTypeScope="" ma:versionID="0b9ce673761a7a6daf1c68a2ce8aedf6">
  <xsd:schema xmlns:xsd="http://www.w3.org/2001/XMLSchema" xmlns:xs="http://www.w3.org/2001/XMLSchema" xmlns:p="http://schemas.microsoft.com/office/2006/metadata/properties" xmlns:ns2="6ce366d3-99a1-45d9-84ab-0acec7c7c592" xmlns:ns3="be203553-06ee-4647-b1e2-453b92fea180" targetNamespace="http://schemas.microsoft.com/office/2006/metadata/properties" ma:root="true" ma:fieldsID="849f399b8f139f17ff694242559e8695" ns2:_="" ns3:_="">
    <xsd:import namespace="6ce366d3-99a1-45d9-84ab-0acec7c7c592"/>
    <xsd:import namespace="be203553-06ee-4647-b1e2-453b92fea18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e366d3-99a1-45d9-84ab-0acec7c7c5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ae5a2cb0-88cf-4de1-ad8c-c4547c63577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203553-06ee-4647-b1e2-453b92fea180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4b2fb774-1dfa-4993-a539-9f2c29d50d5b}" ma:internalName="TaxCatchAll" ma:showField="CatchAllData" ma:web="be203553-06ee-4647-b1e2-453b92fea18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07C0714-CA65-43D4-B2A6-CF024A2BC3E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8E266D9-F5C7-4ADB-877B-C60708854F35}"/>
</file>

<file path=customXml/itemProps3.xml><?xml version="1.0" encoding="utf-8"?>
<ds:datastoreItem xmlns:ds="http://schemas.openxmlformats.org/officeDocument/2006/customXml" ds:itemID="{4496F900-A564-4923-B3FD-C358B208C2B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1681</TotalTime>
  <Words>2322</Words>
  <Application>Microsoft Office PowerPoint</Application>
  <PresentationFormat>Custom</PresentationFormat>
  <Paragraphs>238</Paragraphs>
  <Slides>38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Retrospect</vt:lpstr>
      <vt:lpstr>Curs Econometrie  - Regresia neliniara- Partea I</vt:lpstr>
      <vt:lpstr>PowerPoint Presentation</vt:lpstr>
      <vt:lpstr>Modelul log-liniar simplu -&gt; Modelul PUTERE</vt:lpstr>
      <vt:lpstr>Modelul log-linear simplu -&gt; Modelul PUTERE</vt:lpstr>
      <vt:lpstr>Modelul log-linear simplu -&gt; Modelul PUTERE</vt:lpstr>
      <vt:lpstr>PowerPoint Presentation</vt:lpstr>
      <vt:lpstr>Modelul PUTERE  GDP [per Capita]  – var. dep Employment Rate (%)– var. indep</vt:lpstr>
      <vt:lpstr>Model Putere:  GDP [per Capita]  – var. dep Employment Rate – var. indep</vt:lpstr>
      <vt:lpstr>Modelul log-liniar multiplu -&gt; Funcţia de PRODUCŢIE</vt:lpstr>
      <vt:lpstr>Modelul log-liniar multiplu (II) -&gt; Funcţia de producţie</vt:lpstr>
      <vt:lpstr>Modelul log-liniar multiplu-&gt;  Funcţia de producţie </vt:lpstr>
      <vt:lpstr>PowerPoint Presentation</vt:lpstr>
      <vt:lpstr>PowerPoint Presentation</vt:lpstr>
      <vt:lpstr>Modele semi-logaritmice</vt:lpstr>
      <vt:lpstr>Modele semi-logaritmice: GENERALITĂȚI</vt:lpstr>
      <vt:lpstr>Modele semilogaritmice</vt:lpstr>
      <vt:lpstr>Modelul Logarithmic</vt:lpstr>
      <vt:lpstr>  </vt:lpstr>
      <vt:lpstr>PowerPoint Presentation</vt:lpstr>
      <vt:lpstr>PowerPoint Presentation</vt:lpstr>
      <vt:lpstr>Modelul Compound (Modelul Compus)</vt:lpstr>
      <vt:lpstr>PowerPoint Presentation</vt:lpstr>
      <vt:lpstr>PowerPoint Presentation</vt:lpstr>
      <vt:lpstr>PowerPoint Presentation</vt:lpstr>
      <vt:lpstr>PowerPoint Presentation</vt:lpstr>
      <vt:lpstr>ln yi=ln 1,322+xi ln 1,769 = 0,279+0,570 xi</vt:lpstr>
      <vt:lpstr>Modelul Growth (Model de Creştere)</vt:lpstr>
      <vt:lpstr>PowerPoint Presentation</vt:lpstr>
      <vt:lpstr>Modelul Exponential</vt:lpstr>
      <vt:lpstr>PowerPoint Presentation</vt:lpstr>
      <vt:lpstr>PowerPoint Presentation</vt:lpstr>
      <vt:lpstr>PowerPoint Presentation</vt:lpstr>
      <vt:lpstr> MODELUL PARABOLIC (PATRATIC)</vt:lpstr>
      <vt:lpstr>Xi - productia (sute buc.) Y-pretul (lei)/bc.   yi = 89,041 - 25,795 xi + 2,114 xi2 </vt:lpstr>
      <vt:lpstr>PowerPoint Presentation</vt:lpstr>
      <vt:lpstr>MODELUL CUBIC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Ciprian TURTUREANU</dc:creator>
  <cp:lastModifiedBy>Mihaela TOFAN</cp:lastModifiedBy>
  <cp:revision>127</cp:revision>
  <cp:lastPrinted>2015-11-13T07:49:42Z</cp:lastPrinted>
  <dcterms:created xsi:type="dcterms:W3CDTF">2015-11-13T02:10:24Z</dcterms:created>
  <dcterms:modified xsi:type="dcterms:W3CDTF">2024-01-04T10:47:53Z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0x01010073281E45AA378745879D5D90A8822521</vt:lpwstr>
  </property>
</Properties>
</file>