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42"/>
  </p:notesMasterIdLst>
  <p:sldIdLst>
    <p:sldId id="256" r:id="rId2"/>
    <p:sldId id="299" r:id="rId3"/>
    <p:sldId id="257" r:id="rId4"/>
    <p:sldId id="259" r:id="rId5"/>
    <p:sldId id="261" r:id="rId6"/>
    <p:sldId id="263" r:id="rId7"/>
    <p:sldId id="264" r:id="rId8"/>
    <p:sldId id="265" r:id="rId9"/>
    <p:sldId id="267" r:id="rId10"/>
    <p:sldId id="268" r:id="rId11"/>
    <p:sldId id="271" r:id="rId12"/>
    <p:sldId id="270" r:id="rId13"/>
    <p:sldId id="293" r:id="rId14"/>
    <p:sldId id="269" r:id="rId15"/>
    <p:sldId id="272" r:id="rId16"/>
    <p:sldId id="273" r:id="rId17"/>
    <p:sldId id="274" r:id="rId18"/>
    <p:sldId id="275" r:id="rId19"/>
    <p:sldId id="283" r:id="rId20"/>
    <p:sldId id="276" r:id="rId21"/>
    <p:sldId id="277" r:id="rId22"/>
    <p:sldId id="289" r:id="rId23"/>
    <p:sldId id="282" r:id="rId24"/>
    <p:sldId id="278" r:id="rId25"/>
    <p:sldId id="279" r:id="rId26"/>
    <p:sldId id="280" r:id="rId27"/>
    <p:sldId id="281" r:id="rId28"/>
    <p:sldId id="284" r:id="rId29"/>
    <p:sldId id="286" r:id="rId30"/>
    <p:sldId id="285" r:id="rId31"/>
    <p:sldId id="290" r:id="rId32"/>
    <p:sldId id="287" r:id="rId33"/>
    <p:sldId id="288" r:id="rId34"/>
    <p:sldId id="292" r:id="rId35"/>
    <p:sldId id="291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D8ABA9-6BE7-47AE-A592-0622E0B40606}">
          <p14:sldIdLst>
            <p14:sldId id="256"/>
            <p14:sldId id="299"/>
            <p14:sldId id="257"/>
            <p14:sldId id="259"/>
            <p14:sldId id="261"/>
            <p14:sldId id="263"/>
            <p14:sldId id="264"/>
            <p14:sldId id="265"/>
            <p14:sldId id="267"/>
            <p14:sldId id="268"/>
            <p14:sldId id="271"/>
            <p14:sldId id="270"/>
            <p14:sldId id="293"/>
            <p14:sldId id="269"/>
            <p14:sldId id="272"/>
            <p14:sldId id="273"/>
            <p14:sldId id="274"/>
            <p14:sldId id="275"/>
            <p14:sldId id="283"/>
            <p14:sldId id="276"/>
            <p14:sldId id="277"/>
            <p14:sldId id="289"/>
            <p14:sldId id="282"/>
            <p14:sldId id="278"/>
            <p14:sldId id="279"/>
            <p14:sldId id="280"/>
            <p14:sldId id="281"/>
            <p14:sldId id="284"/>
            <p14:sldId id="286"/>
            <p14:sldId id="285"/>
            <p14:sldId id="290"/>
            <p14:sldId id="287"/>
            <p14:sldId id="288"/>
            <p14:sldId id="292"/>
            <p14:sldId id="291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5F97-DB57-4E46-93EE-94230878AD80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E70DB-CEBF-41A5-8DBC-870160375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E70DB-CEBF-41A5-8DBC-870160375A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0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E70DB-CEBF-41A5-8DBC-870160375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2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0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3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3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2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B16C8-6CB5-400D-8763-B49BC2C1F70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5AED24-B6FB-4124-BDBD-ED90FDF7B9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72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5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8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0.png" /><Relationship Id="rId4" Type="http://schemas.openxmlformats.org/officeDocument/2006/relationships/image" Target="../media/image17.emf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11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2.png" /><Relationship Id="rId4" Type="http://schemas.openxmlformats.org/officeDocument/2006/relationships/image" Target="../media/image25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7.png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.wmf" /><Relationship Id="rId5" Type="http://schemas.openxmlformats.org/officeDocument/2006/relationships/oleObject" Target="../embeddings/oleObject1.bin" /><Relationship Id="rId4" Type="http://schemas.openxmlformats.org/officeDocument/2006/relationships/image" Target="../media/image4.png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7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wmf" /><Relationship Id="rId4" Type="http://schemas.openxmlformats.org/officeDocument/2006/relationships/oleObject" Target="../embeddings/oleObject2.bin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4490-725C-41F9-AB83-97939E35B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749132"/>
            <a:ext cx="10058400" cy="356616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LSEsiune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10</a:t>
            </a:r>
            <a:b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ECONOMETRIE</a:t>
            </a:r>
            <a:br>
              <a:rPr lang="ro-RO" b="1" dirty="0">
                <a:solidFill>
                  <a:schemeClr val="tx1"/>
                </a:solidFill>
                <a:latin typeface="Berlin Sans FB" panose="020E0602020502020306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ABD00-8496-492B-948F-B484965F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317132"/>
            <a:ext cx="10058400" cy="1643427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Regresia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neliniar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 </a:t>
            </a:r>
            <a:b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b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Verificarea ipotezelor modelului de regresie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475;p38">
            <a:extLst>
              <a:ext uri="{FF2B5EF4-FFF2-40B4-BE49-F238E27FC236}">
                <a16:creationId xmlns:a16="http://schemas.microsoft.com/office/drawing/2014/main" id="{C2A89FC7-45BA-44D4-B186-C65495CF017A}"/>
              </a:ext>
            </a:extLst>
          </p:cNvPr>
          <p:cNvSpPr txBox="1">
            <a:spLocks/>
          </p:cNvSpPr>
          <p:nvPr/>
        </p:nvSpPr>
        <p:spPr>
          <a:xfrm>
            <a:off x="4873238" y="4795199"/>
            <a:ext cx="7013962" cy="83418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o-RO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Asist.univ.drd</a:t>
            </a:r>
            <a:r>
              <a:rPr lang="ro-RO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Alexandra-Cristina Sîrbu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o-RO" sz="1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cristina.sirbu@uaic.ro</a:t>
            </a:r>
          </a:p>
        </p:txBody>
      </p:sp>
    </p:spTree>
    <p:extLst>
      <p:ext uri="{BB962C8B-B14F-4D97-AF65-F5344CB8AC3E}">
        <p14:creationId xmlns:p14="http://schemas.microsoft.com/office/powerpoint/2010/main" val="57576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A5CA05B-C21C-4462-A137-39009CAC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05" y="1781175"/>
            <a:ext cx="10058400" cy="409575"/>
          </a:xfrm>
        </p:spPr>
        <p:txBody>
          <a:bodyPr>
            <a:normAutofit/>
          </a:bodyPr>
          <a:lstStyle/>
          <a:p>
            <a:r>
              <a:rPr lang="ro-RO" sz="1800" b="1" cap="all" spc="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ro-RO" sz="1800" b="1" cap="all" spc="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Homoscedaticitatea</a:t>
            </a:r>
            <a:r>
              <a:rPr lang="ro-RO" sz="1800" b="1" cap="all" spc="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erorilor:</a:t>
            </a:r>
            <a:r>
              <a:rPr lang="en-US" sz="1800" b="1" i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V(</a:t>
            </a:r>
            <a:r>
              <a:rPr lang="el-GR" sz="1800" b="1" i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lang="en-US" sz="1800" b="1" i="1" baseline="-25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="1" i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)=σ</a:t>
            </a:r>
            <a:r>
              <a:rPr lang="en-US" sz="1800" b="1" i="1" baseline="30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sz="1800" b="1" cap="all" spc="0" dirty="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14691-AAA8-4228-B9E3-39630CB310FD}"/>
              </a:ext>
            </a:extLst>
          </p:cNvPr>
          <p:cNvSpPr txBox="1"/>
          <p:nvPr/>
        </p:nvSpPr>
        <p:spPr>
          <a:xfrm>
            <a:off x="1183006" y="457736"/>
            <a:ext cx="100583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4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poteze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aleatoare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variabilei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eroare</a:t>
            </a:r>
            <a:r>
              <a:rPr lang="en-US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4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85E3B7-2440-47A5-8632-A6E724DFE9C6}"/>
              </a:ext>
            </a:extLst>
          </p:cNvPr>
          <p:cNvSpPr txBox="1"/>
          <p:nvPr/>
        </p:nvSpPr>
        <p:spPr>
          <a:xfrm>
            <a:off x="1183005" y="2339905"/>
            <a:ext cx="888492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Procedee grafice:</a:t>
            </a:r>
          </a:p>
          <a:p>
            <a:pPr algn="just" eaLnBrk="1" hangingPunct="1">
              <a:defRPr/>
            </a:pP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o-RO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Scatter</a:t>
            </a:r>
            <a:r>
              <a:rPr lang="ro-RO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</a:t>
            </a:r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23A85-62FE-4488-B5B4-7721D682A722}"/>
              </a:ext>
            </a:extLst>
          </p:cNvPr>
          <p:cNvSpPr txBox="1"/>
          <p:nvPr/>
        </p:nvSpPr>
        <p:spPr>
          <a:xfrm>
            <a:off x="2167467" y="2876147"/>
            <a:ext cx="232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HOMOSCEDASTICITATE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1B0135-DCEC-4F58-8A14-A3587A1E5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00" y="3137058"/>
            <a:ext cx="4739045" cy="3022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F5B09-1CE5-438D-B487-D149E2873D79}"/>
              </a:ext>
            </a:extLst>
          </p:cNvPr>
          <p:cNvSpPr txBox="1"/>
          <p:nvPr/>
        </p:nvSpPr>
        <p:spPr>
          <a:xfrm>
            <a:off x="8850490" y="5861390"/>
            <a:ext cx="94826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1100" dirty="0"/>
              <a:t>X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0A876-6D9B-4998-91D0-D8AF7F792ED7}"/>
              </a:ext>
            </a:extLst>
          </p:cNvPr>
          <p:cNvSpPr txBox="1"/>
          <p:nvPr/>
        </p:nvSpPr>
        <p:spPr>
          <a:xfrm>
            <a:off x="7179734" y="2829281"/>
            <a:ext cx="2619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HETEROSCEDASTICITATE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FB481-4F8C-42F7-B298-3B741DBFF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65"/>
          <a:stretch/>
        </p:blipFill>
        <p:spPr>
          <a:xfrm>
            <a:off x="956515" y="3137058"/>
            <a:ext cx="4992887" cy="302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35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A5CA05B-C21C-4462-A137-39009CAC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005" y="1781175"/>
            <a:ext cx="10058400" cy="409575"/>
          </a:xfrm>
        </p:spPr>
        <p:txBody>
          <a:bodyPr>
            <a:normAutofit/>
          </a:bodyPr>
          <a:lstStyle/>
          <a:p>
            <a:r>
              <a:rPr lang="ro-RO" sz="1800" b="1" cap="all" spc="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ro-RO" sz="1800" b="1" cap="all" spc="0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Homoscedaticitatea</a:t>
            </a:r>
            <a:r>
              <a:rPr lang="ro-RO" sz="1800" b="1" cap="all" spc="0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erorilor:</a:t>
            </a:r>
            <a:r>
              <a:rPr lang="en-US" sz="1800" b="1" i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V(</a:t>
            </a:r>
            <a:r>
              <a:rPr lang="el-GR" sz="1800" b="1" i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lang="en-US" sz="1800" b="1" i="1" baseline="-25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b="1" i="1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)=σ</a:t>
            </a:r>
            <a:r>
              <a:rPr lang="en-US" sz="1800" b="1" i="1" baseline="30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sz="1800" b="1" cap="all" spc="0" dirty="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14691-AAA8-4228-B9E3-39630CB310FD}"/>
              </a:ext>
            </a:extLst>
          </p:cNvPr>
          <p:cNvSpPr txBox="1"/>
          <p:nvPr/>
        </p:nvSpPr>
        <p:spPr>
          <a:xfrm>
            <a:off x="1183006" y="457736"/>
            <a:ext cx="100583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4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poteze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aleatoare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variabilei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eroare</a:t>
            </a:r>
            <a:r>
              <a:rPr lang="en-US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85E3B7-2440-47A5-8632-A6E724DFE9C6}"/>
                  </a:ext>
                </a:extLst>
              </p:cNvPr>
              <p:cNvSpPr txBox="1"/>
              <p:nvPr/>
            </p:nvSpPr>
            <p:spPr>
              <a:xfrm>
                <a:off x="1257300" y="2343150"/>
                <a:ext cx="4410075" cy="2951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Testul </a:t>
                </a:r>
                <a:r>
                  <a:rPr lang="en-US" sz="16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Glejser</a:t>
                </a:r>
                <a:r>
                  <a:rPr lang="en-US" sz="1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</a:t>
                </a:r>
                <a:r>
                  <a:rPr lang="ro-RO" sz="1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RLS</a:t>
                </a:r>
                <a:r>
                  <a:rPr lang="en-US" sz="1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):</a:t>
                </a:r>
                <a:endParaRPr lang="ro-RO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" lvl="0" indent="-91440" defTabSz="914400">
                  <a:lnSpc>
                    <a:spcPct val="80000"/>
                  </a:lnSpc>
                  <a:spcBef>
                    <a:spcPts val="600"/>
                  </a:spcBef>
                  <a:spcAft>
                    <a:spcPts val="200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"/>
                  <a:tabLst>
                    <a:tab pos="457200" algn="l"/>
                  </a:tabLst>
                </a:pPr>
                <a:r>
                  <a:rPr lang="en-US" sz="1600" b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Etapele</a:t>
                </a:r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testării</a:t>
                </a:r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 estimează modelul de regresie de forma:</a:t>
                </a:r>
                <a:b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" lvl="0" indent="-9144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Se estimează erorile </a:t>
                </a:r>
                <a:r>
                  <a:rPr lang="ro-RO" sz="1600" b="1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</a:t>
                </a:r>
                <a:r>
                  <a:rPr lang="ro-RO" sz="1600" b="1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" lvl="0" indent="-9144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Model auxiliar: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" lvl="0" indent="-9144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testează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o-R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o-RO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ro-RO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homoscedastice</a:t>
                </a:r>
                <a:endPara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heteroscedastice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85E3B7-2440-47A5-8632-A6E724DFE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2343150"/>
                <a:ext cx="4410075" cy="2951577"/>
              </a:xfrm>
              <a:prstGeom prst="rect">
                <a:avLst/>
              </a:prstGeom>
              <a:blipFill>
                <a:blip r:embed="rId3"/>
                <a:stretch>
                  <a:fillRect l="-691" t="-619" r="-691" b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D5D570-BC1D-47DD-8D45-8E636F53A223}"/>
                  </a:ext>
                </a:extLst>
              </p:cNvPr>
              <p:cNvSpPr txBox="1"/>
              <p:nvPr/>
            </p:nvSpPr>
            <p:spPr>
              <a:xfrm>
                <a:off x="6638925" y="2343150"/>
                <a:ext cx="4853164" cy="364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Testul </a:t>
                </a:r>
                <a:r>
                  <a:rPr lang="ro-RO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Breusch</a:t>
                </a:r>
                <a:r>
                  <a:rPr lang="ro-RO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lang="ro-RO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Pagan</a:t>
                </a:r>
                <a:r>
                  <a:rPr lang="ro-RO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-Godfrey 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:r>
                  <a:rPr lang="ro-RO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RLM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):</a:t>
                </a:r>
                <a:endParaRPr lang="ro-RO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" lvl="0" indent="-91440" defTabSz="914400">
                  <a:lnSpc>
                    <a:spcPct val="80000"/>
                  </a:lnSpc>
                  <a:spcBef>
                    <a:spcPts val="600"/>
                  </a:spcBef>
                  <a:spcAft>
                    <a:spcPts val="200"/>
                  </a:spcAft>
                  <a:buClr>
                    <a:schemeClr val="accent5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"/>
                  <a:tabLst>
                    <a:tab pos="457200" algn="l"/>
                  </a:tabLst>
                </a:pPr>
                <a:r>
                  <a:rPr lang="en-US" sz="1600" b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Etapele</a:t>
                </a:r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 err="1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testării</a:t>
                </a:r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/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 estimează modelul de regresie de forma:</a:t>
                </a:r>
                <a:b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</a:t>
                </a:r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" lvl="0" indent="-9144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Se estimează erorile </a:t>
                </a:r>
                <a:r>
                  <a:rPr lang="ro-RO" sz="1600" b="1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</a:t>
                </a:r>
                <a:r>
                  <a:rPr lang="ro-RO" sz="1600" b="1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" lvl="0" indent="-9144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auxiliar: </a:t>
                </a:r>
                <a:r>
                  <a:rPr lang="el-G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:r>
                  <a:rPr lang="el-G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l-GR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" lvl="0" indent="-91440" algn="just" defTabSz="914400">
                  <a:lnSpc>
                    <a:spcPct val="150000"/>
                  </a:lnSpc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estimeaza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raportul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determinatie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alt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modelului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auxiliar (R</a:t>
                </a:r>
                <a:r>
                  <a:rPr lang="el-GR" altLang="en-US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⇒ </m:t>
                        </m:r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16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n*R</a:t>
                </a:r>
                <a:r>
                  <a:rPr lang="el-GR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6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" lvl="0" indent="-9144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n*R</a:t>
                </a:r>
                <a:r>
                  <a:rPr lang="el-GR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6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χ</a:t>
                </a:r>
                <a:r>
                  <a:rPr lang="en-US" sz="16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l-GR" sz="1600" b="1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</a:t>
                </a:r>
                <a:r>
                  <a:rPr lang="en-US" sz="1600" b="1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k-1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sau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 ≥ 𝛼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=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&gt; nu se </a:t>
                </a:r>
                <a:r>
                  <a:rPr lang="en-US" sz="16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respinge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H</a:t>
                </a:r>
                <a:r>
                  <a:rPr lang="en-US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o-RO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" lvl="0" indent="-91440" algn="just" defTabSz="914400"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sSup>
                      <m:sSupPr>
                        <m:ctrlPr>
                          <a:rPr lang="ro-RO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n*R</a:t>
                </a:r>
                <a:r>
                  <a:rPr lang="el-GR" sz="16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600" b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l-GR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χ</a:t>
                </a:r>
                <a:r>
                  <a:rPr lang="en-US" sz="16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l-GR" sz="1600" b="1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α</a:t>
                </a:r>
                <a:r>
                  <a:rPr lang="en-US" sz="1600" b="1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k-1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sau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Prob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𝛼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=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&gt;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se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respinge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</a:t>
                </a:r>
                <a:r>
                  <a:rPr lang="en-US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endParaRPr lang="ro-RO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91440" lvl="0" indent="-91440" algn="just" defTabSz="914400">
                  <a:lnSpc>
                    <a:spcPct val="80000"/>
                  </a:lnSpc>
                  <a:spcBef>
                    <a:spcPts val="6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D5D570-BC1D-47DD-8D45-8E636F53A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2343150"/>
                <a:ext cx="4853164" cy="3647152"/>
              </a:xfrm>
              <a:prstGeom prst="rect">
                <a:avLst/>
              </a:prstGeom>
              <a:blipFill>
                <a:blip r:embed="rId4"/>
                <a:stretch>
                  <a:fillRect l="-1005" t="-835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69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3F526B-BA7D-40E5-8F91-3CD51FAB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32647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poteze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aleatoare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variabilei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eroare</a:t>
            </a:r>
            <a:r>
              <a:rPr lang="en-US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B4AD06-7EA7-4D4D-8EAA-79CF30D62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476044"/>
              </a:xfrm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84C22"/>
                  </a:buClr>
                  <a:buSzPct val="100000"/>
                  <a:buFont typeface="Calibri" panose="020F0502020204030204" pitchFamily="34" charset="0"/>
                  <a:buNone/>
                  <a:tabLst/>
                  <a:defRPr/>
                </a:pPr>
                <a:r>
                  <a:rPr lang="ro-RO" sz="1900" b="1" cap="all" dirty="0">
                    <a:solidFill>
                      <a:schemeClr val="tx1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Normalitatea erorilor: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9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ro-RO" sz="19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ro-RO" sz="1900" b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ro-RO" sz="1900" b="1" i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ro-RO" sz="1900" b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1900" b="1" i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o-RO" sz="1900" b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19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19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ro-RO" sz="19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o-RO" sz="1900" b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o-RO" sz="1900" b="1" cap="all" dirty="0">
                  <a:solidFill>
                    <a:schemeClr val="tx1"/>
                  </a:solidFill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84C22"/>
                  </a:buClr>
                  <a:buSzPct val="100000"/>
                  <a:buFont typeface="Calibri" panose="020F0502020204030204" pitchFamily="34" charset="0"/>
                  <a:buNone/>
                  <a:tabLst/>
                  <a:defRPr/>
                </a:pPr>
                <a:r>
                  <a:rPr lang="ro-RO" sz="16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Testarea ipotezei cu privire la normalitatea erorilor: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Evaluarea pe cale grafică a normalității erorilor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Histograma, Diagrama PP-plot, Diagrama QQ-plot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box-plot</a:t>
                </a:r>
                <a:endParaRPr lang="ro-RO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B4AD06-7EA7-4D4D-8EAA-79CF30D62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476044"/>
              </a:xfrm>
              <a:blipFill>
                <a:blip r:embed="rId2"/>
                <a:stretch>
                  <a:fillRect l="-1455" t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4852CA-F171-4CD4-9843-7A601E447C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90" y="3375946"/>
            <a:ext cx="3610187" cy="242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4A32C-CEDA-4E35-8436-D383543D5F1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"/>
          <a:stretch/>
        </p:blipFill>
        <p:spPr bwMode="auto">
          <a:xfrm>
            <a:off x="4538132" y="3263489"/>
            <a:ext cx="3086100" cy="265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CCF74-2DF0-4581-A6BE-398628AAE9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65" t="4693"/>
          <a:stretch/>
        </p:blipFill>
        <p:spPr>
          <a:xfrm>
            <a:off x="7974189" y="3429000"/>
            <a:ext cx="3879143" cy="24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3F526B-BA7D-40E5-8F91-3CD51FAB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32647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poteze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aleatoare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variabilei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eroare</a:t>
            </a:r>
            <a:r>
              <a:rPr lang="en-US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B4AD06-7EA7-4D4D-8EAA-79CF30D62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93156"/>
                <a:ext cx="10058400" cy="3365352"/>
              </a:xfrm>
            </p:spPr>
            <p:txBody>
              <a:bodyPr numCol="2"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ro-RO" sz="2200" b="1" u="sng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Testul Kolmogorov-Smirnov</a:t>
                </a:r>
                <a:endParaRPr lang="en-US" sz="2200" b="1" u="sng" dirty="0">
                  <a:solidFill>
                    <a:schemeClr val="tx1"/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Ipoteze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ro-RO" alt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𝜀</a:t>
                </a:r>
                <a:r>
                  <a:rPr lang="en-US" sz="2200" baseline="-25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~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(0,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𝜎</a:t>
                </a:r>
                <a:r>
                  <a:rPr lang="en-US" sz="22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</a:t>
                </a:r>
              </a:p>
              <a:p>
                <a:pPr marL="609600" indent="-6096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ro-RO" alt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ro-RO" alt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distribuţia</a:t>
                </a: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erorilor nu urmează o lege normală</a:t>
                </a:r>
              </a:p>
              <a:p>
                <a:pPr marL="0" lv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100"/>
                  </a:spcAft>
                  <a:buNone/>
                </a:pP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Regula de </a:t>
                </a:r>
                <a:r>
                  <a:rPr lang="en-US" sz="2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decizie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55"/>
                  </a:spcAft>
                </a:pP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𝑆𝑖𝑔 ≥ 𝛼 =&gt;  nu se </a:t>
                </a:r>
                <a:r>
                  <a:rPr lang="en-US" sz="2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respinge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H</a:t>
                </a:r>
                <a:r>
                  <a:rPr 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endParaRPr lang="en-US" sz="2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𝑆𝑖𝑔 &lt; 𝛼 =&gt; se </a:t>
                </a:r>
                <a:r>
                  <a:rPr lang="en-US" sz="2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respinge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H</a:t>
                </a:r>
                <a:r>
                  <a:rPr 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</a:p>
              <a:p>
                <a:pPr>
                  <a:spcBef>
                    <a:spcPts val="600"/>
                  </a:spcBef>
                </a:pPr>
                <a:endParaRPr lang="en-US" altLang="en-US" sz="2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en-US" sz="2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en-US" sz="2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n-US" altLang="en-US" sz="2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o-RO" sz="2200" b="1" u="sng" dirty="0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Testul </a:t>
                </a:r>
                <a:r>
                  <a:rPr lang="ro-RO" sz="2200" b="1" u="sng" dirty="0" err="1">
                    <a:solidFill>
                      <a:schemeClr val="tx1"/>
                    </a:solidFill>
                    <a:highlight>
                      <a:srgbClr val="00FF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Jarque-Bera</a:t>
                </a:r>
                <a:endParaRPr lang="ro-RO" sz="2200" b="1" u="sng" dirty="0">
                  <a:solidFill>
                    <a:schemeClr val="tx1"/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spcAft>
                    <a:spcPts val="100"/>
                  </a:spcAft>
                  <a:buNone/>
                </a:pP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Ipoteze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ro-RO" alt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𝜀</a:t>
                </a:r>
                <a:r>
                  <a:rPr lang="en-US" sz="2200" baseline="-25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~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(0,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𝜎</a:t>
                </a:r>
                <a:r>
                  <a:rPr lang="en-US" sz="22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2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 </a:t>
                </a:r>
              </a:p>
              <a:p>
                <a:pPr marL="609600" indent="-6096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None/>
                </a:pP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ro-RO" alt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ro-RO" alt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distribuţia</a:t>
                </a:r>
                <a:r>
                  <a:rPr lang="ro-RO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erorilor nu urmează o lege normală</a:t>
                </a:r>
              </a:p>
              <a:p>
                <a:pPr marL="0" lv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𝑱𝑩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𝒕𝒆𝒐𝒓𝒆𝒕𝒊𝒄</m:t>
                        </m:r>
                      </m:sub>
                    </m:sSub>
                    <m:r>
                      <a:rPr lang="en-US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𝝌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𝜶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𝝌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𝟎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.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𝟎𝟓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</m:t>
                        </m:r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=5.991</a:t>
                </a:r>
                <a:endParaRPr lang="en-US" sz="2200" b="1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𝑱𝑩</m:t>
                        </m:r>
                      </m:e>
                      <m:sub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𝒄𝒂𝒍𝒄𝒖𝒍𝒂𝒕</m:t>
                        </m:r>
                      </m:sub>
                    </m:sSub>
                    <m:r>
                      <a:rPr lang="en-US" sz="22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𝒏</m:t>
                        </m:r>
                      </m:num>
                      <m:den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𝟔</m:t>
                        </m:r>
                      </m:den>
                    </m:f>
                    <m:r>
                      <a:rPr lang="en-US" sz="22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𝒔</m:t>
                        </m:r>
                        <m:sSup>
                          <m:sSupPr>
                            <m:ctrlPr>
                              <a:rPr lang="en-US" sz="22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2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22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2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2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o-RO" sz="2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Regula de </a:t>
                </a:r>
                <a:r>
                  <a:rPr lang="en-US" sz="22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decizie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endParaRPr lang="ro-RO" sz="2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𝑱𝑩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𝒄𝒂𝒍𝒄𝒖𝒍𝒂𝒕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𝛼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,2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nu se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respinge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H</a:t>
                </a:r>
                <a:r>
                  <a:rPr 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o-RO" sz="2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𝑱𝑩</m:t>
                        </m:r>
                      </m:e>
                      <m:sub>
                        <m:r>
                          <a:rPr lang="en-US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𝒄𝒂𝒍𝒄𝒖𝒍𝒂𝒕</m:t>
                        </m:r>
                      </m:sub>
                    </m:sSub>
                    <m:r>
                      <a:rPr lang="en-US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𝛼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,2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se </a:t>
                </a:r>
                <a:r>
                  <a:rPr lang="en-US" sz="2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respinge</a:t>
                </a:r>
                <a:r>
                  <a:rPr 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 H</a:t>
                </a:r>
                <a:r>
                  <a:rPr lang="en-US" sz="22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</a:rPr>
                  <a:t>0,</a:t>
                </a:r>
                <a:endParaRPr lang="en-US" sz="2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B4AD06-7EA7-4D4D-8EAA-79CF30D62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93156"/>
                <a:ext cx="10058400" cy="3365352"/>
              </a:xfrm>
              <a:blipFill>
                <a:blip r:embed="rId2"/>
                <a:stretch>
                  <a:fillRect l="-1152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C206AD-2E7B-4DE8-B95A-E6F2F1F38810}"/>
                  </a:ext>
                </a:extLst>
              </p:cNvPr>
              <p:cNvSpPr txBox="1"/>
              <p:nvPr/>
            </p:nvSpPr>
            <p:spPr>
              <a:xfrm>
                <a:off x="1097280" y="1884283"/>
                <a:ext cx="10058400" cy="116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84C22"/>
                  </a:buClr>
                  <a:buSzPct val="100000"/>
                  <a:buFont typeface="Calibri" panose="020F0502020204030204" pitchFamily="34" charset="0"/>
                  <a:buNone/>
                  <a:tabLst/>
                  <a:defRPr/>
                </a:pPr>
                <a:r>
                  <a:rPr lang="ro-RO" sz="2400" b="1" cap="all" dirty="0">
                    <a:solidFill>
                      <a:schemeClr val="tx1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Normalitatea erorilor: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24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e>
                      <m:sub>
                        <m:r>
                          <a:rPr lang="ro-RO" sz="24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ro-RO" sz="2400" b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ro-RO" sz="2400" b="1" i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</m:t>
                    </m:r>
                    <m:r>
                      <a:rPr lang="ro-RO" sz="2400" b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o-RO" sz="2400" b="1" i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ro-RO" sz="2400" b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o-RO" sz="24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ro-RO" sz="2400" b="1" i="1" cap="all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o-RO" sz="2400" b="1" cap="all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o-RO" sz="2400" b="1" cap="all" dirty="0">
                  <a:solidFill>
                    <a:schemeClr val="tx1"/>
                  </a:solidFill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E84C22"/>
                  </a:buClr>
                  <a:buSzPct val="100000"/>
                  <a:buFont typeface="Calibri" panose="020F0502020204030204" pitchFamily="34" charset="0"/>
                  <a:buNone/>
                  <a:tabLst/>
                  <a:defRPr/>
                </a:pPr>
                <a:r>
                  <a:rPr lang="ro-RO" sz="18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Testarea ipotezei cu privire la normalitatea erorilor: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o-RO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Teste numerice: 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testul </a:t>
                </a:r>
                <a:r>
                  <a:rPr lang="ro-RO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Kolomogorov</a:t>
                </a: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-Smirnov, testul </a:t>
                </a:r>
                <a:r>
                  <a:rPr lang="ro-RO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Jarque-Bera</a:t>
                </a:r>
                <a:endParaRPr lang="ro-RO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C206AD-2E7B-4DE8-B95A-E6F2F1F38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84283"/>
                <a:ext cx="10058400" cy="1163717"/>
              </a:xfrm>
              <a:prstGeom prst="rect">
                <a:avLst/>
              </a:prstGeom>
              <a:blipFill>
                <a:blip r:embed="rId3"/>
                <a:stretch>
                  <a:fillRect l="-909" t="-6283"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78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ADCC70-C1EE-4CE2-908B-DC782CE9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n-US" sz="4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4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poteze</a:t>
            </a:r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componentei</a:t>
            </a:r>
            <a:r>
              <a:rPr lang="en-US" sz="48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aleatoare</a:t>
            </a:r>
            <a:r>
              <a:rPr lang="en-US" sz="48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variabilei</a:t>
            </a:r>
            <a:r>
              <a:rPr lang="en-US" sz="48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eroare</a:t>
            </a:r>
            <a:r>
              <a:rPr lang="en-US" sz="4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CB5459E-75CF-40B2-9ADF-D1E0B60E85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97279" y="1846052"/>
                <a:ext cx="9065895" cy="736282"/>
              </a:xfrm>
            </p:spPr>
            <p:txBody>
              <a:bodyPr/>
              <a:lstStyle/>
              <a:p>
                <a:r>
                  <a:rPr lang="ro-RO" b="1" dirty="0">
                    <a:solidFill>
                      <a:schemeClr val="tx1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necorelarea erorilor: </a:t>
                </a:r>
                <a:r>
                  <a:rPr lang="ro-RO" b="1" dirty="0" err="1">
                    <a:solidFill>
                      <a:schemeClr val="tx1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ro-RO" b="1" cap="none" dirty="0">
                    <a:solidFill>
                      <a:schemeClr val="tx1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1" i="1" cap="none" smtClean="0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1" i="1" cap="none" smtClean="0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ro-RO" b="1" i="1" cap="none" smtClean="0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ro-RO" b="1" i="1" cap="none" smtClean="0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ro-RO" b="1" i="1" cap="none" smtClean="0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1" i="1" cap="none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ro-RO" b="1" i="1" cap="none" smtClean="0">
                            <a:solidFill>
                              <a:schemeClr val="tx1"/>
                            </a:solidFill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ro-RO" b="1" i="1" cap="none" smtClean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ro-RO" b="1" i="1" cap="none" smtClean="0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ro-RO" b="1" cap="none" dirty="0">
                    <a:solidFill>
                      <a:schemeClr val="tx1"/>
                    </a:solidFill>
                    <a:highlight>
                      <a:srgbClr val="C0C0C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1" dirty="0">
                  <a:solidFill>
                    <a:schemeClr val="tx1"/>
                  </a:solidFill>
                  <a:highlight>
                    <a:srgbClr val="C0C0C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CB5459E-75CF-40B2-9ADF-D1E0B60E8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7279" y="1846052"/>
                <a:ext cx="9065895" cy="736282"/>
              </a:xfrm>
              <a:blipFill>
                <a:blip r:embed="rId2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C9F799-823D-49AC-B0D1-2BFA8299213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640830" y="2429934"/>
                <a:ext cx="4798695" cy="3761316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10000"/>
                  </a:lnSpc>
                  <a:spcBef>
                    <a:spcPts val="0"/>
                  </a:spcBef>
                  <a:buClr>
                    <a:schemeClr val="accent5">
                      <a:lumMod val="50000"/>
                    </a:schemeClr>
                  </a:buClr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Testul RUNS </a:t>
                </a:r>
                <a:endParaRPr lang="ro-RO" sz="1800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Ipoteze: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ro-RO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k este distribuit normal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ro-RO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k nu este distribuit normal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  <a:tabLst>
                    <a:tab pos="457200" algn="l"/>
                    <a:tab pos="676275" algn="l"/>
                  </a:tabLst>
                </a:pP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Regula de decizie: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  <a:tabLst>
                    <a:tab pos="457200" algn="l"/>
                    <a:tab pos="676275" algn="l"/>
                  </a:tabLst>
                </a:pP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sig ≥ 𝛼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nu se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respinge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</a:t>
                </a:r>
                <a:r>
                  <a:rPr lang="ro-RO" sz="18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  <a:tabLst>
                    <a:tab pos="457200" algn="l"/>
                    <a:tab pos="676275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sig &lt; 𝛼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 </a:t>
                </a:r>
                <a:r>
                  <a:rPr lang="ro-RO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respinge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ipoteza H</a:t>
                </a:r>
                <a:r>
                  <a:rPr lang="ro-RO" sz="18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6C9F799-823D-49AC-B0D1-2BFA8299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640830" y="2429934"/>
                <a:ext cx="4798695" cy="3761316"/>
              </a:xfrm>
              <a:blipFill>
                <a:blip r:embed="rId3"/>
                <a:stretch>
                  <a:fillRect l="-2919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2C66D65-AE72-45BC-8304-E6B0F1A145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3955" y="2429934"/>
                <a:ext cx="4798695" cy="376131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spcBef>
                    <a:spcPts val="0"/>
                  </a:spcBef>
                  <a:buClr>
                    <a:schemeClr val="accent5">
                      <a:lumMod val="50000"/>
                    </a:schemeClr>
                  </a:buClr>
                  <a:buFont typeface="Symbol" panose="05050102010706020507" pitchFamily="18" charset="2"/>
                  <a:buChar char=""/>
                </a:pPr>
                <a:r>
                  <a:rPr lang="en-US" sz="1800" b="1" dirty="0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Testul Durbin-Watson </a:t>
                </a:r>
                <a:endParaRPr lang="ro-RO" sz="1800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poteze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385"/>
                  </a:spcAft>
                  <a:buNone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erorile nu sunt autocorelate (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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0) 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385"/>
                  </a:spcAft>
                  <a:buNone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erorile sunt autocorelate (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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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0 )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385"/>
                  </a:spcAft>
                  <a:buNone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calc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ulat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𝑀𝑜𝑑𝑒𝑙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𝑆𝑢𝑚𝑚𝑎𝑟𝑦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>
                  <a:lnSpc>
                    <a:spcPct val="150000"/>
                  </a:lnSpc>
                  <a:spcBef>
                    <a:spcPts val="0"/>
                  </a:spcBef>
                  <a:spcAft>
                    <a:spcPts val="385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DW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teoretic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libri" panose="020F050202020403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257175">
                  <a:spcBef>
                    <a:spcPts val="0"/>
                  </a:spcBef>
                </a:pPr>
                <a:endParaRPr lang="en-US" sz="13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2C66D65-AE72-45BC-8304-E6B0F1A14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5" y="2429934"/>
                <a:ext cx="4798695" cy="3761316"/>
              </a:xfrm>
              <a:prstGeom prst="rect">
                <a:avLst/>
              </a:prstGeom>
              <a:blipFill>
                <a:blip r:embed="rId4"/>
                <a:stretch>
                  <a:fillRect l="-3050" t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52A00F9-CD3A-47FA-A2C5-48BC2D94DA9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55" y="5227532"/>
            <a:ext cx="4474847" cy="96371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1561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50DE-1CB2-4B8E-9701-E3378ED7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B. </a:t>
            </a:r>
            <a:r>
              <a:rPr lang="ro-RO" sz="4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poteze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deterministe</a:t>
            </a:r>
            <a:r>
              <a:rPr lang="en-US" sz="4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variabilelor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independente</a:t>
            </a:r>
            <a:r>
              <a:rPr lang="en-US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40F42-A9E5-4AAF-AB35-10F8CC060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Ipoteza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necoliniaritate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variabilelor</a:t>
            </a:r>
            <a:r>
              <a:rPr lang="en-US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endParaRPr lang="ro-RO" b="1" dirty="0">
              <a:solidFill>
                <a:schemeClr val="tx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Clr>
                <a:srgbClr val="E84C22"/>
              </a:buClr>
              <a:defRPr/>
            </a:pPr>
            <a:r>
              <a:rPr lang="ro-RO" sz="16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Testatea</a:t>
            </a:r>
            <a:r>
              <a:rPr lang="ro-RO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ipotezei cu privire la necoliniaritatea variabilelor independente</a:t>
            </a:r>
            <a:endParaRPr 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20E96-3300-4CA5-82B6-AEFC2317C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582334"/>
            <a:ext cx="4408171" cy="3378200"/>
          </a:xfrm>
        </p:spPr>
        <p:txBody>
          <a:bodyPr/>
          <a:lstStyle/>
          <a:p>
            <a:pPr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o-RO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Procedee grafice</a:t>
            </a:r>
            <a:r>
              <a:rPr lang="ro-R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4288065-0983-417A-9DE7-1D5A18F814EF}"/>
              </a:ext>
            </a:extLst>
          </p:cNvPr>
          <p:cNvSpPr txBox="1">
            <a:spLocks/>
          </p:cNvSpPr>
          <p:nvPr/>
        </p:nvSpPr>
        <p:spPr>
          <a:xfrm>
            <a:off x="5505450" y="2602443"/>
            <a:ext cx="6172200" cy="37126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o-RO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Procedee numerice:</a:t>
            </a:r>
          </a:p>
          <a:p>
            <a:pPr marL="0" lv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FACTORUL VARIANȚEI CRESCUTE</a:t>
            </a:r>
            <a:r>
              <a:rPr lang="ro-RO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lv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Interpretare: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ro-RO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VIF = 1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ro-RO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Lipsa </a:t>
            </a:r>
            <a:r>
              <a:rPr lang="ro-RO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coliniarităţii</a:t>
            </a:r>
            <a:r>
              <a:rPr lang="ro-RO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VIF&gt;10</a:t>
            </a:r>
            <a:r>
              <a:rPr lang="ro-RO" sz="1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</a:rPr>
              <a:t>=&gt; </a:t>
            </a:r>
            <a:r>
              <a:rPr lang="en-US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∃</a:t>
            </a:r>
            <a:r>
              <a:rPr lang="ro-RO" sz="1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1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coliniarității</a:t>
            </a:r>
            <a:r>
              <a:rPr lang="ro-RO" sz="16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alți</a:t>
            </a:r>
            <a:r>
              <a:rPr lang="ro-RO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autori</a:t>
            </a:r>
            <a:r>
              <a:rPr lang="ro-RO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estimează</a:t>
            </a:r>
            <a:r>
              <a:rPr lang="ro-RO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16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un VIF&gt;5 )</a:t>
            </a:r>
            <a:endParaRPr lang="en-US" sz="16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o-RO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TOLERANCE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ro-RO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ro-RO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 </a:t>
            </a:r>
            <a:r>
              <a:rPr lang="ro-RO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 = 1</a:t>
            </a: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"/>
              </a:rPr>
              <a:t>∄</a:t>
            </a:r>
            <a:r>
              <a:rPr lang="ro-RO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coliniaritate</a:t>
            </a:r>
            <a:r>
              <a:rPr lang="ro-RO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>
              <a:lnSpc>
                <a:spcPct val="100000"/>
              </a:lnSpc>
            </a:pPr>
            <a:r>
              <a:rPr lang="ro-RO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 </a:t>
            </a:r>
            <a:r>
              <a:rPr lang="ro-RO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 = 0</a:t>
            </a:r>
            <a:r>
              <a:rPr lang="ro-RO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o-RO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coliniaritate perfectă</a:t>
            </a:r>
            <a:endParaRPr lang="ro-RO" sz="16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9A989-E283-495C-9B3D-A5985F82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85" y="3171579"/>
            <a:ext cx="3236639" cy="2429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D6290843-1896-472C-B941-CB946FBA2BA2}"/>
                  </a:ext>
                </a:extLst>
              </p:cNvPr>
              <p:cNvSpPr txBox="1"/>
              <p:nvPr/>
            </p:nvSpPr>
            <p:spPr bwMode="auto">
              <a:xfrm>
                <a:off x="7130133" y="3167768"/>
                <a:ext cx="1681162" cy="501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𝐕𝐈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r>
                        <a:rPr lang="en-US" sz="1400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4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400" b="1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  <m:sup>
                              <m:r>
                                <a:rPr lang="en-US" sz="1400" b="1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D6290843-1896-472C-B941-CB946FBA2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0133" y="3167768"/>
                <a:ext cx="1681162" cy="501650"/>
              </a:xfrm>
              <a:prstGeom prst="rect">
                <a:avLst/>
              </a:prstGeom>
              <a:blipFill>
                <a:blip r:embed="rId3"/>
                <a:stretch>
                  <a:fillRect b="-182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AE7B213A-55B6-476E-B5A4-BC71C1B96835}"/>
                  </a:ext>
                </a:extLst>
              </p:cNvPr>
              <p:cNvSpPr txBox="1"/>
              <p:nvPr/>
            </p:nvSpPr>
            <p:spPr bwMode="auto">
              <a:xfrm>
                <a:off x="6817784" y="5039028"/>
                <a:ext cx="2636838" cy="48264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𝐓𝐎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  <m:r>
                        <a:rPr lang="en-US" sz="1400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𝐕𝐈</m:t>
                          </m:r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r>
                                <a:rPr lang="en-US" sz="1400" b="1" i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den>
                      </m:f>
                      <m:r>
                        <a:rPr lang="en-US" sz="1400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1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  <m:sup>
                          <m:r>
                            <a:rPr lang="en-US" sz="1400" b="1" i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400" b="1" i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AE7B213A-55B6-476E-B5A4-BC71C1B9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7784" y="5039028"/>
                <a:ext cx="2636838" cy="482649"/>
              </a:xfrm>
              <a:prstGeom prst="rect">
                <a:avLst/>
              </a:prstGeom>
              <a:blipFill>
                <a:blip r:embed="rId4"/>
                <a:stretch>
                  <a:fillRect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3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03A5F2-C9A4-475A-8170-F2B409C8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GRIL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2707AF-DE5A-4108-9288-003CD030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erorile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de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regresie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s-au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obținut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următoarele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rezultate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o-RO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100"/>
              </a:spcAft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100"/>
              </a:spcAft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</a:t>
            </a:r>
            <a:r>
              <a:rPr lang="ro-RO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ând</a:t>
            </a:r>
            <a:r>
              <a:rPr lang="ro-RO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risc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1%,</a:t>
            </a:r>
            <a:r>
              <a:rPr lang="ro-RO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putem afirma că: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1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 se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respectă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ipoteza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privire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media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erorilor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1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acceptă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ipoteza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o-RO" sz="1900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M(</a:t>
            </a:r>
            <a:r>
              <a:rPr lang="el-GR" sz="1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</a:t>
            </a:r>
            <a:r>
              <a:rPr lang="en-US" sz="190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o-RO" sz="1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≠</a:t>
            </a:r>
            <a:r>
              <a:rPr lang="ro-RO" sz="19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1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ro-RO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erorilor diferă semnificativ de zero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spcAft>
                <a:spcPts val="1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ro-RO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 erorilor nu diferă semnificativ de zero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538A45-E6E7-402A-9850-3D57E98C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19635"/>
              </p:ext>
            </p:extLst>
          </p:nvPr>
        </p:nvGraphicFramePr>
        <p:xfrm>
          <a:off x="2873374" y="2284222"/>
          <a:ext cx="5889626" cy="1234839"/>
        </p:xfrm>
        <a:graphic>
          <a:graphicData uri="http://schemas.openxmlformats.org/drawingml/2006/table">
            <a:tbl>
              <a:tblPr/>
              <a:tblGrid>
                <a:gridCol w="1923660">
                  <a:extLst>
                    <a:ext uri="{9D8B030D-6E8A-4147-A177-3AD203B41FA5}">
                      <a16:colId xmlns:a16="http://schemas.microsoft.com/office/drawing/2014/main" val="20478390"/>
                    </a:ext>
                  </a:extLst>
                </a:gridCol>
                <a:gridCol w="809962">
                  <a:extLst>
                    <a:ext uri="{9D8B030D-6E8A-4147-A177-3AD203B41FA5}">
                      <a16:colId xmlns:a16="http://schemas.microsoft.com/office/drawing/2014/main" val="862787062"/>
                    </a:ext>
                  </a:extLst>
                </a:gridCol>
                <a:gridCol w="858212">
                  <a:extLst>
                    <a:ext uri="{9D8B030D-6E8A-4147-A177-3AD203B41FA5}">
                      <a16:colId xmlns:a16="http://schemas.microsoft.com/office/drawing/2014/main" val="229347375"/>
                    </a:ext>
                  </a:extLst>
                </a:gridCol>
                <a:gridCol w="1136636">
                  <a:extLst>
                    <a:ext uri="{9D8B030D-6E8A-4147-A177-3AD203B41FA5}">
                      <a16:colId xmlns:a16="http://schemas.microsoft.com/office/drawing/2014/main" val="4133907951"/>
                    </a:ext>
                  </a:extLst>
                </a:gridCol>
                <a:gridCol w="1161156">
                  <a:extLst>
                    <a:ext uri="{9D8B030D-6E8A-4147-A177-3AD203B41FA5}">
                      <a16:colId xmlns:a16="http://schemas.microsoft.com/office/drawing/2014/main" val="2767613741"/>
                    </a:ext>
                  </a:extLst>
                </a:gridCol>
              </a:tblGrid>
              <a:tr h="416538"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One-Sample Statistics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267048"/>
                  </a:ext>
                </a:extLst>
              </a:tr>
              <a:tr h="4119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34630"/>
                  </a:ext>
                </a:extLst>
              </a:tr>
              <a:tr h="402064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Residual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11.18166069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.89813260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35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CDAB-58B4-4608-9FF2-6715FBB3B9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73175" y="627063"/>
            <a:ext cx="10918825" cy="5683250"/>
          </a:xfrm>
        </p:spPr>
        <p:txBody>
          <a:bodyPr>
            <a:normAutofit fontScale="92500" lnSpcReduction="20000"/>
          </a:bodyPr>
          <a:lstStyle/>
          <a:p>
            <a:r>
              <a:rPr lang="ro-RO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În urma modelării relației dintre două variabile printr-un model liniar rezultă o eroare de modelare pentru care s-au calculat următorii indicatori statistici:</a:t>
            </a:r>
          </a:p>
          <a:p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rezultatelor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9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sus, </a:t>
            </a:r>
            <a:r>
              <a:rPr lang="ro-RO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considerând un risc de 5%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o-RO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adevărată afirmația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ClrTx/>
              <a:buFont typeface="+mj-lt"/>
              <a:buAutoNum type="alphaLcPeriod"/>
            </a:pPr>
            <a:r>
              <a:rPr lang="en-US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Erorile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homoscedastice</a:t>
            </a:r>
            <a:endParaRPr lang="en-US" sz="1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ClrTx/>
              <a:buFont typeface="+mj-lt"/>
              <a:buAutoNum type="alphaLcPeriod"/>
            </a:pPr>
            <a:r>
              <a:rPr lang="en-US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Erorile</a:t>
            </a:r>
            <a:r>
              <a:rPr lang="en-US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US" sz="19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autocorelate</a:t>
            </a:r>
            <a:endParaRPr lang="en-US" sz="19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ClrTx/>
              <a:buFont typeface="+mj-lt"/>
              <a:buAutoNum type="alphaLcPeriod"/>
            </a:pPr>
            <a:r>
              <a:rPr lang="ro-RO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Media erorilor este nulă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spcAft>
                <a:spcPts val="100"/>
              </a:spcAft>
              <a:buClrTx/>
              <a:buFont typeface="+mj-lt"/>
              <a:buAutoNum type="alphaLcPeriod"/>
            </a:pPr>
            <a:r>
              <a:rPr lang="ro-RO" sz="19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Erorile sunt necorelate</a:t>
            </a:r>
            <a:endParaRPr lang="en-US" sz="19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F35281-B549-4027-B783-B604CE01C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61781"/>
              </p:ext>
            </p:extLst>
          </p:nvPr>
        </p:nvGraphicFramePr>
        <p:xfrm>
          <a:off x="3587749" y="1219201"/>
          <a:ext cx="4194176" cy="2619370"/>
        </p:xfrm>
        <a:graphic>
          <a:graphicData uri="http://schemas.openxmlformats.org/drawingml/2006/table">
            <a:tbl>
              <a:tblPr/>
              <a:tblGrid>
                <a:gridCol w="1247936">
                  <a:extLst>
                    <a:ext uri="{9D8B030D-6E8A-4147-A177-3AD203B41FA5}">
                      <a16:colId xmlns:a16="http://schemas.microsoft.com/office/drawing/2014/main" val="3476118850"/>
                    </a:ext>
                  </a:extLst>
                </a:gridCol>
                <a:gridCol w="1473120">
                  <a:extLst>
                    <a:ext uri="{9D8B030D-6E8A-4147-A177-3AD203B41FA5}">
                      <a16:colId xmlns:a16="http://schemas.microsoft.com/office/drawing/2014/main" val="4203631924"/>
                    </a:ext>
                  </a:extLst>
                </a:gridCol>
                <a:gridCol w="1473120">
                  <a:extLst>
                    <a:ext uri="{9D8B030D-6E8A-4147-A177-3AD203B41FA5}">
                      <a16:colId xmlns:a16="http://schemas.microsoft.com/office/drawing/2014/main" val="2602746632"/>
                    </a:ext>
                  </a:extLst>
                </a:gridCol>
              </a:tblGrid>
              <a:tr h="227458"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57980"/>
                  </a:ext>
                </a:extLst>
              </a:tr>
              <a:tr h="208834">
                <a:tc gridSpan="3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Residual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161387"/>
                  </a:ext>
                </a:extLst>
              </a:tr>
              <a:tr h="208834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164013"/>
                  </a:ext>
                </a:extLst>
              </a:tr>
              <a:tr h="2088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Missing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46685"/>
                  </a:ext>
                </a:extLst>
              </a:tr>
              <a:tr h="20883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.0000000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70693"/>
                  </a:ext>
                </a:extLst>
              </a:tr>
              <a:tr h="20883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 of Mean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.06082372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60350"/>
                  </a:ext>
                </a:extLst>
              </a:tr>
              <a:tr h="303572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-.3725318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132364"/>
                  </a:ext>
                </a:extLst>
              </a:tr>
              <a:tr h="20883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1.77330079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80929"/>
                  </a:ext>
                </a:extLst>
              </a:tr>
              <a:tr h="20883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Skewness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19388"/>
                  </a:ext>
                </a:extLst>
              </a:tr>
              <a:tr h="20883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 of Skewness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51708"/>
                  </a:ext>
                </a:extLst>
              </a:tr>
              <a:tr h="20883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Kurtosis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17.538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56656"/>
                  </a:ext>
                </a:extLst>
              </a:tr>
              <a:tr h="208834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 of Kurtosis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05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.168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0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C924F-FF19-40F7-930D-266B5A762CE6}"/>
              </a:ext>
            </a:extLst>
          </p:cNvPr>
          <p:cNvSpPr txBox="1"/>
          <p:nvPr/>
        </p:nvSpPr>
        <p:spPr>
          <a:xfrm>
            <a:off x="726744" y="561869"/>
            <a:ext cx="10314294" cy="4849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100"/>
              </a:spcAft>
            </a:pPr>
            <a:r>
              <a:rPr lang="ro-RO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privire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de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liniară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simplă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s-au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obținut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următoarele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00"/>
              </a:spcAft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00"/>
              </a:spcAft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00"/>
              </a:spcAft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00"/>
              </a:spcAft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00"/>
              </a:spcAft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00"/>
              </a:spcAft>
            </a:pP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00"/>
              </a:spcAft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defTabSz="914400">
              <a:lnSpc>
                <a:spcPct val="14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defTabSz="914400">
              <a:lnSpc>
                <a:spcPct val="14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Considerând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0,01, se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afirma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defTabSz="914400">
              <a:lnSpc>
                <a:spcPct val="14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erorilor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nulă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>
              <a:lnSpc>
                <a:spcPct val="14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heterosceda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tice</a:t>
            </a:r>
          </a:p>
          <a:p>
            <a:pPr marL="342900" lvl="0" indent="-342900" defTabSz="914400">
              <a:lnSpc>
                <a:spcPct val="14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Legătura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mărime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ârstă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statistic</a:t>
            </a:r>
          </a:p>
          <a:p>
            <a:pPr marL="342900" lvl="0" indent="-342900" defTabSz="914400">
              <a:lnSpc>
                <a:spcPct val="14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sunt normal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distribuite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16C1C-DAA7-4689-B512-7E387C684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11802"/>
              </p:ext>
            </p:extLst>
          </p:nvPr>
        </p:nvGraphicFramePr>
        <p:xfrm>
          <a:off x="1914430" y="1116429"/>
          <a:ext cx="7938921" cy="2041131"/>
        </p:xfrm>
        <a:graphic>
          <a:graphicData uri="http://schemas.openxmlformats.org/drawingml/2006/table">
            <a:tbl>
              <a:tblPr/>
              <a:tblGrid>
                <a:gridCol w="1176595">
                  <a:extLst>
                    <a:ext uri="{9D8B030D-6E8A-4147-A177-3AD203B41FA5}">
                      <a16:colId xmlns:a16="http://schemas.microsoft.com/office/drawing/2014/main" val="3317617604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1714194073"/>
                    </a:ext>
                  </a:extLst>
                </a:gridCol>
                <a:gridCol w="1176595">
                  <a:extLst>
                    <a:ext uri="{9D8B030D-6E8A-4147-A177-3AD203B41FA5}">
                      <a16:colId xmlns:a16="http://schemas.microsoft.com/office/drawing/2014/main" val="4134520215"/>
                    </a:ext>
                  </a:extLst>
                </a:gridCol>
                <a:gridCol w="1298678">
                  <a:extLst>
                    <a:ext uri="{9D8B030D-6E8A-4147-A177-3AD203B41FA5}">
                      <a16:colId xmlns:a16="http://schemas.microsoft.com/office/drawing/2014/main" val="3025976264"/>
                    </a:ext>
                  </a:extLst>
                </a:gridCol>
                <a:gridCol w="1298678">
                  <a:extLst>
                    <a:ext uri="{9D8B030D-6E8A-4147-A177-3AD203B41FA5}">
                      <a16:colId xmlns:a16="http://schemas.microsoft.com/office/drawing/2014/main" val="3827892350"/>
                    </a:ext>
                  </a:extLst>
                </a:gridCol>
                <a:gridCol w="905890">
                  <a:extLst>
                    <a:ext uri="{9D8B030D-6E8A-4147-A177-3AD203B41FA5}">
                      <a16:colId xmlns:a16="http://schemas.microsoft.com/office/drawing/2014/main" val="1008392047"/>
                    </a:ext>
                  </a:extLst>
                </a:gridCol>
                <a:gridCol w="905890">
                  <a:extLst>
                    <a:ext uri="{9D8B030D-6E8A-4147-A177-3AD203B41FA5}">
                      <a16:colId xmlns:a16="http://schemas.microsoft.com/office/drawing/2014/main" val="1496765232"/>
                    </a:ext>
                  </a:extLst>
                </a:gridCol>
              </a:tblGrid>
              <a:tr h="280950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Coefficients</a:t>
                      </a:r>
                      <a:r>
                        <a:rPr lang="en-US" sz="2000" b="1" baseline="300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963918"/>
                  </a:ext>
                </a:extLst>
              </a:tr>
              <a:tr h="574507">
                <a:tc rowSpan="2"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Coefficients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Standardized Coefficients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323121"/>
                  </a:ext>
                </a:extLst>
              </a:tr>
              <a:tr h="2711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70490"/>
                  </a:ext>
                </a:extLst>
              </a:tr>
              <a:tr h="301383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(Constant)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-5.648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7.326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-.771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.460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4337"/>
                  </a:ext>
                </a:extLst>
              </a:tr>
              <a:tr h="2711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varsta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.251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.778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6766"/>
                  </a:ext>
                </a:extLst>
              </a:tr>
              <a:tr h="271188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Dependent Variable: </a:t>
                      </a:r>
                      <a:r>
                        <a:rPr lang="en-US" sz="14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erori_absolute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43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09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BC16F-BEB5-4247-B466-2BB44C288711}"/>
                  </a:ext>
                </a:extLst>
              </p:cNvPr>
              <p:cNvSpPr txBox="1"/>
              <p:nvPr/>
            </p:nvSpPr>
            <p:spPr>
              <a:xfrm>
                <a:off x="1337481" y="928048"/>
                <a:ext cx="9526137" cy="4662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Diferența dintre un model liniar și unul neliniar se poate exprima cel mai bine cu ajutorul:</a:t>
                </a:r>
              </a:p>
              <a:p>
                <a:endParaRPr lang="ro-RO" dirty="0"/>
              </a:p>
              <a:p>
                <a:pPr marL="342900" indent="-342900" defTabSz="914400">
                  <a:lnSpc>
                    <a:spcPct val="14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Reprezentării grafice a ecuațiilor modelelor comparate</a:t>
                </a:r>
              </a:p>
              <a:p>
                <a:pPr marL="342900" indent="-342900" defTabSz="914400">
                  <a:lnSpc>
                    <a:spcPct val="14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Coeficienților de regresie</a:t>
                </a:r>
              </a:p>
              <a:p>
                <a:pPr marL="342900" indent="-342900" defTabSz="914400">
                  <a:lnSpc>
                    <a:spcPct val="14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Vitezei de variație a variabilelor dependente în raport cu cea independentă</a:t>
                </a:r>
              </a:p>
              <a:p>
                <a:pPr marL="342900" indent="-342900" defTabSz="914400">
                  <a:lnSpc>
                    <a:spcPct val="14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Metodei de estimare a parametrilor</a:t>
                </a:r>
              </a:p>
              <a:p>
                <a:endParaRPr lang="ro-RO" dirty="0"/>
              </a:p>
              <a:p>
                <a:endParaRPr lang="ro-RO" dirty="0"/>
              </a:p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Un model de tip Exponențial are ecuația:</a:t>
                </a:r>
                <a:endParaRPr lang="ro-RO" dirty="0"/>
              </a:p>
              <a:p>
                <a:pPr marL="342900" indent="-342900" defTabSz="914400">
                  <a:lnSpc>
                    <a:spcPct val="14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4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func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ε</m:t>
                    </m:r>
                  </m:oMath>
                </a14:m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4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4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𝑌 = 𝛽0 + 𝛽1𝑙𝑛𝑋 + 𝜀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EBC16F-BEB5-4247-B466-2BB44C288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81" y="928048"/>
                <a:ext cx="9526137" cy="4662623"/>
              </a:xfrm>
              <a:prstGeom prst="rect">
                <a:avLst/>
              </a:prstGeom>
              <a:blipFill>
                <a:blip r:embed="rId2"/>
                <a:stretch>
                  <a:fillRect l="-512" t="-654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15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55E3CB-7378-4136-8FEC-A3F4836A9872}"/>
              </a:ext>
            </a:extLst>
          </p:cNvPr>
          <p:cNvSpPr txBox="1"/>
          <p:nvPr/>
        </p:nvSpPr>
        <p:spPr>
          <a:xfrm>
            <a:off x="1332091" y="879874"/>
            <a:ext cx="29351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6000" b="1" dirty="0"/>
              <a:t>WHOA!</a:t>
            </a:r>
            <a:endParaRPr lang="en-US" sz="6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ED91D-A826-4C7A-A812-856576EC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2" y="879874"/>
            <a:ext cx="7247466" cy="54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08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B1D28B-2CE8-485B-8231-6326E6E0C1DE}"/>
              </a:ext>
            </a:extLst>
          </p:cNvPr>
          <p:cNvSpPr txBox="1"/>
          <p:nvPr/>
        </p:nvSpPr>
        <p:spPr>
          <a:xfrm>
            <a:off x="835924" y="667889"/>
            <a:ext cx="9145137" cy="653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1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privire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liniară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multiplă</a:t>
            </a: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s-au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obținut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următoarele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5A228-6211-4E01-8574-46E18EA5E8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5924" y="1321145"/>
            <a:ext cx="5260076" cy="4868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512F0-F670-4A56-9586-4F940CE1F4CF}"/>
              </a:ext>
            </a:extLst>
          </p:cNvPr>
          <p:cNvSpPr txBox="1"/>
          <p:nvPr/>
        </p:nvSpPr>
        <p:spPr>
          <a:xfrm>
            <a:off x="6217691" y="1624084"/>
            <a:ext cx="5260076" cy="313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rezultatelor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sus, se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20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eșantionului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egal cu 38</a:t>
            </a:r>
          </a:p>
          <a:p>
            <a:pPr marL="342900" indent="-342900" defTabSz="914400">
              <a:lnSpc>
                <a:spcPct val="20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Ipoteza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homoscedaticitate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respectată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20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Ecuația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auxiliar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200000"/>
              </a:lnSpc>
              <a:spcAft>
                <a:spcPts val="100"/>
              </a:spcAft>
              <a:buSzPct val="100000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1040,985 -13,6585X1+0,014486X2</a:t>
            </a: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200000"/>
              </a:lnSpc>
              <a:spcAft>
                <a:spcPts val="100"/>
              </a:spcAft>
              <a:buSzPct val="100000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4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3E7E36-AE2E-4EEE-B0E0-53558C952234}"/>
                  </a:ext>
                </a:extLst>
              </p:cNvPr>
              <p:cNvSpPr txBox="1"/>
              <p:nvPr/>
            </p:nvSpPr>
            <p:spPr>
              <a:xfrm>
                <a:off x="958755" y="707241"/>
                <a:ext cx="10873853" cy="5578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6.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În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urma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analizei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erorilor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de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estimare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ale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unui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model de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regresie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liniară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simplă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s-au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obținut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rezultatele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de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mai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jos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ro-RO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endParaRPr lang="ro-RO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57200">
                  <a:lnSpc>
                    <a:spcPts val="2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Conform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rezultatelor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mai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sus se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poate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că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20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Ipoteza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homoscedasticitate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verifică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folosind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testul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Kolmogorov Smirnov</a:t>
                </a:r>
              </a:p>
              <a:p>
                <a:pPr marL="342900" indent="-342900" defTabSz="914400">
                  <a:lnSpc>
                    <a:spcPct val="20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JB=1,79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=5.991,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erorile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sunt normal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distribuite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20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Erorile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sunt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autocorelate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20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𝜀𝑖~𝑁(0,𝜎2)</a:t>
                </a:r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3E7E36-AE2E-4EEE-B0E0-53558C95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55" y="707241"/>
                <a:ext cx="10873853" cy="5578002"/>
              </a:xfrm>
              <a:prstGeom prst="rect">
                <a:avLst/>
              </a:prstGeom>
              <a:blipFill>
                <a:blip r:embed="rId2"/>
                <a:stretch>
                  <a:fillRect l="-448" t="-546" b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7482EA-7F17-4FFF-BE87-C501169A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74397"/>
              </p:ext>
            </p:extLst>
          </p:nvPr>
        </p:nvGraphicFramePr>
        <p:xfrm>
          <a:off x="2298698" y="1270252"/>
          <a:ext cx="8193966" cy="2158748"/>
        </p:xfrm>
        <a:graphic>
          <a:graphicData uri="http://schemas.openxmlformats.org/drawingml/2006/table">
            <a:tbl>
              <a:tblPr/>
              <a:tblGrid>
                <a:gridCol w="1709303">
                  <a:extLst>
                    <a:ext uri="{9D8B030D-6E8A-4147-A177-3AD203B41FA5}">
                      <a16:colId xmlns:a16="http://schemas.microsoft.com/office/drawing/2014/main" val="2713156622"/>
                    </a:ext>
                  </a:extLst>
                </a:gridCol>
                <a:gridCol w="958741">
                  <a:extLst>
                    <a:ext uri="{9D8B030D-6E8A-4147-A177-3AD203B41FA5}">
                      <a16:colId xmlns:a16="http://schemas.microsoft.com/office/drawing/2014/main" val="4120141298"/>
                    </a:ext>
                  </a:extLst>
                </a:gridCol>
                <a:gridCol w="1110289">
                  <a:extLst>
                    <a:ext uri="{9D8B030D-6E8A-4147-A177-3AD203B41FA5}">
                      <a16:colId xmlns:a16="http://schemas.microsoft.com/office/drawing/2014/main" val="1417638341"/>
                    </a:ext>
                  </a:extLst>
                </a:gridCol>
                <a:gridCol w="1110289">
                  <a:extLst>
                    <a:ext uri="{9D8B030D-6E8A-4147-A177-3AD203B41FA5}">
                      <a16:colId xmlns:a16="http://schemas.microsoft.com/office/drawing/2014/main" val="715479484"/>
                    </a:ext>
                  </a:extLst>
                </a:gridCol>
                <a:gridCol w="826336">
                  <a:extLst>
                    <a:ext uri="{9D8B030D-6E8A-4147-A177-3AD203B41FA5}">
                      <a16:colId xmlns:a16="http://schemas.microsoft.com/office/drawing/2014/main" val="3330510346"/>
                    </a:ext>
                  </a:extLst>
                </a:gridCol>
                <a:gridCol w="826336">
                  <a:extLst>
                    <a:ext uri="{9D8B030D-6E8A-4147-A177-3AD203B41FA5}">
                      <a16:colId xmlns:a16="http://schemas.microsoft.com/office/drawing/2014/main" val="1423258835"/>
                    </a:ext>
                  </a:extLst>
                </a:gridCol>
                <a:gridCol w="826336">
                  <a:extLst>
                    <a:ext uri="{9D8B030D-6E8A-4147-A177-3AD203B41FA5}">
                      <a16:colId xmlns:a16="http://schemas.microsoft.com/office/drawing/2014/main" val="2340478565"/>
                    </a:ext>
                  </a:extLst>
                </a:gridCol>
                <a:gridCol w="826336">
                  <a:extLst>
                    <a:ext uri="{9D8B030D-6E8A-4147-A177-3AD203B41FA5}">
                      <a16:colId xmlns:a16="http://schemas.microsoft.com/office/drawing/2014/main" val="2024482590"/>
                    </a:ext>
                  </a:extLst>
                </a:gridCol>
              </a:tblGrid>
              <a:tr h="266059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20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Descriptive Statistics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883746"/>
                  </a:ext>
                </a:extLst>
              </a:tr>
              <a:tr h="496563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Skewness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Kurtosis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565921"/>
                  </a:ext>
                </a:extLst>
              </a:tr>
              <a:tr h="4965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Statistic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9224"/>
                  </a:ext>
                </a:extLst>
              </a:tr>
              <a:tr h="496563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Residual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.0000000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3.17671568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-.792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.661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1.203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1.279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275446"/>
                  </a:ext>
                </a:extLst>
              </a:tr>
              <a:tr h="403000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 N (listwise)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59550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F4784-F4BA-4CEC-B266-3763A91749AC}"/>
              </a:ext>
            </a:extLst>
          </p:cNvPr>
          <p:cNvCxnSpPr>
            <a:cxnSpLocks/>
          </p:cNvCxnSpPr>
          <p:nvPr/>
        </p:nvCxnSpPr>
        <p:spPr>
          <a:xfrm flipH="1">
            <a:off x="1591734" y="5981426"/>
            <a:ext cx="90310" cy="1693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030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C29BD-4C94-4450-B065-84A40B5A08B1}"/>
                  </a:ext>
                </a:extLst>
              </p:cNvPr>
              <p:cNvSpPr txBox="1"/>
              <p:nvPr/>
            </p:nvSpPr>
            <p:spPr>
              <a:xfrm>
                <a:off x="673768" y="794084"/>
                <a:ext cx="10864516" cy="5859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Pentru un model de regresie liniară multiplă, coliniaritatea este perfectă, atunci când:</a:t>
                </a:r>
              </a:p>
              <a:p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Între variabilele independente, există o legătură liniară deterministă de forma: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ro-RO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Între variabilele independente, există o legătură liniară </a:t>
                </a:r>
                <a:r>
                  <a:rPr lang="ro-RO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stochastică</a:t>
                </a:r>
                <a:r>
                  <a:rPr lang="ro-RO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forma: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ro-RO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Între variabilele independente, nu există o legătură liniară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Între variabila dependentă și variabilele independente, există o legătură liniară deterministă de forma: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ro-R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ro-RO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ro-RO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b="0" dirty="0"/>
              </a:p>
              <a:p>
                <a:pPr>
                  <a:lnSpc>
                    <a:spcPct val="150000"/>
                  </a:lnSpc>
                </a:pPr>
                <a:r>
                  <a:rPr lang="ro-RO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Testul Durbin-Watson se utilizează pentru testarea: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Coliniarității variabilelor factoriale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Homoscedasticității erorilor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Independenței erorilor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sz="1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Mediei erorilor</a:t>
                </a: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o-R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C29BD-4C94-4450-B065-84A40B5A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8" y="794084"/>
                <a:ext cx="10864516" cy="5859489"/>
              </a:xfrm>
              <a:prstGeom prst="rect">
                <a:avLst/>
              </a:prstGeom>
              <a:blipFill>
                <a:blip r:embed="rId2"/>
                <a:stretch>
                  <a:fillRect l="-505" t="-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77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DEB95-FA12-49C9-B6F0-6DE11D14A974}"/>
                  </a:ext>
                </a:extLst>
              </p:cNvPr>
              <p:cNvSpPr txBox="1"/>
              <p:nvPr/>
            </p:nvSpPr>
            <p:spPr>
              <a:xfrm>
                <a:off x="1053152" y="736692"/>
                <a:ext cx="10085696" cy="5784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lnSpc>
                    <a:spcPct val="150000"/>
                  </a:lnSpc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 În modelul de regresie simplă de tip Compus, parametrul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ro-RO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reprezintă: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variaţia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procentuală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lui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la o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variaţie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procentuală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lui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cu o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unitate</a:t>
                </a:r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eprezintă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rata de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creştere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reducere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variabilei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raport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 </a:t>
                </a:r>
                <a:r>
                  <a:rPr lang="en-US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variabila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valoarea medie a variabilei dependente Y, când variabila independentă X ia valoarea 1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elasticitatea variabilei dependente X în raport cu variabila independentă Y</a:t>
                </a:r>
              </a:p>
              <a:p>
                <a:endParaRPr lang="ro-RO" b="0" dirty="0"/>
              </a:p>
              <a:p>
                <a:endParaRPr lang="ro-RO" b="0" dirty="0"/>
              </a:p>
              <a:p>
                <a:pPr algn="just"/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 În vederea testării ipotezei de necoliniaritate dintre variabilele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ro-RO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o-RO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s-a creat un model de regresie auxiliar pentru care s-a obținut un raport de determinație egal cu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=0,875. Se poate considera că:</a:t>
                </a:r>
              </a:p>
              <a:p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Ipoteza de necoliniaritate este respectată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Există o coliniaritate perfectă între variabilele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și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o-RO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Ipoteza de necoliniaritate este încălcată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Între variabilele independente nu există o legătură liniară puternică</a:t>
                </a:r>
              </a:p>
              <a:p>
                <a:pPr defTabSz="914400">
                  <a:lnSpc>
                    <a:spcPct val="150000"/>
                  </a:lnSpc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DDEB95-FA12-49C9-B6F0-6DE11D1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52" y="736692"/>
                <a:ext cx="10085696" cy="5784853"/>
              </a:xfrm>
              <a:prstGeom prst="rect">
                <a:avLst/>
              </a:prstGeom>
              <a:blipFill>
                <a:blip r:embed="rId2"/>
                <a:stretch>
                  <a:fillRect l="-544" r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828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F487A-DE3C-40DC-85E2-1F3DE6232D10}"/>
              </a:ext>
            </a:extLst>
          </p:cNvPr>
          <p:cNvSpPr txBox="1"/>
          <p:nvPr/>
        </p:nvSpPr>
        <p:spPr>
          <a:xfrm>
            <a:off x="890515" y="617565"/>
            <a:ext cx="1076467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Cu privire la erorile unui model de regresie liniară simplă s-au obținut următoarele rezultate: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ro-R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41ED1A-0D36-4765-B4F0-AFDA1FDE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08600"/>
              </p:ext>
            </p:extLst>
          </p:nvPr>
        </p:nvGraphicFramePr>
        <p:xfrm>
          <a:off x="6272851" y="1548655"/>
          <a:ext cx="5641335" cy="3760690"/>
        </p:xfrm>
        <a:graphic>
          <a:graphicData uri="http://schemas.openxmlformats.org/drawingml/2006/table">
            <a:tbl>
              <a:tblPr/>
              <a:tblGrid>
                <a:gridCol w="2555261">
                  <a:extLst>
                    <a:ext uri="{9D8B030D-6E8A-4147-A177-3AD203B41FA5}">
                      <a16:colId xmlns:a16="http://schemas.microsoft.com/office/drawing/2014/main" val="3198840646"/>
                    </a:ext>
                  </a:extLst>
                </a:gridCol>
                <a:gridCol w="1543037">
                  <a:extLst>
                    <a:ext uri="{9D8B030D-6E8A-4147-A177-3AD203B41FA5}">
                      <a16:colId xmlns:a16="http://schemas.microsoft.com/office/drawing/2014/main" val="1438944466"/>
                    </a:ext>
                  </a:extLst>
                </a:gridCol>
                <a:gridCol w="1543037">
                  <a:extLst>
                    <a:ext uri="{9D8B030D-6E8A-4147-A177-3AD203B41FA5}">
                      <a16:colId xmlns:a16="http://schemas.microsoft.com/office/drawing/2014/main" val="1290545858"/>
                    </a:ext>
                  </a:extLst>
                </a:gridCol>
              </a:tblGrid>
              <a:tr h="275253"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One-Sample Kolmogorov-Smirnov Test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36537"/>
                  </a:ext>
                </a:extLst>
              </a:tr>
              <a:tr h="56285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Residual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2166"/>
                  </a:ext>
                </a:extLst>
              </a:tr>
              <a:tr h="265689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097118"/>
                  </a:ext>
                </a:extLst>
              </a:tr>
              <a:tr h="265689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 Parameters</a:t>
                      </a:r>
                      <a:r>
                        <a:rPr lang="en-US" sz="1200" baseline="300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.0000000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60794"/>
                  </a:ext>
                </a:extLst>
              </a:tr>
              <a:tr h="265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65.14438187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99605"/>
                  </a:ext>
                </a:extLst>
              </a:tr>
              <a:tr h="265689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 Extreme Differences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Absolute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926530"/>
                  </a:ext>
                </a:extLst>
              </a:tr>
              <a:tr h="265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657421"/>
                  </a:ext>
                </a:extLst>
              </a:tr>
              <a:tr h="265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-.152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483962"/>
                  </a:ext>
                </a:extLst>
              </a:tr>
              <a:tr h="265689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Statistic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2173"/>
                  </a:ext>
                </a:extLst>
              </a:tr>
              <a:tr h="265689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Asymp. Sig. (2-tailed)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r>
                        <a:rPr lang="en-US" sz="1200" baseline="300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53831"/>
                  </a:ext>
                </a:extLst>
              </a:tr>
              <a:tr h="265689">
                <a:tc grid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Test distribution is Normal.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389218"/>
                  </a:ext>
                </a:extLst>
              </a:tr>
              <a:tr h="265689">
                <a:tc grid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 Calculated from data.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75621"/>
                  </a:ext>
                </a:extLst>
              </a:tr>
              <a:tr h="265689">
                <a:tc grid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 Lilliefors Significance Correction.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7304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34D78D-87AB-4B87-BA18-5A68371BE50C}"/>
              </a:ext>
            </a:extLst>
          </p:cNvPr>
          <p:cNvSpPr txBox="1"/>
          <p:nvPr/>
        </p:nvSpPr>
        <p:spPr>
          <a:xfrm>
            <a:off x="454665" y="1875925"/>
            <a:ext cx="5641335" cy="258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lnSpc>
                <a:spcPct val="150000"/>
              </a:lnSpc>
              <a:spcAft>
                <a:spcPts val="100"/>
              </a:spcAft>
              <a:buSzPct val="100000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 baza rezultatelor obținute, considerând un risc de 1%, se poate afirma că: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Distribuția erorilor nu urmează o lege normală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Erorile sunt homoscedastice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Distribuția erorilor urmează o lege normală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Erorile sunt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7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EFBBF9-A384-469A-9575-16C93798D5D9}"/>
                  </a:ext>
                </a:extLst>
              </p:cNvPr>
              <p:cNvSpPr txBox="1"/>
              <p:nvPr/>
            </p:nvSpPr>
            <p:spPr>
              <a:xfrm>
                <a:off x="891084" y="615088"/>
                <a:ext cx="10191465" cy="5084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07000"/>
                  </a:lnSpc>
                </a:pPr>
                <a:r>
                  <a:rPr lang="ro-RO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12.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erorile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estimate ale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unui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model de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regresie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liniară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simplă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obținute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pe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baza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unui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eșantion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n=850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observații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s-a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obținut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valoarea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calculată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testului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Durbin-Watson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egală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cu 2,008.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Pentru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risc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0,05, se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poate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considera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că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erorile</a:t>
                </a:r>
                <a:r>
                  <a:rPr lang="en-US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sunt: </a:t>
                </a:r>
                <a:endParaRPr lang="en-US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autocorelate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pozitiv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autocorelate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necorelate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 se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poate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preciza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dacă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există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autocorelare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 a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erorilor</a:t>
                </a:r>
                <a:endParaRPr lang="ro-RO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>
                  <a:lnSpc>
                    <a:spcPct val="150000"/>
                  </a:lnSpc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13. Forma generală a modelului de tip Putere este: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𝑌 = 𝛽0 + 𝛽1𝑙𝑛𝑋 + 𝜀</a:t>
                </a:r>
                <a:endParaRPr lang="ro-RO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ro-RO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𝑌 = 𝛽0+𝛽1𝑋+𝜀</a:t>
                </a:r>
                <a:endParaRPr lang="ro-RO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ro-RO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EFBBF9-A384-469A-9575-16C93798D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84" y="615088"/>
                <a:ext cx="10191465" cy="5084277"/>
              </a:xfrm>
              <a:prstGeom prst="rect">
                <a:avLst/>
              </a:prstGeom>
              <a:blipFill>
                <a:blip r:embed="rId2"/>
                <a:stretch>
                  <a:fillRect l="-478" t="-719" r="-538" b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55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05FF90-0295-4162-949A-3CF5954F7C7D}"/>
              </a:ext>
            </a:extLst>
          </p:cNvPr>
          <p:cNvSpPr txBox="1"/>
          <p:nvPr/>
        </p:nvSpPr>
        <p:spPr>
          <a:xfrm>
            <a:off x="945106" y="808546"/>
            <a:ext cx="10273353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spcAft>
                <a:spcPts val="800"/>
              </a:spcAft>
            </a:pP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estimate ale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de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s-au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obținut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rezultatele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o-RO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2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BADC43-619B-4774-8C8A-2FDDD63E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83837"/>
              </p:ext>
            </p:extLst>
          </p:nvPr>
        </p:nvGraphicFramePr>
        <p:xfrm>
          <a:off x="822276" y="1452623"/>
          <a:ext cx="3640542" cy="4596831"/>
        </p:xfrm>
        <a:graphic>
          <a:graphicData uri="http://schemas.openxmlformats.org/drawingml/2006/table">
            <a:tbl>
              <a:tblPr/>
              <a:tblGrid>
                <a:gridCol w="2127857">
                  <a:extLst>
                    <a:ext uri="{9D8B030D-6E8A-4147-A177-3AD203B41FA5}">
                      <a16:colId xmlns:a16="http://schemas.microsoft.com/office/drawing/2014/main" val="881338832"/>
                    </a:ext>
                  </a:extLst>
                </a:gridCol>
                <a:gridCol w="1512685">
                  <a:extLst>
                    <a:ext uri="{9D8B030D-6E8A-4147-A177-3AD203B41FA5}">
                      <a16:colId xmlns:a16="http://schemas.microsoft.com/office/drawing/2014/main" val="4008691046"/>
                    </a:ext>
                  </a:extLst>
                </a:gridCol>
              </a:tblGrid>
              <a:tr h="307043"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endParaRPr lang="ro-RO" sz="2000" b="1" dirty="0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Runs Test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92616"/>
                  </a:ext>
                </a:extLst>
              </a:tr>
              <a:tr h="813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Residual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52311"/>
                  </a:ext>
                </a:extLst>
              </a:tr>
              <a:tr h="272279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Value</a:t>
                      </a:r>
                      <a:r>
                        <a:rPr lang="en-US" sz="1400" baseline="300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-.37253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386154"/>
                  </a:ext>
                </a:extLst>
              </a:tr>
              <a:tr h="54295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Cases &lt; Test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713993"/>
                  </a:ext>
                </a:extLst>
              </a:tr>
              <a:tr h="54295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Cases &gt;= Test Value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33543"/>
                  </a:ext>
                </a:extLst>
              </a:tr>
              <a:tr h="272279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Cases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503452"/>
                  </a:ext>
                </a:extLst>
              </a:tr>
              <a:tr h="54295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Runs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560199"/>
                  </a:ext>
                </a:extLst>
              </a:tr>
              <a:tr h="272279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-.686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569118"/>
                  </a:ext>
                </a:extLst>
              </a:tr>
              <a:tr h="54295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Asymp. Sig. (2-tailed)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.492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642540"/>
                  </a:ext>
                </a:extLst>
              </a:tr>
              <a:tr h="272279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Median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944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ECDC96-90C4-4FE7-AA63-B140CD1C717E}"/>
              </a:ext>
            </a:extLst>
          </p:cNvPr>
          <p:cNvSpPr txBox="1"/>
          <p:nvPr/>
        </p:nvSpPr>
        <p:spPr>
          <a:xfrm>
            <a:off x="5445456" y="1679803"/>
            <a:ext cx="5895833" cy="325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o-RO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folosind un risc de 1%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defTabSz="914400">
              <a:lnSpc>
                <a:spcPct val="20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 corelate</a:t>
            </a:r>
          </a:p>
          <a:p>
            <a:pPr marL="342900" lvl="0" indent="-342900" defTabSz="914400">
              <a:lnSpc>
                <a:spcPct val="20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distribuite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>
              <a:lnSpc>
                <a:spcPct val="20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 sunt corelate</a:t>
            </a:r>
          </a:p>
          <a:p>
            <a:pPr marL="342900" lvl="0" indent="-342900" defTabSz="914400">
              <a:lnSpc>
                <a:spcPct val="20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heteroscedastice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50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73F6A4-BB17-4B96-A663-CA337D50ACD7}"/>
              </a:ext>
            </a:extLst>
          </p:cNvPr>
          <p:cNvSpPr txBox="1"/>
          <p:nvPr/>
        </p:nvSpPr>
        <p:spPr>
          <a:xfrm>
            <a:off x="1078173" y="736978"/>
            <a:ext cx="8789158" cy="458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Pentru testarea ipotezei de normalitate a erorilor se utilizează testele: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 plot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Jarque-Bera</a:t>
            </a: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Fisher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  <a:buFont typeface="+mj-lt"/>
              <a:buAutoNum type="alphaLcPeriod"/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Un model de regresie este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homoscedastic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dacă: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Erorile modelului au media egală cu zero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Erorile de modelare sunt independente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Variantele erorilor de modelare sunt egale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Erorile au dispersia cuprinsă în intervalul (0,1)</a:t>
            </a:r>
          </a:p>
        </p:txBody>
      </p:sp>
    </p:spTree>
    <p:extLst>
      <p:ext uri="{BB962C8B-B14F-4D97-AF65-F5344CB8AC3E}">
        <p14:creationId xmlns:p14="http://schemas.microsoft.com/office/powerpoint/2010/main" val="355647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A67C5-4B92-4C73-875B-A3668ABEE612}"/>
              </a:ext>
            </a:extLst>
          </p:cNvPr>
          <p:cNvSpPr txBox="1"/>
          <p:nvPr/>
        </p:nvSpPr>
        <p:spPr>
          <a:xfrm>
            <a:off x="849573" y="712497"/>
            <a:ext cx="10492854" cy="511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>
              <a:spcAft>
                <a:spcPts val="100"/>
              </a:spcAft>
              <a:buClr>
                <a:schemeClr val="accent1"/>
              </a:buClr>
              <a:buSzPct val="100000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În studiul legăturii dintre variabilele PIB pe cap de locuitor și Indicele dezvoltării umane(IDU), pentru datele înregistrate în diferite țări ale Uniunii Europene, s-au obținut următoarele rezultate:</a:t>
            </a: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adevărată afirmația: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Nivelul Indicelui dezvoltării umane crește, în medie, cu 7,813%, la o creștere cu 1% a PIB-ului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Nivelul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Pib-ului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crește, în medie cu 781,3%, la o creștere a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Pib-ului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1%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Nivelul Indicelui dezvoltării umane crește, în medie, cu 192,769 %, la o creștere cu 1% a PIB-ului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Nivelul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Pib-ului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crește, în medie cu 7,813%, la o creștere a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Pib-ului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1%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6C4790-3CA7-420D-B65C-3857B368A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47470"/>
              </p:ext>
            </p:extLst>
          </p:nvPr>
        </p:nvGraphicFramePr>
        <p:xfrm>
          <a:off x="2689273" y="1583989"/>
          <a:ext cx="6495670" cy="2048878"/>
        </p:xfrm>
        <a:graphic>
          <a:graphicData uri="http://schemas.openxmlformats.org/drawingml/2006/table">
            <a:tbl>
              <a:tblPr/>
              <a:tblGrid>
                <a:gridCol w="1210188">
                  <a:extLst>
                    <a:ext uri="{9D8B030D-6E8A-4147-A177-3AD203B41FA5}">
                      <a16:colId xmlns:a16="http://schemas.microsoft.com/office/drawing/2014/main" val="4033075700"/>
                    </a:ext>
                  </a:extLst>
                </a:gridCol>
                <a:gridCol w="1210188">
                  <a:extLst>
                    <a:ext uri="{9D8B030D-6E8A-4147-A177-3AD203B41FA5}">
                      <a16:colId xmlns:a16="http://schemas.microsoft.com/office/drawing/2014/main" val="166713566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2344600605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2419315926"/>
                    </a:ext>
                  </a:extLst>
                </a:gridCol>
                <a:gridCol w="931755">
                  <a:extLst>
                    <a:ext uri="{9D8B030D-6E8A-4147-A177-3AD203B41FA5}">
                      <a16:colId xmlns:a16="http://schemas.microsoft.com/office/drawing/2014/main" val="55082240"/>
                    </a:ext>
                  </a:extLst>
                </a:gridCol>
                <a:gridCol w="472023">
                  <a:extLst>
                    <a:ext uri="{9D8B030D-6E8A-4147-A177-3AD203B41FA5}">
                      <a16:colId xmlns:a16="http://schemas.microsoft.com/office/drawing/2014/main" val="1688896610"/>
                    </a:ext>
                  </a:extLst>
                </a:gridCol>
              </a:tblGrid>
              <a:tr h="238625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8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52001"/>
                  </a:ext>
                </a:extLst>
              </a:tr>
              <a:tr h="45693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Coefficients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Standardized Coefficients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29035"/>
                  </a:ext>
                </a:extLst>
              </a:tr>
              <a:tr h="219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o-RO" sz="12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20373"/>
                  </a:ext>
                </a:extLst>
              </a:tr>
              <a:tr h="456937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(IDU)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7.813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.531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.980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14.721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90468"/>
                  </a:ext>
                </a:extLst>
              </a:tr>
              <a:tr h="456937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(Constant)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192.769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12.100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15.931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43645"/>
                  </a:ext>
                </a:extLst>
              </a:tr>
              <a:tr h="219721">
                <a:tc grid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dependent </a:t>
                      </a:r>
                      <a:r>
                        <a:rPr lang="ro-RO" sz="12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2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2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(PIB).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4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55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24E9B-5850-490C-8319-C46290F48C49}"/>
              </a:ext>
            </a:extLst>
          </p:cNvPr>
          <p:cNvSpPr txBox="1"/>
          <p:nvPr/>
        </p:nvSpPr>
        <p:spPr>
          <a:xfrm>
            <a:off x="822277" y="522819"/>
            <a:ext cx="10914797" cy="5723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spcAft>
                <a:spcPts val="100"/>
              </a:spcAft>
              <a:buClr>
                <a:schemeClr val="accent1"/>
              </a:buClr>
              <a:buSzPct val="100000"/>
            </a:pP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În studiul legăturii dintre variabilele PIB pe cap de locuitor(</a:t>
            </a:r>
            <a:r>
              <a:rPr lang="ro-RO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u.m</a:t>
            </a:r>
            <a:r>
              <a:rPr lang="ro-RO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și Rata inflației (%), pentru datele înregistrate în diferite țări ale Uniunii Europene, s-au obținut următoarele rezultate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endParaRPr lang="ro-RO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50000"/>
              </a:lnSpc>
              <a:spcAft>
                <a:spcPts val="100"/>
              </a:spcAft>
              <a:buClr>
                <a:schemeClr val="accent1"/>
              </a:buClr>
              <a:buSzPct val="100000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adevărată afirmația: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Nivelul mediu estimat al PIB pe cap de locuitor este de 152,143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u.m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atunci când nivelul inflației este zero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creștere cu 1% a ratei inflației determină o creștere, în medie, cu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(0,845)% a nivelului PIB pe cap de locuitor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creștere cu 1% a ratei inflației determină o creștere, în medie, cu 0,00845 % a nivelului PIB pe cap de locuitor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creștere cu 1% a ratei inflației determină o creștere, în medie, cu 0,00845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u.m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nivelului PIB pe cap de locuitor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58710D-667D-4EB2-A818-7D3059FB0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64029"/>
              </p:ext>
            </p:extLst>
          </p:nvPr>
        </p:nvGraphicFramePr>
        <p:xfrm>
          <a:off x="2689273" y="1583989"/>
          <a:ext cx="6495670" cy="2048878"/>
        </p:xfrm>
        <a:graphic>
          <a:graphicData uri="http://schemas.openxmlformats.org/drawingml/2006/table">
            <a:tbl>
              <a:tblPr/>
              <a:tblGrid>
                <a:gridCol w="1210188">
                  <a:extLst>
                    <a:ext uri="{9D8B030D-6E8A-4147-A177-3AD203B41FA5}">
                      <a16:colId xmlns:a16="http://schemas.microsoft.com/office/drawing/2014/main" val="4033075700"/>
                    </a:ext>
                  </a:extLst>
                </a:gridCol>
                <a:gridCol w="1210188">
                  <a:extLst>
                    <a:ext uri="{9D8B030D-6E8A-4147-A177-3AD203B41FA5}">
                      <a16:colId xmlns:a16="http://schemas.microsoft.com/office/drawing/2014/main" val="166713566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2344600605"/>
                    </a:ext>
                  </a:extLst>
                </a:gridCol>
                <a:gridCol w="1335758">
                  <a:extLst>
                    <a:ext uri="{9D8B030D-6E8A-4147-A177-3AD203B41FA5}">
                      <a16:colId xmlns:a16="http://schemas.microsoft.com/office/drawing/2014/main" val="2419315926"/>
                    </a:ext>
                  </a:extLst>
                </a:gridCol>
                <a:gridCol w="931755">
                  <a:extLst>
                    <a:ext uri="{9D8B030D-6E8A-4147-A177-3AD203B41FA5}">
                      <a16:colId xmlns:a16="http://schemas.microsoft.com/office/drawing/2014/main" val="55082240"/>
                    </a:ext>
                  </a:extLst>
                </a:gridCol>
                <a:gridCol w="472023">
                  <a:extLst>
                    <a:ext uri="{9D8B030D-6E8A-4147-A177-3AD203B41FA5}">
                      <a16:colId xmlns:a16="http://schemas.microsoft.com/office/drawing/2014/main" val="1688896610"/>
                    </a:ext>
                  </a:extLst>
                </a:gridCol>
              </a:tblGrid>
              <a:tr h="238625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8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752001"/>
                  </a:ext>
                </a:extLst>
              </a:tr>
              <a:tr h="456937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Coefficients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Standardized Coefficients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329035"/>
                  </a:ext>
                </a:extLst>
              </a:tr>
              <a:tr h="2197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o-RO" sz="12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20373"/>
                  </a:ext>
                </a:extLst>
              </a:tr>
              <a:tr h="456937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o-RO" sz="12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Inflatie</a:t>
                      </a: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.845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.036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.451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23.457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90468"/>
                  </a:ext>
                </a:extLst>
              </a:tr>
              <a:tr h="456937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(Constant)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152.143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26.106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o-RO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5.528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43645"/>
                  </a:ext>
                </a:extLst>
              </a:tr>
              <a:tr h="219721">
                <a:tc grid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dependent </a:t>
                      </a:r>
                      <a:r>
                        <a:rPr lang="ro-RO" sz="12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sz="12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o-RO" sz="12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(PIB).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4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33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0FA-9B3B-461E-9E83-E391769D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REGRESIA NELINIAR</a:t>
            </a:r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19E6-5395-4A4D-BA5F-6D910F9D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ro-RO" sz="1800" b="1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MODELE LINIARIZABILE 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ro-RO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Modele cu variabila dependentă logaritmată și variabila independentă logaritmată: </a:t>
            </a:r>
            <a:r>
              <a:rPr lang="ro-RO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Modelul Power (de tip putere/ log-liniar)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ro-RO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Modele cu variabila dependentă logaritmată: </a:t>
            </a:r>
            <a:r>
              <a:rPr lang="ro-RO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Compound (Compus), </a:t>
            </a:r>
            <a:r>
              <a:rPr lang="ro-RO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Growth</a:t>
            </a:r>
            <a:r>
              <a:rPr lang="ro-RO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(Creștere), </a:t>
            </a:r>
            <a:r>
              <a:rPr lang="ro-RO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  <a:r>
              <a:rPr lang="ro-RO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(Exponențial)</a:t>
            </a:r>
            <a:endParaRPr lang="en-US" sz="16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ro-RO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Modele cu variabila independentă logaritmată: </a:t>
            </a:r>
            <a:r>
              <a:rPr lang="ro-RO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Logaritmic</a:t>
            </a:r>
            <a:r>
              <a:rPr lang="ro-RO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7000"/>
              </a:lnSpc>
              <a:buNone/>
            </a:pPr>
            <a:r>
              <a:rPr lang="ro-RO" sz="18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B. MODELE POLINOMIALE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ro-RO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 parabolic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ro-RO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 cubic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73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4881-444E-4A30-9AA5-76446660363F}"/>
              </a:ext>
            </a:extLst>
          </p:cNvPr>
          <p:cNvSpPr txBox="1"/>
          <p:nvPr/>
        </p:nvSpPr>
        <p:spPr>
          <a:xfrm>
            <a:off x="627797" y="368490"/>
            <a:ext cx="10986448" cy="603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Se estimează un model de regresie între salariul curent al angajaților (Y - mii $) și experiența anterioară (X- luni) . În demersul verificării ipotezelor asupra acestui model de regresie, se aplică testul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Glejser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se obțin rezultatele de mai jos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Cunoscând volumul eșantionului n=474 și un risc de 0.01,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adevărată afirmația:</a:t>
            </a: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tcalculat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|=2.242 &lt;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tteoretic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=2.576, nu există o legătură liniară semnificativă între erori în mărime absolută și valorile variabilei independente, prin urmare erorile sunt homoscedastice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o creștere cu 1 lună a experienței anterioare, salariul curent scade, în medie, cu 12,843 mii $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tcalculat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|=2.242 &lt;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tteoretic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=2.576, erorile sunt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heteroscedastice</a:t>
            </a: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Varianța erorilor nu este constantă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4FCE8D-872F-4EB8-ABA7-3CAF7B690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058895"/>
              </p:ext>
            </p:extLst>
          </p:nvPr>
        </p:nvGraphicFramePr>
        <p:xfrm>
          <a:off x="2036222" y="1268369"/>
          <a:ext cx="8119556" cy="2160631"/>
        </p:xfrm>
        <a:graphic>
          <a:graphicData uri="http://schemas.openxmlformats.org/drawingml/2006/table">
            <a:tbl>
              <a:tblPr/>
              <a:tblGrid>
                <a:gridCol w="1772237">
                  <a:extLst>
                    <a:ext uri="{9D8B030D-6E8A-4147-A177-3AD203B41FA5}">
                      <a16:colId xmlns:a16="http://schemas.microsoft.com/office/drawing/2014/main" val="4107802621"/>
                    </a:ext>
                  </a:extLst>
                </a:gridCol>
                <a:gridCol w="1772237">
                  <a:extLst>
                    <a:ext uri="{9D8B030D-6E8A-4147-A177-3AD203B41FA5}">
                      <a16:colId xmlns:a16="http://schemas.microsoft.com/office/drawing/2014/main" val="2767639068"/>
                    </a:ext>
                  </a:extLst>
                </a:gridCol>
                <a:gridCol w="963976">
                  <a:extLst>
                    <a:ext uri="{9D8B030D-6E8A-4147-A177-3AD203B41FA5}">
                      <a16:colId xmlns:a16="http://schemas.microsoft.com/office/drawing/2014/main" val="2985643251"/>
                    </a:ext>
                  </a:extLst>
                </a:gridCol>
                <a:gridCol w="1063198">
                  <a:extLst>
                    <a:ext uri="{9D8B030D-6E8A-4147-A177-3AD203B41FA5}">
                      <a16:colId xmlns:a16="http://schemas.microsoft.com/office/drawing/2014/main" val="1446657459"/>
                    </a:ext>
                  </a:extLst>
                </a:gridCol>
                <a:gridCol w="1063198">
                  <a:extLst>
                    <a:ext uri="{9D8B030D-6E8A-4147-A177-3AD203B41FA5}">
                      <a16:colId xmlns:a16="http://schemas.microsoft.com/office/drawing/2014/main" val="1269399604"/>
                    </a:ext>
                  </a:extLst>
                </a:gridCol>
                <a:gridCol w="742355">
                  <a:extLst>
                    <a:ext uri="{9D8B030D-6E8A-4147-A177-3AD203B41FA5}">
                      <a16:colId xmlns:a16="http://schemas.microsoft.com/office/drawing/2014/main" val="3940387819"/>
                    </a:ext>
                  </a:extLst>
                </a:gridCol>
                <a:gridCol w="742355">
                  <a:extLst>
                    <a:ext uri="{9D8B030D-6E8A-4147-A177-3AD203B41FA5}">
                      <a16:colId xmlns:a16="http://schemas.microsoft.com/office/drawing/2014/main" val="1220785133"/>
                    </a:ext>
                  </a:extLst>
                </a:gridCol>
              </a:tblGrid>
              <a:tr h="391355">
                <a:tc gridSpan="7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endParaRPr lang="ro-RO" sz="2000" b="1" dirty="0">
                        <a:solidFill>
                          <a:srgbClr val="010205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Coefficients</a:t>
                      </a:r>
                      <a:r>
                        <a:rPr lang="en-US" sz="2000" b="1" baseline="300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206955"/>
                  </a:ext>
                </a:extLst>
              </a:tr>
              <a:tr h="510047">
                <a:tc rowSpan="2"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Coefficients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Standardized Coefficients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500364"/>
                  </a:ext>
                </a:extLst>
              </a:tr>
              <a:tr h="15225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01730"/>
                  </a:ext>
                </a:extLst>
              </a:tr>
              <a:tr h="278825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(Constant)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13140.501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751.092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47876"/>
                  </a:ext>
                </a:extLst>
              </a:tr>
              <a:tr h="250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Experienta</a:t>
                      </a:r>
                      <a:r>
                        <a:rPr lang="en-US" sz="14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anterioara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-12.843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5.297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-.111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06562"/>
                  </a:ext>
                </a:extLst>
              </a:tr>
              <a:tr h="152259">
                <a:tc gridSpan="7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Dependent Variable: </a:t>
                      </a:r>
                      <a:r>
                        <a:rPr lang="en-US" sz="14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erori_absolute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5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527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DA8AB-AB77-4078-AAA4-20BC6608A3F4}"/>
              </a:ext>
            </a:extLst>
          </p:cNvPr>
          <p:cNvSpPr txBox="1"/>
          <p:nvPr/>
        </p:nvSpPr>
        <p:spPr>
          <a:xfrm>
            <a:off x="1239253" y="842211"/>
            <a:ext cx="9709484" cy="534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În urma analizei legăturii dintre variabilele independente ale unui model de regresie, s-au obținut următoarele rezultate:</a:t>
            </a: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poate considera că:</a:t>
            </a: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Ipoteza de coliniaritate este respectată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 variabilele independente există o legătură de tip parabolic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Ipoteza de necoliniaritate este respectată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 variabilele independente există coliniaritate perfectă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04D660-A927-4051-AA9A-C36903EC2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0587"/>
              </p:ext>
            </p:extLst>
          </p:nvPr>
        </p:nvGraphicFramePr>
        <p:xfrm>
          <a:off x="1840373" y="1765541"/>
          <a:ext cx="8507244" cy="1977786"/>
        </p:xfrm>
        <a:graphic>
          <a:graphicData uri="http://schemas.openxmlformats.org/drawingml/2006/table">
            <a:tbl>
              <a:tblPr/>
              <a:tblGrid>
                <a:gridCol w="1259787">
                  <a:extLst>
                    <a:ext uri="{9D8B030D-6E8A-4147-A177-3AD203B41FA5}">
                      <a16:colId xmlns:a16="http://schemas.microsoft.com/office/drawing/2014/main" val="1826134996"/>
                    </a:ext>
                  </a:extLst>
                </a:gridCol>
                <a:gridCol w="1259787">
                  <a:extLst>
                    <a:ext uri="{9D8B030D-6E8A-4147-A177-3AD203B41FA5}">
                      <a16:colId xmlns:a16="http://schemas.microsoft.com/office/drawing/2014/main" val="2938634826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1389238562"/>
                    </a:ext>
                  </a:extLst>
                </a:gridCol>
                <a:gridCol w="1024832">
                  <a:extLst>
                    <a:ext uri="{9D8B030D-6E8A-4147-A177-3AD203B41FA5}">
                      <a16:colId xmlns:a16="http://schemas.microsoft.com/office/drawing/2014/main" val="3473206208"/>
                    </a:ext>
                  </a:extLst>
                </a:gridCol>
                <a:gridCol w="1024832">
                  <a:extLst>
                    <a:ext uri="{9D8B030D-6E8A-4147-A177-3AD203B41FA5}">
                      <a16:colId xmlns:a16="http://schemas.microsoft.com/office/drawing/2014/main" val="460597990"/>
                    </a:ext>
                  </a:extLst>
                </a:gridCol>
                <a:gridCol w="714906">
                  <a:extLst>
                    <a:ext uri="{9D8B030D-6E8A-4147-A177-3AD203B41FA5}">
                      <a16:colId xmlns:a16="http://schemas.microsoft.com/office/drawing/2014/main" val="3145764997"/>
                    </a:ext>
                  </a:extLst>
                </a:gridCol>
                <a:gridCol w="789877">
                  <a:extLst>
                    <a:ext uri="{9D8B030D-6E8A-4147-A177-3AD203B41FA5}">
                      <a16:colId xmlns:a16="http://schemas.microsoft.com/office/drawing/2014/main" val="3764511516"/>
                    </a:ext>
                  </a:extLst>
                </a:gridCol>
                <a:gridCol w="789877">
                  <a:extLst>
                    <a:ext uri="{9D8B030D-6E8A-4147-A177-3AD203B41FA5}">
                      <a16:colId xmlns:a16="http://schemas.microsoft.com/office/drawing/2014/main" val="3990604805"/>
                    </a:ext>
                  </a:extLst>
                </a:gridCol>
                <a:gridCol w="714906">
                  <a:extLst>
                    <a:ext uri="{9D8B030D-6E8A-4147-A177-3AD203B41FA5}">
                      <a16:colId xmlns:a16="http://schemas.microsoft.com/office/drawing/2014/main" val="544618704"/>
                    </a:ext>
                  </a:extLst>
                </a:gridCol>
              </a:tblGrid>
              <a:tr h="250519">
                <a:tc gridSpan="9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Coefficients</a:t>
                      </a:r>
                      <a:r>
                        <a:rPr lang="en-US" sz="1100" b="1" baseline="300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6984"/>
                  </a:ext>
                </a:extLst>
              </a:tr>
              <a:tr h="512280">
                <a:tc rowSpan="2"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Coefficients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Standardized Coefficients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Collinearity Statistics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918149"/>
                  </a:ext>
                </a:extLst>
              </a:tr>
              <a:tr h="241814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Tolerance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5033"/>
                  </a:ext>
                </a:extLst>
              </a:tr>
              <a:tr h="247731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(Constant)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-49.553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-12.228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884197"/>
                  </a:ext>
                </a:extLst>
              </a:tr>
              <a:tr h="241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9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Nivel </a:t>
                      </a:r>
                      <a:r>
                        <a:rPr lang="ro-RO" sz="9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educatie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11.998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471448"/>
                  </a:ext>
                </a:extLst>
              </a:tr>
              <a:tr h="2418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ro-RO" sz="9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Varsta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30.058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.984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837363"/>
                  </a:ext>
                </a:extLst>
              </a:tr>
              <a:tr h="241814">
                <a:tc gridSpan="9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Dependent Variable: </a:t>
                      </a:r>
                      <a:r>
                        <a:rPr lang="ro-RO" sz="9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Salariu curent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5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379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92C4DF-FD6A-4BFB-8D48-23DE7467DA26}"/>
              </a:ext>
            </a:extLst>
          </p:cNvPr>
          <p:cNvSpPr txBox="1"/>
          <p:nvPr/>
        </p:nvSpPr>
        <p:spPr>
          <a:xfrm>
            <a:off x="1105469" y="846161"/>
            <a:ext cx="10017456" cy="521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21. În urma analizei legăturii dintre </a:t>
            </a:r>
            <a:r>
              <a:rPr lang="ro-RO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Costul unitar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(unități monetare) </a:t>
            </a:r>
            <a:r>
              <a:rPr lang="ro-RO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Producție 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eci bucăți), înregistrate pentru </a:t>
            </a:r>
            <a:r>
              <a:rPr lang="ro-RO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ţările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Uniunii Europene, s-au </a:t>
            </a:r>
            <a:r>
              <a:rPr lang="ro-RO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obţinut</a:t>
            </a: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următoarele rezultate:</a:t>
            </a:r>
          </a:p>
          <a:p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o-RO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adevărată afirmația: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Ecuația modelului de regresie este: </a:t>
            </a:r>
            <a:r>
              <a:rPr lang="ro-RO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=-18,515 + 1,210X1 +89,856X2 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produc aproximativ 7.65  bucăți din respectivul produs pentru care costul unitar este maxim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 de regresie este unul de tip Cubic </a:t>
            </a:r>
          </a:p>
          <a:p>
            <a:pPr marL="342900" indent="-342900" defTabSz="914400">
              <a:lnSpc>
                <a:spcPct val="150000"/>
              </a:lnSpc>
              <a:spcAft>
                <a:spcPts val="100"/>
              </a:spcAft>
              <a:buSzPct val="100000"/>
              <a:buFont typeface="+mj-lt"/>
              <a:buAutoNum type="alphaLcPeriod"/>
            </a:pPr>
            <a:r>
              <a:rPr lang="ro-RO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produc aproximativ 77 bucăți din respectivul produs pentru care costul unitar este minim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9156C3-BBFB-41A8-B421-0ACD364A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54057"/>
              </p:ext>
            </p:extLst>
          </p:nvPr>
        </p:nvGraphicFramePr>
        <p:xfrm>
          <a:off x="2460671" y="1584825"/>
          <a:ext cx="6819805" cy="2083693"/>
        </p:xfrm>
        <a:graphic>
          <a:graphicData uri="http://schemas.openxmlformats.org/drawingml/2006/table">
            <a:tbl>
              <a:tblPr/>
              <a:tblGrid>
                <a:gridCol w="1906613">
                  <a:extLst>
                    <a:ext uri="{9D8B030D-6E8A-4147-A177-3AD203B41FA5}">
                      <a16:colId xmlns:a16="http://schemas.microsoft.com/office/drawing/2014/main" val="994927518"/>
                    </a:ext>
                  </a:extLst>
                </a:gridCol>
                <a:gridCol w="848872">
                  <a:extLst>
                    <a:ext uri="{9D8B030D-6E8A-4147-A177-3AD203B41FA5}">
                      <a16:colId xmlns:a16="http://schemas.microsoft.com/office/drawing/2014/main" val="3107193548"/>
                    </a:ext>
                  </a:extLst>
                </a:gridCol>
                <a:gridCol w="1197115">
                  <a:extLst>
                    <a:ext uri="{9D8B030D-6E8A-4147-A177-3AD203B41FA5}">
                      <a16:colId xmlns:a16="http://schemas.microsoft.com/office/drawing/2014/main" val="3031691818"/>
                    </a:ext>
                  </a:extLst>
                </a:gridCol>
                <a:gridCol w="1197115">
                  <a:extLst>
                    <a:ext uri="{9D8B030D-6E8A-4147-A177-3AD203B41FA5}">
                      <a16:colId xmlns:a16="http://schemas.microsoft.com/office/drawing/2014/main" val="2845213008"/>
                    </a:ext>
                  </a:extLst>
                </a:gridCol>
                <a:gridCol w="835045">
                  <a:extLst>
                    <a:ext uri="{9D8B030D-6E8A-4147-A177-3AD203B41FA5}">
                      <a16:colId xmlns:a16="http://schemas.microsoft.com/office/drawing/2014/main" val="4293523427"/>
                    </a:ext>
                  </a:extLst>
                </a:gridCol>
                <a:gridCol w="835045">
                  <a:extLst>
                    <a:ext uri="{9D8B030D-6E8A-4147-A177-3AD203B41FA5}">
                      <a16:colId xmlns:a16="http://schemas.microsoft.com/office/drawing/2014/main" val="143926002"/>
                    </a:ext>
                  </a:extLst>
                </a:gridCol>
              </a:tblGrid>
              <a:tr h="240057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20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899057"/>
                  </a:ext>
                </a:extLst>
              </a:tr>
              <a:tr h="6803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Coefficients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Standardized Coefficients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290506"/>
                  </a:ext>
                </a:extLst>
              </a:tr>
              <a:tr h="2178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29122"/>
                  </a:ext>
                </a:extLst>
              </a:tr>
              <a:tr h="228302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productie(bucati)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-18.515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-2.361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-14.152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13993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productie</a:t>
                      </a:r>
                      <a:r>
                        <a:rPr lang="ro-RO" sz="14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o-RO" sz="1400" dirty="0" err="1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bucati</a:t>
                      </a:r>
                      <a:r>
                        <a:rPr lang="ro-RO" sz="14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** 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.133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1.517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9.096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06450"/>
                  </a:ext>
                </a:extLst>
              </a:tr>
              <a:tr h="287278">
                <a:tc>
                  <a:txBody>
                    <a:bodyPr/>
                    <a:lstStyle/>
                    <a:p>
                      <a:pPr marL="38100" marR="38100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(Constant)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89.856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2.317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38.783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o-RO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68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5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6E9D5B-7128-45C5-8815-3EF7E2AA361D}"/>
                  </a:ext>
                </a:extLst>
              </p:cNvPr>
              <p:cNvSpPr txBox="1"/>
              <p:nvPr/>
            </p:nvSpPr>
            <p:spPr>
              <a:xfrm>
                <a:off x="1097880" y="776534"/>
                <a:ext cx="10344151" cy="5005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22.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Testarea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mediei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erorilor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realizeaz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 cu ajutorul testului: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χ</m:t>
                        </m:r>
                      </m:e>
                      <m:sup>
                        <m:r>
                          <a:rPr lang="ro-RO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Student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Jarque-Bera</a:t>
                </a:r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Fisher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>
                  <a:lnSpc>
                    <a:spcPct val="150000"/>
                  </a:lnSpc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defTabSz="914400">
                  <a:lnSpc>
                    <a:spcPct val="150000"/>
                  </a:lnSpc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23. Dacă pentru un model de regresie liniară multiplă, indicatorul </a:t>
                </a:r>
                <a:r>
                  <a:rPr lang="ro-RO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Tolerance</a:t>
                </a: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ia valoarea TOL=1, atunci variabilele independente sunt: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distribuite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Dependente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Necoliniare</a:t>
                </a:r>
              </a:p>
              <a:p>
                <a:pPr marL="342900" indent="-342900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Corelate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6E9D5B-7128-45C5-8815-3EF7E2AA3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80" y="776534"/>
                <a:ext cx="10344151" cy="5005473"/>
              </a:xfrm>
              <a:prstGeom prst="rect">
                <a:avLst/>
              </a:prstGeom>
              <a:blipFill>
                <a:blip r:embed="rId2"/>
                <a:stretch>
                  <a:fillRect l="-471" t="-609" r="-530" b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804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D53442-4E74-41FA-922C-D1F671DD29E9}"/>
                  </a:ext>
                </a:extLst>
              </p:cNvPr>
              <p:cNvSpPr txBox="1"/>
              <p:nvPr/>
            </p:nvSpPr>
            <p:spPr>
              <a:xfrm>
                <a:off x="778933" y="590830"/>
                <a:ext cx="10566400" cy="5771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24. Rezultatele modelării legăturii dintre Salariul curent (Y- mii $) și Nivelul de educație (X-ani) cu ajutorul unui model </a:t>
                </a:r>
                <a:r>
                  <a:rPr lang="ro-RO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Growth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pentru un eșantion de angajați, se prezintă în tabelul de mai jos:</a:t>
                </a: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 corectă afirmația:</a:t>
                </a:r>
              </a:p>
              <a:p>
                <a:pPr marL="342900" indent="-342900" algn="just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o creștere cu 1% a Nivelului de educație, Salariul curent crește, în medie, cu 1,106*100%. </a:t>
                </a:r>
              </a:p>
              <a:p>
                <a:pPr marL="342900" indent="-342900" algn="just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Ecuația estimată este: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=8208,313⋅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o-RO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1,106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lang="ro-RO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o creștere cu 1% a Nivelului de educație, Salariul curent crește, în medie, cu </a:t>
                </a:r>
                <a:r>
                  <a:rPr lang="ro-RO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ln</a:t>
                </a: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(1,106)*100%. </a:t>
                </a:r>
              </a:p>
              <a:p>
                <a:pPr marL="342900" indent="-342900" algn="just" defTabSz="914400">
                  <a:lnSpc>
                    <a:spcPct val="150000"/>
                  </a:lnSpc>
                  <a:spcAft>
                    <a:spcPts val="100"/>
                  </a:spcAft>
                  <a:buSzPct val="100000"/>
                  <a:buFont typeface="+mj-lt"/>
                  <a:buAutoNum type="alphaLcPeriod"/>
                </a:pPr>
                <a:r>
                  <a:rPr lang="ro-RO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Nivelul mediu al Salariului curent este egal cu 8208,313 $, atunci când nivelul de educație este de 1 an. </a:t>
                </a:r>
              </a:p>
              <a:p>
                <a:pPr defTabSz="914400"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ro-RO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defTabSz="914400">
                  <a:lnSpc>
                    <a:spcPct val="150000"/>
                  </a:lnSpc>
                  <a:spcAft>
                    <a:spcPts val="100"/>
                  </a:spcAft>
                  <a:buClr>
                    <a:schemeClr val="accent1"/>
                  </a:buClr>
                  <a:buSzPct val="100000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D53442-4E74-41FA-922C-D1F671DD2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33" y="590830"/>
                <a:ext cx="10566400" cy="5771452"/>
              </a:xfrm>
              <a:prstGeom prst="rect">
                <a:avLst/>
              </a:prstGeom>
              <a:blipFill>
                <a:blip r:embed="rId2"/>
                <a:stretch>
                  <a:fillRect l="-519" t="-634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38EA3-132C-43FB-96A3-EDEFCDD49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59342"/>
              </p:ext>
            </p:extLst>
          </p:nvPr>
        </p:nvGraphicFramePr>
        <p:xfrm>
          <a:off x="3424591" y="1418140"/>
          <a:ext cx="5572655" cy="2010860"/>
        </p:xfrm>
        <a:graphic>
          <a:graphicData uri="http://schemas.openxmlformats.org/drawingml/2006/table">
            <a:tbl>
              <a:tblPr/>
              <a:tblGrid>
                <a:gridCol w="1535278">
                  <a:extLst>
                    <a:ext uri="{9D8B030D-6E8A-4147-A177-3AD203B41FA5}">
                      <a16:colId xmlns:a16="http://schemas.microsoft.com/office/drawing/2014/main" val="3569627388"/>
                    </a:ext>
                  </a:extLst>
                </a:gridCol>
                <a:gridCol w="850445">
                  <a:extLst>
                    <a:ext uri="{9D8B030D-6E8A-4147-A177-3AD203B41FA5}">
                      <a16:colId xmlns:a16="http://schemas.microsoft.com/office/drawing/2014/main" val="1283360456"/>
                    </a:ext>
                  </a:extLst>
                </a:gridCol>
                <a:gridCol w="938687">
                  <a:extLst>
                    <a:ext uri="{9D8B030D-6E8A-4147-A177-3AD203B41FA5}">
                      <a16:colId xmlns:a16="http://schemas.microsoft.com/office/drawing/2014/main" val="2871367031"/>
                    </a:ext>
                  </a:extLst>
                </a:gridCol>
                <a:gridCol w="938687">
                  <a:extLst>
                    <a:ext uri="{9D8B030D-6E8A-4147-A177-3AD203B41FA5}">
                      <a16:colId xmlns:a16="http://schemas.microsoft.com/office/drawing/2014/main" val="1117900811"/>
                    </a:ext>
                  </a:extLst>
                </a:gridCol>
                <a:gridCol w="654779">
                  <a:extLst>
                    <a:ext uri="{9D8B030D-6E8A-4147-A177-3AD203B41FA5}">
                      <a16:colId xmlns:a16="http://schemas.microsoft.com/office/drawing/2014/main" val="712608675"/>
                    </a:ext>
                  </a:extLst>
                </a:gridCol>
                <a:gridCol w="654779">
                  <a:extLst>
                    <a:ext uri="{9D8B030D-6E8A-4147-A177-3AD203B41FA5}">
                      <a16:colId xmlns:a16="http://schemas.microsoft.com/office/drawing/2014/main" val="2325990427"/>
                    </a:ext>
                  </a:extLst>
                </a:gridCol>
              </a:tblGrid>
              <a:tr h="290188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13589"/>
                  </a:ext>
                </a:extLst>
              </a:tr>
              <a:tr h="593399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Unstandardized Coefficients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Standardized Coefficients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261973"/>
                  </a:ext>
                </a:extLst>
              </a:tr>
              <a:tr h="280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95007"/>
                  </a:ext>
                </a:extLst>
              </a:tr>
              <a:tr h="280105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Nivel educație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2.053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185.470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984512"/>
                  </a:ext>
                </a:extLst>
              </a:tr>
              <a:tr h="28695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(Constant)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8208.313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614.236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13.363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63448"/>
                  </a:ext>
                </a:extLst>
              </a:tr>
              <a:tr h="280105">
                <a:tc grid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dependent variable is ln(</a:t>
                      </a:r>
                      <a:r>
                        <a:rPr lang="en-US" sz="11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Salariu</a:t>
                      </a:r>
                      <a:r>
                        <a:rPr lang="en-US" sz="11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curent</a:t>
                      </a:r>
                      <a:r>
                        <a:rPr lang="en-US" sz="11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09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28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D08307-6887-4301-AA35-EE4FC398C603}"/>
                  </a:ext>
                </a:extLst>
              </p:cNvPr>
              <p:cNvSpPr txBox="1"/>
              <p:nvPr/>
            </p:nvSpPr>
            <p:spPr>
              <a:xfrm>
                <a:off x="948267" y="519289"/>
                <a:ext cx="10284177" cy="563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25. Pentru estimarea variației medii procentuale a variabilei dependente la o variație absolută a variabilei independente cu o unitate se poate folosi un model de forma:</a:t>
                </a:r>
              </a:p>
              <a:p>
                <a:pPr marL="342900" indent="-342900" defTabSz="914400">
                  <a:lnSpc>
                    <a:spcPct val="150000"/>
                  </a:lnSpc>
                  <a:buSzPct val="100000"/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b="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sz="1600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1600" b="0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ε</m:t>
                        </m:r>
                      </m:sup>
                    </m:sSup>
                  </m:oMath>
                </a14:m>
                <a:endParaRPr lang="ro-RO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buSzPct val="100000"/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600" b="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sz="1600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1600" b="0" i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sz="16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1600" b="0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buSzPct val="100000"/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b="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sz="1600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sz="1600" b="0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ε</m:t>
                        </m:r>
                      </m:sup>
                    </m:sSup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defTabSz="914400">
                  <a:lnSpc>
                    <a:spcPct val="150000"/>
                  </a:lnSpc>
                  <a:buSzPct val="100000"/>
                  <a:buFont typeface="+mj-lt"/>
                  <a:buAutoNum type="alphaL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𝑌 = 𝛽0 + 𝛽1𝑙𝑛𝑋 + 𝜀</a:t>
                </a:r>
                <a:endParaRPr lang="ro-RO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endParaRPr lang="ro-RO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o-RO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26. Estimarea </a:t>
                </a:r>
                <a:r>
                  <a:rPr lang="ro-RO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relatiei</a:t>
                </a:r>
                <a:r>
                  <a:rPr lang="ro-RO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dintre factorii de </a:t>
                </a:r>
                <a:r>
                  <a:rPr lang="ro-RO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productie</a:t>
                </a:r>
                <a:r>
                  <a:rPr lang="ro-RO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ro-RO" sz="16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Forţa</a:t>
                </a:r>
                <a:r>
                  <a:rPr lang="ro-RO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muncă (L) </a:t>
                </a:r>
                <a:r>
                  <a:rPr lang="ro-RO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 </a:t>
                </a:r>
                <a:r>
                  <a:rPr lang="ro-RO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Capitalul fix (K)</a:t>
                </a:r>
                <a:r>
                  <a:rPr lang="ro-RO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şi</a:t>
                </a:r>
                <a:r>
                  <a:rPr lang="ro-RO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rezultatul exploat</a:t>
                </a:r>
                <a:r>
                  <a:rPr lang="ro-RO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ă</a:t>
                </a:r>
                <a:r>
                  <a:rPr lang="ro-RO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rii acestora: </a:t>
                </a:r>
                <a:r>
                  <a:rPr lang="ro-RO" sz="16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Productia</a:t>
                </a:r>
                <a:r>
                  <a:rPr lang="ro-RO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(Y)</a:t>
                </a:r>
                <a:r>
                  <a:rPr lang="ro-RO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pentru firmele dintr-o anumita ramura de activitate economica, este:</a:t>
                </a:r>
                <a:b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				</a:t>
                </a:r>
                <a:r>
                  <a:rPr lang="ro-RO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sz="1600" b="1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1600" b="1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𝟏𝟐𝟓</m:t>
                    </m:r>
                    <m:r>
                      <a:rPr lang="en-US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p>
                      <m:sSup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𝟏𝟕𝟓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𝟐𝟎𝟏</m:t>
                        </m:r>
                      </m:sup>
                    </m:sSup>
                  </m:oMath>
                </a14:m>
                <a:endParaRPr lang="en-US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228600"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Este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adev</a:t>
                </a:r>
                <a:r>
                  <a:rPr lang="ro-RO" sz="16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ărată</a:t>
                </a:r>
                <a:r>
                  <a:rPr lang="ro-RO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afirmația: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 defTabSz="914400">
                  <a:spcAft>
                    <a:spcPts val="800"/>
                  </a:spcAft>
                  <a:buSzPct val="100000"/>
                  <a:buFont typeface="+mj-lt"/>
                  <a:buAutoNum type="alphaLcPeriod"/>
                </a:pP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dacă valoarea </a:t>
                </a:r>
                <a:r>
                  <a:rPr lang="ro-RO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forţei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muncă (L) se </a:t>
                </a:r>
                <a:r>
                  <a:rPr lang="ro-RO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mentine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constantă, atunci o </a:t>
                </a:r>
                <a:r>
                  <a:rPr lang="ro-RO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creştere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cu 1% a nivelului Capitalului fix (K) duce la </a:t>
                </a:r>
                <a:r>
                  <a:rPr lang="ro-RO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creşterea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medie cu 0,175% a </a:t>
                </a:r>
                <a:r>
                  <a:rPr lang="ro-RO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Producţiei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 defTabSz="914400">
                  <a:spcAft>
                    <a:spcPts val="800"/>
                  </a:spcAft>
                  <a:buSzPct val="100000"/>
                  <a:buFont typeface="+mj-lt"/>
                  <a:buAutoNum type="alphaLcPeriod"/>
                </a:pP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 perioada analizată, procesul de </a:t>
                </a:r>
                <a:r>
                  <a:rPr lang="ro-RO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producţie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s-a caracterizat printr-un randament de scară descrescător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 defTabSz="914400">
                  <a:spcAft>
                    <a:spcPts val="800"/>
                  </a:spcAft>
                  <a:buSzPct val="100000"/>
                  <a:buFont typeface="+mj-lt"/>
                  <a:buAutoNum type="alphaLcPeriod"/>
                </a:pP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creștere cu 1% a nivelului forței de muncă (L) duce la creșterea medie a producției cu 175%, în condițiile în care capitalul fix se menține constant</a:t>
                </a:r>
              </a:p>
              <a:p>
                <a:pPr marL="342900" indent="-342900" algn="just" defTabSz="914400">
                  <a:spcAft>
                    <a:spcPts val="800"/>
                  </a:spcAft>
                  <a:buSzPct val="100000"/>
                  <a:buFont typeface="+mj-lt"/>
                  <a:buAutoNum type="alphaLcPeriod"/>
                </a:pP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în perioada analizată, procesul de </a:t>
                </a:r>
                <a:r>
                  <a:rPr lang="ro-RO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producţie</a:t>
                </a:r>
                <a:r>
                  <a:rPr lang="ro-RO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s-a caracterizat printr-un randament de scară crescător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D08307-6887-4301-AA35-EE4FC398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67" y="519289"/>
                <a:ext cx="10284177" cy="5637634"/>
              </a:xfrm>
              <a:prstGeom prst="rect">
                <a:avLst/>
              </a:prstGeom>
              <a:blipFill>
                <a:blip r:embed="rId2"/>
                <a:stretch>
                  <a:fillRect l="-356" t="-324" r="-296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249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BEDCF1E-A359-4D84-A80F-C11395032BE2}"/>
              </a:ext>
            </a:extLst>
          </p:cNvPr>
          <p:cNvSpPr txBox="1"/>
          <p:nvPr/>
        </p:nvSpPr>
        <p:spPr>
          <a:xfrm>
            <a:off x="767644" y="587023"/>
            <a:ext cx="10532533" cy="618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 În studiul legăturii dintre Salariul curent (Y – mii$) și Nivelul de educație (X – ani), pentru un eșantion de angajați, s-au estimat următoarele modele:</a:t>
            </a: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adevărată afirmația:</a:t>
            </a: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Modelul cu putere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explicativă cea mai redusă este modelul Power</a:t>
            </a: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 punct de vedere statistic nici un model nu este semnificativ</a:t>
            </a: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 mai adecvat model este modelul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descrie legătura dintre cele doua variabile, cele mai adecvate modele sunt Logaritmic și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7C318C-ADDC-4FB6-925B-51CF2E621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37158"/>
              </p:ext>
            </p:extLst>
          </p:nvPr>
        </p:nvGraphicFramePr>
        <p:xfrm>
          <a:off x="2419527" y="1433734"/>
          <a:ext cx="7352946" cy="1995266"/>
        </p:xfrm>
        <a:graphic>
          <a:graphicData uri="http://schemas.openxmlformats.org/drawingml/2006/table">
            <a:tbl>
              <a:tblPr/>
              <a:tblGrid>
                <a:gridCol w="1032614">
                  <a:extLst>
                    <a:ext uri="{9D8B030D-6E8A-4147-A177-3AD203B41FA5}">
                      <a16:colId xmlns:a16="http://schemas.microsoft.com/office/drawing/2014/main" val="834429664"/>
                    </a:ext>
                  </a:extLst>
                </a:gridCol>
                <a:gridCol w="873378">
                  <a:extLst>
                    <a:ext uri="{9D8B030D-6E8A-4147-A177-3AD203B41FA5}">
                      <a16:colId xmlns:a16="http://schemas.microsoft.com/office/drawing/2014/main" val="4070508768"/>
                    </a:ext>
                  </a:extLst>
                </a:gridCol>
                <a:gridCol w="823517">
                  <a:extLst>
                    <a:ext uri="{9D8B030D-6E8A-4147-A177-3AD203B41FA5}">
                      <a16:colId xmlns:a16="http://schemas.microsoft.com/office/drawing/2014/main" val="1697188698"/>
                    </a:ext>
                  </a:extLst>
                </a:gridCol>
                <a:gridCol w="823517">
                  <a:extLst>
                    <a:ext uri="{9D8B030D-6E8A-4147-A177-3AD203B41FA5}">
                      <a16:colId xmlns:a16="http://schemas.microsoft.com/office/drawing/2014/main" val="923879355"/>
                    </a:ext>
                  </a:extLst>
                </a:gridCol>
                <a:gridCol w="823517">
                  <a:extLst>
                    <a:ext uri="{9D8B030D-6E8A-4147-A177-3AD203B41FA5}">
                      <a16:colId xmlns:a16="http://schemas.microsoft.com/office/drawing/2014/main" val="3457742220"/>
                    </a:ext>
                  </a:extLst>
                </a:gridCol>
                <a:gridCol w="1008487">
                  <a:extLst>
                    <a:ext uri="{9D8B030D-6E8A-4147-A177-3AD203B41FA5}">
                      <a16:colId xmlns:a16="http://schemas.microsoft.com/office/drawing/2014/main" val="3571158064"/>
                    </a:ext>
                  </a:extLst>
                </a:gridCol>
                <a:gridCol w="1008487">
                  <a:extLst>
                    <a:ext uri="{9D8B030D-6E8A-4147-A177-3AD203B41FA5}">
                      <a16:colId xmlns:a16="http://schemas.microsoft.com/office/drawing/2014/main" val="1584830259"/>
                    </a:ext>
                  </a:extLst>
                </a:gridCol>
                <a:gridCol w="959429">
                  <a:extLst>
                    <a:ext uri="{9D8B030D-6E8A-4147-A177-3AD203B41FA5}">
                      <a16:colId xmlns:a16="http://schemas.microsoft.com/office/drawing/2014/main" val="3822032175"/>
                    </a:ext>
                  </a:extLst>
                </a:gridCol>
              </a:tblGrid>
              <a:tr h="257229">
                <a:tc gridSpan="8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600" b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Summary and Parameter Estimates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65472"/>
                  </a:ext>
                </a:extLst>
              </a:tr>
              <a:tr h="248291">
                <a:tc gridSpan="8"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Dependent Variable:   Current Salary 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131718"/>
                  </a:ext>
                </a:extLst>
              </a:tr>
              <a:tr h="248291">
                <a:tc row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Summary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 Estimates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7339"/>
                  </a:ext>
                </a:extLst>
              </a:tr>
              <a:tr h="248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 Square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df2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131773"/>
                  </a:ext>
                </a:extLst>
              </a:tr>
              <a:tr h="24829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Logarithmic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.357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261.599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-80291.216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44509.292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477735"/>
                  </a:ext>
                </a:extLst>
              </a:tr>
              <a:tr h="24829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326.884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1803.641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60605"/>
                  </a:ext>
                </a:extLst>
              </a:tr>
              <a:tr h="248291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Growth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.485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445.300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9.062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25185"/>
                  </a:ext>
                </a:extLst>
              </a:tr>
              <a:tr h="248291">
                <a:tc gridSpan="8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independent variable is Educational Level (years).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75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DF9580-2986-424C-9C53-23D4CEBC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66067"/>
            <a:ext cx="5538223" cy="3804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5D1A0-5D26-4129-8CE9-E458E0C76BF8}"/>
              </a:ext>
            </a:extLst>
          </p:cNvPr>
          <p:cNvSpPr txBox="1"/>
          <p:nvPr/>
        </p:nvSpPr>
        <p:spPr>
          <a:xfrm>
            <a:off x="5638800" y="297462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BEC28-F814-4289-8961-5CBC9799A59A}"/>
              </a:ext>
            </a:extLst>
          </p:cNvPr>
          <p:cNvSpPr txBox="1"/>
          <p:nvPr/>
        </p:nvSpPr>
        <p:spPr>
          <a:xfrm>
            <a:off x="578911" y="1366067"/>
            <a:ext cx="5059889" cy="45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 Conform graficului prezentat, se poate considera că: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Variabilele independente sunt coliniare</a:t>
            </a: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Variabilele independente sunt necoliniare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coliniaritate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perfect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48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75955-DF02-4049-8597-9F83F550D32D}"/>
              </a:ext>
            </a:extLst>
          </p:cNvPr>
          <p:cNvSpPr txBox="1"/>
          <p:nvPr/>
        </p:nvSpPr>
        <p:spPr>
          <a:xfrm>
            <a:off x="699911" y="893976"/>
            <a:ext cx="10814755" cy="4246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spcAft>
                <a:spcPts val="800"/>
              </a:spcAft>
            </a:pPr>
            <a:r>
              <a:rPr lang="ro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erorile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estimate ale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s-a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obținut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următoarea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grafică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o-RO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2000"/>
              </a:lnSpc>
              <a:spcAft>
                <a:spcPts val="800"/>
              </a:spcAft>
            </a:pPr>
            <a:endParaRPr lang="ro-RO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ajutorul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graficului prezentat</a:t>
            </a: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𝜀𝑖~𝑁(0,𝜎2)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lnSpc>
                <a:spcPct val="150000"/>
              </a:lnSpc>
              <a:spcAft>
                <a:spcPts val="800"/>
              </a:spcAft>
              <a:buSzPct val="100000"/>
              <a:buFont typeface="+mj-lt"/>
              <a:buAutoNum type="alphaL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repartiție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2000"/>
              </a:lnSpc>
              <a:spcAft>
                <a:spcPts val="800"/>
              </a:spcAft>
            </a:pPr>
            <a:endParaRPr lang="ro-RO" sz="16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2000"/>
              </a:lnSpc>
              <a:spcAft>
                <a:spcPts val="800"/>
              </a:spcAft>
            </a:pPr>
            <a:endParaRPr lang="ro-RO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ts val="2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372B1-32F3-4E15-B3E1-7447A9CBD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27" t="-1881" r="19191" b="1881"/>
          <a:stretch/>
        </p:blipFill>
        <p:spPr>
          <a:xfrm>
            <a:off x="7879643" y="1333500"/>
            <a:ext cx="3635023" cy="3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1C27591-B023-4754-9804-13D04E43F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10" y="390304"/>
            <a:ext cx="10405180" cy="5613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modelării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Salariului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-un model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liniar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număr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n=474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înregistrări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s-au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obţinut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următoarele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informaţii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100000"/>
              <a:buFont typeface="+mj-lt"/>
              <a:buAutoNum type="alphaLcPeriod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testului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Durbin-Watson nu ne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luarea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decizii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autocorelării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erorilor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100000"/>
              <a:buFont typeface="+mj-lt"/>
              <a:buAutoNum type="alphaLcPeriod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autocorelate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100000"/>
              <a:buFont typeface="+mj-lt"/>
              <a:buAutoNum type="alphaLcPeriod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autocorelare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maximă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negativă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SzPct val="100000"/>
              <a:buFont typeface="+mj-lt"/>
              <a:buAutoNum type="alphaLcPeriod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sunt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autocorelate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3D1BCB-3432-45F8-9908-401B86735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64691"/>
              </p:ext>
            </p:extLst>
          </p:nvPr>
        </p:nvGraphicFramePr>
        <p:xfrm>
          <a:off x="2960158" y="1387927"/>
          <a:ext cx="6511220" cy="2041073"/>
        </p:xfrm>
        <a:graphic>
          <a:graphicData uri="http://schemas.openxmlformats.org/drawingml/2006/table">
            <a:tbl>
              <a:tblPr/>
              <a:tblGrid>
                <a:gridCol w="708226">
                  <a:extLst>
                    <a:ext uri="{9D8B030D-6E8A-4147-A177-3AD203B41FA5}">
                      <a16:colId xmlns:a16="http://schemas.microsoft.com/office/drawing/2014/main" val="1366797753"/>
                    </a:ext>
                  </a:extLst>
                </a:gridCol>
                <a:gridCol w="912230">
                  <a:extLst>
                    <a:ext uri="{9D8B030D-6E8A-4147-A177-3AD203B41FA5}">
                      <a16:colId xmlns:a16="http://schemas.microsoft.com/office/drawing/2014/main" val="4020946789"/>
                    </a:ext>
                  </a:extLst>
                </a:gridCol>
                <a:gridCol w="967463">
                  <a:extLst>
                    <a:ext uri="{9D8B030D-6E8A-4147-A177-3AD203B41FA5}">
                      <a16:colId xmlns:a16="http://schemas.microsoft.com/office/drawing/2014/main" val="822632403"/>
                    </a:ext>
                  </a:extLst>
                </a:gridCol>
                <a:gridCol w="1307767">
                  <a:extLst>
                    <a:ext uri="{9D8B030D-6E8A-4147-A177-3AD203B41FA5}">
                      <a16:colId xmlns:a16="http://schemas.microsoft.com/office/drawing/2014/main" val="3973668130"/>
                    </a:ext>
                  </a:extLst>
                </a:gridCol>
                <a:gridCol w="1307767">
                  <a:extLst>
                    <a:ext uri="{9D8B030D-6E8A-4147-A177-3AD203B41FA5}">
                      <a16:colId xmlns:a16="http://schemas.microsoft.com/office/drawing/2014/main" val="1431075190"/>
                    </a:ext>
                  </a:extLst>
                </a:gridCol>
                <a:gridCol w="1307767">
                  <a:extLst>
                    <a:ext uri="{9D8B030D-6E8A-4147-A177-3AD203B41FA5}">
                      <a16:colId xmlns:a16="http://schemas.microsoft.com/office/drawing/2014/main" val="3368505428"/>
                    </a:ext>
                  </a:extLst>
                </a:gridCol>
              </a:tblGrid>
              <a:tr h="290741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US" sz="2000" b="1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  <a:r>
                        <a:rPr lang="en-US" sz="2000" b="1" baseline="30000" dirty="0" err="1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029011"/>
                  </a:ext>
                </a:extLst>
              </a:tr>
              <a:tr h="59452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 Square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Adjusted R Square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Std. Error of the Estimate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Durbin-Watson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088170"/>
                  </a:ext>
                </a:extLst>
              </a:tr>
              <a:tr h="280638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64A6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.666</a:t>
                      </a:r>
                      <a:r>
                        <a:rPr lang="en-US" sz="1400" baseline="300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.441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$12,771.556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1.879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3680"/>
                  </a:ext>
                </a:extLst>
              </a:tr>
              <a:tr h="594528">
                <a:tc grid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Predictors: (Constant), Months since Hire, Previous Experience (months), Educational Level (years)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52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05096"/>
                  </a:ext>
                </a:extLst>
              </a:tr>
              <a:tr h="280638">
                <a:tc grid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010205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b. Dependent Variable: Current Salary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1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92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51FF4-7C1B-49AA-855A-F57F2A87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13809"/>
            <a:ext cx="10058400" cy="610863"/>
          </a:xfrm>
        </p:spPr>
        <p:txBody>
          <a:bodyPr>
            <a:normAutofit fontScale="90000"/>
          </a:bodyPr>
          <a:lstStyle/>
          <a:p>
            <a:pPr algn="ctr"/>
            <a:r>
              <a:rPr lang="ro-RO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MODELE LINIARIZABILE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16E7-E7CC-4EA4-B951-480E7913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 DE TIP PUTERE (POWER)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747BA84-3F18-45B1-B13E-79832084FE0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o-RO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.G.</a:t>
                </a:r>
                <a:r>
                  <a:rPr lang="ro-RO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o-RO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.L.:</a:t>
                </a:r>
                <a:r>
                  <a:rPr lang="ro-RO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o-RO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sz="1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Interpretarea parametrilor modelului</a:t>
                </a:r>
                <a:r>
                  <a:rPr lang="en-US" sz="1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8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en-US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18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β</a:t>
                </a:r>
                <a:r>
                  <a:rPr lang="ro-RO" sz="18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valoarea medie a variabilei dependente Y, când variabila independentă X ia valoarea 1;</a:t>
                </a:r>
                <a:endParaRPr lang="en-US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l-GR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β</a:t>
                </a:r>
                <a:r>
                  <a:rPr lang="en-US" sz="1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1: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exprimă </a:t>
                </a:r>
                <a:r>
                  <a:rPr lang="ro-RO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variaţia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medie relativă (procentuală) a variabilei dependente Y la o </a:t>
                </a:r>
                <a:r>
                  <a:rPr lang="ro-RO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variaţie</a:t>
                </a:r>
                <a:r>
                  <a:rPr lang="ro-RO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relativă (procentuală) cu o unitate a variabilei independente X.</a:t>
                </a:r>
                <a:endParaRPr lang="en-US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747BA84-3F18-45B1-B13E-79832084F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086" t="-2347" r="-3951" b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2D3310-3CD6-405A-B58F-B3112FBC4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o-RO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 </a:t>
            </a:r>
            <a:r>
              <a:rPr lang="en-GB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putere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multiplu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FF1413-BF7D-422E-9351-8BDA9615A29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0813" y="2594476"/>
                <a:ext cx="5488654" cy="34563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o-RO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.G.</a:t>
                </a:r>
                <a:r>
                  <a:rPr lang="ro-RO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o-RO" altLang="en-US" sz="1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Funcţia</a:t>
                </a:r>
                <a:r>
                  <a:rPr lang="ro-RO" alt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ro-RO" altLang="en-US" sz="18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producţie</a:t>
                </a:r>
                <a:r>
                  <a:rPr lang="ro-RO" alt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ro-RO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bSup>
                    <m:r>
                      <a:rPr lang="en-US" sz="1800" b="1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sSub>
                          <m:sSubPr>
                            <m:ctrlP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endParaRPr lang="en-US" sz="18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o-RO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Interpretarea parametrilor modelului</a:t>
                </a:r>
                <a:r>
                  <a:rPr lang="en-US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este 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nivelul mediu 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 </a:t>
                </a:r>
                <a:r>
                  <a:rPr lang="ro-RO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producţiei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pentru K=1 </a:t>
                </a:r>
                <a:r>
                  <a:rPr lang="ro-RO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şi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L=1;</a:t>
                </a:r>
              </a:p>
              <a:p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este 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elasticitatea </a:t>
                </a:r>
                <a:r>
                  <a:rPr lang="ro-RO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parţială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o-RO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producţiei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în raport cu munca;</a:t>
                </a:r>
              </a:p>
              <a:p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este 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elasticitatea </a:t>
                </a:r>
                <a:r>
                  <a:rPr lang="ro-RO" sz="16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parţială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o-RO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producţiei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în raport cu capitalul;</a:t>
                </a:r>
              </a:p>
              <a:p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l-G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ro-RO" sz="1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este 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elasticitatea totală 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ro-RO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producţiei</a:t>
                </a: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în raport cu cei doi factori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=&gt; </a:t>
                </a:r>
                <a:r>
                  <a:rPr lang="ro-RO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randament de scară</a:t>
                </a:r>
                <a:r>
                  <a:rPr lang="ro-RO" sz="1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FF1413-BF7D-422E-9351-8BDA9615A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0813" y="2594476"/>
                <a:ext cx="5488654" cy="3456370"/>
              </a:xfrm>
              <a:blipFill>
                <a:blip r:embed="rId4"/>
                <a:stretch>
                  <a:fillRect l="-2333"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07E4F85-8D25-4243-9554-46EF8980CC73}"/>
              </a:ext>
            </a:extLst>
          </p:cNvPr>
          <p:cNvSpPr txBox="1"/>
          <p:nvPr/>
        </p:nvSpPr>
        <p:spPr>
          <a:xfrm>
            <a:off x="383822" y="1072665"/>
            <a:ext cx="11006666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ro-RO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 CU VARIABILA DEPENDENTĂ LOGARITMATĂ ȘI VARIABILA INDEPENDENTĂ LOGARITMATĂ</a:t>
            </a:r>
            <a:endParaRPr lang="ro-RO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3DABAB8B-D380-42E9-A66E-695C4BEC2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346002"/>
              </p:ext>
            </p:extLst>
          </p:nvPr>
        </p:nvGraphicFramePr>
        <p:xfrm>
          <a:off x="6896804" y="2504164"/>
          <a:ext cx="2687461" cy="37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500" imgH="241300" progId="Equation.3">
                  <p:embed/>
                </p:oleObj>
              </mc:Choice>
              <mc:Fallback>
                <p:oleObj name="Equation" r:id="rId5" imgW="1714500" imgH="241300" progId="Equation.3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3DABAB8B-D380-42E9-A66E-695C4BEC2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804" y="2504164"/>
                        <a:ext cx="2687461" cy="372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7724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4ADE9F-F189-460B-95E5-53D65F00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05" y="543663"/>
            <a:ext cx="9021818" cy="5090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505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7EEC-6D70-46CD-A500-7F71978A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60" y="849254"/>
            <a:ext cx="10058400" cy="522259"/>
          </a:xfrm>
          <a:noFill/>
        </p:spPr>
        <p:txBody>
          <a:bodyPr wrap="square">
            <a:spAutoFit/>
          </a:bodyPr>
          <a:lstStyle/>
          <a:p>
            <a:pPr algn="ctr" defTabSz="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MODELE CU VARIABILA DEPENDENTĂ LOGARITMATĂ</a:t>
            </a:r>
            <a:endParaRPr lang="en-US" sz="2000" b="1" i="1" u="sng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45AE7-43AF-420A-8081-B78A93A7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677" y="2014979"/>
            <a:ext cx="3237653" cy="736282"/>
          </a:xfrm>
        </p:spPr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Modelul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Compound (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compus</a:t>
            </a:r>
            <a:r>
              <a:rPr lang="en-US" sz="18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B12916-487A-4653-9D63-B874E26305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19283" y="2787089"/>
                <a:ext cx="3709250" cy="3502782"/>
              </a:xfrm>
            </p:spPr>
            <p:txBody>
              <a:bodyPr>
                <a:noAutofit/>
              </a:bodyPr>
              <a:lstStyle/>
              <a:p>
                <a:pPr marL="228600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F.G.: </a:t>
                </a: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F.L.: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func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𝑙𝑛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𝑙𝑛</m:t>
                        </m:r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ro-RO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Interpretarea</a:t>
                </a:r>
                <a:r>
                  <a:rPr lang="ro-RO" sz="16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:r>
                  <a:rPr lang="ro-RO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parametrilor</a:t>
                </a:r>
                <a:r>
                  <a:rPr lang="ro-RO" sz="16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:r>
                  <a:rPr lang="ro-RO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modelului</a:t>
                </a:r>
                <a:r>
                  <a:rPr lang="en-US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valoarea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medie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variabilei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dependente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â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nd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variabila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independent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valoarea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arat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ţ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ia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medie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procentual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ţ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ie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absolut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unitate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∗100%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ro-RO" sz="16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leg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direct</m:t>
                    </m:r>
                  </m:oMath>
                </a14:m>
                <a:r>
                  <a:rPr lang="ro-RO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ă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ro-RO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&lt; 1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leg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invers</m:t>
                    </m:r>
                    <m:r>
                      <a:rPr lang="ro-R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ă</m:t>
                    </m:r>
                  </m:oMath>
                </a14:m>
                <a:endParaRPr lang="ro-RO" sz="1600" b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</a:pPr>
                <a:endParaRPr lang="en-US" sz="16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6B12916-487A-4653-9D63-B874E2630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9283" y="2787089"/>
                <a:ext cx="3709250" cy="3502782"/>
              </a:xfrm>
              <a:blipFill>
                <a:blip r:embed="rId2"/>
                <a:stretch>
                  <a:fillRect l="-3454" r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632BA-4758-4443-AB9A-200BA0CC5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56474" y="2014979"/>
            <a:ext cx="3237653" cy="736282"/>
          </a:xfrm>
        </p:spPr>
        <p:txBody>
          <a:bodyPr/>
          <a:lstStyle/>
          <a:p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Modelul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Growth (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creștere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6F4A4E-725A-41C6-8FC1-9E4D697853D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200028" y="2787090"/>
                <a:ext cx="3712464" cy="3502781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F.G.: 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𝑌</a:t>
                </a:r>
                <a:r>
                  <a:rPr lang="en-US" sz="1600" spc="8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spc="4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nor/>
                          </m:rPr>
                          <a:rPr lang="en-US" sz="1600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F.L.: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𝑙𝑛𝑌</a:t>
                </a:r>
                <a:r>
                  <a:rPr lang="en-US" sz="1600" spc="8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spc="7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𝛽</a:t>
                </a:r>
                <a:r>
                  <a:rPr lang="en-US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spc="4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1600" spc="-1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𝛽</a:t>
                </a:r>
                <a:r>
                  <a:rPr lang="en-US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𝑋</a:t>
                </a:r>
                <a:r>
                  <a:rPr lang="en-US" sz="1600" spc="2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𝜀</a:t>
                </a:r>
              </a:p>
              <a:p>
                <a:pPr>
                  <a:spcBef>
                    <a:spcPts val="600"/>
                  </a:spcBef>
                </a:pPr>
                <a:r>
                  <a:rPr lang="ro-RO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Interpretarea</a:t>
                </a:r>
                <a:r>
                  <a:rPr lang="ro-RO" sz="16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:r>
                  <a:rPr lang="ro-RO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parametrilor</a:t>
                </a:r>
                <a:r>
                  <a:rPr lang="ro-RO" sz="16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:r>
                  <a:rPr lang="ro-RO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modelului</a:t>
                </a:r>
                <a:r>
                  <a:rPr lang="en-US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l-GR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valoarea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medie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variabilei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dependente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â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nd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variabila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independent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valoarea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sz="16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arat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ţ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medie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procentual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ţ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ie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absolut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unitate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∗100%)</m:t>
                    </m:r>
                  </m:oMath>
                </a14:m>
                <a:endParaRPr lang="ro-RO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&gt;0⇒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leg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ro-RO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irect</m:t>
                    </m:r>
                    <m:r>
                      <a:rPr lang="ro-R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ă</m:t>
                    </m:r>
                  </m:oMath>
                </a14:m>
                <a:endParaRPr lang="ro-RO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&lt;0 =&gt; leg. invers</a:t>
                </a:r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ă</a:t>
                </a:r>
                <a:endPara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6F4A4E-725A-41C6-8FC1-9E4D69785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200028" y="2787090"/>
                <a:ext cx="3712464" cy="3502781"/>
              </a:xfrm>
              <a:blipFill>
                <a:blip r:embed="rId3"/>
                <a:stretch>
                  <a:fillRect l="-3448" b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01DFB9A-3D06-4D61-AEF3-A53B908E8133}"/>
              </a:ext>
            </a:extLst>
          </p:cNvPr>
          <p:cNvSpPr txBox="1">
            <a:spLocks/>
          </p:cNvSpPr>
          <p:nvPr/>
        </p:nvSpPr>
        <p:spPr>
          <a:xfrm>
            <a:off x="8172591" y="2020220"/>
            <a:ext cx="3237653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Modelul </a:t>
            </a:r>
            <a:b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o-RO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exponențial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A1600426-E3CE-4279-B3BA-C1600948D3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72591" y="2787089"/>
                <a:ext cx="3712464" cy="350278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F.G.: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en-US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F.L.</a:t>
                </a:r>
                <a:r>
                  <a:rPr lang="en-US" sz="1600" b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𝑙𝑛𝑌</a:t>
                </a:r>
                <a:r>
                  <a:rPr lang="en-US" sz="1600" spc="9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spc="5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𝑙𝑛𝛽</a:t>
                </a:r>
                <a:r>
                  <a:rPr lang="en-US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spc="4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16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𝛽</a:t>
                </a:r>
                <a:r>
                  <a:rPr lang="en-US" sz="16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𝑋</a:t>
                </a:r>
                <a:r>
                  <a:rPr lang="en-US" sz="1600" spc="2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1600" spc="-5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panose="02040503050406030204" pitchFamily="18" charset="0"/>
                  </a:rPr>
                  <a:t>𝜀</a:t>
                </a:r>
              </a:p>
              <a:p>
                <a:pPr>
                  <a:spcBef>
                    <a:spcPts val="600"/>
                  </a:spcBef>
                </a:pPr>
                <a:r>
                  <a:rPr lang="ro-RO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Interpretarea parametrilor modelului</a:t>
                </a:r>
                <a:r>
                  <a:rPr lang="en-US" sz="16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 algn="just">
                  <a:spcBef>
                    <a:spcPts val="600"/>
                  </a:spcBef>
                  <a:buClr>
                    <a:srgbClr val="E84C22"/>
                  </a:buClr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kumimoji="0" lang="en-US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valoarea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medie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variabilei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dependente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â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nd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variabila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independent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valoarea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ro-RO" sz="16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600"/>
                  </a:spcBef>
                  <a:buClr>
                    <a:srgbClr val="E84C22"/>
                  </a:buClr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arat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ţ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medie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procentual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ţ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ie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absolut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unitate</m:t>
                    </m:r>
                  </m:oMath>
                </a14:m>
                <a:r>
                  <a:rPr 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sz="16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∗100%)</m:t>
                    </m:r>
                  </m:oMath>
                </a14:m>
                <a:endParaRPr lang="ro-RO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&gt;0⇒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leg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ro-RO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irect</m:t>
                    </m:r>
                    <m:r>
                      <a:rPr lang="ro-RO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ă</m:t>
                    </m:r>
                  </m:oMath>
                </a14:m>
                <a:endParaRPr lang="ro-RO" sz="1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&lt;0 =&gt; leg. invers</a:t>
                </a:r>
                <a:r>
                  <a:rPr lang="ro-RO" sz="16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ă</a:t>
                </a:r>
                <a:endParaRPr lang="en-US" sz="16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600"/>
                  </a:spcBef>
                  <a:buClr>
                    <a:srgbClr val="E84C22"/>
                  </a:buClr>
                </a:pPr>
                <a:endPara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A1600426-E3CE-4279-B3BA-C1600948D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591" y="2787089"/>
                <a:ext cx="3712464" cy="3502783"/>
              </a:xfrm>
              <a:prstGeom prst="rect">
                <a:avLst/>
              </a:prstGeom>
              <a:blipFill>
                <a:blip r:embed="rId4"/>
                <a:stretch>
                  <a:fillRect l="-3448" t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60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8E2F-DDF0-4910-9419-7618FC3A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5269"/>
            <a:ext cx="10058400" cy="14507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en-US" sz="2700" b="1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MODELE CU VARIABILA INDEPENDENTĂ LOGARITMATĂ</a:t>
            </a:r>
            <a:br>
              <a:rPr kumimoji="0" lang="en-US" sz="2000" b="1" i="1" u="sng" strike="noStrike" kern="1200" cap="none" spc="-5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225CA-4CA2-4174-B91D-C90545BA8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cap="all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Modelul</a:t>
                </a:r>
                <a:r>
                  <a:rPr lang="en-US" b="1" cap="all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b="1" cap="all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Logaritmic</a:t>
                </a:r>
                <a:endParaRPr lang="en-US" b="1" cap="all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b="1" dirty="0">
                    <a:solidFill>
                      <a:schemeClr val="tx1"/>
                    </a:solidFill>
                    <a:cs typeface="Arial" pitchFamily="34" charset="0"/>
                  </a:rPr>
                  <a:t>	</a:t>
                </a:r>
                <a:r>
                  <a:rPr lang="ro-RO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 modelului:</a:t>
                </a:r>
              </a:p>
              <a:p>
                <a:pPr marL="0" indent="0" eaLnBrk="1" hangingPunct="1">
                  <a:buNone/>
                </a:pPr>
                <a:endParaRPr lang="en-US" b="1" dirty="0">
                  <a:cs typeface="Arial" pitchFamily="34" charset="0"/>
                </a:endParaRPr>
              </a:p>
              <a:p>
                <a:pPr marL="0" indent="0" eaLnBrk="1" hangingPunct="1">
                  <a:buNone/>
                </a:pPr>
                <a:endParaRPr lang="en-US" b="1" dirty="0">
                  <a:cs typeface="Arial" pitchFamily="34" charset="0"/>
                </a:endParaRPr>
              </a:p>
              <a:p>
                <a:r>
                  <a:rPr lang="ro-RO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Interpretarea</a:t>
                </a:r>
                <a:r>
                  <a:rPr lang="ro-RO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:r>
                  <a:rPr lang="ro-RO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parametrilor</a:t>
                </a:r>
                <a:r>
                  <a:rPr lang="ro-RO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:r>
                  <a:rPr lang="ro-RO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modelului</a:t>
                </a:r>
                <a:r>
                  <a:rPr 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valoarea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medie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variabilei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dependente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â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nd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variabila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independent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ia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valoarea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ro-RO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arat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ţ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ia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medie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absolut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ţ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ie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procentual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ă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lui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o-RO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unitate</m:t>
                    </m:r>
                    <m:r>
                      <m:rPr>
                        <m:nor/>
                      </m:rPr>
                      <a:rPr lang="en-US" altLang="en-US" b="0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f>
                      <m:fPr>
                        <m:ctrl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ro-RO" b="1" dirty="0">
                  <a:cs typeface="Arial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225CA-4CA2-4174-B91D-C90545BA8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D3C7706-C644-487F-81D4-DC35BD379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56117"/>
              </p:ext>
            </p:extLst>
          </p:nvPr>
        </p:nvGraphicFramePr>
        <p:xfrm>
          <a:off x="3846984" y="2721857"/>
          <a:ext cx="31416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228600" progId="Equation.3">
                  <p:embed/>
                </p:oleObj>
              </mc:Choice>
              <mc:Fallback>
                <p:oleObj name="Equation" r:id="rId4" imgW="1295400" imgH="2286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CD3C7706-C644-487F-81D4-DC35BD379B2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984" y="2721857"/>
                        <a:ext cx="3141663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092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1CE904-570C-4F1A-9C98-0ABEA605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o-RO" sz="4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MODELE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POLINOMIALE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E71145-3554-4758-B758-39AFBB5D7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parabolic (quadratic)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46A9719-E1C1-46BB-AC94-108A88587C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79" y="2582333"/>
                <a:ext cx="10146453" cy="3220155"/>
              </a:xfrm>
            </p:spPr>
            <p:txBody>
              <a:bodyPr>
                <a:normAutofit/>
              </a:bodyPr>
              <a:lstStyle/>
              <a:p>
                <a:pPr marL="457200" indent="-457200" algn="just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orma </a:t>
                </a:r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modelului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indent="-457200" algn="just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spcBef>
                    <a:spcPct val="0"/>
                  </a:spcBef>
                  <a:buNone/>
                  <a:defRPr/>
                </a:pPr>
                <a:endParaRPr lang="en-US" sz="1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spcBef>
                    <a:spcPct val="0"/>
                  </a:spcBef>
                  <a:buNone/>
                  <a:defRPr/>
                </a:pPr>
                <a:r>
                  <a:rPr lang="ro-RO" sz="1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Interpretarea</a:t>
                </a:r>
                <a:r>
                  <a:rPr lang="ro-RO" sz="18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:r>
                  <a:rPr lang="ro-RO" sz="1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parametrilor</a:t>
                </a:r>
                <a:r>
                  <a:rPr lang="ro-RO" sz="18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:r>
                  <a:rPr lang="ro-RO" sz="1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modelului</a:t>
                </a:r>
                <a:r>
                  <a:rPr lang="en-US" sz="1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70000"/>
                  </a:lnSpc>
                  <a:spcBef>
                    <a:spcPct val="0"/>
                  </a:spcBef>
                  <a:buFontTx/>
                  <a:buChar char="-"/>
                  <a:defRPr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8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punct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</a:t>
                </a:r>
              </a:p>
              <a:p>
                <a:pPr algn="just">
                  <a:lnSpc>
                    <a:spcPct val="170000"/>
                  </a:lnSpc>
                  <a:spcBef>
                    <a:spcPct val="0"/>
                  </a:spcBef>
                  <a:buFontTx/>
                  <a:buChar char="-"/>
                  <a:defRPr/>
                </a:pPr>
                <a:r>
                  <a:rPr lang="el-GR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8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&lt;0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punct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</a:t>
                </a:r>
              </a:p>
              <a:p>
                <a:pPr algn="just"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ro-RO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Abscisa punct</a:t>
                </a:r>
                <a:r>
                  <a:rPr lang="en-US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ului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extrem</a:t>
                </a:r>
                <a:r>
                  <a:rPr lang="ro-RO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este: 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8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8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ro-RO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0"/>
                  </a:spcBef>
                  <a:buFontTx/>
                  <a:buChar char="-"/>
                  <a:defRPr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46A9719-E1C1-46BB-AC94-108A88587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79" y="2582333"/>
                <a:ext cx="10146453" cy="3220155"/>
              </a:xfrm>
              <a:blipFill>
                <a:blip r:embed="rId2"/>
                <a:stretch>
                  <a:fillRect l="-1502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1C10FD-9B5E-40D4-B1F2-5CAB8C02F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9224" y="1857106"/>
            <a:ext cx="4937760" cy="73628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 CUBIC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DA8C-8F0D-489F-9B74-FBBBD55EA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79224" y="2593388"/>
            <a:ext cx="4937760" cy="3378200"/>
          </a:xfrm>
        </p:spPr>
        <p:txBody>
          <a:bodyPr/>
          <a:lstStyle/>
          <a:p>
            <a:pPr marL="457200" marR="0" lvl="0" indent="-45720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  <a:buClr>
                <a:srgbClr val="E84C22"/>
              </a:buClr>
              <a:buSzPct val="10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Forma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modelului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922AB8CB-E33C-4F5F-96A1-EAA500D23B7C}"/>
                  </a:ext>
                </a:extLst>
              </p:cNvPr>
              <p:cNvSpPr txBox="1"/>
              <p:nvPr/>
            </p:nvSpPr>
            <p:spPr bwMode="auto">
              <a:xfrm>
                <a:off x="1652516" y="3040773"/>
                <a:ext cx="3364442" cy="5335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922AB8CB-E33C-4F5F-96A1-EAA500D23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2516" y="3040773"/>
                <a:ext cx="3364442" cy="5335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D80D8890-BFCC-4948-A42A-E65E699901DF}"/>
                  </a:ext>
                </a:extLst>
              </p:cNvPr>
              <p:cNvSpPr txBox="1"/>
              <p:nvPr/>
            </p:nvSpPr>
            <p:spPr bwMode="auto">
              <a:xfrm>
                <a:off x="7052680" y="2936879"/>
                <a:ext cx="4390848" cy="7413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D80D8890-BFCC-4948-A42A-E65E69990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52680" y="2936879"/>
                <a:ext cx="4390848" cy="741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6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7F73-140F-4069-A050-047F0B57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o-RO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VERIFICAREA IPOTEZELOR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MODELULUI DE REGRESIE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CA54-C681-45EE-A51A-958B1403C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ipoteze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componentei</a:t>
            </a:r>
            <a:r>
              <a:rPr lang="en-US" sz="18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aleatoare</a:t>
            </a:r>
            <a:r>
              <a:rPr lang="en-US" sz="18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variabilei</a:t>
            </a:r>
            <a:r>
              <a:rPr lang="en-US" sz="18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eroare</a:t>
            </a:r>
            <a:r>
              <a:rPr lang="en-U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1BE81B-ECEA-410A-84AE-5F84F723243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Aft>
                    <a:spcPts val="205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𝑴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)=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𝟎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205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𝑽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)=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𝝈</a:t>
                </a:r>
                <a:r>
                  <a:rPr lang="en-US" sz="1800" baseline="30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𝟐</a:t>
                </a:r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205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~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𝑵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𝟎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𝝈</a:t>
                </a:r>
                <a:r>
                  <a:rPr lang="en-US" sz="1800" baseline="300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𝟐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</a:p>
              <a:p>
                <a:pPr algn="just">
                  <a:lnSpc>
                    <a:spcPct val="15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𝒄𝒐𝒗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)=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𝟎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81BE81B-ECEA-410A-84AE-5F84F7232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3E18EE-B65D-4785-88EE-07D2A90A5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o-RO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B.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ipoteze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componentei</a:t>
            </a:r>
            <a:r>
              <a:rPr lang="en-US" sz="18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deterministe</a:t>
            </a:r>
            <a:r>
              <a:rPr lang="en-US" sz="18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variabilelor</a:t>
            </a:r>
            <a:r>
              <a:rPr lang="en-US" sz="18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independente</a:t>
            </a:r>
            <a:r>
              <a:rPr lang="en-US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734B3AE-A867-4DF8-AAB5-CEB340658855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Aft>
                    <a:spcPts val="355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variabilele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independente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sunt non-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aleatoare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deterministe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 algn="just">
                  <a:lnSpc>
                    <a:spcPct val="150000"/>
                  </a:lnSpc>
                  <a:spcAft>
                    <a:spcPts val="355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variabilele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independente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şi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variabila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eroare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sunt </a:t>
                </a:r>
                <a:r>
                  <a:rPr lang="en-US" sz="1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necorelate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:r>
                  <a:rPr lang="en-US" sz="180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𝒄𝒐𝒗</a:t>
                </a:r>
                <a:r>
                  <a:rPr lang="en-US" sz="18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,</a:t>
                </a:r>
                <a:r>
                  <a:rPr lang="en-US" sz="180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𝜺</a:t>
                </a:r>
                <a:r>
                  <a:rPr lang="en-US" sz="18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)=</a:t>
                </a:r>
                <a:r>
                  <a:rPr lang="en-US" sz="1800" dirty="0">
                    <a:solidFill>
                      <a:srgbClr val="00B05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𝟎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; </a:t>
                </a:r>
              </a:p>
              <a:p>
                <a:pPr algn="just">
                  <a:lnSpc>
                    <a:spcPct val="15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variabilele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independente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sunt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necoliniare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(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cazul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regresiei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liniare</a:t>
                </a: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multiple)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734B3AE-A867-4DF8-AAB5-CEB340658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2593" r="-2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7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3F526B-BA7D-40E5-8F91-3CD51FAB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32647"/>
          </a:xfrm>
        </p:spPr>
        <p:txBody>
          <a:bodyPr>
            <a:normAutofit/>
          </a:bodyPr>
          <a:lstStyle/>
          <a:p>
            <a:r>
              <a:rPr lang="ro-RO" sz="4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A. </a:t>
            </a:r>
            <a:r>
              <a:rPr lang="en-US" sz="4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poteze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componentei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aleatoare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asupra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variabilei</a:t>
            </a:r>
            <a:r>
              <a:rPr lang="en-US" sz="4000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b="1" i="1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eroare</a:t>
            </a:r>
            <a:r>
              <a:rPr lang="en-US" sz="40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B4AD06-7EA7-4D4D-8EAA-79CF30D62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330400"/>
                <a:ext cx="10058400" cy="3487138"/>
              </a:xfrm>
            </p:spPr>
            <p:txBody>
              <a:bodyPr numCol="2">
                <a:normAutofit fontScale="85000" lnSpcReduction="10000"/>
              </a:bodyPr>
              <a:lstStyle/>
              <a:p>
                <a:r>
                  <a:rPr lang="ro-RO" sz="2000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Testarea ipotezei cu privire la media erorilor:</a:t>
                </a:r>
              </a:p>
              <a:p>
                <a:pPr eaLnBrk="1" hangingPunct="1">
                  <a:lnSpc>
                    <a:spcPct val="160000"/>
                  </a:lnSpc>
                  <a:spcBef>
                    <a:spcPts val="600"/>
                  </a:spcBef>
                  <a:buFont typeface="Arial" charset="0"/>
                  <a:buNone/>
                </a:pP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Ipoteze: </a:t>
                </a:r>
              </a:p>
              <a:p>
                <a:pPr eaLnBrk="1" hangingPunct="1">
                  <a:lnSpc>
                    <a:spcPct val="160000"/>
                  </a:lnSpc>
                  <a:spcBef>
                    <a:spcPts val="600"/>
                  </a:spcBef>
                  <a:buFont typeface="Wingdings" pitchFamily="2" charset="2"/>
                  <a:buNone/>
                </a:pP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o-RO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o-RO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</a:t>
                </a:r>
                <a:r>
                  <a:rPr lang="el-GR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0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pPr>
                  <a:lnSpc>
                    <a:spcPct val="160000"/>
                  </a:lnSpc>
                  <a:spcBef>
                    <a:spcPts val="600"/>
                  </a:spcBef>
                  <a:buNone/>
                </a:pPr>
                <a:r>
                  <a:rPr lang="ro-RO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o-RO" alt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o-RO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o-RO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</a:t>
                </a:r>
                <a:r>
                  <a:rPr lang="el-GR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sz="20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o-RO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≠0</a:t>
                </a:r>
              </a:p>
              <a:p>
                <a:pPr>
                  <a:lnSpc>
                    <a:spcPct val="160000"/>
                  </a:lnSpc>
                  <a:spcBef>
                    <a:spcPts val="600"/>
                  </a:spcBef>
                  <a:buNone/>
                </a:pP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Statistica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test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Student</a:t>
                </a:r>
              </a:p>
              <a:p>
                <a:pPr>
                  <a:lnSpc>
                    <a:spcPct val="160000"/>
                  </a:lnSpc>
                  <a:spcBef>
                    <a:spcPts val="600"/>
                  </a:spcBef>
                  <a:buNone/>
                </a:pP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teoretic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num>
                          <m:den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  <a:spcBef>
                    <a:spcPts val="600"/>
                  </a:spcBef>
                  <a:buNone/>
                </a:pP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calculat</m:t>
                        </m:r>
                      </m:sub>
                    </m:sSub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ei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/√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den>
                    </m:f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</m:t>
                                </m:r>
                              </m:e>
                            </m:acc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  <m: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</m:sSub>
                      </m:den>
                    </m:f>
                  </m:oMath>
                </a14:m>
                <a:endParaRPr lang="ro-RO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60000"/>
                  </a:lnSpc>
                  <a:buNone/>
                  <a:tabLst>
                    <a:tab pos="457200" algn="l"/>
                  </a:tabLst>
                </a:pP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 de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decizie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o-RO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60000"/>
                  </a:lnSpc>
                  <a:spcBef>
                    <a:spcPts val="600"/>
                  </a:spcBef>
                  <a:buNone/>
                  <a:tabLst>
                    <a:tab pos="457200" algn="l"/>
                  </a:tabLst>
                </a:pP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calculat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teoretic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𝑆𝑖𝑔 ≥ 𝛼</a:t>
                </a: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 se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respinge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60000"/>
                  </a:lnSpc>
                  <a:spcBef>
                    <a:spcPts val="600"/>
                  </a:spcBef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|</a:t>
                </a:r>
                <a:r>
                  <a:rPr lang="en-US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calculat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|&gt;</a:t>
                </a:r>
                <a:r>
                  <a:rPr lang="en-US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teoretic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sau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𝑆𝑖𝑔 &lt; 𝛼 =&gt; se </a:t>
                </a:r>
                <a:r>
                  <a:rPr lang="en-US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respinge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o-RO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  <a:spcBef>
                    <a:spcPts val="600"/>
                  </a:spcBef>
                </a:pP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Decizie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o-RO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și interpretare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B4AD06-7EA7-4D4D-8EAA-79CF30D62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330400"/>
                <a:ext cx="10058400" cy="3487138"/>
              </a:xfrm>
              <a:blipFill>
                <a:blip r:embed="rId2"/>
                <a:stretch>
                  <a:fillRect l="-1273" t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FC5B05F-B5A4-4971-9AC2-9DE7134A6A63}"/>
              </a:ext>
            </a:extLst>
          </p:cNvPr>
          <p:cNvSpPr txBox="1"/>
          <p:nvPr/>
        </p:nvSpPr>
        <p:spPr>
          <a:xfrm>
            <a:off x="1097280" y="1803048"/>
            <a:ext cx="1014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o-RO" sz="1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Media </a:t>
            </a:r>
            <a:r>
              <a:rPr kumimoji="0" lang="en-US" sz="1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variabilei</a:t>
            </a: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reziduale</a:t>
            </a: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all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este</a:t>
            </a:r>
            <a:r>
              <a:rPr lang="ro-RO" b="1" cap="all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egal</a:t>
            </a:r>
            <a:r>
              <a:rPr kumimoji="0" lang="ro-RO" sz="18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ă cu 0: </a:t>
            </a:r>
            <a:r>
              <a:rPr kumimoji="0" lang="en-US" sz="16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𝑴(𝜺</a:t>
            </a:r>
            <a:r>
              <a:rPr kumimoji="0" lang="en-US" sz="1600" b="1" i="0" u="none" strike="noStrike" kern="1200" cap="all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𝒊</a:t>
            </a:r>
            <a:r>
              <a:rPr kumimoji="0" lang="en-US" sz="16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)=𝟎</a:t>
            </a:r>
            <a:endParaRPr kumimoji="0" lang="en-US" sz="1800" b="1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877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2367</TotalTime>
  <Words>4224</Words>
  <Application>Microsoft Office PowerPoint</Application>
  <PresentationFormat>Ecran lat</PresentationFormat>
  <Paragraphs>811</Paragraphs>
  <Slides>40</Slides>
  <Notes>2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40</vt:i4>
      </vt:variant>
    </vt:vector>
  </HeadingPairs>
  <TitlesOfParts>
    <vt:vector size="41" baseType="lpstr">
      <vt:lpstr>Retrospect</vt:lpstr>
      <vt:lpstr>LSEsiune de 10 ECONOMETRIE </vt:lpstr>
      <vt:lpstr>Prezentare PowerPoint</vt:lpstr>
      <vt:lpstr>REGRESIA NELINIARĂ </vt:lpstr>
      <vt:lpstr>A. MODELE LINIARIZABILE</vt:lpstr>
      <vt:lpstr>MODELE CU VARIABILA DEPENDENTĂ LOGARITMATĂ</vt:lpstr>
      <vt:lpstr>MODELE CU VARIABILA INDEPENDENTĂ LOGARITMATĂ </vt:lpstr>
      <vt:lpstr>B. MODELE POLINOMIALE</vt:lpstr>
      <vt:lpstr>II. VERIFICAREA IPOTEZELOR MODELULUI DE REGRESIE</vt:lpstr>
      <vt:lpstr>A. Ipoteze asupra componentei aleatoare sau asupra variabilei eroare: </vt:lpstr>
      <vt:lpstr>2. Homoscedaticitatea erorilor:V(εi)=σ2</vt:lpstr>
      <vt:lpstr>2. Homoscedaticitatea erorilor:V(εi)=σ2</vt:lpstr>
      <vt:lpstr>A. Ipoteze asupra componentei aleatoare sau asupra variabilei eroare: </vt:lpstr>
      <vt:lpstr>A. Ipoteze asupra componentei aleatoare sau asupra variabilei eroare: </vt:lpstr>
      <vt:lpstr>A. Ipoteze asupra componentei aleatoare sau asupra variabilei eroare: </vt:lpstr>
      <vt:lpstr>B. Ipoteze asupra componentei deterministe sau asupra variabilelor independente: </vt:lpstr>
      <vt:lpstr>APLICAȚII GRILĂ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ECONOMETRIE</dc:title>
  <dc:creator>Alexandra-Cristina</dc:creator>
  <cp:lastModifiedBy>APOSTOL C. ANDREEA</cp:lastModifiedBy>
  <cp:revision>121</cp:revision>
  <dcterms:created xsi:type="dcterms:W3CDTF">2023-01-21T09:35:59Z</dcterms:created>
  <dcterms:modified xsi:type="dcterms:W3CDTF">2024-01-24T15:56:42Z</dcterms:modified>
</cp:coreProperties>
</file>