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75" r:id="rId7"/>
    <p:sldId id="261" r:id="rId8"/>
    <p:sldId id="271" r:id="rId9"/>
    <p:sldId id="272" r:id="rId10"/>
    <p:sldId id="273" r:id="rId11"/>
    <p:sldId id="274" r:id="rId12"/>
    <p:sldId id="262" r:id="rId13"/>
    <p:sldId id="263" r:id="rId14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8652-7ABA-40C3-B2AD-B79083B6ED90}" type="datetimeFigureOut">
              <a:rPr lang="ro-RO" smtClean="0"/>
              <a:pPr/>
              <a:t>09.01.2024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107FF-62B6-4FE6-AC21-EC209E31B6EF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MǍRCI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4800" b="1" dirty="0" smtClean="0">
                <a:solidFill>
                  <a:schemeClr val="tx1"/>
                </a:solidFill>
              </a:rPr>
              <a:t>PRIVATE</a:t>
            </a:r>
            <a:endParaRPr lang="ro-RO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o-RO" dirty="0" smtClean="0"/>
              <a:t>2 tendinţe majore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o-RO" dirty="0" smtClean="0"/>
              <a:t>	</a:t>
            </a:r>
            <a:r>
              <a:rPr lang="ro-RO" b="1" dirty="0" smtClean="0"/>
              <a:t>2. Pe unele pieţe, </a:t>
            </a:r>
            <a:r>
              <a:rPr lang="pt-BR" b="1" dirty="0" smtClean="0"/>
              <a:t>Franța, Spania, Italia sau Olanda – marca privată pare că ar fi atins apogeul</a:t>
            </a:r>
            <a:r>
              <a:rPr lang="ro-RO" b="1" dirty="0" smtClean="0"/>
              <a:t> </a:t>
            </a:r>
            <a:r>
              <a:rPr lang="vi-VN" b="1" dirty="0" smtClean="0"/>
              <a:t>dezvoltării, mai multe studii raportând o stagnare sau chiar un ușor declin al cotei de piață deținute de acestea</a:t>
            </a:r>
            <a:r>
              <a:rPr lang="ro-RO" b="1" dirty="0" smtClean="0"/>
              <a:t> </a:t>
            </a:r>
            <a:r>
              <a:rPr lang="ro-RO" b="1" dirty="0" smtClean="0">
                <a:sym typeface="Wingdings 3"/>
              </a:rPr>
              <a:t></a:t>
            </a:r>
            <a:r>
              <a:rPr lang="vi-VN" b="1" dirty="0" smtClean="0"/>
              <a:t>mărcile private care vor reuși să se impună pe viitor sunt cele</a:t>
            </a:r>
            <a:r>
              <a:rPr lang="ro-RO" b="1" dirty="0" smtClean="0"/>
              <a:t> </a:t>
            </a:r>
            <a:r>
              <a:rPr lang="vi-VN" b="1" dirty="0" smtClean="0"/>
              <a:t>capabile să inoveze și să se diferențieze.</a:t>
            </a:r>
            <a:endParaRPr lang="ro-RO" b="1" dirty="0" smtClean="0"/>
          </a:p>
          <a:p>
            <a:pPr>
              <a:buNone/>
            </a:pPr>
            <a:endParaRPr lang="ro-RO" sz="1300" b="1" dirty="0" smtClean="0"/>
          </a:p>
          <a:p>
            <a:pPr>
              <a:buNone/>
            </a:pPr>
            <a:endParaRPr lang="ro-RO" sz="1300" b="1" dirty="0" smtClean="0"/>
          </a:p>
          <a:p>
            <a:pPr>
              <a:buNone/>
            </a:pPr>
            <a:endParaRPr lang="ro-RO" sz="1300" b="1" dirty="0" smtClean="0"/>
          </a:p>
          <a:p>
            <a:pPr>
              <a:buNone/>
            </a:pPr>
            <a:endParaRPr lang="ro-RO" sz="1300" b="1" dirty="0" smtClean="0"/>
          </a:p>
          <a:p>
            <a:pPr>
              <a:buNone/>
            </a:pPr>
            <a:r>
              <a:rPr lang="ro-RO" sz="1300" b="1" dirty="0" smtClean="0"/>
              <a:t>Sursa:  http://www.magazinulprogresiv.ro/print/articole/plma-2015-marca-privata-intre-inovatie-si-disr</a:t>
            </a:r>
            <a:endParaRPr lang="ro-RO" sz="1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Diferenţiere şi diversitate</a:t>
            </a:r>
            <a:endParaRPr lang="ro-RO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628800"/>
            <a:ext cx="57435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9632" y="602128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Sursa: The Journey to Growth Along Roads Less Traveled, IRIworldwide.com</a:t>
            </a:r>
            <a:endParaRPr lang="ro-R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Definitia</a:t>
            </a:r>
            <a:r>
              <a:rPr lang="fr-FR" dirty="0" smtClean="0"/>
              <a:t> </a:t>
            </a:r>
            <a:r>
              <a:rPr lang="fr-FR" dirty="0" err="1" smtClean="0"/>
              <a:t>marcii</a:t>
            </a:r>
            <a:r>
              <a:rPr lang="fr-FR" dirty="0" smtClean="0"/>
              <a:t> </a:t>
            </a:r>
            <a:r>
              <a:rPr lang="fr-FR" dirty="0" err="1" smtClean="0"/>
              <a:t>private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fr-FR" sz="4800" dirty="0" err="1" smtClean="0"/>
              <a:t>Produse</a:t>
            </a:r>
            <a:r>
              <a:rPr lang="fr-FR" sz="4800" dirty="0" smtClean="0"/>
              <a:t> care </a:t>
            </a:r>
            <a:r>
              <a:rPr lang="fr-FR" sz="4800" dirty="0" err="1" smtClean="0"/>
              <a:t>detin</a:t>
            </a:r>
            <a:r>
              <a:rPr lang="fr-FR" sz="4800" dirty="0" smtClean="0"/>
              <a:t> brand-</a:t>
            </a:r>
            <a:r>
              <a:rPr lang="fr-FR" sz="4800" dirty="0" err="1" smtClean="0"/>
              <a:t>ul</a:t>
            </a:r>
            <a:r>
              <a:rPr lang="fr-FR" sz="4800" dirty="0" smtClean="0"/>
              <a:t> </a:t>
            </a:r>
            <a:r>
              <a:rPr lang="fr-FR" sz="4800" dirty="0" err="1" smtClean="0"/>
              <a:t>retailerului</a:t>
            </a:r>
            <a:r>
              <a:rPr lang="fr-FR" sz="4800" dirty="0" smtClean="0"/>
              <a:t>:</a:t>
            </a:r>
          </a:p>
          <a:p>
            <a:pPr marL="0" indent="0">
              <a:buFont typeface="Wingdings" pitchFamily="2" charset="2"/>
              <a:buChar char="§"/>
            </a:pPr>
            <a:r>
              <a:rPr lang="fr-FR" sz="4800" dirty="0" smtClean="0"/>
              <a:t> fie </a:t>
            </a:r>
            <a:r>
              <a:rPr lang="fr-FR" sz="4800" dirty="0" err="1" smtClean="0"/>
              <a:t>numele</a:t>
            </a:r>
            <a:r>
              <a:rPr lang="fr-FR" sz="4800" dirty="0" smtClean="0"/>
              <a:t> lui;</a:t>
            </a:r>
          </a:p>
          <a:p>
            <a:pPr marL="0" indent="0">
              <a:buFont typeface="Wingdings" pitchFamily="2" charset="2"/>
              <a:buChar char="§"/>
            </a:pPr>
            <a:r>
              <a:rPr lang="fr-FR" sz="4800" dirty="0" smtClean="0"/>
              <a:t> fie a </a:t>
            </a:r>
            <a:r>
              <a:rPr lang="fr-FR" sz="4800" dirty="0" err="1" smtClean="0"/>
              <a:t>unui</a:t>
            </a:r>
            <a:r>
              <a:rPr lang="fr-FR" sz="4800" dirty="0" smtClean="0"/>
              <a:t> brand care </a:t>
            </a:r>
            <a:r>
              <a:rPr lang="fr-FR" sz="4800" dirty="0" err="1" smtClean="0"/>
              <a:t>apartine</a:t>
            </a:r>
            <a:r>
              <a:rPr lang="fr-FR" sz="4800" dirty="0" smtClean="0"/>
              <a:t> </a:t>
            </a:r>
            <a:r>
              <a:rPr lang="fr-FR" sz="4800" dirty="0" err="1" smtClean="0"/>
              <a:t>retailerului</a:t>
            </a:r>
            <a:endParaRPr lang="ro-RO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AVANTAJE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algn="just">
              <a:buFont typeface="Wingdings" pitchFamily="2" charset="2"/>
              <a:buAutoNum type="arabicPeriod"/>
            </a:pPr>
            <a:r>
              <a:rPr lang="it-IT" b="1" dirty="0" smtClean="0">
                <a:latin typeface="Times New Roman" pitchFamily="18" charset="0"/>
              </a:rPr>
              <a:t>Preturi mici pe tot parcursul anului </a:t>
            </a: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it-IT" b="1" dirty="0" smtClean="0">
                <a:latin typeface="Times New Roman" pitchFamily="18" charset="0"/>
              </a:rPr>
              <a:t>Marca cea mai ieftina din categoria sa</a:t>
            </a:r>
          </a:p>
          <a:p>
            <a:pPr marL="533400" indent="-533400" algn="just">
              <a:buFont typeface="Wingdings" pitchFamily="2" charset="2"/>
              <a:buAutoNum type="arabicPeriod"/>
            </a:pPr>
            <a:r>
              <a:rPr lang="it-IT" b="1" dirty="0" smtClean="0">
                <a:latin typeface="Times New Roman" pitchFamily="18" charset="0"/>
              </a:rPr>
              <a:t>O scadere a costurilor fara a diminua calitatea (economie in ceea ce priveste ambalajele, transportul, cercetarea marketingul)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AVANTAJE</a:t>
            </a:r>
            <a:endParaRPr lang="ro-RO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algn="just">
              <a:lnSpc>
                <a:spcPct val="90000"/>
              </a:lnSpc>
            </a:pP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Economisirea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Timpului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Produse usor de recunoscut dupa etichetele lor simple si dupa </a:t>
            </a:r>
            <a:r>
              <a:rPr lang="it-IT" sz="2800" b="1" dirty="0" smtClean="0">
                <a:latin typeface="Times New Roman" pitchFamily="18" charset="0"/>
                <a:cs typeface="Times New Roman" pitchFamily="18" charset="0"/>
              </a:rPr>
              <a:t>un semn distinctiv (de ex. o banda rosie)</a:t>
            </a:r>
            <a:endParaRPr lang="it-IT" sz="2800" b="1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AutoNum type="arabicPeriod"/>
            </a:pPr>
            <a:endParaRPr lang="it-IT" sz="2800" b="1" dirty="0">
              <a:latin typeface="Times New Roman" pitchFamily="18" charset="0"/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it-IT" sz="2800" b="1" dirty="0">
                <a:latin typeface="Times New Roman" pitchFamily="18" charset="0"/>
                <a:cs typeface="Times New Roman" pitchFamily="18" charset="0"/>
              </a:rPr>
              <a:t>Nu mai este nevoie de compararea etichetelor</a:t>
            </a:r>
          </a:p>
          <a:p>
            <a:pPr marL="533400" indent="-533400" algn="just">
              <a:lnSpc>
                <a:spcPct val="90000"/>
              </a:lnSpc>
              <a:buFont typeface="Wingdings" pitchFamily="2" charset="2"/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1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Avantajele pentru intreprinderile mici si mijlocii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produsele sunt fabricate in Romania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it-IT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Volume suplimentare complementare produselor. Posibilitatea de a avea listat un produs secundar, pe langa marca sa principala.</a:t>
            </a:r>
          </a:p>
          <a:p>
            <a:pPr algn="just">
              <a:lnSpc>
                <a:spcPct val="90000"/>
              </a:lnSpc>
            </a:pPr>
            <a:endParaRPr lang="it-IT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alternativa pentru IMM-uri ele putand astfel  sa faca fata in lupta cu companiile multinationale (concurenta).</a:t>
            </a:r>
          </a:p>
          <a:p>
            <a:pPr algn="just">
              <a:lnSpc>
                <a:spcPct val="90000"/>
              </a:lnSpc>
            </a:pPr>
            <a:endParaRPr lang="it-IT" sz="1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it-IT" b="1" dirty="0" smtClean="0">
                <a:latin typeface="Times New Roman" pitchFamily="18" charset="0"/>
                <a:cs typeface="Times New Roman" pitchFamily="18" charset="0"/>
              </a:rPr>
              <a:t>furnizorii mici pot folosi marca privata pentru a intra pe piete mari, pe care n-ar fi putut patrunde fara cheltuieli importante de marketing</a:t>
            </a:r>
            <a:r>
              <a:rPr lang="ro-RO" b="1" dirty="0" smtClean="0">
                <a:latin typeface="Times New Roman" pitchFamily="18" charset="0"/>
                <a:cs typeface="Times New Roman" pitchFamily="18" charset="0"/>
              </a:rPr>
              <a:t> (inclusiv pe pietele externe).</a:t>
            </a:r>
            <a:endParaRPr lang="it-IT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Dezavantaje (pentru producator)</a:t>
            </a:r>
            <a:endParaRPr lang="ro-R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b="1" dirty="0" smtClean="0"/>
              <a:t>Dependenţa de “vânz</a:t>
            </a:r>
            <a:r>
              <a:rPr lang="vi-VN" b="1" dirty="0" smtClean="0"/>
              <a:t>ă</a:t>
            </a:r>
            <a:r>
              <a:rPr lang="ro-RO" b="1" dirty="0" smtClean="0"/>
              <a:t>tor”:</a:t>
            </a:r>
          </a:p>
          <a:p>
            <a:pPr>
              <a:buFontTx/>
              <a:buChar char="-"/>
            </a:pPr>
            <a:r>
              <a:rPr lang="ro-RO" dirty="0" smtClean="0"/>
              <a:t>Produc</a:t>
            </a:r>
            <a:r>
              <a:rPr lang="vi-VN" dirty="0" smtClean="0"/>
              <a:t>ă</a:t>
            </a:r>
            <a:r>
              <a:rPr lang="ro-RO" dirty="0" smtClean="0"/>
              <a:t>torul “dispare” din stabilirea m</a:t>
            </a:r>
            <a:r>
              <a:rPr lang="vi-VN" dirty="0" smtClean="0"/>
              <a:t>ă</a:t>
            </a:r>
            <a:r>
              <a:rPr lang="ro-RO" dirty="0" smtClean="0"/>
              <a:t>rcii (nu se identific</a:t>
            </a:r>
            <a:r>
              <a:rPr lang="vi-VN" dirty="0" smtClean="0"/>
              <a:t>ă</a:t>
            </a:r>
            <a:r>
              <a:rPr lang="ro-RO" dirty="0" smtClean="0"/>
              <a:t> cu aceasta);</a:t>
            </a:r>
          </a:p>
          <a:p>
            <a:pPr>
              <a:buFontTx/>
              <a:buChar char="-"/>
            </a:pPr>
            <a:r>
              <a:rPr lang="ro-RO" dirty="0" smtClean="0"/>
              <a:t>Cantitate: producţia poate depinde de cantitatea comandat</a:t>
            </a:r>
            <a:r>
              <a:rPr lang="vi-VN" dirty="0" smtClean="0"/>
              <a:t>ă</a:t>
            </a:r>
            <a:r>
              <a:rPr lang="ro-RO" dirty="0" smtClean="0"/>
              <a:t> (mai ales când exist</a:t>
            </a:r>
            <a:r>
              <a:rPr lang="vi-VN" dirty="0" smtClean="0"/>
              <a:t>ă</a:t>
            </a:r>
            <a:r>
              <a:rPr lang="ro-RO" dirty="0" smtClean="0"/>
              <a:t> exclusivitate în livrarea c</a:t>
            </a:r>
            <a:r>
              <a:rPr lang="vi-VN" dirty="0" smtClean="0"/>
              <a:t>ă</a:t>
            </a:r>
            <a:r>
              <a:rPr lang="ro-RO" dirty="0" smtClean="0"/>
              <a:t>tre un sigur retailer);</a:t>
            </a:r>
          </a:p>
          <a:p>
            <a:pPr>
              <a:buFontTx/>
              <a:buChar char="-"/>
            </a:pPr>
            <a:r>
              <a:rPr lang="ro-RO" dirty="0" smtClean="0"/>
              <a:t>Capacitate redus</a:t>
            </a:r>
            <a:r>
              <a:rPr lang="vi-VN" dirty="0" smtClean="0"/>
              <a:t>ă</a:t>
            </a:r>
            <a:r>
              <a:rPr lang="ro-RO" dirty="0" smtClean="0"/>
              <a:t> de negociere  a marjelor;</a:t>
            </a:r>
          </a:p>
          <a:p>
            <a:pPr>
              <a:buFontTx/>
              <a:buChar char="-"/>
            </a:pPr>
            <a:r>
              <a:rPr lang="ro-RO" dirty="0" smtClean="0"/>
              <a:t>Apariţia fenomenului de concurenţ</a:t>
            </a:r>
            <a:r>
              <a:rPr lang="vi-VN" dirty="0" smtClean="0"/>
              <a:t>ă</a:t>
            </a:r>
            <a:r>
              <a:rPr lang="ro-RO" dirty="0" smtClean="0"/>
              <a:t> “bizar</a:t>
            </a:r>
            <a:r>
              <a:rPr lang="vi-VN" dirty="0" smtClean="0"/>
              <a:t>ă</a:t>
            </a:r>
            <a:r>
              <a:rPr lang="ro-RO" dirty="0" smtClean="0"/>
              <a:t>”: pe raft pot fi produse ale aceluiaşi produc</a:t>
            </a:r>
            <a:r>
              <a:rPr lang="vi-VN" dirty="0" smtClean="0"/>
              <a:t>ă</a:t>
            </a:r>
            <a:r>
              <a:rPr lang="ro-RO" dirty="0" smtClean="0"/>
              <a:t>tor sub marc</a:t>
            </a:r>
            <a:r>
              <a:rPr lang="vi-VN" dirty="0" smtClean="0"/>
              <a:t>ă</a:t>
            </a:r>
            <a:r>
              <a:rPr lang="ro-RO" dirty="0" smtClean="0"/>
              <a:t> privat</a:t>
            </a:r>
            <a:r>
              <a:rPr lang="vi-VN" dirty="0" smtClean="0"/>
              <a:t>ă</a:t>
            </a:r>
            <a:r>
              <a:rPr lang="ro-RO" dirty="0" smtClean="0"/>
              <a:t> (a retailerului) </a:t>
            </a:r>
            <a:r>
              <a:rPr lang="vi-VN" dirty="0" smtClean="0"/>
              <a:t>ş</a:t>
            </a:r>
            <a:r>
              <a:rPr lang="ro-RO" dirty="0" smtClean="0"/>
              <a:t>i sub marc</a:t>
            </a:r>
            <a:r>
              <a:rPr lang="vi-VN" dirty="0" smtClean="0"/>
              <a:t>ă</a:t>
            </a:r>
            <a:r>
              <a:rPr lang="ro-RO" dirty="0" smtClean="0"/>
              <a:t> proprie!</a:t>
            </a:r>
            <a:endParaRPr lang="ro-R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dezvolta</a:t>
            </a:r>
            <a:r>
              <a:rPr lang="en-US" dirty="0" smtClean="0"/>
              <a:t> </a:t>
            </a:r>
            <a:r>
              <a:rPr lang="en-US" dirty="0" err="1" smtClean="0"/>
              <a:t>retailerii</a:t>
            </a:r>
            <a:r>
              <a:rPr lang="en-US" dirty="0" smtClean="0"/>
              <a:t> </a:t>
            </a:r>
            <a:r>
              <a:rPr lang="en-US" dirty="0" err="1" smtClean="0"/>
              <a:t>marci</a:t>
            </a:r>
            <a:r>
              <a:rPr lang="en-US" dirty="0" smtClean="0"/>
              <a:t> </a:t>
            </a:r>
            <a:r>
              <a:rPr lang="en-US" dirty="0" err="1" smtClean="0"/>
              <a:t>proprii</a:t>
            </a:r>
            <a:r>
              <a:rPr lang="en-US" dirty="0" smtClean="0"/>
              <a:t>?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 err="1" smtClean="0"/>
              <a:t>Marje</a:t>
            </a:r>
            <a:r>
              <a:rPr lang="en-US" dirty="0" smtClean="0"/>
              <a:t> de profit </a:t>
            </a:r>
            <a:r>
              <a:rPr lang="en-US" dirty="0" err="1" smtClean="0"/>
              <a:t>avantajoase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Pozitii</a:t>
            </a:r>
            <a:r>
              <a:rPr lang="en-US" dirty="0" smtClean="0"/>
              <a:t> competitive </a:t>
            </a:r>
            <a:r>
              <a:rPr lang="en-US" dirty="0" err="1" smtClean="0"/>
              <a:t>bune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err="1" smtClean="0"/>
              <a:t>Cresterea</a:t>
            </a:r>
            <a:r>
              <a:rPr lang="en-US" dirty="0" smtClean="0"/>
              <a:t> </a:t>
            </a:r>
            <a:r>
              <a:rPr lang="en-US" dirty="0" err="1" smtClean="0"/>
              <a:t>vizibilitatii</a:t>
            </a:r>
            <a:r>
              <a:rPr lang="en-US" dirty="0" smtClean="0"/>
              <a:t> </a:t>
            </a:r>
            <a:r>
              <a:rPr lang="en-US" dirty="0" err="1" smtClean="0"/>
              <a:t>numelui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piata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Fidelizarea</a:t>
            </a:r>
            <a:r>
              <a:rPr lang="en-US" dirty="0" smtClean="0"/>
              <a:t> </a:t>
            </a:r>
            <a:r>
              <a:rPr lang="en-US" dirty="0" err="1" smtClean="0"/>
              <a:t>clientilor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Marfuri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r>
              <a:rPr lang="en-US" dirty="0" smtClean="0"/>
              <a:t> cu </a:t>
            </a:r>
            <a:r>
              <a:rPr lang="en-US" dirty="0" err="1" smtClean="0"/>
              <a:t>costuri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scazute</a:t>
            </a: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err="1" smtClean="0"/>
              <a:t>Uneori</a:t>
            </a:r>
            <a:r>
              <a:rPr lang="en-US" dirty="0" smtClean="0"/>
              <a:t> o </a:t>
            </a:r>
            <a:r>
              <a:rPr lang="en-US" dirty="0" err="1" smtClean="0"/>
              <a:t>anumita</a:t>
            </a:r>
            <a:r>
              <a:rPr lang="en-US" dirty="0" smtClean="0"/>
              <a:t> </a:t>
            </a:r>
            <a:r>
              <a:rPr lang="en-US" dirty="0" err="1" smtClean="0"/>
              <a:t>presiune</a:t>
            </a:r>
            <a:r>
              <a:rPr lang="en-US" dirty="0" smtClean="0"/>
              <a:t> </a:t>
            </a:r>
            <a:r>
              <a:rPr lang="en-US" dirty="0" err="1" smtClean="0"/>
              <a:t>pusa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preturile</a:t>
            </a:r>
            <a:r>
              <a:rPr lang="en-US" dirty="0" smtClean="0"/>
              <a:t> de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piata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Un control </a:t>
            </a:r>
            <a:r>
              <a:rPr lang="en-US" dirty="0" err="1" smtClean="0"/>
              <a:t>mai</a:t>
            </a:r>
            <a:r>
              <a:rPr lang="en-US" dirty="0" smtClean="0"/>
              <a:t> mare </a:t>
            </a:r>
            <a:r>
              <a:rPr lang="en-US" dirty="0" err="1" smtClean="0"/>
              <a:t>asupra</a:t>
            </a:r>
            <a:r>
              <a:rPr lang="en-US" dirty="0" smtClean="0"/>
              <a:t> </a:t>
            </a:r>
            <a:r>
              <a:rPr lang="en-US" dirty="0" err="1" smtClean="0"/>
              <a:t>produselor</a:t>
            </a:r>
            <a:r>
              <a:rPr lang="en-US" dirty="0" smtClean="0"/>
              <a:t> </a:t>
            </a:r>
            <a:r>
              <a:rPr lang="en-US" dirty="0" err="1" smtClean="0"/>
              <a:t>vandute</a:t>
            </a:r>
            <a:r>
              <a:rPr lang="en-US" dirty="0" smtClean="0"/>
              <a:t> in </a:t>
            </a:r>
            <a:r>
              <a:rPr lang="en-US" dirty="0" err="1" smtClean="0"/>
              <a:t>propriul</a:t>
            </a:r>
            <a:r>
              <a:rPr lang="en-US" dirty="0" smtClean="0"/>
              <a:t> </a:t>
            </a:r>
            <a:r>
              <a:rPr lang="en-US" dirty="0" err="1" smtClean="0"/>
              <a:t>magazin</a:t>
            </a:r>
            <a:r>
              <a:rPr lang="en-US" dirty="0" smtClean="0"/>
              <a:t>: </a:t>
            </a:r>
            <a:r>
              <a:rPr lang="en-US" dirty="0" err="1" smtClean="0"/>
              <a:t>preturi</a:t>
            </a:r>
            <a:r>
              <a:rPr lang="en-US" dirty="0" smtClean="0"/>
              <a:t>, </a:t>
            </a:r>
            <a:r>
              <a:rPr lang="en-US" dirty="0" err="1" smtClean="0"/>
              <a:t>stocuri</a:t>
            </a:r>
            <a:r>
              <a:rPr lang="en-US" dirty="0" smtClean="0"/>
              <a:t>, </a:t>
            </a:r>
            <a:r>
              <a:rPr lang="en-US" dirty="0" err="1" smtClean="0"/>
              <a:t>aranjarea</a:t>
            </a:r>
            <a:r>
              <a:rPr lang="en-US" dirty="0" smtClean="0"/>
              <a:t> </a:t>
            </a:r>
            <a:r>
              <a:rPr lang="en-US" dirty="0" err="1" smtClean="0"/>
              <a:t>marfurilor</a:t>
            </a:r>
            <a:endParaRPr lang="ro-RO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b="1" dirty="0" smtClean="0"/>
              <a:t>Marca privată ca barcă de salvare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/>
          </a:bodyPr>
          <a:lstStyle/>
          <a:p>
            <a:r>
              <a:rPr lang="vi-VN" dirty="0" smtClean="0"/>
              <a:t>Directorul de marketing al Kosarom, G</a:t>
            </a:r>
            <a:r>
              <a:rPr lang="ro-RO" dirty="0" smtClean="0"/>
              <a:t>.</a:t>
            </a:r>
            <a:r>
              <a:rPr lang="vi-VN" dirty="0" smtClean="0"/>
              <a:t>P</a:t>
            </a:r>
            <a:r>
              <a:rPr lang="ro-RO" dirty="0" smtClean="0"/>
              <a:t>.</a:t>
            </a:r>
            <a:r>
              <a:rPr lang="vi-VN" dirty="0" smtClean="0"/>
              <a:t>, a precizat că producătorul de carne fabrică private label pentru mai mulți retaileri</a:t>
            </a:r>
            <a:r>
              <a:rPr lang="ro-RO" dirty="0" smtClean="0"/>
              <a:t> </a:t>
            </a:r>
            <a:r>
              <a:rPr lang="vi-VN" dirty="0" smtClean="0"/>
              <a:t>internaționali și a început de curând și colaborări pentru Europa. Exportul general al companiei ajunge la 40%, incluzând private label și produse</a:t>
            </a:r>
            <a:r>
              <a:rPr lang="ro-RO" dirty="0" smtClean="0"/>
              <a:t> </a:t>
            </a:r>
            <a:r>
              <a:rPr lang="vi-VN" dirty="0" smtClean="0"/>
              <a:t>de brand.</a:t>
            </a:r>
            <a:endParaRPr lang="ro-RO" dirty="0" smtClean="0"/>
          </a:p>
          <a:p>
            <a:r>
              <a:rPr lang="vi-VN" dirty="0" smtClean="0"/>
              <a:t> „Marca privată a fost cea mai potrivită soluție pentru noi în ultimii ani. Private label a fost barca de salvare din multe situații”</a:t>
            </a:r>
            <a:r>
              <a:rPr lang="ro-RO" dirty="0" smtClean="0"/>
              <a:t>.</a:t>
            </a:r>
            <a:r>
              <a:rPr lang="vi-VN" dirty="0" smtClean="0"/>
              <a:t> </a:t>
            </a:r>
            <a:endParaRPr lang="ro-RO" dirty="0" smtClean="0"/>
          </a:p>
          <a:p>
            <a:pPr>
              <a:buNone/>
            </a:pPr>
            <a:r>
              <a:rPr lang="ro-RO" sz="1400" b="1" dirty="0" smtClean="0"/>
              <a:t>Sursa:  http://www.magazinulprogresiv.ro/print/articole/plma-2015-marca-privata-intre-inovatie-si-disr</a:t>
            </a:r>
            <a:r>
              <a:rPr lang="ro-RO" sz="1400" dirty="0" smtClean="0"/>
              <a:t>..</a:t>
            </a:r>
            <a:endParaRPr lang="ro-RO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ro-RO" dirty="0" smtClean="0"/>
              <a:t>2 tendinţe majore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endParaRPr lang="ro-RO" b="1" dirty="0" smtClean="0"/>
          </a:p>
          <a:p>
            <a:pPr marL="514350" indent="-514350" algn="just">
              <a:buAutoNum type="arabicPeriod"/>
            </a:pPr>
            <a:r>
              <a:rPr lang="vi-VN" b="1" dirty="0" smtClean="0"/>
              <a:t>Activitatea promoțională ridicată</a:t>
            </a:r>
            <a:r>
              <a:rPr lang="ro-RO" b="1" dirty="0" smtClean="0"/>
              <a:t> </a:t>
            </a:r>
            <a:r>
              <a:rPr lang="vi-VN" b="1" dirty="0" smtClean="0"/>
              <a:t>înregistrată în dreptul brandurilor și a mărcilor naționale a făcut ca diferența de preț dintre acestea și mărcile</a:t>
            </a:r>
            <a:r>
              <a:rPr lang="ro-RO" b="1" dirty="0" smtClean="0"/>
              <a:t> </a:t>
            </a:r>
            <a:r>
              <a:rPr lang="vi-VN" b="1" dirty="0" smtClean="0"/>
              <a:t>private să fie tot mai mică, determinând consumatorii să renunțe la cele din urmă.</a:t>
            </a:r>
            <a:endParaRPr lang="ro-RO" b="1" dirty="0" smtClean="0"/>
          </a:p>
          <a:p>
            <a:pPr marL="514350" indent="-514350">
              <a:buNone/>
            </a:pPr>
            <a:endParaRPr lang="ro-RO" sz="1300" b="1" dirty="0" smtClean="0"/>
          </a:p>
          <a:p>
            <a:pPr marL="514350" indent="-514350">
              <a:buNone/>
            </a:pPr>
            <a:endParaRPr lang="ro-RO" sz="1300" b="1" dirty="0" smtClean="0"/>
          </a:p>
          <a:p>
            <a:pPr marL="514350" indent="-514350">
              <a:buNone/>
            </a:pPr>
            <a:r>
              <a:rPr lang="ro-RO" sz="1300" b="1" dirty="0" smtClean="0"/>
              <a:t>Sursa:  http://www.magazinulprogresiv.ro/print/articole/plma-2015-marca-privata-intre-inovatie-si-disr</a:t>
            </a:r>
            <a:endParaRPr lang="ro-RO" sz="13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3BDA9EF077DC418BF43A10EB9CB869" ma:contentTypeVersion="9" ma:contentTypeDescription="Create a new document." ma:contentTypeScope="" ma:versionID="82cf5acc6f3a75c99d8fd348e5b919ce">
  <xsd:schema xmlns:xsd="http://www.w3.org/2001/XMLSchema" xmlns:xs="http://www.w3.org/2001/XMLSchema" xmlns:p="http://schemas.microsoft.com/office/2006/metadata/properties" xmlns:ns2="453bed0d-cbdc-4c40-b04f-7089028719e0" xmlns:ns3="be203553-06ee-4647-b1e2-453b92fea180" targetNamespace="http://schemas.microsoft.com/office/2006/metadata/properties" ma:root="true" ma:fieldsID="b35f70b45b9a3418f59097b2698e5a65" ns2:_="" ns3:_="">
    <xsd:import namespace="453bed0d-cbdc-4c40-b04f-7089028719e0"/>
    <xsd:import namespace="be203553-06ee-4647-b1e2-453b92fea1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3bed0d-cbdc-4c40-b04f-7089028719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e5a2cb0-88cf-4de1-ad8c-c4547c6357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03553-06ee-4647-b1e2-453b92fea18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0dd462a-18c5-44c0-a9e2-d1277836d6b7}" ma:internalName="TaxCatchAll" ma:showField="CatchAllData" ma:web="be203553-06ee-4647-b1e2-453b92fea1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3bed0d-cbdc-4c40-b04f-7089028719e0">
      <Terms xmlns="http://schemas.microsoft.com/office/infopath/2007/PartnerControls"/>
    </lcf76f155ced4ddcb4097134ff3c332f>
    <TaxCatchAll xmlns="be203553-06ee-4647-b1e2-453b92fea180" xsi:nil="true"/>
  </documentManagement>
</p:properties>
</file>

<file path=customXml/itemProps1.xml><?xml version="1.0" encoding="utf-8"?>
<ds:datastoreItem xmlns:ds="http://schemas.openxmlformats.org/officeDocument/2006/customXml" ds:itemID="{B14D41ED-6F0F-4BCD-9A5F-4A1467CB83C6}"/>
</file>

<file path=customXml/itemProps2.xml><?xml version="1.0" encoding="utf-8"?>
<ds:datastoreItem xmlns:ds="http://schemas.openxmlformats.org/officeDocument/2006/customXml" ds:itemID="{A1624A69-ABEC-4296-8742-D750BC26070B}"/>
</file>

<file path=customXml/itemProps3.xml><?xml version="1.0" encoding="utf-8"?>
<ds:datastoreItem xmlns:ds="http://schemas.openxmlformats.org/officeDocument/2006/customXml" ds:itemID="{22B48F39-B587-4C6A-8FA8-D666F9C7E819}"/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475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Wingdings 3</vt:lpstr>
      <vt:lpstr>Office Theme</vt:lpstr>
      <vt:lpstr>MǍRCI</vt:lpstr>
      <vt:lpstr>Definitia marcii private</vt:lpstr>
      <vt:lpstr>AVANTAJE</vt:lpstr>
      <vt:lpstr>AVANTAJE</vt:lpstr>
      <vt:lpstr>Avantajele pentru intreprinderile mici si mijlocii</vt:lpstr>
      <vt:lpstr>Dezavantaje (pentru producator)</vt:lpstr>
      <vt:lpstr>De ce dezvolta retailerii marci proprii?</vt:lpstr>
      <vt:lpstr>Marca privată ca barcă de salvare</vt:lpstr>
      <vt:lpstr>2 tendinţe majore</vt:lpstr>
      <vt:lpstr>2 tendinţe majore</vt:lpstr>
      <vt:lpstr>Diferenţiere şi diversitate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MǍRCI</dc:title>
  <dc:creator>V. Nita</dc:creator>
  <cp:lastModifiedBy>VNita</cp:lastModifiedBy>
  <cp:revision>17</cp:revision>
  <dcterms:created xsi:type="dcterms:W3CDTF">2013-01-14T19:54:35Z</dcterms:created>
  <dcterms:modified xsi:type="dcterms:W3CDTF">2024-01-09T20:36:47Z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0x010100663BDA9EF077DC418BF43A10EB9CB869</vt:lpwstr>
  </property>
</Properties>
</file>