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61" r:id="rId5"/>
  </p:sldIdLst>
  <p:sldSz cx="9144000" cy="6858000" type="screen4x3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74EBF-EA38-4798-A2BC-9E036C13FD9E}" type="datetimeFigureOut">
              <a:rPr lang="ro-RO" smtClean="0"/>
              <a:pPr/>
              <a:t>27.11.2023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7D26-5539-4A34-9414-13BCE813B97F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74EBF-EA38-4798-A2BC-9E036C13FD9E}" type="datetimeFigureOut">
              <a:rPr lang="ro-RO" smtClean="0"/>
              <a:pPr/>
              <a:t>27.11.2023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7D26-5539-4A34-9414-13BCE813B97F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74EBF-EA38-4798-A2BC-9E036C13FD9E}" type="datetimeFigureOut">
              <a:rPr lang="ro-RO" smtClean="0"/>
              <a:pPr/>
              <a:t>27.11.2023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7D26-5539-4A34-9414-13BCE813B97F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74EBF-EA38-4798-A2BC-9E036C13FD9E}" type="datetimeFigureOut">
              <a:rPr lang="ro-RO" smtClean="0"/>
              <a:pPr/>
              <a:t>27.11.2023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7D26-5539-4A34-9414-13BCE813B97F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74EBF-EA38-4798-A2BC-9E036C13FD9E}" type="datetimeFigureOut">
              <a:rPr lang="ro-RO" smtClean="0"/>
              <a:pPr/>
              <a:t>27.11.2023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7D26-5539-4A34-9414-13BCE813B97F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74EBF-EA38-4798-A2BC-9E036C13FD9E}" type="datetimeFigureOut">
              <a:rPr lang="ro-RO" smtClean="0"/>
              <a:pPr/>
              <a:t>27.11.2023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7D26-5539-4A34-9414-13BCE813B97F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74EBF-EA38-4798-A2BC-9E036C13FD9E}" type="datetimeFigureOut">
              <a:rPr lang="ro-RO" smtClean="0"/>
              <a:pPr/>
              <a:t>27.11.2023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7D26-5539-4A34-9414-13BCE813B97F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74EBF-EA38-4798-A2BC-9E036C13FD9E}" type="datetimeFigureOut">
              <a:rPr lang="ro-RO" smtClean="0"/>
              <a:pPr/>
              <a:t>27.11.2023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7D26-5539-4A34-9414-13BCE813B97F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74EBF-EA38-4798-A2BC-9E036C13FD9E}" type="datetimeFigureOut">
              <a:rPr lang="ro-RO" smtClean="0"/>
              <a:pPr/>
              <a:t>27.11.2023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7D26-5539-4A34-9414-13BCE813B97F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74EBF-EA38-4798-A2BC-9E036C13FD9E}" type="datetimeFigureOut">
              <a:rPr lang="ro-RO" smtClean="0"/>
              <a:pPr/>
              <a:t>27.11.2023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7D26-5539-4A34-9414-13BCE813B97F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74EBF-EA38-4798-A2BC-9E036C13FD9E}" type="datetimeFigureOut">
              <a:rPr lang="ro-RO" smtClean="0"/>
              <a:pPr/>
              <a:t>27.11.2023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7D26-5539-4A34-9414-13BCE813B97F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74EBF-EA38-4798-A2BC-9E036C13FD9E}" type="datetimeFigureOut">
              <a:rPr lang="ro-RO" smtClean="0"/>
              <a:pPr/>
              <a:t>27.11.2023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A7D26-5539-4A34-9414-13BCE813B97F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o-RO" sz="3200" dirty="0" smtClean="0"/>
              <a:t>Planograma raioane – dispunerea mobilierului în sala de vânzare</a:t>
            </a:r>
            <a:endParaRPr lang="ro-RO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 smtClean="0"/>
              <a:t>Identificati erorile de amenjare care exista in schita de pe slide-ul urmator.</a:t>
            </a:r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285860"/>
            <a:ext cx="8543956" cy="5357850"/>
          </a:xfrm>
        </p:spPr>
        <p:txBody>
          <a:bodyPr>
            <a:normAutofit fontScale="55000" lnSpcReduction="20000"/>
          </a:bodyPr>
          <a:lstStyle/>
          <a:p>
            <a:r>
              <a:rPr lang="ro-RO" b="1" dirty="0" smtClean="0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</a:rPr>
              <a:t>Reguli și principii care trebuie să fie avute în vedere la dispunerea mobilierului în cadrul raioanelor și la proiectarea rețelei de căi de circulație</a:t>
            </a:r>
          </a:p>
          <a:p>
            <a:endParaRPr lang="ro-RO" b="1" dirty="0" smtClean="0">
              <a:solidFill>
                <a:schemeClr val="accent6">
                  <a:lumMod val="50000"/>
                </a:schemeClr>
              </a:solidFill>
              <a:latin typeface="Comic Sans MS" pitchFamily="66" charset="0"/>
            </a:endParaRPr>
          </a:p>
          <a:p>
            <a:pPr lvl="2"/>
            <a:r>
              <a:rPr lang="ro-RO" sz="2900" b="1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Circulație coerentă – imprimarea unui sens al fluxului de clienți</a:t>
            </a:r>
          </a:p>
          <a:p>
            <a:pPr lvl="2"/>
            <a:r>
              <a:rPr lang="ro-RO" sz="2900" b="1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Linear văzut = linear parcurs – </a:t>
            </a:r>
            <a:r>
              <a:rPr lang="ro-RO" sz="29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atragerea clienților în zonele mai puțin frecventate</a:t>
            </a:r>
            <a:endParaRPr lang="ro-RO" sz="2900" b="1" dirty="0" smtClean="0">
              <a:solidFill>
                <a:schemeClr val="accent6">
                  <a:lumMod val="75000"/>
                </a:schemeClr>
              </a:solidFill>
              <a:latin typeface="Comic Sans MS" pitchFamily="66" charset="0"/>
            </a:endParaRPr>
          </a:p>
          <a:p>
            <a:pPr lvl="2"/>
            <a:r>
              <a:rPr lang="ro-RO" sz="2900" b="1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Evitarea risipei de spațiu </a:t>
            </a:r>
            <a:r>
              <a:rPr lang="ro-RO" sz="29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– Valorificara rațională a tuturor zonelor raionului</a:t>
            </a:r>
          </a:p>
          <a:p>
            <a:pPr lvl="2"/>
            <a:r>
              <a:rPr lang="en-US" sz="2900" b="1" dirty="0" err="1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Valorificarea</a:t>
            </a:r>
            <a:r>
              <a:rPr lang="en-US" sz="2900" b="1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 spa</a:t>
            </a:r>
            <a:r>
              <a:rPr lang="ro-RO" sz="2900" b="1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ț</a:t>
            </a:r>
            <a:r>
              <a:rPr lang="en-US" sz="2900" b="1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iului</a:t>
            </a:r>
            <a:r>
              <a:rPr lang="en-US" sz="2900" b="1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 de </a:t>
            </a:r>
            <a:r>
              <a:rPr lang="en-US" sz="2900" b="1" dirty="0" err="1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prezentare</a:t>
            </a:r>
            <a:r>
              <a:rPr lang="en-US" sz="2900" b="1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 la </a:t>
            </a:r>
            <a:r>
              <a:rPr lang="en-US" sz="2900" b="1" dirty="0" err="1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perete</a:t>
            </a:r>
            <a:endParaRPr lang="en-US" sz="2900" b="1" dirty="0" smtClean="0">
              <a:solidFill>
                <a:schemeClr val="accent6">
                  <a:lumMod val="75000"/>
                </a:schemeClr>
              </a:solidFill>
              <a:latin typeface="Comic Sans MS" pitchFamily="66" charset="0"/>
            </a:endParaRPr>
          </a:p>
          <a:p>
            <a:pPr lvl="2"/>
            <a:r>
              <a:rPr lang="ro-RO" sz="2900" b="1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Lățimea căilor de acces stabilită în funcție de intensitatea fluxurilor de clienți în orele de vârf  </a:t>
            </a:r>
            <a:r>
              <a:rPr lang="ro-RO" sz="29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(evitarea supraaglomerării) și de caracteristicile antropometrice ale clienților aflați în diferite ipostaze</a:t>
            </a:r>
          </a:p>
          <a:p>
            <a:pPr lvl="2"/>
            <a:r>
              <a:rPr lang="ro-RO" sz="2900" b="1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Căi de circulație proiectate  în linie dreaptă</a:t>
            </a:r>
            <a:r>
              <a:rPr lang="ro-RO" sz="29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, aceeași lățime de trecere </a:t>
            </a:r>
          </a:p>
          <a:p>
            <a:pPr lvl="2"/>
            <a:r>
              <a:rPr lang="en-US" sz="2900" b="1" dirty="0" err="1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Alei</a:t>
            </a:r>
            <a:r>
              <a:rPr lang="ro-RO" sz="2900" b="1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 pentru efectuarea cumpărăturilor perpendiculare pe căile principale de circulație</a:t>
            </a:r>
          </a:p>
          <a:p>
            <a:pPr lvl="2"/>
            <a:r>
              <a:rPr lang="ro-RO" sz="2900" b="1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Zonele de așteptare să nu se intersecteze cu căile principale</a:t>
            </a:r>
          </a:p>
          <a:p>
            <a:pPr lvl="2"/>
            <a:r>
              <a:rPr lang="ro-RO" sz="2900" b="1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Lățimea căilor de acces corelată cu înălțimea mobilierului</a:t>
            </a:r>
          </a:p>
          <a:p>
            <a:pPr lvl="2"/>
            <a:r>
              <a:rPr lang="ro-RO" sz="2900" b="1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Lungime mare a gondolelor (gondole continue) la r. Alimentar (pot avea lungimi de 20 m.), mai redusă la celelalte (în general sub 10 m.)</a:t>
            </a:r>
          </a:p>
          <a:p>
            <a:pPr lvl="2"/>
            <a:r>
              <a:rPr lang="ro-RO" sz="2900" b="1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Evitarea supradimensionării pieselor de mobilier – </a:t>
            </a:r>
            <a:r>
              <a:rPr lang="ro-RO" sz="29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lățime, lungime, înălțime</a:t>
            </a:r>
            <a:endParaRPr lang="ro-RO" sz="2900" b="1" dirty="0" smtClean="0">
              <a:solidFill>
                <a:schemeClr val="accent6">
                  <a:lumMod val="75000"/>
                </a:schemeClr>
              </a:solidFill>
              <a:latin typeface="Comic Sans MS" pitchFamily="66" charset="0"/>
            </a:endParaRPr>
          </a:p>
          <a:p>
            <a:pPr lvl="2"/>
            <a:r>
              <a:rPr lang="ro-RO" sz="2900" b="1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Nr. De gongole în mijlocul magazinului impar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0"/>
            <a:ext cx="8358246" cy="6858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Tema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600200"/>
            <a:ext cx="8643998" cy="4900634"/>
          </a:xfrm>
        </p:spPr>
        <p:txBody>
          <a:bodyPr>
            <a:normAutofit/>
          </a:bodyPr>
          <a:lstStyle/>
          <a:p>
            <a:r>
              <a:rPr lang="ro-RO" dirty="0" smtClean="0"/>
              <a:t>Analizați schema anterioară și identificați erorile privind dispunerea mobilierului pe raioane conform principiilor merchandisingului.</a:t>
            </a:r>
          </a:p>
          <a:p>
            <a:r>
              <a:rPr lang="ro-RO" dirty="0" smtClean="0"/>
              <a:t>Ce recomandări ați face responsabililor de raioane?</a:t>
            </a:r>
          </a:p>
          <a:p>
            <a:r>
              <a:rPr lang="ro-RO" dirty="0" smtClean="0"/>
              <a:t>Realizați schita fiecărui raion respectând forma și dimensiunile stabilite prin schița generală a hipermarketului.</a:t>
            </a:r>
            <a:endParaRPr lang="ro-RO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49E5DA12DC8242B8EF958048A9CE17" ma:contentTypeVersion="3" ma:contentTypeDescription="Create a new document." ma:contentTypeScope="" ma:versionID="675fc919c99876b7a98cf4d1114495c6">
  <xsd:schema xmlns:xsd="http://www.w3.org/2001/XMLSchema" xmlns:xs="http://www.w3.org/2001/XMLSchema" xmlns:p="http://schemas.microsoft.com/office/2006/metadata/properties" xmlns:ns2="c755fccc-d6fb-493b-9317-7fe5fcff5d22" targetNamespace="http://schemas.microsoft.com/office/2006/metadata/properties" ma:root="true" ma:fieldsID="83e70b9af5a50849640862abfdbfa005" ns2:_="">
    <xsd:import namespace="c755fccc-d6fb-493b-9317-7fe5fcff5d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55fccc-d6fb-493b-9317-7fe5fcff5d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EF74892-4FA8-4A0F-9817-2AF98BFBA342}"/>
</file>

<file path=customXml/itemProps2.xml><?xml version="1.0" encoding="utf-8"?>
<ds:datastoreItem xmlns:ds="http://schemas.openxmlformats.org/officeDocument/2006/customXml" ds:itemID="{84725DA9-5728-45A2-8A06-617BCDB63CB8}"/>
</file>

<file path=customXml/itemProps3.xml><?xml version="1.0" encoding="utf-8"?>
<ds:datastoreItem xmlns:ds="http://schemas.openxmlformats.org/officeDocument/2006/customXml" ds:itemID="{F19CEA5E-6DD6-4F18-9D60-00D447530191}"/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247</Words>
  <Application>Microsoft Office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Planograma raioane – dispunerea mobilierului în sala de vânzare</vt:lpstr>
      <vt:lpstr>Slide 2</vt:lpstr>
      <vt:lpstr>Slide 3</vt:lpstr>
      <vt:lpstr>Tema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mtalm</dc:creator>
  <cp:lastModifiedBy>Windows User</cp:lastModifiedBy>
  <cp:revision>13</cp:revision>
  <dcterms:created xsi:type="dcterms:W3CDTF">2020-10-29T17:06:17Z</dcterms:created>
  <dcterms:modified xsi:type="dcterms:W3CDTF">2023-11-27T05:59:34Z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0x010100CC49E5DA12DC8242B8EF958048A9CE17</vt:lpwstr>
  </property>
</Properties>
</file>