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  <p:sldId id="257" r:id="rId8"/>
    <p:sldId id="258" r:id="rId9"/>
    <p:sldId id="259" r:id="rId10"/>
    <p:sldId id="264" r:id="rId11"/>
    <p:sldId id="260" r:id="rId12"/>
    <p:sldId id="261" r:id="rId13"/>
    <p:sldId id="265" r:id="rId14"/>
    <p:sldId id="266" r:id="rId15"/>
    <p:sldId id="267" r:id="rId16"/>
    <p:sldId id="268" r:id="rId17"/>
    <p:sldId id="271" r:id="rId18"/>
    <p:sldId id="269" r:id="rId19"/>
    <p:sldId id="272" r:id="rId20"/>
    <p:sldId id="273" r:id="rId21"/>
    <p:sldId id="274" r:id="rId22"/>
    <p:sldId id="276" r:id="rId23"/>
    <p:sldId id="275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B0E81-959B-DC9D-6AB3-53681C84852E}" v="2" dt="2024-01-07T17:22:42.126"/>
    <p1510:client id="{88524DA6-A5F7-46B2-AE2C-AAB8BB89BEC8}" v="1" dt="2024-01-13T16:13:1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LEANU N. ANDREI" userId="S::310440801rsl221164@feaa.uaic.ro::8b22bd8d-8e76-46ba-b2bf-62c22b5e5516" providerId="AD" clId="Web-{754B0E81-959B-DC9D-6AB3-53681C84852E}"/>
    <pc:docChg chg="sldOrd">
      <pc:chgData name="RAILEANU N. ANDREI" userId="S::310440801rsl221164@feaa.uaic.ro::8b22bd8d-8e76-46ba-b2bf-62c22b5e5516" providerId="AD" clId="Web-{754B0E81-959B-DC9D-6AB3-53681C84852E}" dt="2024-01-07T17:22:42.126" v="1"/>
      <pc:docMkLst>
        <pc:docMk/>
      </pc:docMkLst>
      <pc:sldChg chg="ord">
        <pc:chgData name="RAILEANU N. ANDREI" userId="S::310440801rsl221164@feaa.uaic.ro::8b22bd8d-8e76-46ba-b2bf-62c22b5e5516" providerId="AD" clId="Web-{754B0E81-959B-DC9D-6AB3-53681C84852E}" dt="2024-01-07T17:22:35.673" v="0"/>
        <pc:sldMkLst>
          <pc:docMk/>
          <pc:sldMk cId="0" sldId="260"/>
        </pc:sldMkLst>
      </pc:sldChg>
      <pc:sldChg chg="ord">
        <pc:chgData name="RAILEANU N. ANDREI" userId="S::310440801rsl221164@feaa.uaic.ro::8b22bd8d-8e76-46ba-b2bf-62c22b5e5516" providerId="AD" clId="Web-{754B0E81-959B-DC9D-6AB3-53681C84852E}" dt="2024-01-07T17:22:42.126" v="1"/>
        <pc:sldMkLst>
          <pc:docMk/>
          <pc:sldMk cId="0" sldId="275"/>
        </pc:sldMkLst>
      </pc:sldChg>
    </pc:docChg>
  </pc:docChgLst>
  <pc:docChgLst>
    <pc:chgData name="RAILEANU N. ANDREI" userId="S::310440801rsl221164@feaa.uaic.ro::8b22bd8d-8e76-46ba-b2bf-62c22b5e5516" providerId="AD" clId="Web-{88524DA6-A5F7-46B2-AE2C-AAB8BB89BEC8}"/>
    <pc:docChg chg="sldOrd">
      <pc:chgData name="RAILEANU N. ANDREI" userId="S::310440801rsl221164@feaa.uaic.ro::8b22bd8d-8e76-46ba-b2bf-62c22b5e5516" providerId="AD" clId="Web-{88524DA6-A5F7-46B2-AE2C-AAB8BB89BEC8}" dt="2024-01-13T16:13:17.162" v="0"/>
      <pc:docMkLst>
        <pc:docMk/>
      </pc:docMkLst>
      <pc:sldChg chg="ord">
        <pc:chgData name="RAILEANU N. ANDREI" userId="S::310440801rsl221164@feaa.uaic.ro::8b22bd8d-8e76-46ba-b2bf-62c22b5e5516" providerId="AD" clId="Web-{88524DA6-A5F7-46B2-AE2C-AAB8BB89BEC8}" dt="2024-01-13T16:13:17.162" v="0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5431-2E5E-416B-93F3-57B294B1098C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8BAF-690E-48A1-A8A2-1A69EACD9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</a:t>
            </a:r>
            <a:r>
              <a:rPr lang="vi-VN" sz="3200" dirty="0"/>
              <a:t>chița site-ului online al magazinului proiectat</a:t>
            </a:r>
            <a:r>
              <a:rPr lang="en-US" sz="3200" dirty="0"/>
              <a:t>, </a:t>
            </a:r>
            <a:r>
              <a:rPr lang="vi-VN" sz="3200" dirty="0"/>
              <a:t>detalie</a:t>
            </a:r>
            <a:r>
              <a:rPr lang="en-US" sz="3200" dirty="0" err="1"/>
              <a:t>rea</a:t>
            </a:r>
            <a:r>
              <a:rPr lang="vi-VN" sz="3200" dirty="0"/>
              <a:t> elementel</a:t>
            </a:r>
            <a:r>
              <a:rPr lang="en-US" sz="3200" dirty="0"/>
              <a:t>or</a:t>
            </a:r>
            <a:r>
              <a:rPr lang="vi-VN" sz="3200" dirty="0"/>
              <a:t> de merchandising online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Managementul merchandsingului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Merchandising </a:t>
            </a:r>
            <a:r>
              <a:rPr lang="en-US" dirty="0" err="1"/>
              <a:t>vizual</a:t>
            </a:r>
            <a:r>
              <a:rPr lang="en-US" dirty="0"/>
              <a:t> online (design special,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culorilor</a:t>
            </a:r>
            <a:r>
              <a:rPr lang="en-US" dirty="0"/>
              <a:t>);</a:t>
            </a:r>
          </a:p>
          <a:p>
            <a:r>
              <a:rPr lang="ro-RO" dirty="0"/>
              <a:t>Tehnici de animare și promovare interactive pe website; utilizarea de </a:t>
            </a:r>
            <a:r>
              <a:rPr lang="ro-RO" i="1" dirty="0"/>
              <a:t>close-up-uri </a:t>
            </a:r>
            <a:r>
              <a:rPr lang="ro-RO" dirty="0"/>
              <a:t>pentru evidențierea produselor</a:t>
            </a:r>
          </a:p>
          <a:p>
            <a:r>
              <a:rPr lang="ro-RO" dirty="0"/>
              <a:t>Selectarea și analiza produselor în catalogul electronic</a:t>
            </a:r>
          </a:p>
          <a:p>
            <a:r>
              <a:rPr lang="ro-RO" dirty="0"/>
              <a:t>Organizarea produselor în catalogul electronic (gruparea pe categorii, selectarea după diferite criterii).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Analiza merchandisingului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Rate de micro-conversie: </a:t>
            </a:r>
          </a:p>
          <a:p>
            <a:pPr lvl="1"/>
            <a:r>
              <a:rPr lang="ro-RO" i="1" dirty="0"/>
              <a:t>look-to-click</a:t>
            </a:r>
            <a:r>
              <a:rPr lang="ro-RO" dirty="0"/>
              <a:t> (câte dintre afișările de produse s-au transformat în click-uri contorizate); </a:t>
            </a:r>
          </a:p>
          <a:p>
            <a:pPr lvl="1"/>
            <a:r>
              <a:rPr lang="en-US" i="1" dirty="0"/>
              <a:t>click-to-basket</a:t>
            </a:r>
            <a:r>
              <a:rPr lang="en-US" dirty="0"/>
              <a:t> (</a:t>
            </a:r>
            <a:r>
              <a:rPr lang="en-US" dirty="0" err="1"/>
              <a:t>cât</a:t>
            </a:r>
            <a:r>
              <a:rPr lang="ro-RO" dirty="0"/>
              <a:t>e</a:t>
            </a:r>
            <a:r>
              <a:rPr lang="en-US" dirty="0"/>
              <a:t> din</a:t>
            </a:r>
            <a:r>
              <a:rPr lang="ro-RO" dirty="0"/>
              <a:t>tre</a:t>
            </a:r>
            <a:r>
              <a:rPr lang="en-US" dirty="0"/>
              <a:t> </a:t>
            </a:r>
            <a:r>
              <a:rPr lang="ro-RO" dirty="0"/>
              <a:t>click-urile  contorizate s-au transforrmat în plasări în coșul de cumpărături; </a:t>
            </a:r>
            <a:endParaRPr lang="en-US" dirty="0"/>
          </a:p>
          <a:p>
            <a:r>
              <a:rPr lang="ro-RO" i="1" dirty="0"/>
              <a:t>basket-to-buy - </a:t>
            </a:r>
            <a:r>
              <a:rPr lang="ro-RO" dirty="0"/>
              <a:t>câte dintre plasările în coșul de cumpărături s-au transformat în cumpărări efective;</a:t>
            </a:r>
            <a:endParaRPr lang="en-US" sz="2400" dirty="0"/>
          </a:p>
          <a:p>
            <a:r>
              <a:rPr lang="ro-RO" i="1" dirty="0"/>
              <a:t>look-to-buy</a:t>
            </a:r>
            <a:r>
              <a:rPr lang="ro-RO" dirty="0"/>
              <a:t>  - ce procent din afișările de produse s-au convertit în achiziții efective. 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Merchandising promoțional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Sampling - pentru anumite produse se pot trimite mostre consumatorului, se pot face demonstrații atrăgătoare, pot fi efectuate ” demo online”; </a:t>
            </a:r>
          </a:p>
          <a:p>
            <a:r>
              <a:rPr lang="ro-RO" dirty="0"/>
              <a:t>Pachete cuplu virtuale – produse cu folosință complementară, vânzare grupată – pachete de produse identice</a:t>
            </a:r>
          </a:p>
          <a:p>
            <a:r>
              <a:rPr lang="ro-RO" dirty="0"/>
              <a:t>Cupoane de reduceri virtuale</a:t>
            </a:r>
          </a:p>
          <a:p>
            <a:r>
              <a:rPr lang="ro-RO" dirty="0"/>
              <a:t>Reduceri temporare de preț </a:t>
            </a:r>
          </a:p>
          <a:p>
            <a:r>
              <a:rPr lang="ro-RO" dirty="0"/>
              <a:t>Lichidări de stoc</a:t>
            </a:r>
          </a:p>
          <a:p>
            <a:r>
              <a:rPr lang="ro-RO" dirty="0"/>
              <a:t>Reduceri pentru produsele resigilate</a:t>
            </a:r>
          </a:p>
          <a:p>
            <a:r>
              <a:rPr lang="ro-RO" dirty="0"/>
              <a:t>Posibilitatea personalizării ofertelor pe baza istoricului de căutare</a:t>
            </a:r>
          </a:p>
          <a:p>
            <a:r>
              <a:rPr lang="ro-RO" dirty="0"/>
              <a:t>Posibilitatea practicării unor tehnici promoționale mixte – prin care se oferă avantaje clienților (reduceri de preț, vouchere) și se urmărește implicarea în campanii de mediu (îmbunătățirea imaginii prin programe pro causa - buy-back)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ro-RO" b="1" i="1" dirty="0"/>
              <a:t>Stabilirea asortimentului - selectarea produselor și strategii de stabilire a prețului</a:t>
            </a:r>
          </a:p>
          <a:p>
            <a:pPr lvl="1"/>
            <a:r>
              <a:rPr lang="ro-RO" dirty="0"/>
              <a:t>Tipul și numărul de produse - articole specifice pentru catalog (o masă critică de produse și posibilități multiple de alegere sau o nișă îngustă cu cerere puternică);</a:t>
            </a:r>
            <a:endParaRPr lang="en-US" sz="2000" dirty="0"/>
          </a:p>
          <a:p>
            <a:pPr lvl="1"/>
            <a:r>
              <a:rPr lang="ro-RO" dirty="0"/>
              <a:t>Stabilirea strategiei de preț - raport adecvat preț-valoare – luarea în considerare a costurilor cu transportul și livrarea, costurilor de marketing, comandă minimă, pachete cu produse la preț mic, etc)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r>
              <a:rPr lang="ro-RO" b="1" i="1" dirty="0"/>
              <a:t>Informarea utilizatorului despre opțiunile de produs/produse</a:t>
            </a:r>
          </a:p>
          <a:p>
            <a:pPr lvl="1"/>
            <a:r>
              <a:rPr lang="ro-RO" dirty="0"/>
              <a:t>Pagini cu detalii despre produse  (mărime, culoare, preț, caracteristici sau combinații care au o intrare separată și un număr de articole disponibile pentru fiecare referință)</a:t>
            </a:r>
          </a:p>
          <a:p>
            <a:pPr lvl="1"/>
            <a:r>
              <a:rPr lang="ro-RO" dirty="0"/>
              <a:t>Oferirea de soluții alternative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ro-RO" b="1" i="1" dirty="0"/>
              <a:t>Afișarea produselor 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Selectarea produselor care vor fi expuse (bestsellers, cu marjă de profit înaltă, solduri);</a:t>
            </a:r>
            <a:endParaRPr lang="en-US" sz="2000" dirty="0"/>
          </a:p>
          <a:p>
            <a:pPr lvl="1"/>
            <a:r>
              <a:rPr lang="ro-RO" dirty="0"/>
              <a:t> oferirea unor posibilități de sortare a produselor după diferite criterii (alfabetic, după preț, dar și în funcție de prestigiu, caracteristici, etc.);</a:t>
            </a:r>
            <a:endParaRPr lang="en-US" sz="2000" dirty="0"/>
          </a:p>
          <a:p>
            <a:pPr lvl="1"/>
            <a:r>
              <a:rPr lang="ro-RO" dirty="0"/>
              <a:t>Poziționări speciale ale articolelor pe pagină.</a:t>
            </a:r>
            <a:endParaRPr lang="ro-RO" b="1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ro-RO" b="1" i="1" dirty="0"/>
              <a:t>Strategii de creștere a veniturilor</a:t>
            </a:r>
            <a:r>
              <a:rPr lang="ro-RO" dirty="0"/>
              <a:t> (produse de top,  cumpărare la impuls, oferte speciale) – unele strategii sunt specifice marketingului direct</a:t>
            </a:r>
          </a:p>
          <a:p>
            <a:pPr lvl="1"/>
            <a:r>
              <a:rPr lang="ro-RO" dirty="0"/>
              <a:t>Vânzări încrucișate – sugestii privind produse complementare);</a:t>
            </a:r>
            <a:endParaRPr lang="en-US" dirty="0"/>
          </a:p>
          <a:p>
            <a:pPr lvl="1"/>
            <a:r>
              <a:rPr lang="ro-RO" dirty="0"/>
              <a:t>Vânzări suplimentare – sugestii privind alte produse utile ...);</a:t>
            </a:r>
            <a:endParaRPr lang="en-US" dirty="0"/>
          </a:p>
          <a:p>
            <a:pPr lvl="1"/>
            <a:r>
              <a:rPr lang="ro-RO" dirty="0"/>
              <a:t>Recomandări personale;</a:t>
            </a:r>
            <a:endParaRPr lang="en-US" dirty="0"/>
          </a:p>
          <a:p>
            <a:pPr lvl="1"/>
            <a:r>
              <a:rPr lang="ro-RO" dirty="0"/>
              <a:t>Evidențierea celor mai bine vândute produse;</a:t>
            </a:r>
            <a:endParaRPr lang="en-US" dirty="0"/>
          </a:p>
          <a:p>
            <a:pPr lvl="1"/>
            <a:r>
              <a:rPr lang="ro-RO" dirty="0"/>
              <a:t>Evidențierea produselor Noi în ofertă;</a:t>
            </a:r>
            <a:endParaRPr lang="en-US" dirty="0"/>
          </a:p>
          <a:p>
            <a:pPr lvl="1"/>
            <a:r>
              <a:rPr lang="ro-RO" dirty="0"/>
              <a:t>Plasarea de oferte speciale;</a:t>
            </a:r>
            <a:endParaRPr lang="en-US" dirty="0"/>
          </a:p>
          <a:p>
            <a:pPr lvl="1"/>
            <a:r>
              <a:rPr lang="ro-RO" dirty="0"/>
              <a:t>Recomandări privind produsele care pot fi oferite cadou;</a:t>
            </a:r>
            <a:endParaRPr lang="en-US" dirty="0"/>
          </a:p>
          <a:p>
            <a:pPr lvl="1"/>
            <a:r>
              <a:rPr lang="ro-RO" dirty="0"/>
              <a:t>Cumpărări la impuls (</a:t>
            </a:r>
            <a:r>
              <a:rPr lang="ro-RO" i="1" dirty="0"/>
              <a:t>last-minute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ro-RO" dirty="0"/>
              <a:t>Cataloage de cadouri;</a:t>
            </a:r>
          </a:p>
          <a:p>
            <a:pPr lvl="1"/>
            <a:r>
              <a:rPr lang="ro-RO" dirty="0"/>
              <a:t>lista de preferințe;</a:t>
            </a:r>
            <a:endParaRPr lang="en-US" dirty="0"/>
          </a:p>
          <a:p>
            <a:pPr lvl="1"/>
            <a:r>
              <a:rPr lang="ro-RO" dirty="0"/>
              <a:t>Servicii de mesagerie de reamintire a unor date/evenimente (cadouri pentru persoanele apropiate);</a:t>
            </a:r>
            <a:endParaRPr lang="en-US" dirty="0"/>
          </a:p>
          <a:p>
            <a:pPr lvl="1"/>
            <a:r>
              <a:rPr lang="ro-RO" dirty="0"/>
              <a:t>Trimiterea de cadouri sau certificate de cadou -  opțiuni de ambalare, alocarea de spații speciale pentru adresa de mail a destinatarului și pentru plată;</a:t>
            </a:r>
            <a:endParaRPr lang="en-US" dirty="0"/>
          </a:p>
          <a:p>
            <a:pPr lvl="1"/>
            <a:r>
              <a:rPr lang="ro-RO" dirty="0"/>
              <a:t>Coduri promoționale - anunțate în partea de sus a paginii, prin newsletter- implică specificarea de reguli speciale – când se aplică, în ce condiții, când expiră, când pot fi combinate</a:t>
            </a:r>
            <a:endParaRPr lang="en-US" dirty="0"/>
          </a:p>
          <a:p>
            <a:endParaRPr lang="ro-RO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ro-RO" b="1" i="1" dirty="0"/>
              <a:t>Includerea de detalii despre produs</a:t>
            </a:r>
          </a:p>
          <a:p>
            <a:pPr lvl="1"/>
            <a:r>
              <a:rPr lang="ro-RO" dirty="0"/>
              <a:t>imagini cu produsele, inclusiv 3-D,</a:t>
            </a:r>
          </a:p>
          <a:p>
            <a:pPr lvl="1"/>
            <a:r>
              <a:rPr lang="ro-RO" dirty="0"/>
              <a:t> </a:t>
            </a:r>
            <a:r>
              <a:rPr lang="ro-RO" i="1" dirty="0"/>
              <a:t>close-up-uri</a:t>
            </a:r>
            <a:r>
              <a:rPr lang="ro-RO" dirty="0"/>
              <a:t> (fotografii/imagini video de aproape, care redau o imagine complexă a produsului)</a:t>
            </a:r>
          </a:p>
          <a:p>
            <a:pPr lvl="1"/>
            <a:r>
              <a:rPr lang="ro-RO" dirty="0"/>
              <a:t> informații text (caracteristici, funcționare, garanții, servricii, suport tehnic), </a:t>
            </a:r>
          </a:p>
          <a:p>
            <a:pPr lvl="1"/>
            <a:r>
              <a:rPr lang="ro-RO" dirty="0"/>
              <a:t>materiale video, etc.</a:t>
            </a:r>
            <a:endParaRPr lang="ro-RO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r>
              <a:rPr lang="ro-RO" b="1" i="1" dirty="0"/>
              <a:t>Facilitarea cumpărării pentru consumator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Oferirea unui motor de căutare a produsului (după tip de produs, denumire, preț, atribute, marcă..);</a:t>
            </a:r>
            <a:endParaRPr lang="en-US" dirty="0"/>
          </a:p>
          <a:p>
            <a:pPr lvl="1"/>
            <a:r>
              <a:rPr lang="ro-RO" dirty="0"/>
              <a:t>Implementarea sistemului </a:t>
            </a:r>
            <a:r>
              <a:rPr lang="ro-RO" i="1" dirty="0"/>
              <a:t>2 click-uri pentru a cumpăra, </a:t>
            </a:r>
            <a:r>
              <a:rPr lang="ro-RO" dirty="0"/>
              <a:t>butoane gen</a:t>
            </a:r>
            <a:r>
              <a:rPr lang="ro-RO" i="1" dirty="0"/>
              <a:t> cumpără acum, adaugă în coș, </a:t>
            </a:r>
            <a:r>
              <a:rPr lang="ro-RO" dirty="0"/>
              <a:t>vizualizarea coșului de cumpărături etc.;</a:t>
            </a:r>
            <a:endParaRPr lang="en-US" dirty="0"/>
          </a:p>
          <a:p>
            <a:pPr lvl="1"/>
            <a:r>
              <a:rPr lang="ro-RO" dirty="0"/>
              <a:t>Oferirea de multiple opțiuni de plată: carduri de credit procesate în timp real, pay pall, google check out, depozite prepaid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r>
              <a:rPr lang="ro-RO" b="1" i="1" dirty="0"/>
              <a:t>Monitorizarea/Respectarea comenzilor</a:t>
            </a:r>
          </a:p>
          <a:p>
            <a:pPr lvl="1"/>
            <a:r>
              <a:rPr lang="ro-RO" dirty="0"/>
              <a:t>Etichetarea și ambalarea corespunzătoare în vederea transportului - pentru evitarea deteriorării și a pierderii;</a:t>
            </a:r>
            <a:endParaRPr lang="en-US" dirty="0"/>
          </a:p>
          <a:p>
            <a:pPr lvl="1"/>
            <a:r>
              <a:rPr lang="ro-RO" dirty="0"/>
              <a:t>Urmărirea traseului comenzii;</a:t>
            </a:r>
            <a:endParaRPr lang="en-US" dirty="0"/>
          </a:p>
          <a:p>
            <a:pPr lvl="1"/>
            <a:r>
              <a:rPr lang="ro-RO" dirty="0"/>
              <a:t>Confirmarea livrării.</a:t>
            </a:r>
            <a:endParaRPr lang="ro-RO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Elemente specifice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Amenajarea și dispunerea exterioară</a:t>
            </a:r>
            <a:endParaRPr lang="en-US" dirty="0"/>
          </a:p>
          <a:p>
            <a:endParaRPr lang="en-US" dirty="0"/>
          </a:p>
          <a:p>
            <a:r>
              <a:rPr lang="ro-RO" dirty="0"/>
              <a:t>Designul interior al magazinului</a:t>
            </a:r>
            <a:endParaRPr lang="en-US" dirty="0"/>
          </a:p>
          <a:p>
            <a:endParaRPr lang="en-US" dirty="0"/>
          </a:p>
          <a:p>
            <a:r>
              <a:rPr lang="ro-RO" dirty="0"/>
              <a:t>Managementul merchand</a:t>
            </a:r>
            <a:r>
              <a:rPr lang="en-US" dirty="0" err="1"/>
              <a:t>i</a:t>
            </a:r>
            <a:r>
              <a:rPr lang="ro-RO" dirty="0"/>
              <a:t>singului</a:t>
            </a:r>
            <a:endParaRPr lang="en-US" dirty="0"/>
          </a:p>
          <a:p>
            <a:endParaRPr lang="en-US" dirty="0"/>
          </a:p>
          <a:p>
            <a:r>
              <a:rPr lang="ro-RO" dirty="0"/>
              <a:t>Matematica merchandisingului</a:t>
            </a:r>
            <a:endParaRPr lang="en-US" dirty="0"/>
          </a:p>
          <a:p>
            <a:endParaRPr lang="en-US" dirty="0"/>
          </a:p>
          <a:p>
            <a:r>
              <a:rPr lang="ro-RO" dirty="0"/>
              <a:t>Merchandising promoțional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ro-RO" b="1" i="1" dirty="0"/>
              <a:t>Acordarea de asistență consumatorului</a:t>
            </a:r>
          </a:p>
          <a:p>
            <a:pPr lvl="1"/>
            <a:r>
              <a:rPr lang="ro-RO" dirty="0"/>
              <a:t>Răspuns la mesajele de mail, la telefon; </a:t>
            </a:r>
          </a:p>
          <a:p>
            <a:pPr lvl="1"/>
            <a:r>
              <a:rPr lang="ro-RO" dirty="0"/>
              <a:t>Servicii de consultanță din partea unui angajat; </a:t>
            </a:r>
          </a:p>
          <a:p>
            <a:pPr lvl="1"/>
            <a:r>
              <a:rPr lang="ro-RO" dirty="0"/>
              <a:t>construirea încrederii (detalii adresă de contact, logo-ul companii, membership, recunoașteri ale produse/servicii);</a:t>
            </a:r>
          </a:p>
          <a:p>
            <a:pPr lvl="1"/>
            <a:r>
              <a:rPr lang="ro-RO" dirty="0"/>
              <a:t> politici de garanție și de returnare a produselor </a:t>
            </a:r>
          </a:p>
          <a:p>
            <a:pPr lvl="1"/>
            <a:r>
              <a:rPr lang="ro-RO" dirty="0"/>
              <a:t>acordarea de despăgubiri; </a:t>
            </a:r>
          </a:p>
          <a:p>
            <a:pPr lvl="1"/>
            <a:r>
              <a:rPr lang="ro-RO" dirty="0"/>
              <a:t>asigurarea confidențialității și securității datelor cu rarater personal; </a:t>
            </a:r>
          </a:p>
          <a:p>
            <a:pPr lvl="1"/>
            <a:r>
              <a:rPr lang="ro-RO" dirty="0"/>
              <a:t>informare privind existența cookie-urilor (care permit monitorizarea istoricului cumpărăturilor, personalizarea, repetarea comenzii)</a:t>
            </a:r>
            <a:endParaRPr lang="ro-RO" b="1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/>
          </a:bodyPr>
          <a:lstStyle/>
          <a:p>
            <a:r>
              <a:rPr lang="ro-RO" b="1" i="1" dirty="0"/>
              <a:t>Gestionarea livrării produselor/managementul transportului</a:t>
            </a:r>
          </a:p>
          <a:p>
            <a:pPr lvl="1"/>
            <a:r>
              <a:rPr lang="ro-RO" dirty="0"/>
              <a:t>Posibilitatea alegerii intre diferite variante de livrare</a:t>
            </a:r>
          </a:p>
          <a:p>
            <a:pPr lvl="1"/>
            <a:r>
              <a:rPr lang="ro-RO" dirty="0"/>
              <a:t>Comunicarea costurilor livrării;</a:t>
            </a:r>
            <a:endParaRPr lang="en-US" dirty="0"/>
          </a:p>
          <a:p>
            <a:pPr lvl="1"/>
            <a:r>
              <a:rPr lang="ro-RO" dirty="0"/>
              <a:t>Comunicarea politicilor de transport.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Strategii de merchandising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ro-RO" b="1" dirty="0"/>
              <a:t>Stabilirea caracteristicilor interfeței/fațadei magazinului (</a:t>
            </a:r>
            <a:r>
              <a:rPr lang="ro-RO" b="1" i="1" dirty="0"/>
              <a:t>storefront</a:t>
            </a:r>
            <a:r>
              <a:rPr lang="ro-RO" b="1" dirty="0"/>
              <a:t>)</a:t>
            </a:r>
          </a:p>
          <a:p>
            <a:pPr lvl="1"/>
            <a:r>
              <a:rPr lang="en-US" i="1" dirty="0"/>
              <a:t>No-storefront selling solutions </a:t>
            </a:r>
            <a:r>
              <a:rPr lang="ro-RO" i="1" dirty="0"/>
              <a:t>-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ieftină</a:t>
            </a:r>
            <a:r>
              <a:rPr lang="en-US" dirty="0"/>
              <a:t> </a:t>
            </a:r>
            <a:r>
              <a:rPr lang="en-US" dirty="0" err="1"/>
              <a:t>soluție</a:t>
            </a:r>
            <a:r>
              <a:rPr lang="ro-RO" dirty="0"/>
              <a:t> - </a:t>
            </a:r>
            <a:r>
              <a:rPr lang="en-US" dirty="0" err="1"/>
              <a:t>produsele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vândute</a:t>
            </a:r>
            <a:r>
              <a:rPr lang="en-US" dirty="0"/>
              <a:t> direct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site-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profil</a:t>
            </a:r>
            <a:r>
              <a:rPr lang="en-US" dirty="0"/>
              <a:t>; nu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ro-RO" dirty="0"/>
              <a:t>,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conectarea</a:t>
            </a:r>
            <a:r>
              <a:rPr lang="en-US" dirty="0"/>
              <a:t> cu link la un site </a:t>
            </a:r>
            <a:r>
              <a:rPr lang="en-US" dirty="0" err="1"/>
              <a:t>separat</a:t>
            </a:r>
            <a:r>
              <a:rPr lang="en-US" dirty="0"/>
              <a:t>;</a:t>
            </a:r>
            <a:r>
              <a:rPr lang="en-US" i="1" dirty="0"/>
              <a:t> </a:t>
            </a:r>
            <a:endParaRPr lang="ro-RO" i="1" dirty="0"/>
          </a:p>
          <a:p>
            <a:pPr lvl="1"/>
            <a:r>
              <a:rPr lang="en-US" i="1" dirty="0"/>
              <a:t>One-stop </a:t>
            </a:r>
            <a:r>
              <a:rPr lang="en-US" i="1" dirty="0" err="1"/>
              <a:t>storebuilders</a:t>
            </a:r>
            <a:r>
              <a:rPr lang="en-US" i="1" dirty="0"/>
              <a:t> </a:t>
            </a:r>
            <a:r>
              <a:rPr lang="ro-RO" i="1" dirty="0"/>
              <a:t>- </a:t>
            </a:r>
            <a:r>
              <a:rPr lang="en-US" dirty="0" err="1"/>
              <a:t>ieftine</a:t>
            </a:r>
            <a:r>
              <a:rPr lang="en-US" dirty="0"/>
              <a:t>, </a:t>
            </a:r>
            <a:r>
              <a:rPr lang="en-US" dirty="0" err="1"/>
              <a:t>generice</a:t>
            </a:r>
            <a:r>
              <a:rPr lang="en-US" dirty="0"/>
              <a:t>,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inflexibile</a:t>
            </a:r>
            <a:r>
              <a:rPr lang="en-US" dirty="0"/>
              <a:t>, </a:t>
            </a:r>
            <a:r>
              <a:rPr lang="en-US" dirty="0" err="1"/>
              <a:t>preferabile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magazinelor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ro-RO" dirty="0"/>
              <a:t> - </a:t>
            </a:r>
            <a:r>
              <a:rPr lang="en-US" dirty="0"/>
              <a:t> </a:t>
            </a:r>
            <a:r>
              <a:rPr lang="en-US" dirty="0" err="1"/>
              <a:t>ajută</a:t>
            </a:r>
            <a:r>
              <a:rPr lang="en-US" dirty="0"/>
              <a:t> la </a:t>
            </a:r>
            <a:r>
              <a:rPr lang="en-US" dirty="0" err="1"/>
              <a:t>cumpărarea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domeniu</a:t>
            </a:r>
            <a:r>
              <a:rPr lang="en-US" dirty="0"/>
              <a:t>,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șablon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web,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catalog de </a:t>
            </a:r>
            <a:r>
              <a:rPr lang="en-US" dirty="0" err="1"/>
              <a:t>produse</a:t>
            </a:r>
            <a:r>
              <a:rPr lang="en-US" dirty="0"/>
              <a:t>, </a:t>
            </a:r>
            <a:r>
              <a:rPr lang="en-US" dirty="0" err="1"/>
              <a:t>coș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plată</a:t>
            </a:r>
            <a:r>
              <a:rPr lang="en-US" dirty="0"/>
              <a:t> </a:t>
            </a:r>
            <a:r>
              <a:rPr lang="en-US" dirty="0" err="1"/>
              <a:t>Paypall</a:t>
            </a:r>
            <a:r>
              <a:rPr lang="en-US" dirty="0"/>
              <a:t>, </a:t>
            </a:r>
            <a:r>
              <a:rPr lang="en-US" dirty="0" err="1"/>
              <a:t>găzduirea</a:t>
            </a:r>
            <a:r>
              <a:rPr lang="en-US" dirty="0"/>
              <a:t> site-</a:t>
            </a:r>
            <a:r>
              <a:rPr lang="en-US" dirty="0" err="1"/>
              <a:t>ului</a:t>
            </a:r>
            <a:r>
              <a:rPr lang="en-US" dirty="0"/>
              <a:t>;</a:t>
            </a:r>
            <a:r>
              <a:rPr lang="en-US" i="1" dirty="0"/>
              <a:t> </a:t>
            </a:r>
            <a:endParaRPr lang="ro-RO" i="1" dirty="0"/>
          </a:p>
          <a:p>
            <a:pPr lvl="1"/>
            <a:r>
              <a:rPr lang="en-US" i="1" dirty="0"/>
              <a:t>Specialty </a:t>
            </a:r>
            <a:r>
              <a:rPr lang="en-US" i="1" dirty="0" err="1"/>
              <a:t>storebuilders</a:t>
            </a:r>
            <a:r>
              <a:rPr lang="en-US" i="1" dirty="0"/>
              <a:t> </a:t>
            </a:r>
            <a:r>
              <a:rPr lang="ro-RO" i="1" dirty="0"/>
              <a:t>- </a:t>
            </a:r>
            <a:r>
              <a:rPr lang="en-US" dirty="0"/>
              <a:t>o </a:t>
            </a:r>
            <a:r>
              <a:rPr lang="en-US" dirty="0" err="1"/>
              <a:t>companie</a:t>
            </a:r>
            <a:r>
              <a:rPr lang="en-US" dirty="0"/>
              <a:t> </a:t>
            </a:r>
            <a:r>
              <a:rPr lang="en-US" dirty="0" err="1"/>
              <a:t>gazdă</a:t>
            </a:r>
            <a:r>
              <a:rPr lang="en-US" dirty="0"/>
              <a:t> se </a:t>
            </a:r>
            <a:r>
              <a:rPr lang="en-US" dirty="0" err="1"/>
              <a:t>focalizează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industrie</a:t>
            </a:r>
            <a:r>
              <a:rPr lang="en-US" dirty="0"/>
              <a:t> 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regiune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comercializează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 online </a:t>
            </a:r>
            <a:r>
              <a:rPr lang="en-US" dirty="0" err="1"/>
              <a:t>adecvate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audiențe</a:t>
            </a:r>
            <a:r>
              <a:rPr lang="en-US" dirty="0"/>
              <a:t> </a:t>
            </a:r>
            <a:r>
              <a:rPr lang="en-US" dirty="0" err="1"/>
              <a:t>țintă</a:t>
            </a:r>
            <a:r>
              <a:rPr lang="ro-RO" dirty="0"/>
              <a:t> -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magazine </a:t>
            </a:r>
            <a:r>
              <a:rPr lang="en-US" dirty="0" err="1"/>
              <a:t>promovate</a:t>
            </a:r>
            <a:r>
              <a:rPr lang="en-US" dirty="0"/>
              <a:t> ca o </a:t>
            </a:r>
            <a:r>
              <a:rPr lang="en-US" dirty="0" err="1"/>
              <a:t>sigură</a:t>
            </a:r>
            <a:r>
              <a:rPr lang="en-US" dirty="0"/>
              <a:t> </a:t>
            </a:r>
            <a:r>
              <a:rPr lang="en-US" dirty="0" err="1"/>
              <a:t>destinație</a:t>
            </a:r>
            <a:r>
              <a:rPr lang="en-US" dirty="0"/>
              <a:t>, un mall;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coș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magazinele</a:t>
            </a:r>
            <a:r>
              <a:rPr lang="en-US" dirty="0"/>
              <a:t> din </a:t>
            </a:r>
            <a:r>
              <a:rPr lang="en-US" dirty="0" err="1"/>
              <a:t>acel</a:t>
            </a:r>
            <a:r>
              <a:rPr lang="en-US" dirty="0"/>
              <a:t> mall</a:t>
            </a:r>
            <a:r>
              <a:rPr lang="en-US" i="1" dirty="0"/>
              <a:t>;</a:t>
            </a:r>
            <a:endParaRPr lang="ro-RO" i="1" dirty="0"/>
          </a:p>
          <a:p>
            <a:pPr lvl="1"/>
            <a:r>
              <a:rPr lang="en-US" i="1" dirty="0"/>
              <a:t> Assembly storefronts</a:t>
            </a:r>
            <a:r>
              <a:rPr lang="ro-RO" i="1" dirty="0"/>
              <a:t> -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găzduită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link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terțe</a:t>
            </a:r>
            <a:r>
              <a:rPr lang="en-US" dirty="0"/>
              <a:t> </a:t>
            </a:r>
            <a:r>
              <a:rPr lang="en-US" dirty="0" err="1"/>
              <a:t>părți</a:t>
            </a:r>
            <a:r>
              <a:rPr lang="en-US" dirty="0"/>
              <a:t>;</a:t>
            </a:r>
            <a:r>
              <a:rPr lang="en-US" i="1" dirty="0"/>
              <a:t> </a:t>
            </a:r>
            <a:endParaRPr lang="ro-RO" i="1" dirty="0"/>
          </a:p>
          <a:p>
            <a:pPr lvl="1"/>
            <a:r>
              <a:rPr lang="en-US" i="1" dirty="0"/>
              <a:t>Integrated storefronts</a:t>
            </a:r>
            <a:r>
              <a:rPr lang="ro-RO" i="1" dirty="0"/>
              <a:t> - </a:t>
            </a:r>
            <a:r>
              <a:rPr lang="en-US" dirty="0" err="1"/>
              <a:t>integrarea</a:t>
            </a:r>
            <a:r>
              <a:rPr lang="en-US" dirty="0"/>
              <a:t> cu site-</a:t>
            </a:r>
            <a:r>
              <a:rPr lang="en-US" dirty="0" err="1"/>
              <a:t>ul</a:t>
            </a:r>
            <a:r>
              <a:rPr lang="en-US" dirty="0"/>
              <a:t> existent al </a:t>
            </a:r>
            <a:r>
              <a:rPr lang="en-US" dirty="0" err="1"/>
              <a:t>magazinului</a:t>
            </a:r>
            <a:r>
              <a:rPr lang="en-US" dirty="0"/>
              <a:t> a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comerț</a:t>
            </a:r>
            <a:r>
              <a:rPr lang="en-US" dirty="0"/>
              <a:t> electronic – </a:t>
            </a:r>
            <a:r>
              <a:rPr lang="en-US" dirty="0" err="1"/>
              <a:t>comerciale</a:t>
            </a:r>
            <a:r>
              <a:rPr lang="en-US" dirty="0"/>
              <a:t>, </a:t>
            </a:r>
            <a:r>
              <a:rPr lang="en-US" dirty="0" err="1"/>
              <a:t>sursă</a:t>
            </a:r>
            <a:r>
              <a:rPr lang="en-US" dirty="0"/>
              <a:t> </a:t>
            </a:r>
            <a:r>
              <a:rPr lang="en-US" dirty="0" err="1"/>
              <a:t>deschisă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afara</a:t>
            </a:r>
            <a:r>
              <a:rPr lang="en-US" dirty="0"/>
              <a:t> </a:t>
            </a:r>
            <a:r>
              <a:rPr lang="en-US" dirty="0" err="1"/>
              <a:t>raftului</a:t>
            </a:r>
            <a:r>
              <a:rPr lang="en-US" dirty="0"/>
              <a:t>;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găzduită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server, </a:t>
            </a:r>
            <a:r>
              <a:rPr lang="en-US" dirty="0" err="1"/>
              <a:t>pe</a:t>
            </a:r>
            <a:r>
              <a:rPr lang="en-US" dirty="0"/>
              <a:t> un server </a:t>
            </a:r>
            <a:r>
              <a:rPr lang="en-US" dirty="0" err="1"/>
              <a:t>partajat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dezvoltatorului</a:t>
            </a:r>
            <a:r>
              <a:rPr lang="ro-RO" dirty="0"/>
              <a:t>;</a:t>
            </a:r>
          </a:p>
          <a:p>
            <a:pPr lvl="1"/>
            <a:r>
              <a:rPr lang="en-US" i="1" dirty="0"/>
              <a:t>Custom e-commerce solutions </a:t>
            </a:r>
            <a:r>
              <a:rPr lang="ro-RO" i="1" dirty="0"/>
              <a:t>- </a:t>
            </a:r>
            <a:r>
              <a:rPr lang="en-US" dirty="0" err="1"/>
              <a:t>pachete</a:t>
            </a:r>
            <a:r>
              <a:rPr lang="en-US" dirty="0"/>
              <a:t> e-commerce </a:t>
            </a:r>
            <a:r>
              <a:rPr lang="en-US" dirty="0" err="1"/>
              <a:t>proprii</a:t>
            </a:r>
            <a:r>
              <a:rPr lang="en-US" dirty="0"/>
              <a:t> </a:t>
            </a:r>
            <a:r>
              <a:rPr lang="en-US" dirty="0" err="1"/>
              <a:t>dezvoltatorilor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maxim de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control; </a:t>
            </a:r>
            <a:endParaRPr lang="ro-RO" dirty="0"/>
          </a:p>
          <a:p>
            <a:pPr lvl="1"/>
            <a:r>
              <a:rPr lang="en-US" i="1" dirty="0"/>
              <a:t>Enterprise e-commerce solutions </a:t>
            </a:r>
            <a:r>
              <a:rPr lang="ro-RO" i="1" dirty="0"/>
              <a:t>- </a:t>
            </a:r>
            <a:r>
              <a:rPr lang="en-US" dirty="0" err="1"/>
              <a:t>soluții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costisitoare</a:t>
            </a:r>
            <a:r>
              <a:rPr lang="en-US" dirty="0"/>
              <a:t>, integrate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interf</a:t>
            </a:r>
            <a:r>
              <a:rPr lang="ro-RO" dirty="0"/>
              <a:t>e</a:t>
            </a:r>
            <a:r>
              <a:rPr lang="en-US" dirty="0" err="1"/>
              <a:t>țe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 de </a:t>
            </a:r>
            <a:r>
              <a:rPr lang="en-US" dirty="0" err="1"/>
              <a:t>mari</a:t>
            </a:r>
            <a:r>
              <a:rPr lang="en-US" dirty="0"/>
              <a:t> magazine cu </a:t>
            </a:r>
            <a:r>
              <a:rPr lang="en-US" dirty="0" err="1"/>
              <a:t>amănuntul</a:t>
            </a:r>
            <a:r>
              <a:rPr lang="en-US" dirty="0"/>
              <a:t>,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en-US" dirty="0" err="1"/>
              <a:t>punct</a:t>
            </a:r>
            <a:r>
              <a:rPr lang="ro-RO" dirty="0"/>
              <a:t>e</a:t>
            </a:r>
            <a:r>
              <a:rPr lang="en-US" dirty="0"/>
              <a:t> de </a:t>
            </a:r>
            <a:r>
              <a:rPr lang="en-US" dirty="0" err="1"/>
              <a:t>vânzare</a:t>
            </a:r>
            <a:r>
              <a:rPr lang="en-US" dirty="0"/>
              <a:t> (POS), </a:t>
            </a:r>
            <a:r>
              <a:rPr lang="en-US" dirty="0" err="1"/>
              <a:t>contabilitate</a:t>
            </a:r>
            <a:r>
              <a:rPr lang="en-US" dirty="0"/>
              <a:t>, </a:t>
            </a:r>
            <a:r>
              <a:rPr lang="en-US" dirty="0" err="1"/>
              <a:t>inventar</a:t>
            </a:r>
            <a:r>
              <a:rPr lang="en-US" dirty="0"/>
              <a:t>, </a:t>
            </a:r>
            <a:r>
              <a:rPr lang="en-US" dirty="0" err="1"/>
              <a:t>producție</a:t>
            </a:r>
            <a:r>
              <a:rPr lang="en-US" dirty="0"/>
              <a:t>, </a:t>
            </a:r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relațiilor</a:t>
            </a:r>
            <a:r>
              <a:rPr lang="en-US" dirty="0"/>
              <a:t> cu </a:t>
            </a:r>
            <a:r>
              <a:rPr lang="en-US" dirty="0" err="1"/>
              <a:t>clienții</a:t>
            </a:r>
            <a:r>
              <a:rPr lang="en-US" dirty="0"/>
              <a:t> (CRM), </a:t>
            </a:r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întreprinderii</a:t>
            </a:r>
            <a:r>
              <a:rPr lang="en-US" dirty="0"/>
              <a:t> (ERP), </a:t>
            </a:r>
            <a:r>
              <a:rPr lang="en-US" dirty="0" err="1"/>
              <a:t>precum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ro-RO" dirty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Amenajarea și dispunerea exterioară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/>
              <a:t>Semnalizarea/logo-ul</a:t>
            </a:r>
            <a:endParaRPr lang="en-US" dirty="0"/>
          </a:p>
          <a:p>
            <a:pPr lvl="1"/>
            <a:r>
              <a:rPr lang="ro-RO" dirty="0"/>
              <a:t>Adresa electronică</a:t>
            </a:r>
            <a:r>
              <a:rPr lang="en-US" dirty="0"/>
              <a:t> -</a:t>
            </a:r>
            <a:endParaRPr lang="en-US" sz="2000" dirty="0"/>
          </a:p>
          <a:p>
            <a:pPr lvl="1"/>
            <a:r>
              <a:rPr lang="ro-RO" dirty="0"/>
              <a:t>Logo-ul afișat</a:t>
            </a:r>
            <a:r>
              <a:rPr lang="en-US" dirty="0"/>
              <a:t> - </a:t>
            </a:r>
          </a:p>
          <a:p>
            <a:r>
              <a:rPr lang="ro-RO" dirty="0"/>
              <a:t>Intrarea în magazin</a:t>
            </a:r>
            <a:r>
              <a:rPr lang="en-US" dirty="0"/>
              <a:t> </a:t>
            </a:r>
          </a:p>
          <a:p>
            <a:pPr lvl="1"/>
            <a:r>
              <a:rPr lang="ro-RO" dirty="0"/>
              <a:t>Linkuri către magazinul online de pe alte website-uri intermediare</a:t>
            </a:r>
            <a:r>
              <a:rPr lang="en-US" dirty="0"/>
              <a:t> </a:t>
            </a:r>
            <a:r>
              <a:rPr lang="ro-RO" dirty="0"/>
              <a:t>(partenere, de comunitate) sau surse de informații intermediare (e-mail-uri, campanii de marketing direct cu URL unic listat, motoare de căutare sau website-uri de căutare care au link către magazinul online, portaluri de mall-uri de căutare</a:t>
            </a:r>
            <a:r>
              <a:rPr lang="en-US" dirty="0"/>
              <a:t>)</a:t>
            </a:r>
            <a:r>
              <a:rPr lang="ro-RO" dirty="0"/>
              <a:t>;</a:t>
            </a:r>
            <a:endParaRPr lang="en-US" dirty="0"/>
          </a:p>
          <a:p>
            <a:r>
              <a:rPr lang="ro-RO" dirty="0"/>
              <a:t>Vitrina magazinului</a:t>
            </a:r>
            <a:endParaRPr lang="en-US" dirty="0"/>
          </a:p>
          <a:p>
            <a:pPr lvl="1"/>
            <a:r>
              <a:rPr lang="ro-RO" dirty="0"/>
              <a:t>Interfața/pagina de start a magazinului </a:t>
            </a:r>
            <a:r>
              <a:rPr lang="en-US" dirty="0"/>
              <a:t>– (</a:t>
            </a:r>
            <a:r>
              <a:rPr lang="en-US" dirty="0" err="1"/>
              <a:t>exemple</a:t>
            </a:r>
            <a:r>
              <a:rPr lang="en-US" dirty="0"/>
              <a:t> slide-</a:t>
            </a:r>
            <a:r>
              <a:rPr lang="en-US" dirty="0" err="1"/>
              <a:t>uri</a:t>
            </a:r>
            <a:r>
              <a:rPr lang="en-US" dirty="0"/>
              <a:t> 4,5,6,7)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03335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1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hai\Pictures\Screenshot 2022-01-03 1750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8991600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Designul interior al magazinului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o-RO" dirty="0"/>
              <a:t>Navigarea prin accesarea linkurilor, de la o pagină de destinație la alta, de la un culoar electronic la altul (ex. Slide 9).</a:t>
            </a:r>
            <a:endParaRPr lang="en-US" dirty="0"/>
          </a:p>
          <a:p>
            <a:r>
              <a:rPr lang="en-US" dirty="0" err="1"/>
              <a:t>Structura</a:t>
            </a:r>
            <a:r>
              <a:rPr lang="en-US" dirty="0"/>
              <a:t> website-</a:t>
            </a:r>
            <a:r>
              <a:rPr lang="en-US" dirty="0" err="1"/>
              <a:t>ului</a:t>
            </a:r>
            <a:r>
              <a:rPr lang="en-US" dirty="0"/>
              <a:t>; </a:t>
            </a:r>
            <a:r>
              <a:rPr lang="en-US" dirty="0" err="1"/>
              <a:t>ghidarea</a:t>
            </a:r>
            <a:r>
              <a:rPr lang="en-US" dirty="0"/>
              <a:t> </a:t>
            </a:r>
            <a:r>
              <a:rPr lang="en-US" dirty="0" err="1"/>
              <a:t>logică</a:t>
            </a:r>
            <a:r>
              <a:rPr lang="en-US" dirty="0"/>
              <a:t> a </a:t>
            </a:r>
            <a:r>
              <a:rPr lang="en-US" dirty="0" err="1"/>
              <a:t>consumatorului</a:t>
            </a:r>
            <a:r>
              <a:rPr lang="en-US" dirty="0"/>
              <a:t>;</a:t>
            </a:r>
          </a:p>
          <a:p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restrângerii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 a </a:t>
            </a:r>
            <a:r>
              <a:rPr lang="en-US" dirty="0" err="1"/>
              <a:t>alegerilor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: a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căutarea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, </a:t>
            </a:r>
            <a:r>
              <a:rPr lang="en-US" dirty="0" err="1"/>
              <a:t>consumatorului</a:t>
            </a:r>
            <a:r>
              <a:rPr lang="en-US" dirty="0"/>
              <a:t>, </a:t>
            </a:r>
            <a:r>
              <a:rPr lang="en-US" dirty="0" err="1"/>
              <a:t>evitarea</a:t>
            </a:r>
            <a:r>
              <a:rPr lang="en-US" dirty="0"/>
              <a:t> </a:t>
            </a:r>
            <a:r>
              <a:rPr lang="en-US" dirty="0" err="1"/>
              <a:t>incidentelor</a:t>
            </a:r>
            <a:r>
              <a:rPr lang="en-US" dirty="0"/>
              <a:t> </a:t>
            </a:r>
            <a:r>
              <a:rPr lang="en-US" dirty="0" err="1"/>
              <a:t>critice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abandonarea</a:t>
            </a:r>
            <a:r>
              <a:rPr lang="en-US" dirty="0"/>
              <a:t> site-</a:t>
            </a:r>
            <a:r>
              <a:rPr lang="en-US" dirty="0" err="1"/>
              <a:t>ului</a:t>
            </a:r>
            <a:r>
              <a:rPr lang="en-US" dirty="0"/>
              <a:t>.</a:t>
            </a:r>
          </a:p>
          <a:p>
            <a:r>
              <a:rPr lang="ro-RO" dirty="0"/>
              <a:t>Designul catalogului electronic de produse; </a:t>
            </a:r>
            <a:endParaRPr lang="en-US" dirty="0"/>
          </a:p>
          <a:p>
            <a:r>
              <a:rPr lang="en-US" dirty="0"/>
              <a:t>cross-merchandising-</a:t>
            </a:r>
            <a:r>
              <a:rPr lang="en-US" dirty="0" err="1"/>
              <a:t>ul</a:t>
            </a:r>
            <a:r>
              <a:rPr lang="en-US" dirty="0"/>
              <a:t>;</a:t>
            </a:r>
          </a:p>
          <a:p>
            <a:r>
              <a:rPr lang="ro-RO" dirty="0"/>
              <a:t>planogramarea online</a:t>
            </a:r>
            <a:r>
              <a:rPr lang="en-US" dirty="0"/>
              <a:t> –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ro-RO" dirty="0"/>
              <a:t>ării </a:t>
            </a:r>
            <a:r>
              <a:rPr lang="en-US" dirty="0" err="1"/>
              <a:t>unor</a:t>
            </a:r>
            <a:r>
              <a:rPr lang="ro-RO" dirty="0"/>
              <a:t> elemente grafice, informații text, vizualizări 3 D, clipuri video.</a:t>
            </a:r>
          </a:p>
          <a:p>
            <a:r>
              <a:rPr lang="ro-RO" dirty="0"/>
              <a:t>Conținutul paginii:</a:t>
            </a:r>
          </a:p>
          <a:p>
            <a:pPr lvl="1"/>
            <a:r>
              <a:rPr lang="ro-RO" dirty="0"/>
              <a:t>Partea superioară a paginii</a:t>
            </a:r>
            <a:endParaRPr lang="en-US" dirty="0"/>
          </a:p>
          <a:p>
            <a:pPr lvl="1"/>
            <a:r>
              <a:rPr lang="ro-RO" dirty="0"/>
              <a:t>Partea inferioară a paginii</a:t>
            </a:r>
            <a:endParaRPr lang="en-US" dirty="0"/>
          </a:p>
          <a:p>
            <a:r>
              <a:rPr lang="ro-RO" i="1" dirty="0"/>
              <a:t>Capetele  de gondolă</a:t>
            </a:r>
            <a:r>
              <a:rPr lang="ro-RO" dirty="0"/>
              <a:t>:</a:t>
            </a:r>
            <a:endParaRPr lang="en-US" dirty="0"/>
          </a:p>
          <a:p>
            <a:pPr lvl="1"/>
            <a:r>
              <a:rPr lang="ro-RO" dirty="0"/>
              <a:t>Colțul din stânga sus a paginii;</a:t>
            </a:r>
            <a:endParaRPr lang="en-US" dirty="0"/>
          </a:p>
          <a:p>
            <a:pPr lvl="1"/>
            <a:r>
              <a:rPr lang="ro-RO" dirty="0"/>
              <a:t>Colțul din dreapta sus a paginii;</a:t>
            </a:r>
            <a:endParaRPr lang="en-US" dirty="0"/>
          </a:p>
          <a:p>
            <a:r>
              <a:rPr lang="ro-RO" dirty="0"/>
              <a:t>Boxe promoționale care evidențiază produsele la promoții - Pot fi plasate într-o secțiune pe pagina de start, în secțiunile cu produse de brand (cel mai eficient este pe pagina de brand), în afișările de produs tip soluție.</a:t>
            </a:r>
          </a:p>
          <a:p>
            <a:r>
              <a:rPr lang="ro-RO" dirty="0"/>
              <a:t>Facilități - Coș de cumpărături virtual (tendința este coșul de cumpărături ”sticky” - păstrează articolele adăugate în coș și însoțește consumatorul de la o pagină la alta).</a:t>
            </a:r>
          </a:p>
          <a:p>
            <a:r>
              <a:rPr lang="ro-RO" dirty="0"/>
              <a:t>Efectuarea plății - Diverse modalități de plată (paypall...)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52400"/>
            <a:ext cx="8534401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9D8D31E9213145A264BADCC52EDC60" ma:contentTypeVersion="5" ma:contentTypeDescription="Create a new document." ma:contentTypeScope="" ma:versionID="274b254b680c57cfe30a62b3bfb108fc">
  <xsd:schema xmlns:xsd="http://www.w3.org/2001/XMLSchema" xmlns:xs="http://www.w3.org/2001/XMLSchema" xmlns:p="http://schemas.microsoft.com/office/2006/metadata/properties" xmlns:ns2="76843b43-2c5a-47b8-94a0-29c4398e1520" xmlns:ns3="be203553-06ee-4647-b1e2-453b92fea180" targetNamespace="http://schemas.microsoft.com/office/2006/metadata/properties" ma:root="true" ma:fieldsID="dc01c339bd6bdab14e45968f9ec5457c" ns2:_="" ns3:_="">
    <xsd:import namespace="76843b43-2c5a-47b8-94a0-29c4398e1520"/>
    <xsd:import namespace="be203553-06ee-4647-b1e2-453b92fea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43b43-2c5a-47b8-94a0-29c4398e1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3553-06ee-4647-b1e2-453b92fea1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7FF7E-3015-4727-B4B4-24C32A402C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7E3977-B096-4CDF-8366-DC8F35AD95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843b43-2c5a-47b8-94a0-29c4398e1520"/>
    <ds:schemaRef ds:uri="be203553-06ee-4647-b1e2-453b92fea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64C4B-2329-4D4F-A706-D8A7536A54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1412</Words>
  <Application>Microsoft Office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Schița site-ului online al magazinului proiectat, detalierea elementelor de merchandising online</vt:lpstr>
      <vt:lpstr>Elemente specifice</vt:lpstr>
      <vt:lpstr>Amenajarea și dispunerea exterioară</vt:lpstr>
      <vt:lpstr>PowerPoint Presentation</vt:lpstr>
      <vt:lpstr>PowerPoint Presentation</vt:lpstr>
      <vt:lpstr>PowerPoint Presentation</vt:lpstr>
      <vt:lpstr>Designul interior al magazinului</vt:lpstr>
      <vt:lpstr>PowerPoint Presentation</vt:lpstr>
      <vt:lpstr>PowerPoint Presentation</vt:lpstr>
      <vt:lpstr>Managementul merchandsingului</vt:lpstr>
      <vt:lpstr>Analiza merchandisingului</vt:lpstr>
      <vt:lpstr>Merchandising promoțional</vt:lpstr>
      <vt:lpstr>Strategii de merchandising online</vt:lpstr>
      <vt:lpstr>Strategii de merchandising online</vt:lpstr>
      <vt:lpstr>Strategii de merchandising online</vt:lpstr>
      <vt:lpstr>Strategii de merchandising online</vt:lpstr>
      <vt:lpstr>Strategii de merchandising online</vt:lpstr>
      <vt:lpstr>Strategii de merchandising online</vt:lpstr>
      <vt:lpstr>Strategii de merchandising online</vt:lpstr>
      <vt:lpstr>Strategii de merchandising online</vt:lpstr>
      <vt:lpstr>Strategii de merchandising online</vt:lpstr>
      <vt:lpstr>Strategii de merchandising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Schița site-ului online al magazinului proiectat, detalierea elementelor de merchandising online</dc:title>
  <dc:creator>Windows User</dc:creator>
  <cp:lastModifiedBy>Windows User</cp:lastModifiedBy>
  <cp:revision>40</cp:revision>
  <dcterms:created xsi:type="dcterms:W3CDTF">2022-01-03T14:42:44Z</dcterms:created>
  <dcterms:modified xsi:type="dcterms:W3CDTF">2024-01-13T16:13:17Z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0x0101006F9D8D31E9213145A264BADCC52EDC60</vt:lpwstr>
  </property>
</Properties>
</file>