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7">
  <p:sldMasterIdLst>
    <p:sldMasterId id="2147483660" r:id="rId4"/>
  </p:sldMasterIdLst>
  <p:sldIdLst>
    <p:sldId id="280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  <p:sldId id="3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8387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CEDBE6"/>
                </a:solidFill>
                <a:latin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solidFill>
                  <a:srgbClr val="CEDBE6"/>
                </a:solidFill>
                <a:latin typeface="Arial Nova" panose="020B0504020202020204" pitchFamily="34" charset="0"/>
              </a:rPr>
              <a:t>Instrumente</a:t>
            </a:r>
            <a:r>
              <a:rPr lang="en-US" sz="4000" b="1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 software </a:t>
            </a:r>
            <a:r>
              <a:rPr lang="en-US" sz="4000" b="1" i="0" u="none" strike="noStrike" baseline="0" dirty="0" err="1">
                <a:solidFill>
                  <a:srgbClr val="CEDBE6"/>
                </a:solidFill>
                <a:latin typeface="Arial Nova" panose="020B0504020202020204" pitchFamily="34" charset="0"/>
              </a:rPr>
              <a:t>pentru</a:t>
            </a:r>
            <a:r>
              <a:rPr lang="en-US" sz="4000" b="1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 </a:t>
            </a:r>
            <a:r>
              <a:rPr lang="en-US" sz="4000" b="1" i="0" u="none" strike="noStrike" baseline="0" dirty="0" err="1">
                <a:solidFill>
                  <a:srgbClr val="CEDBE6"/>
                </a:solidFill>
                <a:latin typeface="Arial Nova" panose="020B0504020202020204" pitchFamily="34" charset="0"/>
              </a:rPr>
              <a:t>afaceri</a:t>
            </a:r>
            <a:r>
              <a:rPr lang="en-US" sz="4000" b="1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 </a:t>
            </a:r>
            <a:r>
              <a:rPr lang="en-US" sz="4000" b="0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	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>
                <a:solidFill>
                  <a:srgbClr val="5792BA"/>
                </a:solidFill>
              </a:rPr>
              <a:t>Drd</a:t>
            </a:r>
            <a:r>
              <a:rPr lang="en-US" sz="2300" dirty="0">
                <a:solidFill>
                  <a:srgbClr val="5792BA"/>
                </a:solidFill>
              </a:rPr>
              <a:t>. George </a:t>
            </a:r>
            <a:r>
              <a:rPr lang="en-US" sz="2300" dirty="0" err="1">
                <a:solidFill>
                  <a:srgbClr val="5792BA"/>
                </a:solidFill>
              </a:rPr>
              <a:t>Mertoiu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2C3A0-92E1-F584-5755-8CC7F5A23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1" y="2034313"/>
            <a:ext cx="4323809" cy="167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0ADA7-1D83-11F3-6B6D-55DCB7E45453}"/>
              </a:ext>
            </a:extLst>
          </p:cNvPr>
          <p:cNvSpPr txBox="1"/>
          <p:nvPr/>
        </p:nvSpPr>
        <p:spPr>
          <a:xfrm>
            <a:off x="5201477" y="5215634"/>
            <a:ext cx="6566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Clienti.Den_client</a:t>
            </a:r>
            <a:r>
              <a:rPr lang="en-US" dirty="0"/>
              <a:t>, </a:t>
            </a:r>
            <a:r>
              <a:rPr lang="en-US" dirty="0" err="1"/>
              <a:t>Clienti.Cod_Client</a:t>
            </a:r>
            <a:r>
              <a:rPr lang="en-US" dirty="0"/>
              <a:t> FROM </a:t>
            </a:r>
            <a:r>
              <a:rPr lang="en-US" dirty="0" err="1"/>
              <a:t>Clienti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B4488-F387-00F8-BFDC-626363EA862D}"/>
              </a:ext>
            </a:extLst>
          </p:cNvPr>
          <p:cNvSpPr txBox="1"/>
          <p:nvPr/>
        </p:nvSpPr>
        <p:spPr>
          <a:xfrm>
            <a:off x="5201476" y="1904033"/>
            <a:ext cx="39160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care </a:t>
            </a:r>
            <a:r>
              <a:rPr lang="en-US" dirty="0" err="1"/>
              <a:t>preiau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/</a:t>
            </a:r>
            <a:r>
              <a:rPr lang="en-US" dirty="0" err="1"/>
              <a:t>gestiunii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transformate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control de tip Combo Box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opţiunii</a:t>
            </a:r>
            <a:r>
              <a:rPr lang="en-US" dirty="0"/>
              <a:t> Change to -Combo Box din </a:t>
            </a:r>
            <a:r>
              <a:rPr lang="en-US" dirty="0" err="1"/>
              <a:t>meniul</a:t>
            </a:r>
            <a:r>
              <a:rPr lang="en-US" dirty="0"/>
              <a:t> contextual.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7EDE5-19F6-F932-BAA9-484836E4CC75}"/>
              </a:ext>
            </a:extLst>
          </p:cNvPr>
          <p:cNvSpPr txBox="1"/>
          <p:nvPr/>
        </p:nvSpPr>
        <p:spPr>
          <a:xfrm>
            <a:off x="417444" y="4160213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afişa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Clienti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stabilite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proprietăţi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3CC51-CAB7-C833-BB71-BB19DB8CD831}"/>
              </a:ext>
            </a:extLst>
          </p:cNvPr>
          <p:cNvSpPr txBox="1"/>
          <p:nvPr/>
        </p:nvSpPr>
        <p:spPr>
          <a:xfrm>
            <a:off x="520147" y="5217866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-&gt; Row Source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creată</a:t>
            </a:r>
            <a:r>
              <a:rPr lang="en-US" dirty="0"/>
              <a:t> </a:t>
            </a:r>
            <a:r>
              <a:rPr lang="en-US" dirty="0" err="1"/>
              <a:t>interogarea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A6517-8A68-A3E3-5402-1D24ACAC0335}"/>
              </a:ext>
            </a:extLst>
          </p:cNvPr>
          <p:cNvSpPr txBox="1"/>
          <p:nvPr/>
        </p:nvSpPr>
        <p:spPr>
          <a:xfrm>
            <a:off x="520146" y="5708632"/>
            <a:ext cx="10479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Bound Column (</a:t>
            </a:r>
            <a:r>
              <a:rPr lang="en-US" dirty="0" err="1"/>
              <a:t>câmpul</a:t>
            </a:r>
            <a:r>
              <a:rPr lang="en-US" dirty="0"/>
              <a:t> de </a:t>
            </a:r>
            <a:r>
              <a:rPr lang="en-US" dirty="0" err="1"/>
              <a:t>legătură</a:t>
            </a:r>
            <a:r>
              <a:rPr lang="en-US" dirty="0"/>
              <a:t>) are </a:t>
            </a:r>
            <a:r>
              <a:rPr lang="en-US" dirty="0" err="1"/>
              <a:t>valorea</a:t>
            </a:r>
            <a:r>
              <a:rPr lang="en-US" dirty="0"/>
              <a:t> 2 (</a:t>
            </a:r>
            <a:r>
              <a:rPr lang="en-US" dirty="0" err="1"/>
              <a:t>câmpul</a:t>
            </a:r>
            <a:r>
              <a:rPr lang="en-US" dirty="0"/>
              <a:t> </a:t>
            </a:r>
            <a:r>
              <a:rPr lang="en-US" dirty="0" err="1"/>
              <a:t>cod_client</a:t>
            </a:r>
            <a:r>
              <a:rPr lang="en-US" dirty="0"/>
              <a:t> din </a:t>
            </a:r>
            <a:r>
              <a:rPr lang="en-US" dirty="0" err="1"/>
              <a:t>interogarea</a:t>
            </a:r>
            <a:r>
              <a:rPr lang="en-US" dirty="0"/>
              <a:t> de sus.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7B1E5E-A904-F6C0-13DE-0C1A292E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739" y="2048546"/>
            <a:ext cx="2476190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8BA89-5AF2-576A-C91D-8BD2DC71F01A}"/>
              </a:ext>
            </a:extLst>
          </p:cNvPr>
          <p:cNvSpPr txBox="1"/>
          <p:nvPr/>
        </p:nvSpPr>
        <p:spPr>
          <a:xfrm>
            <a:off x="520147" y="1918185"/>
            <a:ext cx="5827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mod similar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un </a:t>
            </a:r>
            <a:r>
              <a:rPr lang="en-US" dirty="0" err="1"/>
              <a:t>subformular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</a:t>
            </a:r>
            <a:r>
              <a:rPr lang="en-US" dirty="0" err="1"/>
              <a:t>vândute</a:t>
            </a:r>
            <a:r>
              <a:rPr lang="en-US" dirty="0"/>
              <a:t>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aviz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SubformAvize</a:t>
            </a:r>
            <a:r>
              <a:rPr lang="en-US" dirty="0"/>
              <a:t>. </a:t>
            </a:r>
            <a:r>
              <a:rPr lang="en-US" dirty="0" err="1"/>
              <a:t>Interogarea</a:t>
            </a:r>
            <a:r>
              <a:rPr lang="en-US" dirty="0"/>
              <a:t> care </a:t>
            </a:r>
            <a:r>
              <a:rPr lang="en-US" dirty="0" err="1"/>
              <a:t>stă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formular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D021C-3636-E5F9-0EDC-4B470E28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6" y="3164325"/>
            <a:ext cx="3293167" cy="2526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970300-F4D7-3578-E425-160387133C86}"/>
              </a:ext>
            </a:extLst>
          </p:cNvPr>
          <p:cNvSpPr txBox="1"/>
          <p:nvPr/>
        </p:nvSpPr>
        <p:spPr>
          <a:xfrm>
            <a:off x="6096000" y="1779685"/>
            <a:ext cx="62226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[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avize</a:t>
            </a:r>
            <a:r>
              <a:rPr lang="en-US" dirty="0"/>
              <a:t>].[</a:t>
            </a:r>
            <a:r>
              <a:rPr lang="en-US" dirty="0" err="1"/>
              <a:t>Cod_produs</a:t>
            </a:r>
            <a:r>
              <a:rPr lang="en-US" dirty="0"/>
              <a:t>], [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avize</a:t>
            </a:r>
            <a:r>
              <a:rPr lang="en-US" dirty="0"/>
              <a:t>].[</a:t>
            </a:r>
            <a:r>
              <a:rPr lang="en-US" dirty="0" err="1"/>
              <a:t>Cantitate</a:t>
            </a:r>
            <a:r>
              <a:rPr lang="en-US" dirty="0"/>
              <a:t>], [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avize</a:t>
            </a:r>
            <a:r>
              <a:rPr lang="en-US" dirty="0"/>
              <a:t>].[</a:t>
            </a:r>
            <a:r>
              <a:rPr lang="en-US" dirty="0" err="1"/>
              <a:t>Procent_TVA</a:t>
            </a:r>
            <a:r>
              <a:rPr lang="en-US" dirty="0"/>
              <a:t>], [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avize</a:t>
            </a:r>
            <a:r>
              <a:rPr lang="en-US" dirty="0"/>
              <a:t>].[</a:t>
            </a:r>
            <a:r>
              <a:rPr lang="en-US" dirty="0" err="1"/>
              <a:t>Pret</a:t>
            </a:r>
            <a:r>
              <a:rPr lang="en-US" dirty="0"/>
              <a:t>], [</a:t>
            </a:r>
            <a:r>
              <a:rPr lang="en-US" dirty="0" err="1"/>
              <a:t>Produse</a:t>
            </a:r>
            <a:r>
              <a:rPr lang="en-US" dirty="0"/>
              <a:t>].[</a:t>
            </a:r>
            <a:r>
              <a:rPr lang="en-US" dirty="0" err="1"/>
              <a:t>Den_produs</a:t>
            </a:r>
            <a:r>
              <a:rPr lang="en-US" dirty="0">
                <a:solidFill>
                  <a:srgbClr val="C00000"/>
                </a:solidFill>
              </a:rPr>
              <a:t>], </a:t>
            </a:r>
            <a:r>
              <a:rPr lang="en-US" b="1" i="1" dirty="0">
                <a:solidFill>
                  <a:srgbClr val="C00000"/>
                </a:solidFill>
              </a:rPr>
              <a:t>[</a:t>
            </a:r>
            <a:r>
              <a:rPr lang="en-US" b="1" i="1" dirty="0" err="1">
                <a:solidFill>
                  <a:srgbClr val="C00000"/>
                </a:solidFill>
              </a:rPr>
              <a:t>Linii</a:t>
            </a:r>
            <a:r>
              <a:rPr lang="en-US" b="1" i="1" dirty="0">
                <a:solidFill>
                  <a:srgbClr val="C00000"/>
                </a:solidFill>
              </a:rPr>
              <a:t> in </a:t>
            </a:r>
            <a:r>
              <a:rPr lang="en-US" b="1" i="1" dirty="0" err="1">
                <a:solidFill>
                  <a:srgbClr val="C00000"/>
                </a:solidFill>
              </a:rPr>
              <a:t>avize</a:t>
            </a:r>
            <a:r>
              <a:rPr lang="en-US" b="1" i="1" dirty="0">
                <a:solidFill>
                  <a:srgbClr val="C00000"/>
                </a:solidFill>
              </a:rPr>
              <a:t>].[</a:t>
            </a:r>
            <a:r>
              <a:rPr lang="en-US" b="1" i="1" dirty="0" err="1">
                <a:solidFill>
                  <a:srgbClr val="C00000"/>
                </a:solidFill>
              </a:rPr>
              <a:t>Nr_aviz</a:t>
            </a:r>
            <a:r>
              <a:rPr lang="en-US" b="1" i="1" dirty="0">
                <a:solidFill>
                  <a:srgbClr val="C00000"/>
                </a:solidFill>
              </a:rPr>
              <a:t>] </a:t>
            </a:r>
          </a:p>
          <a:p>
            <a:r>
              <a:rPr lang="en-US" dirty="0"/>
              <a:t>FROM </a:t>
            </a:r>
            <a:r>
              <a:rPr lang="en-US" dirty="0" err="1"/>
              <a:t>Produse</a:t>
            </a:r>
            <a:r>
              <a:rPr lang="en-US" dirty="0"/>
              <a:t> INNER JOIN [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avize</a:t>
            </a:r>
            <a:r>
              <a:rPr lang="en-US" dirty="0"/>
              <a:t>] ON [</a:t>
            </a:r>
            <a:r>
              <a:rPr lang="en-US" dirty="0" err="1"/>
              <a:t>Produse</a:t>
            </a:r>
            <a:r>
              <a:rPr lang="en-US" dirty="0"/>
              <a:t>].[</a:t>
            </a:r>
            <a:r>
              <a:rPr lang="en-US" dirty="0" err="1"/>
              <a:t>Cod_produs</a:t>
            </a:r>
            <a:r>
              <a:rPr lang="en-US" dirty="0"/>
              <a:t>] =[</a:t>
            </a:r>
            <a:r>
              <a:rPr lang="en-US" dirty="0" err="1"/>
              <a:t>Linii</a:t>
            </a:r>
            <a:r>
              <a:rPr lang="en-US" dirty="0"/>
              <a:t> in </a:t>
            </a:r>
            <a:r>
              <a:rPr lang="en-US" dirty="0" err="1"/>
              <a:t>avize</a:t>
            </a:r>
            <a:r>
              <a:rPr lang="en-US" dirty="0"/>
              <a:t>].[</a:t>
            </a:r>
            <a:r>
              <a:rPr lang="en-US" dirty="0" err="1"/>
              <a:t>Cod_produs</a:t>
            </a:r>
            <a:r>
              <a:rPr lang="en-US" dirty="0"/>
              <a:t>];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465F3A-A850-A2BE-B698-1A798F87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192" y="3508702"/>
            <a:ext cx="4047667" cy="18725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B9D35B-3D13-A077-4A5D-C59323214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413" y="3516582"/>
            <a:ext cx="1775791" cy="18223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535F3B-8520-6022-A3A9-809F46468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612" y="4981230"/>
            <a:ext cx="2023083" cy="18223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E21FAD-F521-E315-9763-69CFB00C7944}"/>
              </a:ext>
            </a:extLst>
          </p:cNvPr>
          <p:cNvSpPr txBox="1"/>
          <p:nvPr/>
        </p:nvSpPr>
        <p:spPr>
          <a:xfrm>
            <a:off x="4491002" y="5651918"/>
            <a:ext cx="5448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câmpului</a:t>
            </a:r>
            <a:r>
              <a:rPr lang="en-US" dirty="0"/>
              <a:t> de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Nr_aviz</a:t>
            </a:r>
            <a:r>
              <a:rPr lang="en-US" dirty="0"/>
              <a:t> la </a:t>
            </a:r>
            <a:r>
              <a:rPr lang="en-US" dirty="0" err="1"/>
              <a:t>proprietatea</a:t>
            </a:r>
            <a:r>
              <a:rPr lang="en-US" dirty="0"/>
              <a:t> Link </a:t>
            </a:r>
            <a:r>
              <a:rPr lang="en-US" dirty="0" err="1"/>
              <a:t>Marter</a:t>
            </a:r>
            <a:r>
              <a:rPr lang="en-US" dirty="0"/>
              <a:t> Fields.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selectat</a:t>
            </a:r>
            <a:r>
              <a:rPr lang="en-US" dirty="0"/>
              <a:t> automat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proprietatea</a:t>
            </a:r>
            <a:r>
              <a:rPr lang="en-US" dirty="0"/>
              <a:t> Link Child Fields. </a:t>
            </a:r>
          </a:p>
        </p:txBody>
      </p:sp>
    </p:spTree>
    <p:extLst>
      <p:ext uri="{BB962C8B-B14F-4D97-AF65-F5344CB8AC3E}">
        <p14:creationId xmlns:p14="http://schemas.microsoft.com/office/powerpoint/2010/main" val="246417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ACB88-3B49-EC6F-C5CB-849010E5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3" y="2921210"/>
            <a:ext cx="5638095" cy="1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4CF26-8DB6-3B7F-C438-81717ACD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64" y="3936791"/>
            <a:ext cx="2457143" cy="9142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671A93-198B-FFE8-BCCA-A9670502C00F}"/>
              </a:ext>
            </a:extLst>
          </p:cNvPr>
          <p:cNvSpPr txBox="1"/>
          <p:nvPr/>
        </p:nvSpPr>
        <p:spPr>
          <a:xfrm>
            <a:off x="6629399" y="2580818"/>
            <a:ext cx="5376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activeaza proprietatea Continous Form care va permite afişarea mai multor înregistrări pe un singur ecran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6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71A93-198B-FFE8-BCCA-A9670502C00F}"/>
              </a:ext>
            </a:extLst>
          </p:cNvPr>
          <p:cNvSpPr txBox="1"/>
          <p:nvPr/>
        </p:nvSpPr>
        <p:spPr>
          <a:xfrm>
            <a:off x="832651" y="2020133"/>
            <a:ext cx="537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Adaugarea butoanelor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7F6075-0E58-93C8-23BA-EF6DBF4FDA10}"/>
              </a:ext>
            </a:extLst>
          </p:cNvPr>
          <p:cNvSpPr txBox="1"/>
          <p:nvPr/>
        </p:nvSpPr>
        <p:spPr>
          <a:xfrm>
            <a:off x="719283" y="2518350"/>
            <a:ext cx="537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-</a:t>
            </a:r>
            <a:r>
              <a:rPr lang="ro-RO" dirty="0"/>
              <a:t> Închiderea formularului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83785E-0CE1-B28E-F77D-A7CEE0F7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75" y="3094641"/>
            <a:ext cx="3608386" cy="2470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9DBAA2-F047-3D4D-7211-A5FF19EC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4" y="3094642"/>
            <a:ext cx="3608385" cy="24701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EC98413-0F7D-0FE2-3791-6046A10F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914" y="3094641"/>
            <a:ext cx="3577919" cy="2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6021F5-DD96-81FE-69E7-C9016E24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3" y="2046633"/>
            <a:ext cx="3339548" cy="2286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72696-EBC0-98C5-CA62-5835450A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926" y="4764574"/>
            <a:ext cx="2836074" cy="1941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40A32-51E7-A881-9DB8-6B30637B1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712" y="4764574"/>
            <a:ext cx="2899788" cy="1985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01399-5E31-CC86-ABD8-FB4AA3BA9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473" y="4786382"/>
            <a:ext cx="2899788" cy="1985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C424EB-AB78-05A6-F2BF-4E9F7F3AB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25" y="4786382"/>
            <a:ext cx="2899789" cy="1985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05C36-482A-5921-F34D-36CF24AE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8247" y="1966182"/>
            <a:ext cx="3457072" cy="23665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1DEDFD-6F2A-AA44-3863-82FF4E6A6E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897" y="1897719"/>
            <a:ext cx="3597861" cy="24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C107B-59AB-C380-C545-FEBD64B9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25" y="2389465"/>
            <a:ext cx="6514286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690563" y="2434978"/>
            <a:ext cx="57438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obţinerea</a:t>
            </a:r>
            <a:r>
              <a:rPr lang="en-US" dirty="0"/>
              <a:t> </a:t>
            </a:r>
            <a:r>
              <a:rPr lang="en-US" dirty="0" err="1"/>
              <a:t>formularelor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parcurse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formei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conţinutului</a:t>
            </a:r>
            <a:r>
              <a:rPr lang="en-US" dirty="0"/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 cu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instrumentele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grupul</a:t>
            </a:r>
            <a:r>
              <a:rPr lang="en-US" dirty="0"/>
              <a:t> de </a:t>
            </a:r>
            <a:r>
              <a:rPr lang="en-US" dirty="0" err="1"/>
              <a:t>opţiuni</a:t>
            </a:r>
            <a:r>
              <a:rPr lang="en-US" dirty="0"/>
              <a:t> Create Forms: Form, Split Form, Multiple Items Blank Form, Form Wizard </a:t>
            </a:r>
            <a:r>
              <a:rPr lang="en-US" dirty="0" err="1"/>
              <a:t>sau</a:t>
            </a:r>
            <a:r>
              <a:rPr lang="en-US" dirty="0"/>
              <a:t> Form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/ </a:t>
            </a:r>
            <a:r>
              <a:rPr lang="en-US" dirty="0" err="1"/>
              <a:t>previzualizarea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F4BCC-F7E6-C0F1-5CD2-6213EB6BAD67}"/>
              </a:ext>
            </a:extLst>
          </p:cNvPr>
          <p:cNvSpPr txBox="1"/>
          <p:nvPr/>
        </p:nvSpPr>
        <p:spPr>
          <a:xfrm>
            <a:off x="524435" y="811605"/>
            <a:ext cx="10887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Formularele</a:t>
            </a:r>
            <a:r>
              <a:rPr lang="en-US" dirty="0"/>
              <a:t> sunt machete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/ din </a:t>
            </a:r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o </a:t>
            </a:r>
            <a:r>
              <a:rPr lang="en-US" dirty="0" err="1"/>
              <a:t>interfaţă</a:t>
            </a:r>
            <a:r>
              <a:rPr lang="en-US" dirty="0"/>
              <a:t> </a:t>
            </a:r>
            <a:r>
              <a:rPr lang="en-US" dirty="0" err="1"/>
              <a:t>prietenoasă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,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declara</a:t>
            </a:r>
            <a:r>
              <a:rPr lang="en-US" dirty="0"/>
              <a:t> reguli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actualizării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.</a:t>
            </a:r>
          </a:p>
        </p:txBody>
      </p:sp>
      <p:pic>
        <p:nvPicPr>
          <p:cNvPr id="1026" name="Picture 2" descr="MS Access 2003: Create a form where you can perform searches and display  search results">
            <a:extLst>
              <a:ext uri="{FF2B5EF4-FFF2-40B4-BE49-F238E27FC236}">
                <a16:creationId xmlns:a16="http://schemas.microsoft.com/office/drawing/2014/main" id="{43055EA4-DE32-9551-8216-BA1BC0A83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7" y="1955990"/>
            <a:ext cx="47053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Microsoft Access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dispoziţie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modalităţi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formular: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Form</a:t>
            </a:r>
            <a:r>
              <a:rPr lang="en-US" dirty="0"/>
              <a:t> – </a:t>
            </a:r>
            <a:r>
              <a:rPr lang="en-US" dirty="0" err="1"/>
              <a:t>aplicaţia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genera automat un formular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 care </a:t>
            </a:r>
            <a:r>
              <a:rPr lang="en-US" dirty="0" err="1"/>
              <a:t>afişează</a:t>
            </a:r>
            <a:r>
              <a:rPr lang="en-US" dirty="0"/>
              <a:t> implicit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înregistrare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Split Form </a:t>
            </a:r>
            <a:r>
              <a:rPr lang="en-US" dirty="0"/>
              <a:t>– </a:t>
            </a:r>
            <a:r>
              <a:rPr lang="en-US" dirty="0" err="1"/>
              <a:t>aplicaţia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genera automat un formular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 care </a:t>
            </a:r>
            <a:r>
              <a:rPr lang="en-US" dirty="0" err="1"/>
              <a:t>afişează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sus a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formularul</a:t>
            </a:r>
            <a:r>
              <a:rPr lang="en-US" dirty="0"/>
              <a:t> cu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înregistrare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tabelul</a:t>
            </a:r>
            <a:r>
              <a:rPr lang="en-US" dirty="0"/>
              <a:t> din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Multiple Items </a:t>
            </a:r>
            <a:r>
              <a:rPr lang="en-US" dirty="0"/>
              <a:t>– </a:t>
            </a:r>
            <a:r>
              <a:rPr lang="en-US" dirty="0" err="1"/>
              <a:t>generează</a:t>
            </a:r>
            <a:r>
              <a:rPr lang="en-US" dirty="0"/>
              <a:t> automat un formular care </a:t>
            </a:r>
            <a:r>
              <a:rPr lang="en-US" dirty="0" err="1"/>
              <a:t>afişează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înregistrări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(</a:t>
            </a:r>
            <a:r>
              <a:rPr lang="en-US" dirty="0" err="1"/>
              <a:t>defineşte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înregistrare</a:t>
            </a:r>
            <a:r>
              <a:rPr lang="en-US" dirty="0"/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Pivot Chart </a:t>
            </a:r>
            <a:r>
              <a:rPr lang="en-US" dirty="0"/>
              <a:t>– </a:t>
            </a:r>
            <a:r>
              <a:rPr lang="en-US" dirty="0" err="1"/>
              <a:t>generează</a:t>
            </a:r>
            <a:r>
              <a:rPr lang="en-US" dirty="0"/>
              <a:t> un formular sub forma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Blank Form </a:t>
            </a:r>
            <a:r>
              <a:rPr lang="en-US" dirty="0"/>
              <a:t>– </a:t>
            </a:r>
            <a:r>
              <a:rPr lang="en-US" dirty="0" err="1"/>
              <a:t>crează</a:t>
            </a:r>
            <a:r>
              <a:rPr lang="en-US" dirty="0"/>
              <a:t> un formular </a:t>
            </a:r>
            <a:r>
              <a:rPr lang="en-US" dirty="0" err="1"/>
              <a:t>gol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“</a:t>
            </a:r>
            <a:r>
              <a:rPr lang="en-US" dirty="0" err="1"/>
              <a:t>aduce</a:t>
            </a:r>
            <a:r>
              <a:rPr lang="en-US" dirty="0"/>
              <a:t>” </a:t>
            </a:r>
            <a:r>
              <a:rPr lang="en-US" dirty="0" err="1"/>
              <a:t>câmpurile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 din </a:t>
            </a:r>
            <a:r>
              <a:rPr lang="en-US" dirty="0" err="1"/>
              <a:t>tabele</a:t>
            </a:r>
            <a:r>
              <a:rPr lang="en-US" dirty="0"/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More Forms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	- </a:t>
            </a:r>
            <a:r>
              <a:rPr lang="en-US" b="1" i="1" dirty="0"/>
              <a:t>Form Wizard </a:t>
            </a:r>
            <a:r>
              <a:rPr lang="en-US" dirty="0"/>
              <a:t>–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asistat</a:t>
            </a:r>
            <a:r>
              <a:rPr lang="en-US" dirty="0"/>
              <a:t> pas cu pas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; </a:t>
            </a:r>
          </a:p>
          <a:p>
            <a:pPr algn="just"/>
            <a:r>
              <a:rPr lang="en-US" dirty="0"/>
              <a:t>	- </a:t>
            </a:r>
            <a:r>
              <a:rPr lang="en-US" b="1" i="1" dirty="0"/>
              <a:t>Datasheet</a:t>
            </a:r>
            <a:r>
              <a:rPr lang="en-US" dirty="0"/>
              <a:t> – </a:t>
            </a:r>
            <a:r>
              <a:rPr lang="en-US" dirty="0" err="1"/>
              <a:t>generează</a:t>
            </a:r>
            <a:r>
              <a:rPr lang="en-US" dirty="0"/>
              <a:t> un formular care </a:t>
            </a:r>
            <a:r>
              <a:rPr lang="en-US" dirty="0" err="1"/>
              <a:t>afişează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tabel</a:t>
            </a:r>
            <a:r>
              <a:rPr lang="en-US" dirty="0"/>
              <a:t>, similar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tabelar</a:t>
            </a:r>
            <a:r>
              <a:rPr lang="en-US" dirty="0"/>
              <a:t>; Modal Dialog –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formular de tip </a:t>
            </a:r>
            <a:r>
              <a:rPr lang="en-US" dirty="0" err="1"/>
              <a:t>ferestră</a:t>
            </a:r>
            <a:r>
              <a:rPr lang="en-US" dirty="0"/>
              <a:t> de dialog care </a:t>
            </a:r>
            <a:r>
              <a:rPr lang="en-US" dirty="0" err="1"/>
              <a:t>conţine</a:t>
            </a:r>
            <a:r>
              <a:rPr lang="en-US" dirty="0"/>
              <a:t> implicit </a:t>
            </a:r>
            <a:r>
              <a:rPr lang="en-US" dirty="0" err="1"/>
              <a:t>butoanele</a:t>
            </a:r>
            <a:r>
              <a:rPr lang="en-US" dirty="0"/>
              <a:t> OK </a:t>
            </a:r>
            <a:r>
              <a:rPr lang="en-US" dirty="0" err="1"/>
              <a:t>şi</a:t>
            </a:r>
            <a:r>
              <a:rPr lang="en-US" dirty="0"/>
              <a:t> Cancel; o </a:t>
            </a:r>
          </a:p>
          <a:p>
            <a:pPr algn="just"/>
            <a:r>
              <a:rPr lang="en-US" dirty="0"/>
              <a:t>	-</a:t>
            </a:r>
            <a:r>
              <a:rPr lang="en-US" b="1" i="1" dirty="0"/>
              <a:t>Pivot Table </a:t>
            </a:r>
            <a:r>
              <a:rPr lang="en-US" dirty="0" err="1"/>
              <a:t>generează</a:t>
            </a:r>
            <a:r>
              <a:rPr lang="en-US" dirty="0"/>
              <a:t> un formular sub forma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pivot;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Form Design </a:t>
            </a:r>
            <a:r>
              <a:rPr lang="en-US" dirty="0"/>
              <a:t>–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proiectare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asistenţa</a:t>
            </a:r>
            <a:r>
              <a:rPr lang="en-US" dirty="0"/>
              <a:t> </a:t>
            </a:r>
            <a:r>
              <a:rPr lang="en-US" dirty="0" err="1"/>
              <a:t>oferită</a:t>
            </a:r>
            <a:r>
              <a:rPr lang="en-US" dirty="0"/>
              <a:t> de Access.</a:t>
            </a:r>
          </a:p>
        </p:txBody>
      </p:sp>
    </p:spTree>
    <p:extLst>
      <p:ext uri="{BB962C8B-B14F-4D97-AF65-F5344CB8AC3E}">
        <p14:creationId xmlns:p14="http://schemas.microsoft.com/office/powerpoint/2010/main" val="162394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Realizaţi</a:t>
            </a:r>
            <a:r>
              <a:rPr lang="en-US" dirty="0"/>
              <a:t> un formular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tabelei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conţină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din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tabelă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F9C4D-83C5-2A31-3DF2-134B55AE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54" y="1652074"/>
            <a:ext cx="8171428" cy="50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589E7-41A8-2A47-4160-5B6132EDC291}"/>
              </a:ext>
            </a:extLst>
          </p:cNvPr>
          <p:cNvSpPr txBox="1"/>
          <p:nvPr/>
        </p:nvSpPr>
        <p:spPr>
          <a:xfrm>
            <a:off x="6480313" y="44924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Navigare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copil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3D747-9897-117F-8B57-D41042764DE5}"/>
              </a:ext>
            </a:extLst>
          </p:cNvPr>
          <p:cNvSpPr txBox="1"/>
          <p:nvPr/>
        </p:nvSpPr>
        <p:spPr>
          <a:xfrm>
            <a:off x="5864087" y="58110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Navigare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Clienti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DD00CC-F653-9042-30BC-DBF1E809E815}"/>
              </a:ext>
            </a:extLst>
          </p:cNvPr>
          <p:cNvCxnSpPr/>
          <p:nvPr/>
        </p:nvCxnSpPr>
        <p:spPr>
          <a:xfrm flipH="1">
            <a:off x="3922643" y="4677153"/>
            <a:ext cx="2706756" cy="5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A2C9F-1A2D-9D9C-1C18-4B7F17E0EFE5}"/>
              </a:ext>
            </a:extLst>
          </p:cNvPr>
          <p:cNvCxnSpPr>
            <a:stCxn id="12" idx="1"/>
          </p:cNvCxnSpPr>
          <p:nvPr/>
        </p:nvCxnSpPr>
        <p:spPr>
          <a:xfrm flipH="1">
            <a:off x="3339548" y="5995744"/>
            <a:ext cx="2524539" cy="4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en-US" dirty="0" err="1"/>
              <a:t>Localităţi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21391-11B1-D513-8703-DDB97C9F2326}"/>
              </a:ext>
            </a:extLst>
          </p:cNvPr>
          <p:cNvSpPr txBox="1"/>
          <p:nvPr/>
        </p:nvSpPr>
        <p:spPr>
          <a:xfrm>
            <a:off x="520147" y="1641186"/>
            <a:ext cx="6109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etapă</a:t>
            </a:r>
            <a:r>
              <a:rPr lang="en-US" dirty="0"/>
              <a:t> sunt </a:t>
            </a:r>
            <a:r>
              <a:rPr lang="en-US" dirty="0" err="1"/>
              <a:t>stabilite</a:t>
            </a:r>
            <a:r>
              <a:rPr lang="en-US" dirty="0"/>
              <a:t> forma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conţinutul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numi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cod </a:t>
            </a:r>
            <a:r>
              <a:rPr lang="en-US" dirty="0" err="1"/>
              <a:t>localitate</a:t>
            </a:r>
            <a:r>
              <a:rPr lang="en-US" dirty="0"/>
              <a:t>, 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localitate</a:t>
            </a:r>
            <a:r>
              <a:rPr lang="en-US" dirty="0"/>
              <a:t>, </a:t>
            </a:r>
            <a:r>
              <a:rPr lang="en-US" dirty="0" err="1"/>
              <a:t>judeţ</a:t>
            </a:r>
            <a:r>
              <a:rPr lang="en-US" dirty="0"/>
              <a:t>, cod client, </a:t>
            </a:r>
            <a:r>
              <a:rPr lang="en-US" dirty="0" err="1"/>
              <a:t>denumire</a:t>
            </a:r>
            <a:r>
              <a:rPr lang="en-US" dirty="0"/>
              <a:t> client, sold.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E7E6D-F464-03AE-A736-94DA22D8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04" y="1641186"/>
            <a:ext cx="4634949" cy="1390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65A7D1-3160-AFDC-72A2-F22E8CB25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33" y="3136683"/>
            <a:ext cx="3774435" cy="2972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60C62-FB82-26D6-A940-988A27513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782" y="3136683"/>
            <a:ext cx="3774435" cy="2972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C92A31-7881-0300-EF65-0E036587A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462" y="3136683"/>
            <a:ext cx="3774437" cy="29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7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en-US" dirty="0" err="1"/>
              <a:t>Localităţi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7AEAE-F827-DE0E-5FB3-44E2AD3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62" y="1692864"/>
            <a:ext cx="9114286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23C2-575A-0F85-E486-12BBBE14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389465"/>
            <a:ext cx="6063272" cy="35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B39A4-E539-9E01-9D20-F17D2A8F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1" y="2237433"/>
            <a:ext cx="8572707" cy="41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082C-BD4C-21E9-E58D-D450C9813F19}"/>
              </a:ext>
            </a:extLst>
          </p:cNvPr>
          <p:cNvSpPr txBox="1"/>
          <p:nvPr/>
        </p:nvSpPr>
        <p:spPr>
          <a:xfrm>
            <a:off x="2626659" y="0"/>
            <a:ext cx="800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/>
              <a:t>Microsoft Access DBMS – </a:t>
            </a:r>
            <a:r>
              <a:rPr lang="en-US" sz="2400" b="1" dirty="0" err="1"/>
              <a:t>Formulare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68E13-C3F8-B853-BEA4-AF97C8D32C66}"/>
              </a:ext>
            </a:extLst>
          </p:cNvPr>
          <p:cNvSpPr txBox="1"/>
          <p:nvPr/>
        </p:nvSpPr>
        <p:spPr>
          <a:xfrm>
            <a:off x="558041" y="1166842"/>
            <a:ext cx="11302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Ex: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realizeze</a:t>
            </a:r>
            <a:r>
              <a:rPr lang="en-US" dirty="0"/>
              <a:t> un formular, </a:t>
            </a:r>
            <a:r>
              <a:rPr lang="en-US" dirty="0" err="1"/>
              <a:t>denumit</a:t>
            </a:r>
            <a:r>
              <a:rPr lang="en-US" dirty="0"/>
              <a:t> </a:t>
            </a:r>
            <a:r>
              <a:rPr lang="en-US" dirty="0" err="1"/>
              <a:t>Actualizare</a:t>
            </a:r>
            <a:r>
              <a:rPr lang="en-US" dirty="0"/>
              <a:t> 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expediţie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produsele</a:t>
            </a:r>
            <a:r>
              <a:rPr lang="en-US" dirty="0"/>
              <a:t> </a:t>
            </a:r>
            <a:r>
              <a:rPr lang="en-US" dirty="0" err="1"/>
              <a:t>livrate</a:t>
            </a:r>
            <a:r>
              <a:rPr lang="en-US" dirty="0"/>
              <a:t> </a:t>
            </a:r>
            <a:r>
              <a:rPr lang="en-US" dirty="0" err="1"/>
              <a:t>clienţilor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macheta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en-US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C1B42-486C-D9F2-75B1-133B95FCBB73}"/>
              </a:ext>
            </a:extLst>
          </p:cNvPr>
          <p:cNvSpPr txBox="1"/>
          <p:nvPr/>
        </p:nvSpPr>
        <p:spPr>
          <a:xfrm>
            <a:off x="558041" y="4749898"/>
            <a:ext cx="1072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[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expeditie</a:t>
            </a:r>
            <a:r>
              <a:rPr lang="en-US" dirty="0"/>
              <a:t>].[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aviz</a:t>
            </a:r>
            <a:r>
              <a:rPr lang="en-US" dirty="0"/>
              <a:t>], </a:t>
            </a:r>
            <a:r>
              <a:rPr lang="en-US" dirty="0" err="1"/>
              <a:t>clienti</a:t>
            </a:r>
            <a:r>
              <a:rPr lang="en-US" dirty="0"/>
              <a:t>.[cod client], </a:t>
            </a:r>
            <a:r>
              <a:rPr lang="en-US" dirty="0" err="1"/>
              <a:t>gestiune</a:t>
            </a:r>
            <a:r>
              <a:rPr lang="en-US" dirty="0"/>
              <a:t>.[</a:t>
            </a:r>
            <a:r>
              <a:rPr lang="en-US" dirty="0" err="1"/>
              <a:t>denumire</a:t>
            </a:r>
            <a:r>
              <a:rPr lang="en-US" dirty="0"/>
              <a:t> </a:t>
            </a:r>
            <a:r>
              <a:rPr lang="en-US" dirty="0" err="1"/>
              <a:t>gestiune</a:t>
            </a:r>
            <a:r>
              <a:rPr lang="en-US" dirty="0"/>
              <a:t>], [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expeditie</a:t>
            </a:r>
            <a:r>
              <a:rPr lang="en-US" dirty="0"/>
              <a:t>].[data </a:t>
            </a:r>
            <a:r>
              <a:rPr lang="en-US" dirty="0" err="1"/>
              <a:t>aviz</a:t>
            </a:r>
            <a:r>
              <a:rPr lang="en-US" dirty="0"/>
              <a:t>], </a:t>
            </a:r>
            <a:r>
              <a:rPr lang="en-US" dirty="0" err="1"/>
              <a:t>clienti</a:t>
            </a:r>
            <a:r>
              <a:rPr lang="en-US" dirty="0"/>
              <a:t>.[</a:t>
            </a:r>
            <a:r>
              <a:rPr lang="en-US" dirty="0" err="1"/>
              <a:t>denumire</a:t>
            </a:r>
            <a:r>
              <a:rPr lang="en-US" dirty="0"/>
              <a:t> client] </a:t>
            </a:r>
          </a:p>
          <a:p>
            <a:r>
              <a:rPr lang="en-US" dirty="0"/>
              <a:t>FROM </a:t>
            </a:r>
            <a:r>
              <a:rPr lang="en-US" dirty="0" err="1"/>
              <a:t>gestiune</a:t>
            </a:r>
            <a:r>
              <a:rPr lang="en-US" dirty="0"/>
              <a:t> INNER JOIN (</a:t>
            </a:r>
            <a:r>
              <a:rPr lang="en-US" dirty="0" err="1"/>
              <a:t>clienti</a:t>
            </a:r>
            <a:r>
              <a:rPr lang="en-US" dirty="0"/>
              <a:t> INNER JOIN [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expeditie</a:t>
            </a:r>
            <a:r>
              <a:rPr lang="en-US" dirty="0"/>
              <a:t>] ON </a:t>
            </a:r>
            <a:r>
              <a:rPr lang="en-US" dirty="0" err="1"/>
              <a:t>clienti</a:t>
            </a:r>
            <a:r>
              <a:rPr lang="en-US" dirty="0"/>
              <a:t>.[cod client] = [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expeditie</a:t>
            </a:r>
            <a:r>
              <a:rPr lang="en-US" dirty="0"/>
              <a:t>].[cod client]) ON </a:t>
            </a:r>
            <a:r>
              <a:rPr lang="en-US" dirty="0" err="1"/>
              <a:t>gestiune</a:t>
            </a:r>
            <a:r>
              <a:rPr lang="en-US" dirty="0"/>
              <a:t>.[cod </a:t>
            </a:r>
            <a:r>
              <a:rPr lang="en-US" dirty="0" err="1"/>
              <a:t>gestiune</a:t>
            </a:r>
            <a:r>
              <a:rPr lang="en-US" dirty="0"/>
              <a:t>] = [</a:t>
            </a:r>
            <a:r>
              <a:rPr lang="en-US" dirty="0" err="1"/>
              <a:t>avize</a:t>
            </a:r>
            <a:r>
              <a:rPr lang="en-US" dirty="0"/>
              <a:t> de </a:t>
            </a:r>
            <a:r>
              <a:rPr lang="en-US" dirty="0" err="1"/>
              <a:t>expeditie</a:t>
            </a:r>
            <a:r>
              <a:rPr lang="en-US" dirty="0"/>
              <a:t>].[cod </a:t>
            </a:r>
            <a:r>
              <a:rPr lang="en-US" dirty="0" err="1"/>
              <a:t>gestiune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8E920-EA4F-E1FE-41DD-C1FA2FA2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5" y="2195780"/>
            <a:ext cx="10723809" cy="19047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1616B-BB38-5999-5862-9F15B726A310}"/>
              </a:ext>
            </a:extLst>
          </p:cNvPr>
          <p:cNvCxnSpPr>
            <a:stCxn id="12" idx="0"/>
          </p:cNvCxnSpPr>
          <p:nvPr/>
        </p:nvCxnSpPr>
        <p:spPr>
          <a:xfrm flipV="1">
            <a:off x="5919945" y="3260035"/>
            <a:ext cx="4469759" cy="148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2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52263BC723F04EAC13E442A33E2F21" ma:contentTypeVersion="2" ma:contentTypeDescription="Create a new document." ma:contentTypeScope="" ma:versionID="ab11429570cfb788ed841cc1e3808cd3">
  <xsd:schema xmlns:xsd="http://www.w3.org/2001/XMLSchema" xmlns:xs="http://www.w3.org/2001/XMLSchema" xmlns:p="http://schemas.microsoft.com/office/2006/metadata/properties" xmlns:ns2="cf602098-75f9-4c0e-be8f-88f0333fa7cb" targetNamespace="http://schemas.microsoft.com/office/2006/metadata/properties" ma:root="true" ma:fieldsID="3874fc48149a3d6c6c744ae9115eb69c" ns2:_="">
    <xsd:import namespace="cf602098-75f9-4c0e-be8f-88f0333fa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602098-75f9-4c0e-be8f-88f0333fa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73A8965-DE5A-4C46-A2E8-8490E3C6EFB9}"/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{F6A4D9A9-93D3-40F2-A845-B0511DDE0F34}tf11665031_win32</Template>
  <TotalTime>1722</TotalTime>
  <Words>1393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Nova</vt:lpstr>
      <vt:lpstr>Arial Nova Light</vt:lpstr>
      <vt:lpstr>Calibri</vt:lpstr>
      <vt:lpstr>Cambria</vt:lpstr>
      <vt:lpstr>Source Sans Pro</vt:lpstr>
      <vt:lpstr>Wingdings 2</vt:lpstr>
      <vt:lpstr>SlateVTI</vt:lpstr>
      <vt:lpstr>  Instrumente software pentru afaceri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Instrumente software pentru afaceri</dc:title>
  <dc:creator>AllUser</dc:creator>
  <cp:lastModifiedBy>Randy</cp:lastModifiedBy>
  <cp:revision>57</cp:revision>
  <dcterms:created xsi:type="dcterms:W3CDTF">2022-02-20T19:12:50Z</dcterms:created>
  <dcterms:modified xsi:type="dcterms:W3CDTF">2022-05-15T07:04:25Z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0x0101009552263BC723F04EAC13E442A33E2F21</vt:lpwstr>
  </property>
</Properties>
</file>