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7">
  <p:sldMasterIdLst>
    <p:sldMasterId id="2147483660" r:id="rId4"/>
  </p:sldMasterIdLst>
  <p:sldIdLst>
    <p:sldId id="280" r:id="rId5"/>
    <p:sldId id="299" r:id="rId6"/>
    <p:sldId id="294" r:id="rId7"/>
    <p:sldId id="295" r:id="rId8"/>
    <p:sldId id="297" r:id="rId9"/>
    <p:sldId id="296" r:id="rId10"/>
    <p:sldId id="298" r:id="rId11"/>
    <p:sldId id="304" r:id="rId12"/>
    <p:sldId id="305" r:id="rId13"/>
    <p:sldId id="306" r:id="rId14"/>
    <p:sldId id="301" r:id="rId15"/>
    <p:sldId id="302"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DB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7025" autoAdjust="0"/>
    <p:restoredTop sz="98387" autoAdjust="0"/>
  </p:normalViewPr>
  <p:slideViewPr>
    <p:cSldViewPr snapToGrid="0">
      <p:cViewPr varScale="1">
        <p:scale>
          <a:sx n="68" d="100"/>
          <a:sy n="68" d="100"/>
        </p:scale>
        <p:origin x="-654"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pPr/>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pPr/>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pPr/>
              <a:t>4/12/2022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pPr/>
              <a:t>4/12/2022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pPr/>
              <a:t>4/12/2022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pPr/>
              <a:t>4/12/2022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pPr/>
              <a:t>4/12/2022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pPr/>
              <a:t>4/12/2022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pPr/>
              <a:t>4/12/2022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xmlns=""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ro.wikipedia.org/w/index.php?title=ANSI&amp;action=edit&amp;redlink=1"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ro.wikipedia.org/wiki/ISO"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xmlns="" id="{9A5D9ED1-DFCC-4799-89E2-D118451B98DF}"/>
              </a:ext>
            </a:extLst>
          </p:cNvPr>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1800" b="0" i="0" u="none" strike="noStrike" baseline="0" dirty="0">
                <a:solidFill>
                  <a:srgbClr val="000000"/>
                </a:solidFill>
                <a:latin typeface="Arial" panose="020B0604020202020204" pitchFamily="34" charset="0"/>
              </a:rPr>
              <a:t/>
            </a:r>
            <a:br>
              <a:rPr lang="en-US" sz="1800" b="0" i="0" u="none" strike="noStrike" baseline="0" dirty="0">
                <a:solidFill>
                  <a:srgbClr val="000000"/>
                </a:solidFill>
                <a:latin typeface="Arial" panose="020B0604020202020204" pitchFamily="34" charset="0"/>
              </a:rPr>
            </a:br>
            <a:r>
              <a:rPr lang="en-US" sz="1800" b="0" i="0" u="none" strike="noStrike" baseline="0" dirty="0">
                <a:solidFill>
                  <a:srgbClr val="CEDBE6"/>
                </a:solidFill>
                <a:latin typeface="Arial" panose="020B0604020202020204" pitchFamily="34" charset="0"/>
              </a:rPr>
              <a:t> </a:t>
            </a:r>
            <a:r>
              <a:rPr lang="en-US" sz="4000" b="1" i="0" u="none" strike="noStrike" baseline="0" dirty="0" err="1">
                <a:solidFill>
                  <a:srgbClr val="CEDBE6"/>
                </a:solidFill>
                <a:latin typeface="Arial Nova" panose="020B0504020202020204" pitchFamily="34" charset="0"/>
              </a:rPr>
              <a:t>Instrumente</a:t>
            </a:r>
            <a:r>
              <a:rPr lang="en-US" sz="4000" b="1" i="0" u="none" strike="noStrike" baseline="0" dirty="0">
                <a:solidFill>
                  <a:srgbClr val="CEDBE6"/>
                </a:solidFill>
                <a:latin typeface="Arial Nova" panose="020B0504020202020204" pitchFamily="34" charset="0"/>
              </a:rPr>
              <a:t> software </a:t>
            </a:r>
            <a:r>
              <a:rPr lang="en-US" sz="4000" b="1" i="0" u="none" strike="noStrike" baseline="0" dirty="0" err="1">
                <a:solidFill>
                  <a:srgbClr val="CEDBE6"/>
                </a:solidFill>
                <a:latin typeface="Arial Nova" panose="020B0504020202020204" pitchFamily="34" charset="0"/>
              </a:rPr>
              <a:t>pentru</a:t>
            </a:r>
            <a:r>
              <a:rPr lang="en-US" sz="4000" b="1" i="0" u="none" strike="noStrike" baseline="0" dirty="0">
                <a:solidFill>
                  <a:srgbClr val="CEDBE6"/>
                </a:solidFill>
                <a:latin typeface="Arial Nova" panose="020B0504020202020204" pitchFamily="34" charset="0"/>
              </a:rPr>
              <a:t> </a:t>
            </a:r>
            <a:r>
              <a:rPr lang="en-US" sz="4000" b="1" i="0" u="none" strike="noStrike" baseline="0" dirty="0" err="1">
                <a:solidFill>
                  <a:srgbClr val="CEDBE6"/>
                </a:solidFill>
                <a:latin typeface="Arial Nova" panose="020B0504020202020204" pitchFamily="34" charset="0"/>
              </a:rPr>
              <a:t>afaceri</a:t>
            </a:r>
            <a:r>
              <a:rPr lang="en-US" sz="4000" b="1" i="0" u="none" strike="noStrike" baseline="0" dirty="0">
                <a:solidFill>
                  <a:srgbClr val="CEDBE6"/>
                </a:solidFill>
                <a:latin typeface="Arial Nova" panose="020B0504020202020204" pitchFamily="34" charset="0"/>
              </a:rPr>
              <a:t> </a:t>
            </a:r>
            <a:r>
              <a:rPr lang="en-US" sz="4000" b="0" i="0" u="none" strike="noStrike" baseline="0" dirty="0">
                <a:solidFill>
                  <a:srgbClr val="CEDBE6"/>
                </a:solidFill>
                <a:latin typeface="Arial Nova" panose="020B0504020202020204" pitchFamily="34" charset="0"/>
              </a:rPr>
              <a:t>	</a:t>
            </a:r>
            <a:r>
              <a:rPr lang="en-US" sz="1800" b="0" i="0" u="none" strike="noStrike" baseline="0" dirty="0">
                <a:solidFill>
                  <a:srgbClr val="000000"/>
                </a:solidFill>
                <a:latin typeface="Arial" panose="020B0604020202020204" pitchFamily="34" charset="0"/>
              </a:rPr>
              <a:t/>
            </a:r>
            <a:br>
              <a:rPr lang="en-US" sz="1800" b="0" i="0" u="none" strike="noStrike" baseline="0" dirty="0">
                <a:solidFill>
                  <a:srgbClr val="000000"/>
                </a:solidFill>
                <a:latin typeface="Arial" panose="020B0604020202020204" pitchFamily="34" charset="0"/>
              </a:rPr>
            </a:br>
            <a:r>
              <a:rPr lang="en-US" sz="4000" dirty="0"/>
              <a:t> </a:t>
            </a:r>
          </a:p>
        </p:txBody>
      </p:sp>
      <p:sp>
        <p:nvSpPr>
          <p:cNvPr id="3" name="Subtitle 2">
            <a:extLst>
              <a:ext uri="{FF2B5EF4-FFF2-40B4-BE49-F238E27FC236}">
                <a16:creationId xmlns:a16="http://schemas.microsoft.com/office/drawing/2014/main" xmlns=""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err="1">
                <a:solidFill>
                  <a:srgbClr val="5792BA"/>
                </a:solidFill>
              </a:rPr>
              <a:t>Drd</a:t>
            </a:r>
            <a:r>
              <a:rPr lang="en-US" sz="2300" dirty="0">
                <a:solidFill>
                  <a:srgbClr val="5792BA"/>
                </a:solidFill>
              </a:rPr>
              <a:t>. George </a:t>
            </a:r>
            <a:r>
              <a:rPr lang="en-US" sz="2300" dirty="0" err="1">
                <a:solidFill>
                  <a:srgbClr val="5792BA"/>
                </a:solidFill>
              </a:rPr>
              <a:t>Mertoiu</a:t>
            </a:r>
            <a:endParaRPr lang="en-US" sz="2300" dirty="0">
              <a:solidFill>
                <a:srgbClr val="5792BA"/>
              </a:solidFill>
            </a:endParaRPr>
          </a:p>
        </p:txBody>
      </p:sp>
    </p:spTree>
    <p:extLst>
      <p:ext uri="{BB962C8B-B14F-4D97-AF65-F5344CB8AC3E}">
        <p14:creationId xmlns:p14="http://schemas.microsoft.com/office/powerpoint/2010/main" xmlns="" val="1583120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18979" y="355764"/>
          <a:ext cx="11099409" cy="1322650"/>
        </p:xfrm>
        <a:graphic>
          <a:graphicData uri="http://schemas.openxmlformats.org/drawingml/2006/table">
            <a:tbl>
              <a:tblPr/>
              <a:tblGrid>
                <a:gridCol w="1630226"/>
                <a:gridCol w="578094"/>
                <a:gridCol w="1156189"/>
                <a:gridCol w="716837"/>
                <a:gridCol w="948075"/>
                <a:gridCol w="1919273"/>
                <a:gridCol w="554970"/>
                <a:gridCol w="786208"/>
                <a:gridCol w="901827"/>
                <a:gridCol w="1907710"/>
              </a:tblGrid>
              <a:tr h="130535">
                <a:tc>
                  <a:txBody>
                    <a:bodyPr/>
                    <a:lstStyle/>
                    <a:p>
                      <a:pPr algn="l" fontAlgn="b"/>
                      <a:r>
                        <a:rPr lang="en-US" sz="1400" b="1" i="0" u="none" strike="noStrike" dirty="0" err="1" smtClean="0">
                          <a:solidFill>
                            <a:srgbClr val="FFFFFF"/>
                          </a:solidFill>
                          <a:latin typeface="Calibri"/>
                        </a:rPr>
                        <a:t>Athletey</a:t>
                      </a:r>
                      <a:endParaRPr lang="en-US" sz="1400" b="1" i="0" u="none" strike="noStrike" dirty="0">
                        <a:solidFill>
                          <a:srgbClr val="FFFFFF"/>
                        </a:solidFill>
                        <a:latin typeface="Calibri"/>
                      </a:endParaRP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Age</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Country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Year</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Closing Ceremony Date</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Sport</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Gold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Silver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Bronze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Total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30535">
                <a:tc>
                  <a:txBody>
                    <a:bodyPr/>
                    <a:lstStyle/>
                    <a:p>
                      <a:pPr algn="l" fontAlgn="b"/>
                      <a:r>
                        <a:rPr lang="en-US" sz="1400" b="0" i="0" u="none" strike="noStrike" dirty="0">
                          <a:solidFill>
                            <a:srgbClr val="FFFFFF"/>
                          </a:solidFill>
                          <a:latin typeface="Calibri"/>
                        </a:rPr>
                        <a:t>Michael Phelps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dirty="0">
                          <a:solidFill>
                            <a:srgbClr val="FFFFFF"/>
                          </a:solidFill>
                          <a:latin typeface="Calibri"/>
                        </a:rPr>
                        <a:t>23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dirty="0">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dirty="0">
                          <a:solidFill>
                            <a:srgbClr val="FFFFFF"/>
                          </a:solidFill>
                          <a:latin typeface="Calibri"/>
                        </a:rPr>
                        <a:t>2008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dirty="0">
                          <a:solidFill>
                            <a:srgbClr val="FFFFFF"/>
                          </a:solidFill>
                          <a:latin typeface="Calibri"/>
                        </a:rPr>
                        <a:t>8/24/2008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dirty="0">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236269">
                <a:tc>
                  <a:txBody>
                    <a:bodyPr/>
                    <a:lstStyle/>
                    <a:p>
                      <a:pPr algn="l" fontAlgn="b"/>
                      <a:r>
                        <a:rPr lang="en-US" sz="1400" b="0" i="0" u="none" strike="noStrike" dirty="0" err="1">
                          <a:solidFill>
                            <a:srgbClr val="FFFFFF"/>
                          </a:solidFill>
                          <a:latin typeface="Calibri"/>
                        </a:rPr>
                        <a:t>Apolo</a:t>
                      </a:r>
                      <a:r>
                        <a:rPr lang="en-US" sz="1400" b="0" i="0" u="none" strike="noStrike" dirty="0">
                          <a:solidFill>
                            <a:srgbClr val="FFFFFF"/>
                          </a:solidFill>
                          <a:latin typeface="Calibri"/>
                        </a:rPr>
                        <a:t> Anton </a:t>
                      </a:r>
                      <a:r>
                        <a:rPr lang="en-US" sz="1400" b="0" i="0" u="none" strike="noStrike" dirty="0" err="1">
                          <a:solidFill>
                            <a:srgbClr val="FFFFFF"/>
                          </a:solidFill>
                          <a:latin typeface="Calibri"/>
                        </a:rPr>
                        <a:t>Ohno</a:t>
                      </a:r>
                      <a:endParaRPr lang="en-US" sz="1400" b="0" i="0" u="none" strike="noStrike" dirty="0">
                        <a:solidFill>
                          <a:srgbClr val="FFFFFF"/>
                        </a:solidFill>
                        <a:latin typeface="Calibri"/>
                      </a:endParaRP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2/28/2010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dirty="0">
                          <a:solidFill>
                            <a:srgbClr val="FFFFFF"/>
                          </a:solidFill>
                          <a:latin typeface="Calibri"/>
                        </a:rPr>
                        <a:t>Lars </a:t>
                      </a:r>
                      <a:r>
                        <a:rPr lang="en-US" sz="1400" b="0" i="0" u="none" strike="noStrike" dirty="0" err="1">
                          <a:solidFill>
                            <a:srgbClr val="FFFFFF"/>
                          </a:solidFill>
                          <a:latin typeface="Calibri"/>
                        </a:rPr>
                        <a:t>Bystøl</a:t>
                      </a:r>
                      <a:endParaRPr lang="en-US" sz="1400" b="0" i="0" u="none" strike="noStrike" dirty="0">
                        <a:solidFill>
                          <a:srgbClr val="FFFFFF"/>
                        </a:solidFill>
                        <a:latin typeface="Calibri"/>
                      </a:endParaRP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Norway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Ski Jumping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dirty="0">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bl>
          </a:graphicData>
        </a:graphic>
      </p:graphicFrame>
      <p:graphicFrame>
        <p:nvGraphicFramePr>
          <p:cNvPr id="3" name="Table 2"/>
          <p:cNvGraphicFramePr>
            <a:graphicFrameLocks noGrp="1"/>
          </p:cNvGraphicFramePr>
          <p:nvPr/>
        </p:nvGraphicFramePr>
        <p:xfrm>
          <a:off x="4222798" y="3059647"/>
          <a:ext cx="1383030" cy="1141415"/>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Atleti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a:t>
                      </a:r>
                      <a:r>
                        <a:rPr lang="en-US" sz="1400" dirty="0" err="1">
                          <a:latin typeface="Calibri"/>
                          <a:ea typeface="Calibri"/>
                          <a:cs typeface="Arial"/>
                        </a:rPr>
                        <a:t>Atlet</a:t>
                      </a:r>
                      <a:endParaRPr lang="en-US"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Nume prenume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Data nasterii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Tara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1170111" y="3286527"/>
          <a:ext cx="1383030" cy="684849"/>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Tari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Tara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err="1">
                          <a:latin typeface="Calibri"/>
                          <a:ea typeface="Calibri"/>
                          <a:cs typeface="Arial"/>
                        </a:rPr>
                        <a:t>Nume</a:t>
                      </a:r>
                      <a:r>
                        <a:rPr lang="en-US" sz="1400" dirty="0">
                          <a:latin typeface="Calibri"/>
                          <a:ea typeface="Calibri"/>
                          <a:cs typeface="Arial"/>
                        </a:rPr>
                        <a:t> Tara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9582590" y="3773608"/>
          <a:ext cx="1383030" cy="913132"/>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Ceremonii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ID Ceremonie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err="1">
                          <a:latin typeface="Calibri"/>
                          <a:ea typeface="Calibri"/>
                          <a:cs typeface="Arial"/>
                        </a:rPr>
                        <a:t>Locatie</a:t>
                      </a:r>
                      <a:endParaRPr lang="en-US"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9554454" y="2428396"/>
          <a:ext cx="1383030" cy="684849"/>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Sporturi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Sport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err="1">
                          <a:latin typeface="Calibri"/>
                          <a:ea typeface="Calibri"/>
                          <a:cs typeface="Arial"/>
                        </a:rPr>
                        <a:t>Denumire</a:t>
                      </a:r>
                      <a:r>
                        <a:rPr lang="en-US" sz="1400" dirty="0">
                          <a:latin typeface="Calibri"/>
                          <a:ea typeface="Calibri"/>
                          <a:cs typeface="Arial"/>
                        </a:rPr>
                        <a:t> Sport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797187" y="2778293"/>
          <a:ext cx="1383030" cy="1577787"/>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Premii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ID Ceremonie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a:t>
                      </a:r>
                      <a:r>
                        <a:rPr lang="en-US" sz="1400" dirty="0" err="1">
                          <a:latin typeface="Calibri"/>
                          <a:ea typeface="Calibri"/>
                          <a:cs typeface="Arial"/>
                        </a:rPr>
                        <a:t>Atlet</a:t>
                      </a:r>
                      <a:endParaRPr lang="en-US"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indent="0" algn="l" defTabSz="457200" rtl="0" eaLnBrk="1" fontAlgn="auto" latinLnBrk="0" hangingPunct="1">
                        <a:lnSpc>
                          <a:spcPct val="107000"/>
                        </a:lnSpc>
                        <a:spcBef>
                          <a:spcPts val="0"/>
                        </a:spcBef>
                        <a:spcAft>
                          <a:spcPts val="0"/>
                        </a:spcAft>
                        <a:buClrTx/>
                        <a:buSzTx/>
                        <a:buFontTx/>
                        <a:buNone/>
                        <a:tabLst/>
                        <a:defRPr/>
                      </a:pPr>
                      <a:r>
                        <a:rPr lang="en-US" sz="1400" dirty="0" smtClean="0">
                          <a:latin typeface="Calibri"/>
                          <a:ea typeface="Calibri"/>
                          <a:cs typeface="Arial"/>
                        </a:rPr>
                        <a:t>ID Sport</a:t>
                      </a:r>
                      <a:endParaRPr lang="en-US"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Gold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Silver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err="1">
                          <a:latin typeface="Calibri"/>
                          <a:ea typeface="Calibri"/>
                          <a:cs typeface="Arial"/>
                        </a:rPr>
                        <a:t>Bronz</a:t>
                      </a:r>
                      <a:endParaRPr lang="en-US"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Straight Arrow Connector 9"/>
          <p:cNvCxnSpPr/>
          <p:nvPr/>
        </p:nvCxnSpPr>
        <p:spPr>
          <a:xfrm>
            <a:off x="2532185" y="3629465"/>
            <a:ext cx="1716258" cy="4501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570806" y="3319975"/>
            <a:ext cx="1223889" cy="8440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flipV="1">
            <a:off x="8145195" y="2729132"/>
            <a:ext cx="1392701" cy="815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10800000">
            <a:off x="8201466" y="3094892"/>
            <a:ext cx="1378633" cy="9988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9"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47237"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sp>
        <p:nvSpPr>
          <p:cNvPr id="27649" name="Rectangle 1"/>
          <p:cNvSpPr>
            <a:spLocks noChangeArrowheads="1"/>
          </p:cNvSpPr>
          <p:nvPr/>
        </p:nvSpPr>
        <p:spPr bwMode="auto">
          <a:xfrm>
            <a:off x="232498" y="530368"/>
            <a:ext cx="5239615" cy="1057746"/>
          </a:xfrm>
          <a:prstGeom prst="rect">
            <a:avLst/>
          </a:prstGeom>
          <a:noFill/>
          <a:ln w="9525">
            <a:noFill/>
            <a:miter lim="800000"/>
            <a:headEnd/>
            <a:tailEnd/>
          </a:ln>
          <a:effectLst/>
        </p:spPr>
        <p:txBody>
          <a:bodyPr vert="horz" wrap="square" lIns="0" tIns="495144" rIns="0" bIns="247572" numCol="1" anchor="ctr" anchorCtr="0" compatLnSpc="1">
            <a:prstTxWarp prst="textNoShape">
              <a:avLst/>
            </a:prstTxWarp>
            <a:spAutoFit/>
          </a:bodyPr>
          <a:lstStyle/>
          <a:p>
            <a:pPr lvl="0" fontAlgn="base">
              <a:spcBef>
                <a:spcPct val="0"/>
              </a:spcBef>
              <a:spcAft>
                <a:spcPct val="0"/>
              </a:spcAft>
            </a:pPr>
            <a:r>
              <a:rPr lang="en-US" sz="2000" dirty="0" smtClean="0"/>
              <a:t>Structured Query Language (SQL)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6"/>
          <p:cNvSpPr/>
          <p:nvPr/>
        </p:nvSpPr>
        <p:spPr>
          <a:xfrm>
            <a:off x="221672" y="2136845"/>
            <a:ext cx="11637819" cy="2862322"/>
          </a:xfrm>
          <a:prstGeom prst="rect">
            <a:avLst/>
          </a:prstGeom>
        </p:spPr>
        <p:txBody>
          <a:bodyPr wrap="square">
            <a:spAutoFit/>
          </a:bodyPr>
          <a:lstStyle/>
          <a:p>
            <a:r>
              <a:rPr lang="vi-VN" b="1" dirty="0" smtClean="0"/>
              <a:t>SQL</a:t>
            </a:r>
            <a:r>
              <a:rPr lang="vi-VN" dirty="0" smtClean="0"/>
              <a:t> (de la numele englez Structured Query Language - limbaj de interogare </a:t>
            </a:r>
            <a:r>
              <a:rPr lang="vi-VN" dirty="0" smtClean="0"/>
              <a:t>structurat) </a:t>
            </a:r>
            <a:r>
              <a:rPr lang="vi-VN" dirty="0" smtClean="0"/>
              <a:t>este un limbaj de programare specific pentru manipularea datelor în sistemele de manipulare a bazelor de date relaționale (RDBMS), iar la origine este un limbaj bazat pe algebra relațională. Acesta are ca scop inserarea datelor, interogații, actualizare și ștergere, modificarea și crearea schemelor, precum și controlul accesului la date. A devenit un standard în domeniu (standardizat </a:t>
            </a:r>
            <a:r>
              <a:rPr lang="vi-VN" dirty="0" smtClean="0">
                <a:hlinkClick r:id="rId3" tooltip="ANSI — pagină inexistentă"/>
              </a:rPr>
              <a:t>ANSI</a:t>
            </a:r>
            <a:r>
              <a:rPr lang="vi-VN" dirty="0" smtClean="0"/>
              <a:t>-</a:t>
            </a:r>
            <a:r>
              <a:rPr lang="vi-VN" dirty="0" smtClean="0">
                <a:hlinkClick r:id="rId4" tooltip="ISO"/>
              </a:rPr>
              <a:t>ISO</a:t>
            </a:r>
            <a:r>
              <a:rPr lang="vi-VN" dirty="0" smtClean="0"/>
              <a:t>), fiind cel mai popular limbaj utilizat pentru crearea, modificarea, regăsirea și manipularea datelor de către SGBD-urile (Sistemele de Gestiune a Bazelor de Date) relaționale. Pe lângă versiunile standardizate ale limbajului, există o mulțime de dialecte și variante, unele proprietare, fiind specifice anumitor SGBD-uri și de asemenea conținând extensii pentru a suporta SBD-urile (Sistemele de Baze de Date) obiectuale (obiectual-relaționale).</a:t>
            </a:r>
          </a:p>
          <a:p>
            <a:r>
              <a:rPr lang="vi-VN" dirty="0" smtClean="0"/>
              <a:t>SQL permite atât accesul la conținutul bazelor de date, cât și la structura acestora.</a:t>
            </a:r>
            <a:endParaRPr lang="vi-VN" dirty="0"/>
          </a:p>
        </p:txBody>
      </p:sp>
    </p:spTree>
    <p:extLst>
      <p:ext uri="{BB962C8B-B14F-4D97-AF65-F5344CB8AC3E}">
        <p14:creationId xmlns:p14="http://schemas.microsoft.com/office/powerpoint/2010/main" xmlns="" val="356028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47237"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sp>
        <p:nvSpPr>
          <p:cNvPr id="27649" name="Rectangle 1"/>
          <p:cNvSpPr>
            <a:spLocks noChangeArrowheads="1"/>
          </p:cNvSpPr>
          <p:nvPr/>
        </p:nvSpPr>
        <p:spPr bwMode="auto">
          <a:xfrm>
            <a:off x="232498" y="530368"/>
            <a:ext cx="5239615" cy="1057746"/>
          </a:xfrm>
          <a:prstGeom prst="rect">
            <a:avLst/>
          </a:prstGeom>
          <a:noFill/>
          <a:ln w="9525">
            <a:noFill/>
            <a:miter lim="800000"/>
            <a:headEnd/>
            <a:tailEnd/>
          </a:ln>
          <a:effectLst/>
        </p:spPr>
        <p:txBody>
          <a:bodyPr vert="horz" wrap="square" lIns="0" tIns="495144" rIns="0" bIns="247572" numCol="1" anchor="ctr" anchorCtr="0" compatLnSpc="1">
            <a:prstTxWarp prst="textNoShape">
              <a:avLst/>
            </a:prstTxWarp>
            <a:spAutoFit/>
          </a:bodyPr>
          <a:lstStyle/>
          <a:p>
            <a:pPr lvl="0" fontAlgn="base">
              <a:spcBef>
                <a:spcPct val="0"/>
              </a:spcBef>
              <a:spcAft>
                <a:spcPct val="0"/>
              </a:spcAft>
            </a:pPr>
            <a:r>
              <a:rPr lang="en-US" sz="2000" dirty="0" smtClean="0"/>
              <a:t>Structured Query Language (SQL)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8674" name="Picture 2" descr="https://media.geeksforgeeks.org/wp-content/uploads/sql-commands.jpg"/>
          <p:cNvPicPr>
            <a:picLocks noChangeAspect="1" noChangeArrowheads="1"/>
          </p:cNvPicPr>
          <p:nvPr/>
        </p:nvPicPr>
        <p:blipFill>
          <a:blip r:embed="rId3"/>
          <a:srcRect/>
          <a:stretch>
            <a:fillRect/>
          </a:stretch>
        </p:blipFill>
        <p:spPr bwMode="auto">
          <a:xfrm>
            <a:off x="4197927" y="703109"/>
            <a:ext cx="7994073" cy="3287001"/>
          </a:xfrm>
          <a:prstGeom prst="rect">
            <a:avLst/>
          </a:prstGeom>
          <a:noFill/>
        </p:spPr>
      </p:pic>
      <p:sp>
        <p:nvSpPr>
          <p:cNvPr id="8" name="Rectangle 7"/>
          <p:cNvSpPr/>
          <p:nvPr/>
        </p:nvSpPr>
        <p:spPr>
          <a:xfrm>
            <a:off x="0" y="4034779"/>
            <a:ext cx="11970327" cy="2862322"/>
          </a:xfrm>
          <a:prstGeom prst="rect">
            <a:avLst/>
          </a:prstGeom>
        </p:spPr>
        <p:txBody>
          <a:bodyPr wrap="square">
            <a:spAutoFit/>
          </a:bodyPr>
          <a:lstStyle/>
          <a:p>
            <a:pPr indent="457200">
              <a:buFont typeface="Arial" pitchFamily="34" charset="0"/>
              <a:buChar char="•"/>
            </a:pPr>
            <a:r>
              <a:rPr lang="vi-VN" dirty="0" smtClean="0"/>
              <a:t>DDL (Limbaj de definire a datelor):Limbajul de definire a datelor este utilizat pentru a defini structura sau schema bazei de date. DDL este, de asemenea, utilizat pentru a specifica proprietăți suplimentare ale datelor</a:t>
            </a:r>
            <a:r>
              <a:rPr lang="vi-VN" dirty="0" smtClean="0"/>
              <a:t>.</a:t>
            </a:r>
            <a:endParaRPr lang="en-US" dirty="0" smtClean="0"/>
          </a:p>
          <a:p>
            <a:pPr indent="457200">
              <a:buFont typeface="Arial" pitchFamily="34" charset="0"/>
              <a:buChar char="•"/>
            </a:pPr>
            <a:r>
              <a:rPr lang="vi-VN" dirty="0" smtClean="0"/>
              <a:t>DML </a:t>
            </a:r>
            <a:r>
              <a:rPr lang="vi-VN" dirty="0" smtClean="0"/>
              <a:t>(Limbaj de manipulare a datelor):Instrucțiunile DML sunt folosite pentru gestionarea datelor cu obiecte din schemă</a:t>
            </a:r>
            <a:r>
              <a:rPr lang="vi-VN" dirty="0" smtClean="0"/>
              <a:t>.</a:t>
            </a:r>
            <a:endParaRPr lang="en-US" dirty="0" smtClean="0"/>
          </a:p>
          <a:p>
            <a:pPr indent="457200">
              <a:buFont typeface="Arial" pitchFamily="34" charset="0"/>
              <a:buChar char="•"/>
            </a:pPr>
            <a:r>
              <a:rPr lang="vi-VN" dirty="0" smtClean="0"/>
              <a:t>TCL </a:t>
            </a:r>
            <a:r>
              <a:rPr lang="vi-VN" dirty="0" smtClean="0"/>
              <a:t>(Limbajul de control al tranzacțiilor):Comenzile Transaction Control Language sunt folosite pentru a gestiona tranzacțiile din baza de date. Acestea sunt folosite pentru a gestiona modificările făcute de instrucțiunile DML. De asemenea, permite ca declarațiile să fie grupate în tranzacții logice</a:t>
            </a:r>
            <a:r>
              <a:rPr lang="vi-VN" dirty="0" smtClean="0"/>
              <a:t>.</a:t>
            </a:r>
            <a:endParaRPr lang="en-US" dirty="0" smtClean="0"/>
          </a:p>
          <a:p>
            <a:pPr indent="457200">
              <a:buFont typeface="Arial" pitchFamily="34" charset="0"/>
              <a:buChar char="•"/>
            </a:pPr>
            <a:r>
              <a:rPr lang="vi-VN" dirty="0" smtClean="0"/>
              <a:t>DCL </a:t>
            </a:r>
            <a:r>
              <a:rPr lang="vi-VN" dirty="0" smtClean="0"/>
              <a:t>(Limbaj de control al datelor):Un limbaj de control al datelor este o sintaxă similară unui limbaj de programare pentru computer folosit pentru a controla accesul la datele stocate într-o bază de date (Autorizare). În special, este o componentă a Structured Query Language (SQL).</a:t>
            </a:r>
            <a:endParaRPr lang="en-US" dirty="0"/>
          </a:p>
        </p:txBody>
      </p:sp>
    </p:spTree>
    <p:extLst>
      <p:ext uri="{BB962C8B-B14F-4D97-AF65-F5344CB8AC3E}">
        <p14:creationId xmlns:p14="http://schemas.microsoft.com/office/powerpoint/2010/main" xmlns="" val="3560287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47237"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sp>
        <p:nvSpPr>
          <p:cNvPr id="27649" name="Rectangle 1"/>
          <p:cNvSpPr>
            <a:spLocks noChangeArrowheads="1"/>
          </p:cNvSpPr>
          <p:nvPr/>
        </p:nvSpPr>
        <p:spPr bwMode="auto">
          <a:xfrm>
            <a:off x="232498" y="530368"/>
            <a:ext cx="5239615" cy="1057746"/>
          </a:xfrm>
          <a:prstGeom prst="rect">
            <a:avLst/>
          </a:prstGeom>
          <a:noFill/>
          <a:ln w="9525">
            <a:noFill/>
            <a:miter lim="800000"/>
            <a:headEnd/>
            <a:tailEnd/>
          </a:ln>
          <a:effectLst/>
        </p:spPr>
        <p:txBody>
          <a:bodyPr vert="horz" wrap="square" lIns="0" tIns="495144" rIns="0" bIns="247572" numCol="1" anchor="ctr" anchorCtr="0" compatLnSpc="1">
            <a:prstTxWarp prst="textNoShape">
              <a:avLst/>
            </a:prstTxWarp>
            <a:spAutoFit/>
          </a:bodyPr>
          <a:lstStyle/>
          <a:p>
            <a:pPr lvl="0" fontAlgn="base">
              <a:spcBef>
                <a:spcPct val="0"/>
              </a:spcBef>
              <a:spcAft>
                <a:spcPct val="0"/>
              </a:spcAft>
            </a:pPr>
            <a:r>
              <a:rPr lang="en-US" sz="2000" dirty="0" smtClean="0"/>
              <a:t>Structured Query Language (SQL)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0723" name="Rectangle 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0" i="0" u="none" strike="noStrike" cap="none" normalizeH="0" baseline="0" smtClean="0">
                <a:ln>
                  <a:noFill/>
                </a:ln>
                <a:solidFill>
                  <a:srgbClr val="3A3A3A"/>
                </a:solidFill>
                <a:effectLst/>
                <a:latin typeface="Roboto" charset="0"/>
                <a:ea typeface="Calibri" pitchFamily="34" charset="0"/>
                <a:cs typeface="Arial" pitchFamily="34" charset="0"/>
              </a:rPr>
              <a:t>Create a database, named "development"</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0724"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500" b="0" i="0" u="none" strike="noStrike" cap="none" normalizeH="0" baseline="0" smtClean="0">
                <a:ln>
                  <a:noFill/>
                </a:ln>
                <a:solidFill>
                  <a:srgbClr val="3A3A3A"/>
                </a:solidFill>
                <a:effectLst/>
                <a:latin typeface="Roboto" charset="0"/>
                <a:ea typeface="Calibri" pitchFamily="34" charset="0"/>
                <a:cs typeface="Arial" pitchFamily="34" charset="0"/>
              </a:rPr>
              <a:t>Create a database, named "development"</a:t>
            </a:r>
            <a:endParaRPr kumimoji="0" lang="en-US" sz="11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TextBox 16"/>
          <p:cNvSpPr txBox="1"/>
          <p:nvPr/>
        </p:nvSpPr>
        <p:spPr>
          <a:xfrm>
            <a:off x="208973" y="1429328"/>
            <a:ext cx="5086649" cy="4801314"/>
          </a:xfrm>
          <a:prstGeom prst="rect">
            <a:avLst/>
          </a:prstGeom>
          <a:noFill/>
        </p:spPr>
        <p:txBody>
          <a:bodyPr wrap="none" rtlCol="0">
            <a:spAutoFit/>
          </a:bodyPr>
          <a:lstStyle/>
          <a:p>
            <a:pPr lvl="0"/>
            <a:r>
              <a:rPr lang="en-US" dirty="0" smtClean="0"/>
              <a:t>Create a database, named "</a:t>
            </a:r>
            <a:r>
              <a:rPr lang="en-US" dirty="0" smtClean="0"/>
              <a:t>development“</a:t>
            </a:r>
          </a:p>
          <a:p>
            <a:pPr lvl="0"/>
            <a:endParaRPr lang="en-US" dirty="0" smtClean="0"/>
          </a:p>
          <a:p>
            <a:pPr lvl="0"/>
            <a:r>
              <a:rPr lang="en-US" dirty="0" smtClean="0"/>
              <a:t>Create a table named "</a:t>
            </a:r>
            <a:r>
              <a:rPr lang="en-US" dirty="0" smtClean="0"/>
              <a:t>users“</a:t>
            </a:r>
          </a:p>
          <a:p>
            <a:pPr lvl="0"/>
            <a:endParaRPr lang="en-US" dirty="0" smtClean="0"/>
          </a:p>
          <a:p>
            <a:pPr lvl="0"/>
            <a:endParaRPr lang="en-US" dirty="0" smtClean="0"/>
          </a:p>
          <a:p>
            <a:pPr lvl="0"/>
            <a:endParaRPr lang="en-US" dirty="0" smtClean="0"/>
          </a:p>
          <a:p>
            <a:pPr lvl="0"/>
            <a:r>
              <a:rPr lang="en-US" dirty="0" smtClean="0"/>
              <a:t>Insert </a:t>
            </a:r>
            <a:r>
              <a:rPr lang="en-US" dirty="0" smtClean="0"/>
              <a:t>a record (the Create operation in CRUD</a:t>
            </a:r>
            <a:r>
              <a:rPr lang="en-US" dirty="0" smtClean="0"/>
              <a:t>)</a:t>
            </a:r>
          </a:p>
          <a:p>
            <a:pPr lvl="0"/>
            <a:endParaRPr lang="en-US" dirty="0" smtClean="0"/>
          </a:p>
          <a:p>
            <a:pPr lvl="0"/>
            <a:r>
              <a:rPr lang="en-US" dirty="0" smtClean="0"/>
              <a:t>Retrieve all tweets belonging to @_</a:t>
            </a:r>
            <a:r>
              <a:rPr lang="en-US" dirty="0" err="1" smtClean="0"/>
              <a:t>DreamLead</a:t>
            </a:r>
            <a:r>
              <a:rPr lang="en-US" dirty="0" smtClean="0"/>
              <a:t> </a:t>
            </a:r>
            <a:endParaRPr lang="en-US" dirty="0" smtClean="0"/>
          </a:p>
          <a:p>
            <a:pPr lvl="0"/>
            <a:r>
              <a:rPr lang="en-US" dirty="0" smtClean="0"/>
              <a:t>(</a:t>
            </a:r>
            <a:r>
              <a:rPr lang="en-US" dirty="0" smtClean="0"/>
              <a:t>the Retrieve operation in CRUD</a:t>
            </a:r>
            <a:r>
              <a:rPr lang="en-US" dirty="0" smtClean="0"/>
              <a:t>)</a:t>
            </a:r>
          </a:p>
          <a:p>
            <a:pPr lvl="0"/>
            <a:endParaRPr lang="en-US" dirty="0" smtClean="0"/>
          </a:p>
          <a:p>
            <a:pPr lvl="0"/>
            <a:r>
              <a:rPr lang="en-US" dirty="0" smtClean="0"/>
              <a:t>Update a user's name </a:t>
            </a:r>
            <a:endParaRPr lang="en-US" dirty="0" smtClean="0"/>
          </a:p>
          <a:p>
            <a:pPr lvl="0"/>
            <a:r>
              <a:rPr lang="en-US" dirty="0" smtClean="0"/>
              <a:t>(</a:t>
            </a:r>
            <a:r>
              <a:rPr lang="en-US" dirty="0" smtClean="0"/>
              <a:t>the Update operation in CRUD</a:t>
            </a:r>
            <a:r>
              <a:rPr lang="en-US" dirty="0" smtClean="0"/>
              <a:t>)</a:t>
            </a:r>
          </a:p>
          <a:p>
            <a:pPr lvl="0"/>
            <a:endParaRPr lang="en-US" dirty="0" smtClean="0"/>
          </a:p>
          <a:p>
            <a:pPr lvl="0"/>
            <a:endParaRPr lang="en-US" dirty="0" smtClean="0"/>
          </a:p>
          <a:p>
            <a:pPr lvl="0"/>
            <a:r>
              <a:rPr lang="en-US" dirty="0" smtClean="0"/>
              <a:t>Delete </a:t>
            </a:r>
            <a:r>
              <a:rPr lang="en-US" dirty="0" smtClean="0"/>
              <a:t>a user (the Delete operation in CRUD)</a:t>
            </a:r>
          </a:p>
          <a:p>
            <a:endParaRPr lang="en-US" dirty="0"/>
          </a:p>
        </p:txBody>
      </p:sp>
      <p:graphicFrame>
        <p:nvGraphicFramePr>
          <p:cNvPr id="18" name="Table 17"/>
          <p:cNvGraphicFramePr>
            <a:graphicFrameLocks noGrp="1"/>
          </p:cNvGraphicFramePr>
          <p:nvPr/>
        </p:nvGraphicFramePr>
        <p:xfrm>
          <a:off x="5473412" y="1420795"/>
          <a:ext cx="3552306" cy="258699"/>
        </p:xfrm>
        <a:graphic>
          <a:graphicData uri="http://schemas.openxmlformats.org/drawingml/2006/table">
            <a:tbl>
              <a:tblPr/>
              <a:tblGrid>
                <a:gridCol w="25400"/>
                <a:gridCol w="3526906"/>
              </a:tblGrid>
              <a:tr h="0">
                <a:tc>
                  <a:txBody>
                    <a:bodyPr/>
                    <a:lstStyle/>
                    <a:p>
                      <a:pPr marL="0" marR="0" algn="r" fontAlgn="base">
                        <a:lnSpc>
                          <a:spcPct val="107000"/>
                        </a:lnSpc>
                        <a:spcBef>
                          <a:spcPts val="0"/>
                        </a:spcBef>
                        <a:spcAft>
                          <a:spcPts val="0"/>
                        </a:spcAft>
                      </a:pPr>
                      <a:r>
                        <a:rPr lang="en-US" sz="1050" dirty="0">
                          <a:solidFill>
                            <a:srgbClr val="AFAFAF"/>
                          </a:solidFill>
                          <a:latin typeface="Source Code Pro"/>
                          <a:ea typeface="Calibri"/>
                          <a:cs typeface="Arial"/>
                        </a:rPr>
                        <a:t>1</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c>
                  <a:txBody>
                    <a:bodyPr/>
                    <a:lstStyle/>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CREATE DATABASE </a:t>
                      </a:r>
                      <a:r>
                        <a:rPr lang="en-US" sz="1050" dirty="0" smtClean="0">
                          <a:solidFill>
                            <a:schemeClr val="tx1"/>
                          </a:solidFill>
                          <a:latin typeface="Source Code Pro"/>
                          <a:ea typeface="Calibri"/>
                          <a:cs typeface="Arial"/>
                        </a:rPr>
                        <a:t>development</a:t>
                      </a:r>
                      <a:r>
                        <a:rPr lang="en-US" sz="1050" dirty="0">
                          <a:solidFill>
                            <a:srgbClr val="000000"/>
                          </a:solidFill>
                          <a:latin typeface="Source Code Pro"/>
                          <a:ea typeface="Calibri"/>
                          <a:cs typeface="Arial"/>
                        </a:rPr>
                        <a:t>;</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r>
            </a:tbl>
          </a:graphicData>
        </a:graphic>
      </p:graphicFrame>
      <p:graphicFrame>
        <p:nvGraphicFramePr>
          <p:cNvPr id="19" name="Table 18"/>
          <p:cNvGraphicFramePr>
            <a:graphicFrameLocks noGrp="1"/>
          </p:cNvGraphicFramePr>
          <p:nvPr/>
        </p:nvGraphicFramePr>
        <p:xfrm>
          <a:off x="5512666" y="1840564"/>
          <a:ext cx="2834326" cy="975487"/>
        </p:xfrm>
        <a:graphic>
          <a:graphicData uri="http://schemas.openxmlformats.org/drawingml/2006/table">
            <a:tbl>
              <a:tblPr/>
              <a:tblGrid>
                <a:gridCol w="25400"/>
                <a:gridCol w="2808926"/>
              </a:tblGrid>
              <a:tr h="0">
                <a:tc>
                  <a:txBody>
                    <a:bodyPr/>
                    <a:lstStyle/>
                    <a:p>
                      <a:pPr marL="0" marR="0" algn="r" fontAlgn="base">
                        <a:lnSpc>
                          <a:spcPct val="107000"/>
                        </a:lnSpc>
                        <a:spcBef>
                          <a:spcPts val="0"/>
                        </a:spcBef>
                        <a:spcAft>
                          <a:spcPts val="0"/>
                        </a:spcAft>
                      </a:pPr>
                      <a:r>
                        <a:rPr lang="en-US" sz="1050" dirty="0">
                          <a:solidFill>
                            <a:srgbClr val="AFAFAF"/>
                          </a:solidFill>
                          <a:latin typeface="Source Code Pro"/>
                          <a:ea typeface="Calibri"/>
                          <a:cs typeface="Arial"/>
                        </a:rPr>
                        <a:t>1</a:t>
                      </a:r>
                      <a:endParaRPr lang="en-US" sz="1100" dirty="0">
                        <a:latin typeface="Calibri"/>
                        <a:ea typeface="Calibri"/>
                        <a:cs typeface="Arial"/>
                      </a:endParaRPr>
                    </a:p>
                    <a:p>
                      <a:pPr marL="0" marR="0" algn="r" fontAlgn="base">
                        <a:lnSpc>
                          <a:spcPct val="107000"/>
                        </a:lnSpc>
                        <a:spcBef>
                          <a:spcPts val="0"/>
                        </a:spcBef>
                        <a:spcAft>
                          <a:spcPts val="800"/>
                        </a:spcAft>
                      </a:pPr>
                      <a:r>
                        <a:rPr lang="en-US" sz="1050" dirty="0">
                          <a:solidFill>
                            <a:srgbClr val="AFAFAF"/>
                          </a:solidFill>
                          <a:latin typeface="Source Code Pro"/>
                          <a:ea typeface="Calibri"/>
                          <a:cs typeface="Arial"/>
                        </a:rPr>
                        <a:t>2</a:t>
                      </a:r>
                      <a:endParaRPr lang="en-US" sz="1100" dirty="0">
                        <a:latin typeface="Calibri"/>
                        <a:ea typeface="Calibri"/>
                        <a:cs typeface="Arial"/>
                      </a:endParaRPr>
                    </a:p>
                    <a:p>
                      <a:pPr marL="0" marR="0" algn="r" fontAlgn="base">
                        <a:lnSpc>
                          <a:spcPct val="107000"/>
                        </a:lnSpc>
                        <a:spcBef>
                          <a:spcPts val="0"/>
                        </a:spcBef>
                        <a:spcAft>
                          <a:spcPts val="800"/>
                        </a:spcAft>
                      </a:pPr>
                      <a:r>
                        <a:rPr lang="en-US" sz="1050" dirty="0">
                          <a:solidFill>
                            <a:srgbClr val="AFAFAF"/>
                          </a:solidFill>
                          <a:latin typeface="Source Code Pro"/>
                          <a:ea typeface="Calibri"/>
                          <a:cs typeface="Arial"/>
                        </a:rPr>
                        <a:t>3</a:t>
                      </a:r>
                      <a:endParaRPr lang="en-US" sz="1100" dirty="0">
                        <a:latin typeface="Calibri"/>
                        <a:ea typeface="Calibri"/>
                        <a:cs typeface="Arial"/>
                      </a:endParaRPr>
                    </a:p>
                    <a:p>
                      <a:pPr marL="0" marR="0" algn="r" fontAlgn="base">
                        <a:lnSpc>
                          <a:spcPct val="107000"/>
                        </a:lnSpc>
                        <a:spcBef>
                          <a:spcPts val="0"/>
                        </a:spcBef>
                        <a:spcAft>
                          <a:spcPts val="800"/>
                        </a:spcAft>
                      </a:pPr>
                      <a:r>
                        <a:rPr lang="en-US" sz="1050" dirty="0">
                          <a:solidFill>
                            <a:srgbClr val="AFAFAF"/>
                          </a:solidFill>
                          <a:latin typeface="Source Code Pro"/>
                          <a:ea typeface="Calibri"/>
                          <a:cs typeface="Arial"/>
                        </a:rPr>
                        <a:t>4</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c>
                  <a:txBody>
                    <a:bodyPr/>
                    <a:lstStyle/>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CREATE TABLE </a:t>
                      </a:r>
                      <a:r>
                        <a:rPr lang="en-US" sz="1050" dirty="0" smtClean="0">
                          <a:solidFill>
                            <a:schemeClr val="tx1"/>
                          </a:solidFill>
                          <a:latin typeface="Source Code Pro"/>
                          <a:ea typeface="Calibri"/>
                          <a:cs typeface="Arial"/>
                        </a:rPr>
                        <a:t>users </a:t>
                      </a:r>
                      <a:r>
                        <a:rPr lang="en-US" sz="1050" dirty="0">
                          <a:solidFill>
                            <a:schemeClr val="tx1"/>
                          </a:solidFill>
                          <a:latin typeface="Source Code Pro"/>
                          <a:ea typeface="Calibri"/>
                          <a:cs typeface="Arial"/>
                        </a:rPr>
                        <a:t>(</a:t>
                      </a:r>
                      <a:endParaRPr lang="en-US" sz="1100" dirty="0">
                        <a:solidFill>
                          <a:schemeClr val="tx1"/>
                        </a:solidFill>
                        <a:latin typeface="Calibri"/>
                        <a:ea typeface="Calibri"/>
                        <a:cs typeface="Arial"/>
                      </a:endParaRPr>
                    </a:p>
                    <a:p>
                      <a:pPr marL="0" marR="0" fontAlgn="base">
                        <a:lnSpc>
                          <a:spcPct val="107000"/>
                        </a:lnSpc>
                        <a:spcBef>
                          <a:spcPts val="0"/>
                        </a:spcBef>
                        <a:spcAft>
                          <a:spcPts val="800"/>
                        </a:spcAft>
                      </a:pPr>
                      <a:r>
                        <a:rPr lang="en-US" sz="1050" dirty="0">
                          <a:solidFill>
                            <a:srgbClr val="89898C"/>
                          </a:solidFill>
                          <a:latin typeface="Source Code Pro"/>
                          <a:ea typeface="Calibri"/>
                          <a:cs typeface="Arial"/>
                        </a:rPr>
                        <a:t>  </a:t>
                      </a:r>
                      <a:r>
                        <a:rPr lang="en-US" sz="1050" dirty="0" err="1" smtClean="0">
                          <a:solidFill>
                            <a:schemeClr val="tx1"/>
                          </a:solidFill>
                          <a:latin typeface="Source Code Pro"/>
                          <a:ea typeface="Calibri"/>
                          <a:cs typeface="Arial"/>
                        </a:rPr>
                        <a:t>full_name</a:t>
                      </a:r>
                      <a:r>
                        <a:rPr lang="en-US" sz="1050" dirty="0" smtClean="0">
                          <a:solidFill>
                            <a:schemeClr val="tx1"/>
                          </a:solidFill>
                          <a:latin typeface="Source Code Pro"/>
                          <a:ea typeface="Calibri"/>
                          <a:cs typeface="Arial"/>
                        </a:rPr>
                        <a:t> </a:t>
                      </a:r>
                      <a:r>
                        <a:rPr lang="en-US" sz="1050" b="1" dirty="0" smtClean="0">
                          <a:solidFill>
                            <a:srgbClr val="006699"/>
                          </a:solidFill>
                          <a:latin typeface="Source Code Pro"/>
                          <a:ea typeface="Calibri"/>
                          <a:cs typeface="Arial"/>
                        </a:rPr>
                        <a:t>VARCHAR</a:t>
                      </a:r>
                      <a:r>
                        <a:rPr lang="en-US" sz="1050" dirty="0" smtClean="0">
                          <a:solidFill>
                            <a:schemeClr val="tx1"/>
                          </a:solidFill>
                          <a:latin typeface="Source Code Pro"/>
                          <a:ea typeface="Calibri"/>
                          <a:cs typeface="Arial"/>
                        </a:rPr>
                        <a:t>(100</a:t>
                      </a:r>
                      <a:r>
                        <a:rPr lang="en-US" sz="1050" dirty="0">
                          <a:solidFill>
                            <a:schemeClr val="tx1"/>
                          </a:solidFill>
                          <a:latin typeface="Source Code Pro"/>
                          <a:ea typeface="Calibri"/>
                          <a:cs typeface="Arial"/>
                        </a:rPr>
                        <a:t>),</a:t>
                      </a:r>
                      <a:endParaRPr lang="en-US" sz="1100" dirty="0">
                        <a:solidFill>
                          <a:schemeClr val="tx1"/>
                        </a:solidFill>
                        <a:latin typeface="Calibri"/>
                        <a:ea typeface="Calibri"/>
                        <a:cs typeface="Arial"/>
                      </a:endParaRPr>
                    </a:p>
                    <a:p>
                      <a:pPr marL="0" marR="0" fontAlgn="base">
                        <a:lnSpc>
                          <a:spcPct val="107000"/>
                        </a:lnSpc>
                        <a:spcBef>
                          <a:spcPts val="0"/>
                        </a:spcBef>
                        <a:spcAft>
                          <a:spcPts val="800"/>
                        </a:spcAft>
                      </a:pPr>
                      <a:r>
                        <a:rPr lang="en-US" sz="1050" dirty="0">
                          <a:solidFill>
                            <a:srgbClr val="89898C"/>
                          </a:solidFill>
                          <a:latin typeface="Source Code Pro"/>
                          <a:ea typeface="Calibri"/>
                          <a:cs typeface="Arial"/>
                        </a:rPr>
                        <a:t>  </a:t>
                      </a:r>
                      <a:r>
                        <a:rPr lang="en-US" sz="1050" dirty="0">
                          <a:solidFill>
                            <a:schemeClr val="tx1"/>
                          </a:solidFill>
                          <a:latin typeface="Source Code Pro"/>
                          <a:ea typeface="Calibri"/>
                          <a:cs typeface="Arial"/>
                        </a:rPr>
                        <a:t>username</a:t>
                      </a:r>
                      <a:r>
                        <a:rPr lang="en-US" sz="1050" dirty="0">
                          <a:solidFill>
                            <a:srgbClr val="000000"/>
                          </a:solidFill>
                          <a:latin typeface="Source Code Pro"/>
                          <a:ea typeface="Calibri"/>
                          <a:cs typeface="Arial"/>
                        </a:rPr>
                        <a:t> </a:t>
                      </a:r>
                      <a:r>
                        <a:rPr lang="en-US" sz="1050" b="1" dirty="0" smtClean="0">
                          <a:solidFill>
                            <a:srgbClr val="006699"/>
                          </a:solidFill>
                          <a:latin typeface="Source Code Pro"/>
                          <a:ea typeface="Calibri"/>
                          <a:cs typeface="Arial"/>
                        </a:rPr>
                        <a:t>VARCHAR </a:t>
                      </a:r>
                      <a:r>
                        <a:rPr lang="en-US" sz="1050" dirty="0" smtClean="0">
                          <a:solidFill>
                            <a:schemeClr val="tx1"/>
                          </a:solidFill>
                          <a:latin typeface="Source Code Pro"/>
                          <a:ea typeface="Calibri"/>
                          <a:cs typeface="Arial"/>
                        </a:rPr>
                        <a:t>(</a:t>
                      </a:r>
                      <a:r>
                        <a:rPr lang="en-US" sz="1050" dirty="0">
                          <a:solidFill>
                            <a:schemeClr val="tx1"/>
                          </a:solidFill>
                          <a:latin typeface="Source Code Pro"/>
                          <a:ea typeface="Calibri"/>
                          <a:cs typeface="Arial"/>
                        </a:rPr>
                        <a:t>100</a:t>
                      </a:r>
                      <a:r>
                        <a:rPr lang="en-US" sz="1050" dirty="0" smtClean="0">
                          <a:solidFill>
                            <a:schemeClr val="tx1"/>
                          </a:solidFill>
                          <a:latin typeface="Source Code Pro"/>
                          <a:ea typeface="Calibri"/>
                          <a:cs typeface="Arial"/>
                        </a:rPr>
                        <a:t>));</a:t>
                      </a:r>
                      <a:endParaRPr lang="en-US" sz="1100" dirty="0">
                        <a:solidFill>
                          <a:schemeClr val="tx1"/>
                        </a:solidFill>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r>
            </a:tbl>
          </a:graphicData>
        </a:graphic>
      </p:graphicFrame>
      <p:graphicFrame>
        <p:nvGraphicFramePr>
          <p:cNvPr id="20" name="Table 19"/>
          <p:cNvGraphicFramePr>
            <a:graphicFrameLocks noGrp="1"/>
          </p:cNvGraphicFramePr>
          <p:nvPr/>
        </p:nvGraphicFramePr>
        <p:xfrm>
          <a:off x="5499100" y="2899605"/>
          <a:ext cx="6350000" cy="437642"/>
        </p:xfrm>
        <a:graphic>
          <a:graphicData uri="http://schemas.openxmlformats.org/drawingml/2006/table">
            <a:tbl>
              <a:tblPr/>
              <a:tblGrid>
                <a:gridCol w="43220"/>
                <a:gridCol w="6306780"/>
              </a:tblGrid>
              <a:tr h="0">
                <a:tc>
                  <a:txBody>
                    <a:bodyPr/>
                    <a:lstStyle/>
                    <a:p>
                      <a:pPr marL="0" marR="0" algn="r" fontAlgn="base">
                        <a:lnSpc>
                          <a:spcPct val="107000"/>
                        </a:lnSpc>
                        <a:spcBef>
                          <a:spcPts val="0"/>
                        </a:spcBef>
                        <a:spcAft>
                          <a:spcPts val="0"/>
                        </a:spcAft>
                      </a:pPr>
                      <a:r>
                        <a:rPr lang="en-US" sz="1050" dirty="0">
                          <a:solidFill>
                            <a:srgbClr val="AFAFAF"/>
                          </a:solidFill>
                          <a:latin typeface="Source Code Pro"/>
                          <a:ea typeface="Calibri"/>
                          <a:cs typeface="Arial"/>
                        </a:rPr>
                        <a:t>1</a:t>
                      </a:r>
                      <a:endParaRPr lang="en-US" sz="1100" dirty="0">
                        <a:latin typeface="Calibri"/>
                        <a:ea typeface="Calibri"/>
                        <a:cs typeface="Arial"/>
                      </a:endParaRPr>
                    </a:p>
                    <a:p>
                      <a:pPr marL="0" marR="0" algn="r" fontAlgn="base">
                        <a:lnSpc>
                          <a:spcPct val="107000"/>
                        </a:lnSpc>
                        <a:spcBef>
                          <a:spcPts val="0"/>
                        </a:spcBef>
                        <a:spcAft>
                          <a:spcPts val="800"/>
                        </a:spcAft>
                      </a:pPr>
                      <a:r>
                        <a:rPr lang="en-US" sz="1050" dirty="0">
                          <a:solidFill>
                            <a:srgbClr val="AFAFAF"/>
                          </a:solidFill>
                          <a:latin typeface="Source Code Pro"/>
                          <a:ea typeface="Calibri"/>
                          <a:cs typeface="Arial"/>
                        </a:rPr>
                        <a:t>2</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c>
                  <a:txBody>
                    <a:bodyPr/>
                    <a:lstStyle/>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INSERT INTO </a:t>
                      </a:r>
                      <a:r>
                        <a:rPr lang="en-US" sz="1050" dirty="0" smtClean="0">
                          <a:solidFill>
                            <a:schemeClr val="tx1"/>
                          </a:solidFill>
                          <a:latin typeface="Source Code Pro"/>
                          <a:ea typeface="Calibri"/>
                          <a:cs typeface="Arial"/>
                        </a:rPr>
                        <a:t>users </a:t>
                      </a:r>
                      <a:r>
                        <a:rPr lang="en-US" sz="1050" dirty="0">
                          <a:solidFill>
                            <a:schemeClr val="tx1"/>
                          </a:solidFill>
                          <a:latin typeface="Source Code Pro"/>
                          <a:ea typeface="Calibri"/>
                          <a:cs typeface="Arial"/>
                        </a:rPr>
                        <a:t>(</a:t>
                      </a:r>
                      <a:r>
                        <a:rPr lang="en-US" sz="1050" dirty="0" err="1">
                          <a:solidFill>
                            <a:schemeClr val="tx1"/>
                          </a:solidFill>
                          <a:latin typeface="Source Code Pro"/>
                          <a:ea typeface="Calibri"/>
                          <a:cs typeface="Arial"/>
                        </a:rPr>
                        <a:t>full_name</a:t>
                      </a:r>
                      <a:r>
                        <a:rPr lang="en-US" sz="1050" dirty="0">
                          <a:solidFill>
                            <a:schemeClr val="tx1"/>
                          </a:solidFill>
                          <a:latin typeface="Source Code Pro"/>
                          <a:ea typeface="Calibri"/>
                          <a:cs typeface="Arial"/>
                        </a:rPr>
                        <a:t>, username</a:t>
                      </a:r>
                      <a:r>
                        <a:rPr lang="en-US" sz="1050" dirty="0" smtClean="0">
                          <a:solidFill>
                            <a:schemeClr val="tx1"/>
                          </a:solidFill>
                          <a:latin typeface="Source Code Pro"/>
                          <a:ea typeface="Calibri"/>
                          <a:cs typeface="Arial"/>
                        </a:rPr>
                        <a:t>) </a:t>
                      </a:r>
                      <a:r>
                        <a:rPr lang="en-US" sz="1050" b="1" dirty="0" smtClean="0">
                          <a:solidFill>
                            <a:srgbClr val="006699"/>
                          </a:solidFill>
                          <a:latin typeface="Source Code Pro"/>
                          <a:ea typeface="Calibri"/>
                          <a:cs typeface="Arial"/>
                        </a:rPr>
                        <a:t>VALUES </a:t>
                      </a:r>
                      <a:r>
                        <a:rPr lang="en-US" sz="1050" dirty="0" smtClean="0">
                          <a:solidFill>
                            <a:schemeClr val="tx1"/>
                          </a:solidFill>
                          <a:latin typeface="Source Code Pro"/>
                          <a:ea typeface="Calibri"/>
                          <a:cs typeface="Arial"/>
                        </a:rPr>
                        <a:t>("</a:t>
                      </a:r>
                      <a:r>
                        <a:rPr lang="en-US" sz="1050" dirty="0">
                          <a:solidFill>
                            <a:schemeClr val="tx1"/>
                          </a:solidFill>
                          <a:latin typeface="Source Code Pro"/>
                          <a:ea typeface="Calibri"/>
                          <a:cs typeface="Arial"/>
                        </a:rPr>
                        <a:t>Boris </a:t>
                      </a:r>
                      <a:r>
                        <a:rPr lang="en-US" sz="1050" dirty="0" err="1">
                          <a:solidFill>
                            <a:schemeClr val="tx1"/>
                          </a:solidFill>
                          <a:latin typeface="Source Code Pro"/>
                          <a:ea typeface="Calibri"/>
                          <a:cs typeface="Arial"/>
                        </a:rPr>
                        <a:t>Hadjur</a:t>
                      </a:r>
                      <a:r>
                        <a:rPr lang="en-US" sz="1050" dirty="0">
                          <a:solidFill>
                            <a:schemeClr val="tx1"/>
                          </a:solidFill>
                          <a:latin typeface="Source Code Pro"/>
                          <a:ea typeface="Calibri"/>
                          <a:cs typeface="Arial"/>
                        </a:rPr>
                        <a:t>", "_</a:t>
                      </a:r>
                      <a:r>
                        <a:rPr lang="en-US" sz="1050" dirty="0" err="1">
                          <a:solidFill>
                            <a:schemeClr val="tx1"/>
                          </a:solidFill>
                          <a:latin typeface="Source Code Pro"/>
                          <a:ea typeface="Calibri"/>
                          <a:cs typeface="Arial"/>
                        </a:rPr>
                        <a:t>DreamLead</a:t>
                      </a:r>
                      <a:r>
                        <a:rPr lang="en-US" sz="1050" dirty="0">
                          <a:solidFill>
                            <a:schemeClr val="tx1"/>
                          </a:solidFill>
                          <a:latin typeface="Source Code Pro"/>
                          <a:ea typeface="Calibri"/>
                          <a:cs typeface="Arial"/>
                        </a:rPr>
                        <a:t>");</a:t>
                      </a:r>
                      <a:endParaRPr lang="en-US" sz="1100" dirty="0">
                        <a:solidFill>
                          <a:schemeClr val="tx1"/>
                        </a:solidFill>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r>
            </a:tbl>
          </a:graphicData>
        </a:graphic>
      </p:graphicFrame>
      <p:graphicFrame>
        <p:nvGraphicFramePr>
          <p:cNvPr id="21" name="Table 20"/>
          <p:cNvGraphicFramePr>
            <a:graphicFrameLocks noGrp="1"/>
          </p:cNvGraphicFramePr>
          <p:nvPr/>
        </p:nvGraphicFramePr>
        <p:xfrm>
          <a:off x="5520748" y="3672158"/>
          <a:ext cx="6087052" cy="266446"/>
        </p:xfrm>
        <a:graphic>
          <a:graphicData uri="http://schemas.openxmlformats.org/drawingml/2006/table">
            <a:tbl>
              <a:tblPr/>
              <a:tblGrid>
                <a:gridCol w="53452"/>
                <a:gridCol w="6033600"/>
              </a:tblGrid>
              <a:tr h="0">
                <a:tc>
                  <a:txBody>
                    <a:bodyPr/>
                    <a:lstStyle/>
                    <a:p>
                      <a:pPr marL="0" marR="0" algn="r" fontAlgn="base">
                        <a:lnSpc>
                          <a:spcPct val="107000"/>
                        </a:lnSpc>
                        <a:spcBef>
                          <a:spcPts val="0"/>
                        </a:spcBef>
                        <a:spcAft>
                          <a:spcPts val="0"/>
                        </a:spcAft>
                      </a:pPr>
                      <a:r>
                        <a:rPr lang="en-US" sz="1050" dirty="0">
                          <a:solidFill>
                            <a:srgbClr val="AFAFAF"/>
                          </a:solidFill>
                          <a:latin typeface="Source Code Pro"/>
                          <a:ea typeface="Calibri"/>
                          <a:cs typeface="Arial"/>
                        </a:rPr>
                        <a:t>1</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c>
                  <a:txBody>
                    <a:bodyPr/>
                    <a:lstStyle/>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SELECT </a:t>
                      </a:r>
                      <a:r>
                        <a:rPr lang="en-US" sz="1050" dirty="0" smtClean="0">
                          <a:solidFill>
                            <a:schemeClr val="tx1"/>
                          </a:solidFill>
                          <a:latin typeface="Source Code Pro"/>
                          <a:ea typeface="Calibri"/>
                          <a:cs typeface="Arial"/>
                        </a:rPr>
                        <a:t>text</a:t>
                      </a:r>
                      <a:r>
                        <a:rPr lang="en-US" sz="1050" dirty="0">
                          <a:solidFill>
                            <a:schemeClr val="tx1"/>
                          </a:solidFill>
                          <a:latin typeface="Source Code Pro"/>
                          <a:ea typeface="Calibri"/>
                          <a:cs typeface="Arial"/>
                        </a:rPr>
                        <a:t>, </a:t>
                      </a:r>
                      <a:r>
                        <a:rPr lang="en-US" sz="1050" dirty="0" err="1" smtClean="0">
                          <a:solidFill>
                            <a:schemeClr val="tx1"/>
                          </a:solidFill>
                          <a:latin typeface="Source Code Pro"/>
                          <a:ea typeface="Calibri"/>
                          <a:cs typeface="Arial"/>
                        </a:rPr>
                        <a:t>created_at</a:t>
                      </a:r>
                      <a:r>
                        <a:rPr lang="en-US" sz="1050" dirty="0" smtClean="0">
                          <a:solidFill>
                            <a:schemeClr val="tx1"/>
                          </a:solidFill>
                          <a:latin typeface="Source Code Pro"/>
                          <a:ea typeface="Calibri"/>
                          <a:cs typeface="Arial"/>
                        </a:rPr>
                        <a:t> </a:t>
                      </a:r>
                      <a:r>
                        <a:rPr lang="en-US" sz="1050" b="1" dirty="0" smtClean="0">
                          <a:solidFill>
                            <a:srgbClr val="006699"/>
                          </a:solidFill>
                          <a:latin typeface="Source Code Pro"/>
                          <a:ea typeface="Calibri"/>
                          <a:cs typeface="Arial"/>
                        </a:rPr>
                        <a:t>FROM </a:t>
                      </a:r>
                      <a:r>
                        <a:rPr lang="en-US" sz="1050" dirty="0" smtClean="0">
                          <a:solidFill>
                            <a:schemeClr val="tx1"/>
                          </a:solidFill>
                          <a:latin typeface="Source Code Pro"/>
                          <a:ea typeface="Calibri"/>
                          <a:cs typeface="Arial"/>
                        </a:rPr>
                        <a:t>tweets</a:t>
                      </a:r>
                      <a:r>
                        <a:rPr lang="en-US" sz="1050" dirty="0" smtClean="0">
                          <a:solidFill>
                            <a:srgbClr val="000000"/>
                          </a:solidFill>
                          <a:latin typeface="Source Code Pro"/>
                          <a:ea typeface="Calibri"/>
                          <a:cs typeface="Arial"/>
                        </a:rPr>
                        <a:t> </a:t>
                      </a:r>
                      <a:r>
                        <a:rPr lang="en-US" sz="1050" b="1" dirty="0" smtClean="0">
                          <a:solidFill>
                            <a:srgbClr val="006699"/>
                          </a:solidFill>
                          <a:latin typeface="Source Code Pro"/>
                          <a:ea typeface="Calibri"/>
                          <a:cs typeface="Arial"/>
                        </a:rPr>
                        <a:t>WHERE </a:t>
                      </a:r>
                      <a:r>
                        <a:rPr lang="en-US" sz="1050" dirty="0" smtClean="0">
                          <a:solidFill>
                            <a:schemeClr val="tx1"/>
                          </a:solidFill>
                          <a:latin typeface="Source Code Pro"/>
                          <a:ea typeface="Calibri"/>
                          <a:cs typeface="Arial"/>
                        </a:rPr>
                        <a:t>username</a:t>
                      </a:r>
                      <a:r>
                        <a:rPr lang="en-US" sz="1050" dirty="0">
                          <a:solidFill>
                            <a:schemeClr val="tx1"/>
                          </a:solidFill>
                          <a:latin typeface="Source Code Pro"/>
                          <a:ea typeface="Calibri"/>
                          <a:cs typeface="Arial"/>
                        </a:rPr>
                        <a:t>="_</a:t>
                      </a:r>
                      <a:r>
                        <a:rPr lang="en-US" sz="1050" dirty="0" err="1">
                          <a:solidFill>
                            <a:schemeClr val="tx1"/>
                          </a:solidFill>
                          <a:latin typeface="Source Code Pro"/>
                          <a:ea typeface="Calibri"/>
                          <a:cs typeface="Arial"/>
                        </a:rPr>
                        <a:t>DreamLead</a:t>
                      </a:r>
                      <a:r>
                        <a:rPr lang="en-US" sz="1050" dirty="0">
                          <a:solidFill>
                            <a:schemeClr val="tx1"/>
                          </a:solidFill>
                          <a:latin typeface="Source Code Pro"/>
                          <a:ea typeface="Calibri"/>
                          <a:cs typeface="Arial"/>
                        </a:rPr>
                        <a:t>";</a:t>
                      </a:r>
                      <a:endParaRPr lang="en-US" sz="1100" dirty="0">
                        <a:solidFill>
                          <a:schemeClr val="tx1"/>
                        </a:solidFill>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r>
            </a:tbl>
          </a:graphicData>
        </a:graphic>
      </p:graphicFrame>
      <p:graphicFrame>
        <p:nvGraphicFramePr>
          <p:cNvPr id="22" name="Table 21"/>
          <p:cNvGraphicFramePr>
            <a:graphicFrameLocks noGrp="1"/>
          </p:cNvGraphicFramePr>
          <p:nvPr/>
        </p:nvGraphicFramePr>
        <p:xfrm>
          <a:off x="5560003" y="4475398"/>
          <a:ext cx="2889555" cy="804291"/>
        </p:xfrm>
        <a:graphic>
          <a:graphicData uri="http://schemas.openxmlformats.org/drawingml/2006/table">
            <a:tbl>
              <a:tblPr/>
              <a:tblGrid>
                <a:gridCol w="25400"/>
                <a:gridCol w="2864155"/>
              </a:tblGrid>
              <a:tr h="0">
                <a:tc>
                  <a:txBody>
                    <a:bodyPr/>
                    <a:lstStyle/>
                    <a:p>
                      <a:pPr marL="0" marR="0" algn="r" fontAlgn="base">
                        <a:lnSpc>
                          <a:spcPct val="107000"/>
                        </a:lnSpc>
                        <a:spcBef>
                          <a:spcPts val="0"/>
                        </a:spcBef>
                        <a:spcAft>
                          <a:spcPts val="0"/>
                        </a:spcAft>
                      </a:pPr>
                      <a:r>
                        <a:rPr lang="en-US" sz="1050" dirty="0">
                          <a:solidFill>
                            <a:srgbClr val="AFAFAF"/>
                          </a:solidFill>
                          <a:latin typeface="Source Code Pro"/>
                          <a:ea typeface="Calibri"/>
                          <a:cs typeface="Arial"/>
                        </a:rPr>
                        <a:t>1</a:t>
                      </a:r>
                      <a:endParaRPr lang="en-US" sz="1100" dirty="0">
                        <a:latin typeface="Calibri"/>
                        <a:ea typeface="Calibri"/>
                        <a:cs typeface="Arial"/>
                      </a:endParaRPr>
                    </a:p>
                    <a:p>
                      <a:pPr marL="0" marR="0" algn="r" fontAlgn="base">
                        <a:lnSpc>
                          <a:spcPct val="107000"/>
                        </a:lnSpc>
                        <a:spcBef>
                          <a:spcPts val="0"/>
                        </a:spcBef>
                        <a:spcAft>
                          <a:spcPts val="800"/>
                        </a:spcAft>
                      </a:pPr>
                      <a:r>
                        <a:rPr lang="en-US" sz="1050" dirty="0">
                          <a:solidFill>
                            <a:srgbClr val="AFAFAF"/>
                          </a:solidFill>
                          <a:latin typeface="Source Code Pro"/>
                          <a:ea typeface="Calibri"/>
                          <a:cs typeface="Arial"/>
                        </a:rPr>
                        <a:t>2</a:t>
                      </a:r>
                      <a:endParaRPr lang="en-US" sz="1100" dirty="0">
                        <a:latin typeface="Calibri"/>
                        <a:ea typeface="Calibri"/>
                        <a:cs typeface="Arial"/>
                      </a:endParaRPr>
                    </a:p>
                    <a:p>
                      <a:pPr marL="0" marR="0" algn="r" fontAlgn="base">
                        <a:lnSpc>
                          <a:spcPct val="107000"/>
                        </a:lnSpc>
                        <a:spcBef>
                          <a:spcPts val="0"/>
                        </a:spcBef>
                        <a:spcAft>
                          <a:spcPts val="800"/>
                        </a:spcAft>
                      </a:pPr>
                      <a:r>
                        <a:rPr lang="en-US" sz="1050" dirty="0">
                          <a:solidFill>
                            <a:srgbClr val="AFAFAF"/>
                          </a:solidFill>
                          <a:latin typeface="Source Code Pro"/>
                          <a:ea typeface="Calibri"/>
                          <a:cs typeface="Arial"/>
                        </a:rPr>
                        <a:t>3</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c>
                  <a:txBody>
                    <a:bodyPr/>
                    <a:lstStyle/>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UPDATE </a:t>
                      </a:r>
                      <a:r>
                        <a:rPr lang="en-US" sz="1050" dirty="0" smtClean="0">
                          <a:solidFill>
                            <a:schemeClr val="tx1"/>
                          </a:solidFill>
                          <a:latin typeface="Source Code Pro"/>
                          <a:ea typeface="Calibri"/>
                          <a:cs typeface="Arial"/>
                        </a:rPr>
                        <a:t>users</a:t>
                      </a:r>
                      <a:endParaRPr lang="en-US" sz="1100" dirty="0">
                        <a:solidFill>
                          <a:schemeClr val="tx1"/>
                        </a:solidFill>
                        <a:latin typeface="Calibri"/>
                        <a:ea typeface="Calibri"/>
                        <a:cs typeface="Arial"/>
                      </a:endParaRPr>
                    </a:p>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SET </a:t>
                      </a:r>
                      <a:r>
                        <a:rPr lang="en-US" sz="1050" dirty="0" err="1" smtClean="0">
                          <a:solidFill>
                            <a:schemeClr val="tx1"/>
                          </a:solidFill>
                          <a:latin typeface="Source Code Pro"/>
                          <a:ea typeface="Calibri"/>
                          <a:cs typeface="Arial"/>
                        </a:rPr>
                        <a:t>full_name</a:t>
                      </a:r>
                      <a:r>
                        <a:rPr lang="en-US" sz="1050" dirty="0">
                          <a:solidFill>
                            <a:schemeClr val="tx1"/>
                          </a:solidFill>
                          <a:latin typeface="Source Code Pro"/>
                          <a:ea typeface="Calibri"/>
                          <a:cs typeface="Arial"/>
                        </a:rPr>
                        <a:t>="Boris H"</a:t>
                      </a:r>
                      <a:endParaRPr lang="en-US" sz="1100" dirty="0">
                        <a:solidFill>
                          <a:schemeClr val="tx1"/>
                        </a:solidFill>
                        <a:latin typeface="Calibri"/>
                        <a:ea typeface="Calibri"/>
                        <a:cs typeface="Arial"/>
                      </a:endParaRPr>
                    </a:p>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WHERE </a:t>
                      </a:r>
                      <a:r>
                        <a:rPr lang="en-US" sz="1050" dirty="0" smtClean="0">
                          <a:solidFill>
                            <a:schemeClr val="tx1"/>
                          </a:solidFill>
                          <a:latin typeface="Source Code Pro"/>
                          <a:ea typeface="Calibri"/>
                          <a:cs typeface="Arial"/>
                        </a:rPr>
                        <a:t>username</a:t>
                      </a:r>
                      <a:r>
                        <a:rPr lang="en-US" sz="1050" dirty="0">
                          <a:solidFill>
                            <a:schemeClr val="tx1"/>
                          </a:solidFill>
                          <a:latin typeface="Source Code Pro"/>
                          <a:ea typeface="Calibri"/>
                          <a:cs typeface="Arial"/>
                        </a:rPr>
                        <a:t>=</a:t>
                      </a:r>
                      <a:r>
                        <a:rPr lang="en-US" sz="1050" dirty="0">
                          <a:latin typeface="Source Code Pro"/>
                          <a:ea typeface="Calibri"/>
                          <a:cs typeface="Arial"/>
                        </a:rPr>
                        <a:t>"_</a:t>
                      </a:r>
                      <a:r>
                        <a:rPr lang="en-US" sz="1050" dirty="0" err="1">
                          <a:latin typeface="Source Code Pro"/>
                          <a:ea typeface="Calibri"/>
                          <a:cs typeface="Arial"/>
                        </a:rPr>
                        <a:t>DreamLead</a:t>
                      </a:r>
                      <a:r>
                        <a:rPr lang="en-US" sz="1050" dirty="0">
                          <a:latin typeface="Source Code Pro"/>
                          <a:ea typeface="Calibri"/>
                          <a:cs typeface="Arial"/>
                        </a:rPr>
                        <a:t>"</a:t>
                      </a:r>
                      <a:r>
                        <a:rPr lang="en-US" sz="1050" dirty="0">
                          <a:solidFill>
                            <a:srgbClr val="000000"/>
                          </a:solidFill>
                          <a:latin typeface="Source Code Pro"/>
                          <a:ea typeface="Calibri"/>
                          <a:cs typeface="Arial"/>
                        </a:rPr>
                        <a:t>;</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r>
            </a:tbl>
          </a:graphicData>
        </a:graphic>
      </p:graphicFrame>
      <p:graphicFrame>
        <p:nvGraphicFramePr>
          <p:cNvPr id="23" name="Table 22"/>
          <p:cNvGraphicFramePr>
            <a:graphicFrameLocks noGrp="1"/>
          </p:cNvGraphicFramePr>
          <p:nvPr/>
        </p:nvGraphicFramePr>
        <p:xfrm>
          <a:off x="5568084" y="5526196"/>
          <a:ext cx="3356106" cy="531495"/>
        </p:xfrm>
        <a:graphic>
          <a:graphicData uri="http://schemas.openxmlformats.org/drawingml/2006/table">
            <a:tbl>
              <a:tblPr/>
              <a:tblGrid>
                <a:gridCol w="25400"/>
                <a:gridCol w="3330706"/>
              </a:tblGrid>
              <a:tr h="0">
                <a:tc>
                  <a:txBody>
                    <a:bodyPr/>
                    <a:lstStyle/>
                    <a:p>
                      <a:pPr marL="0" marR="0" algn="r" fontAlgn="base">
                        <a:lnSpc>
                          <a:spcPct val="107000"/>
                        </a:lnSpc>
                        <a:spcBef>
                          <a:spcPts val="0"/>
                        </a:spcBef>
                        <a:spcAft>
                          <a:spcPts val="0"/>
                        </a:spcAft>
                      </a:pPr>
                      <a:r>
                        <a:rPr lang="en-US" sz="1050" dirty="0">
                          <a:solidFill>
                            <a:srgbClr val="AFAFAF"/>
                          </a:solidFill>
                          <a:latin typeface="Source Code Pro"/>
                          <a:ea typeface="Calibri"/>
                          <a:cs typeface="Arial"/>
                        </a:rPr>
                        <a:t>1</a:t>
                      </a:r>
                      <a:endParaRPr lang="en-US" sz="1100" dirty="0">
                        <a:latin typeface="Calibri"/>
                        <a:ea typeface="Calibri"/>
                        <a:cs typeface="Arial"/>
                      </a:endParaRPr>
                    </a:p>
                    <a:p>
                      <a:pPr marL="0" marR="0" algn="r" fontAlgn="base">
                        <a:lnSpc>
                          <a:spcPct val="107000"/>
                        </a:lnSpc>
                        <a:spcBef>
                          <a:spcPts val="0"/>
                        </a:spcBef>
                        <a:spcAft>
                          <a:spcPts val="800"/>
                        </a:spcAft>
                      </a:pPr>
                      <a:r>
                        <a:rPr lang="en-US" sz="1050" dirty="0">
                          <a:solidFill>
                            <a:srgbClr val="AFAFAF"/>
                          </a:solidFill>
                          <a:latin typeface="Source Code Pro"/>
                          <a:ea typeface="Calibri"/>
                          <a:cs typeface="Arial"/>
                        </a:rPr>
                        <a:t>2</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c>
                  <a:txBody>
                    <a:bodyPr/>
                    <a:lstStyle/>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DELETE FROM </a:t>
                      </a:r>
                      <a:r>
                        <a:rPr lang="en-US" sz="1050" dirty="0" smtClean="0">
                          <a:solidFill>
                            <a:schemeClr val="tx1"/>
                          </a:solidFill>
                          <a:latin typeface="Source Code Pro"/>
                          <a:ea typeface="Calibri"/>
                          <a:cs typeface="Arial"/>
                        </a:rPr>
                        <a:t>users</a:t>
                      </a:r>
                      <a:endParaRPr lang="en-US" sz="1100" dirty="0">
                        <a:solidFill>
                          <a:schemeClr val="tx1"/>
                        </a:solidFill>
                        <a:latin typeface="Calibri"/>
                        <a:ea typeface="Calibri"/>
                        <a:cs typeface="Arial"/>
                      </a:endParaRPr>
                    </a:p>
                    <a:p>
                      <a:pPr marL="0" marR="0" fontAlgn="base">
                        <a:lnSpc>
                          <a:spcPct val="107000"/>
                        </a:lnSpc>
                        <a:spcBef>
                          <a:spcPts val="0"/>
                        </a:spcBef>
                        <a:spcAft>
                          <a:spcPts val="800"/>
                        </a:spcAft>
                      </a:pPr>
                      <a:r>
                        <a:rPr lang="en-US" sz="1050" b="1" dirty="0" smtClean="0">
                          <a:solidFill>
                            <a:srgbClr val="006699"/>
                          </a:solidFill>
                          <a:latin typeface="Source Code Pro"/>
                          <a:ea typeface="Calibri"/>
                          <a:cs typeface="Arial"/>
                        </a:rPr>
                        <a:t>WHERE </a:t>
                      </a:r>
                      <a:r>
                        <a:rPr lang="en-US" sz="1050" dirty="0" smtClean="0">
                          <a:solidFill>
                            <a:schemeClr val="tx1"/>
                          </a:solidFill>
                          <a:latin typeface="Source Code Pro"/>
                          <a:ea typeface="Calibri"/>
                          <a:cs typeface="Arial"/>
                        </a:rPr>
                        <a:t>username</a:t>
                      </a:r>
                      <a:r>
                        <a:rPr lang="en-US" sz="1050" dirty="0">
                          <a:solidFill>
                            <a:schemeClr val="tx1"/>
                          </a:solidFill>
                          <a:latin typeface="Source Code Pro"/>
                          <a:ea typeface="Calibri"/>
                          <a:cs typeface="Arial"/>
                        </a:rPr>
                        <a:t>=</a:t>
                      </a:r>
                      <a:r>
                        <a:rPr lang="en-US" sz="1050" dirty="0">
                          <a:latin typeface="Source Code Pro"/>
                          <a:ea typeface="Calibri"/>
                          <a:cs typeface="Arial"/>
                        </a:rPr>
                        <a:t>"_</a:t>
                      </a:r>
                      <a:r>
                        <a:rPr lang="en-US" sz="1050" dirty="0" err="1">
                          <a:latin typeface="Source Code Pro"/>
                          <a:ea typeface="Calibri"/>
                          <a:cs typeface="Arial"/>
                        </a:rPr>
                        <a:t>DreamLead</a:t>
                      </a:r>
                      <a:r>
                        <a:rPr lang="en-US" sz="1050" dirty="0">
                          <a:latin typeface="Source Code Pro"/>
                          <a:ea typeface="Calibri"/>
                          <a:cs typeface="Arial"/>
                        </a:rPr>
                        <a:t>"</a:t>
                      </a:r>
                      <a:r>
                        <a:rPr lang="en-US" sz="1050" dirty="0">
                          <a:solidFill>
                            <a:srgbClr val="000000"/>
                          </a:solidFill>
                          <a:latin typeface="Source Code Pro"/>
                          <a:ea typeface="Calibri"/>
                          <a:cs typeface="Arial"/>
                        </a:rPr>
                        <a:t>;</a:t>
                      </a:r>
                      <a:endParaRPr lang="en-US" sz="1100" dirty="0">
                        <a:latin typeface="Calibri"/>
                        <a:ea typeface="Calibri"/>
                        <a:cs typeface="Arial"/>
                      </a:endParaRPr>
                    </a:p>
                  </a:txBody>
                  <a:tcPr marL="0" marR="0" marT="47625" marB="47625" anchor="b">
                    <a:lnL>
                      <a:noFill/>
                    </a:lnL>
                    <a:lnR>
                      <a:noFill/>
                    </a:lnR>
                    <a:lnT>
                      <a:noFill/>
                    </a:lnT>
                    <a:lnB w="12700" cap="flat" cmpd="sng" algn="ctr">
                      <a:solidFill>
                        <a:srgbClr val="DAE1E5"/>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560287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47237"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sp>
        <p:nvSpPr>
          <p:cNvPr id="27649" name="Rectangle 1"/>
          <p:cNvSpPr>
            <a:spLocks noChangeArrowheads="1"/>
          </p:cNvSpPr>
          <p:nvPr/>
        </p:nvSpPr>
        <p:spPr bwMode="auto">
          <a:xfrm>
            <a:off x="401310" y="618978"/>
            <a:ext cx="5239615" cy="1057746"/>
          </a:xfrm>
          <a:prstGeom prst="rect">
            <a:avLst/>
          </a:prstGeom>
          <a:noFill/>
          <a:ln w="9525">
            <a:noFill/>
            <a:miter lim="800000"/>
            <a:headEnd/>
            <a:tailEnd/>
          </a:ln>
          <a:effectLst/>
        </p:spPr>
        <p:txBody>
          <a:bodyPr vert="horz" wrap="square" lIns="0" tIns="495144" rIns="0" bIns="2475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effectLst/>
                <a:ea typeface="Times New Roman" pitchFamily="18" charset="0"/>
                <a:cs typeface="Times New Roman" pitchFamily="18" charset="0"/>
              </a:rPr>
              <a:t>Relational Database Management Systems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4"/>
          <p:cNvSpPr/>
          <p:nvPr/>
        </p:nvSpPr>
        <p:spPr>
          <a:xfrm>
            <a:off x="342900" y="1746201"/>
            <a:ext cx="11372850" cy="1477328"/>
          </a:xfrm>
          <a:prstGeom prst="rect">
            <a:avLst/>
          </a:prstGeom>
        </p:spPr>
        <p:txBody>
          <a:bodyPr wrap="square">
            <a:spAutoFit/>
          </a:bodyPr>
          <a:lstStyle/>
          <a:p>
            <a:r>
              <a:rPr lang="vi-VN" dirty="0" smtClean="0"/>
              <a:t>Sistemele de gestionare a bazelor de date relaționale (RDBMS) sunt software care vă permit să creați și să utilizați baze de date relaționale. Există mai mulți furnizori comerciali și open source din care să alegeți. Din punct de vedere comercial, Oracle Database, IBM DB2 și Microsoft SQL Server sunt trei soluții bine cunoscute. Pe partea gratuită și cu sursă deschisă, MySQL, SQLite și PostgreSQL sunt trei soluții utilizate pe scară largă.</a:t>
            </a:r>
            <a:endParaRPr lang="en-US" dirty="0"/>
          </a:p>
        </p:txBody>
      </p:sp>
      <p:sp>
        <p:nvSpPr>
          <p:cNvPr id="6" name="Rectangle 5"/>
          <p:cNvSpPr/>
          <p:nvPr/>
        </p:nvSpPr>
        <p:spPr>
          <a:xfrm>
            <a:off x="342900" y="3311129"/>
            <a:ext cx="11315700" cy="2862322"/>
          </a:xfrm>
          <a:prstGeom prst="rect">
            <a:avLst/>
          </a:prstGeom>
        </p:spPr>
        <p:txBody>
          <a:bodyPr wrap="square">
            <a:spAutoFit/>
          </a:bodyPr>
          <a:lstStyle/>
          <a:p>
            <a:pPr indent="457200">
              <a:buFont typeface="Arial" pitchFamily="34" charset="0"/>
              <a:buChar char="•"/>
            </a:pPr>
            <a:r>
              <a:rPr lang="vi-VN" dirty="0" smtClean="0"/>
              <a:t>MySQL este folosit la aproape toate companiile de internet despre care ați auzit. În contextul acestui articol, Twitter folosește MySQL pentru a stoca tweet-urile utilizatorilor</a:t>
            </a:r>
            <a:r>
              <a:rPr lang="vi-VN" dirty="0" smtClean="0"/>
              <a:t>.</a:t>
            </a:r>
            <a:endParaRPr lang="en-US" dirty="0" smtClean="0"/>
          </a:p>
          <a:p>
            <a:pPr indent="457200"/>
            <a:endParaRPr lang="en-US" dirty="0" smtClean="0"/>
          </a:p>
          <a:p>
            <a:pPr indent="457200">
              <a:buFont typeface="Arial" pitchFamily="34" charset="0"/>
              <a:buChar char="•"/>
            </a:pPr>
            <a:r>
              <a:rPr lang="vi-VN" dirty="0" smtClean="0"/>
              <a:t>SQLite </a:t>
            </a:r>
            <a:r>
              <a:rPr lang="vi-VN" dirty="0" smtClean="0"/>
              <a:t>este comun în sistemele încorporate. iOS și Android le permit dezvoltatorilor să folosească SQLite pentru a gestiona baza de date privată a aplicației lor. Google Chrome folosește SQLite pentru a vă stoca istoricul de navigare, cookie-urile și miniaturile pe pagina „Cele mai vizitate</a:t>
            </a:r>
            <a:r>
              <a:rPr lang="vi-VN" dirty="0" smtClean="0"/>
              <a:t>”.</a:t>
            </a:r>
            <a:endParaRPr lang="en-US" dirty="0" smtClean="0"/>
          </a:p>
          <a:p>
            <a:pPr indent="457200"/>
            <a:endParaRPr lang="en-US" dirty="0" smtClean="0"/>
          </a:p>
          <a:p>
            <a:pPr indent="457200">
              <a:buFont typeface="Arial" pitchFamily="34" charset="0"/>
              <a:buChar char="•"/>
            </a:pPr>
            <a:r>
              <a:rPr lang="vi-VN" dirty="0" smtClean="0"/>
              <a:t>PostgreSQL </a:t>
            </a:r>
            <a:r>
              <a:rPr lang="vi-VN" dirty="0" smtClean="0"/>
              <a:t>este, de asemenea, un RDBMS utilizat pe scară largă. Extensia sa PostGIS completează PostgreSQL cu funcții geospațiale care îl fac util pentru aplicațiile de cartografiere. Un utilizator notabil al PostgreSQL este OpenStreetMap.</a:t>
            </a:r>
            <a:endParaRPr lang="en-US" dirty="0"/>
          </a:p>
        </p:txBody>
      </p:sp>
    </p:spTree>
    <p:extLst>
      <p:ext uri="{BB962C8B-B14F-4D97-AF65-F5344CB8AC3E}">
        <p14:creationId xmlns:p14="http://schemas.microsoft.com/office/powerpoint/2010/main" xmlns="" val="3560287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05672"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pic>
        <p:nvPicPr>
          <p:cNvPr id="6" name="Picture 5"/>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2486890" y="2558703"/>
            <a:ext cx="5943600" cy="2433320"/>
          </a:xfrm>
          <a:prstGeom prst="rect">
            <a:avLst/>
          </a:prstGeom>
          <a:noFill/>
          <a:ln>
            <a:noFill/>
          </a:ln>
        </p:spPr>
      </p:pic>
      <p:sp>
        <p:nvSpPr>
          <p:cNvPr id="7" name="Rectangle 6"/>
          <p:cNvSpPr/>
          <p:nvPr/>
        </p:nvSpPr>
        <p:spPr>
          <a:xfrm>
            <a:off x="484909" y="1415717"/>
            <a:ext cx="11194473" cy="923330"/>
          </a:xfrm>
          <a:prstGeom prst="rect">
            <a:avLst/>
          </a:prstGeom>
        </p:spPr>
        <p:txBody>
          <a:bodyPr wrap="square">
            <a:spAutoFit/>
          </a:bodyPr>
          <a:lstStyle/>
          <a:p>
            <a:pPr algn="just"/>
            <a:r>
              <a:rPr lang="vi-VN" dirty="0" smtClean="0"/>
              <a:t>O bază de date relațională este un tip de bază de date care organizează datele în tabele și le leagă, pe baza unor relații definite. Aceste relații vă permit să preluați și să combinați date dintr-unul sau mai multe tabele cu o singură interogare.</a:t>
            </a:r>
            <a:endParaRPr lang="en-US" dirty="0"/>
          </a:p>
        </p:txBody>
      </p:sp>
      <p:sp>
        <p:nvSpPr>
          <p:cNvPr id="8" name="Rectangle 7"/>
          <p:cNvSpPr/>
          <p:nvPr/>
        </p:nvSpPr>
        <p:spPr>
          <a:xfrm>
            <a:off x="401782" y="5405965"/>
            <a:ext cx="11402290" cy="923330"/>
          </a:xfrm>
          <a:prstGeom prst="rect">
            <a:avLst/>
          </a:prstGeom>
        </p:spPr>
        <p:txBody>
          <a:bodyPr wrap="square">
            <a:spAutoFit/>
          </a:bodyPr>
          <a:lstStyle/>
          <a:p>
            <a:pPr algn="just"/>
            <a:r>
              <a:rPr lang="vi-VN" dirty="0" smtClean="0"/>
              <a:t>O bază de date stochează datele într-un mod organizat, astfel încât să poată fi căutate și preluate ulterior. Ar trebui să conțină unul sau mai multe tabele. Un tabel seamănă mult cu o foaie de calcul, prin aceea că este alcătuit din rânduri și coloane. Toate rândurile au aceleași coloane și fiecare coloană conține datele în sine. </a:t>
            </a:r>
            <a:endParaRPr lang="en-US" dirty="0"/>
          </a:p>
        </p:txBody>
      </p:sp>
      <p:sp>
        <p:nvSpPr>
          <p:cNvPr id="9" name="Rectangle 8"/>
          <p:cNvSpPr/>
          <p:nvPr/>
        </p:nvSpPr>
        <p:spPr>
          <a:xfrm>
            <a:off x="9157854" y="3091980"/>
            <a:ext cx="2452255" cy="1477328"/>
          </a:xfrm>
          <a:prstGeom prst="rect">
            <a:avLst/>
          </a:prstGeom>
        </p:spPr>
        <p:txBody>
          <a:bodyPr wrap="square">
            <a:spAutoFit/>
          </a:bodyPr>
          <a:lstStyle/>
          <a:p>
            <a:r>
              <a:rPr lang="vi-VN" dirty="0" smtClean="0"/>
              <a:t>Dacă vă ajută, gândiți-vă la tabelele dvs. în același mod în care ați face un tabel în Excel.</a:t>
            </a:r>
            <a:endParaRPr lang="en-US" dirty="0"/>
          </a:p>
        </p:txBody>
      </p:sp>
    </p:spTree>
    <p:extLst>
      <p:ext uri="{BB962C8B-B14F-4D97-AF65-F5344CB8AC3E}">
        <p14:creationId xmlns:p14="http://schemas.microsoft.com/office/powerpoint/2010/main" xmlns="" val="35602875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47237"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graphicFrame>
        <p:nvGraphicFramePr>
          <p:cNvPr id="11" name="Table 10"/>
          <p:cNvGraphicFramePr>
            <a:graphicFrameLocks noGrp="1"/>
          </p:cNvGraphicFramePr>
          <p:nvPr/>
        </p:nvGraphicFramePr>
        <p:xfrm>
          <a:off x="304802" y="711707"/>
          <a:ext cx="11707090" cy="6160154"/>
        </p:xfrm>
        <a:graphic>
          <a:graphicData uri="http://schemas.openxmlformats.org/drawingml/2006/table">
            <a:tbl>
              <a:tblPr/>
              <a:tblGrid>
                <a:gridCol w="1454725"/>
                <a:gridCol w="1260764"/>
                <a:gridCol w="4308765"/>
                <a:gridCol w="2341418"/>
                <a:gridCol w="2341418"/>
              </a:tblGrid>
              <a:tr h="151425">
                <a:tc>
                  <a:txBody>
                    <a:bodyPr/>
                    <a:lstStyle/>
                    <a:p>
                      <a:pPr marL="0" marR="0">
                        <a:lnSpc>
                          <a:spcPct val="107000"/>
                        </a:lnSpc>
                        <a:spcBef>
                          <a:spcPts val="0"/>
                        </a:spcBef>
                        <a:spcAft>
                          <a:spcPts val="1950"/>
                        </a:spcAft>
                      </a:pPr>
                      <a:r>
                        <a:rPr lang="en-US" sz="1200" b="1" dirty="0" err="1">
                          <a:solidFill>
                            <a:srgbClr val="FFFFFF"/>
                          </a:solidFill>
                          <a:latin typeface="Roboto"/>
                          <a:ea typeface="Calibri"/>
                          <a:cs typeface="Arial"/>
                        </a:rPr>
                        <a:t>full_name</a:t>
                      </a:r>
                      <a:endParaRPr lang="en-US" sz="1200" dirty="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username</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text</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created_at</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following_username</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r>
              <a:tr h="571939">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"Boris Hadjur"</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"_DreamLead"</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"What do you think about #emailing #campaigns #traffic in #USA? Is it a good market nowadays? do you have #databases?"</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08:43:09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"Scootmedia", "MetiersInternet"</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21223">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"Gunnar Svalander"</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"GunnarSvalander"</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"Bill Gates Talks Databases, Free Software on Reddit https://t.co/ShX4hZlA #billgates #databases"</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07:31:06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"klout", "zillow"</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571939">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"GE Software"</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"GEsoftware"</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"RT @KirkDBorne: Readings in #Databases: excellent reading list, many categories: http://t.co/S6RBUNxq  via @rxin Fascinating."</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07:30:24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"DayJobDoc", "byosko"</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571939">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"Adrian Burch"</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"adrianburch"</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"RT @tisakovich: @NimbusData at the @Barclays Big Data conference in San Francisco today, talking #virtualization, #databases, and #flash memory."</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06:58:22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"CindyCrawford", "Arjantim"</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21223">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 Ryder"</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"AndyRyder5"</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"http://t.co/D3KOJIvF article about Madden 2013 using AI to prodict the super bowl #databases #bus311"</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05:29:41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"MichaelDell", "Yahoo"</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21223">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 Ryder"</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"AndyRyder5"</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"http://t.co/rBhBXjma an article about privacy settings and facebook #databases #bus311"</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05:24:17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"MichaelDell", "Yahoo"</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571939">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"Brett Englebert"</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"Brett_Englebert"</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"#BUS311 University of Minnesota's NCFPD is creating #databases to prevent "food fraud." http://t.co/0LsAbKqJ"</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01:49:19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"RealSkipBayless", "stephenasmith"</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521700">
                <a:tc>
                  <a:txBody>
                    <a:bodyPr/>
                    <a:lstStyle/>
                    <a:p>
                      <a:pPr marL="0" marR="0">
                        <a:lnSpc>
                          <a:spcPct val="107000"/>
                        </a:lnSpc>
                        <a:spcBef>
                          <a:spcPts val="0"/>
                        </a:spcBef>
                        <a:spcAft>
                          <a:spcPts val="1950"/>
                        </a:spcAft>
                      </a:pPr>
                      <a:r>
                        <a:rPr lang="ar-LB" sz="1200" dirty="0" smtClean="0">
                          <a:solidFill>
                            <a:srgbClr val="4B4B4B"/>
                          </a:solidFill>
                          <a:latin typeface="Roboto"/>
                          <a:ea typeface="Calibri"/>
                          <a:cs typeface="Arial"/>
                        </a:rPr>
                        <a:t>”</a:t>
                      </a:r>
                      <a:r>
                        <a:rPr lang="en-US" sz="1200" dirty="0" smtClean="0">
                          <a:solidFill>
                            <a:srgbClr val="4B4B4B"/>
                          </a:solidFill>
                          <a:latin typeface="Roboto"/>
                          <a:ea typeface="Calibri"/>
                          <a:cs typeface="Arial"/>
                        </a:rPr>
                        <a:t>Brett </a:t>
                      </a:r>
                      <a:r>
                        <a:rPr lang="en-US" sz="1200" dirty="0" err="1" smtClean="0">
                          <a:solidFill>
                            <a:srgbClr val="4B4B4B"/>
                          </a:solidFill>
                          <a:latin typeface="Roboto"/>
                          <a:ea typeface="Calibri"/>
                          <a:cs typeface="Arial"/>
                        </a:rPr>
                        <a:t>Englebert</a:t>
                      </a:r>
                      <a:r>
                        <a:rPr lang="ar-LB" sz="1200" dirty="0" smtClean="0">
                          <a:solidFill>
                            <a:srgbClr val="4B4B4B"/>
                          </a:solidFill>
                          <a:latin typeface="Roboto"/>
                          <a:ea typeface="Calibri"/>
                          <a:cs typeface="Arial"/>
                        </a:rPr>
                        <a:t>“</a:t>
                      </a:r>
                      <a:endParaRPr lang="en-US" sz="1200" dirty="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"Brett_Englebert"</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"#BUS311 companies might be protecting their production #databases, but what about their backup files? http://t.co/okJjV3Bm"</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01:31:52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"RealSkipBayless", "stephenasmith"</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622177">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"Nimbus Data Systems"</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"NimbusData"</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"@NimbusData CEO @tisakovich @BarclaysOnline Big Data conference in San Francisco today, talking #virtualization, #databases,&amp; #flash memory"</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"Mon, 11 Feb 2013 23:15:05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"dellock6", "rohitkilam"</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571939">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"SSWUG.ORG"</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"SSWUGorg"</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"Don't forget to sign up for our FREE expo this Friday: #Databases, #BI, and #Sharepoint: What You Need to Know! http://t.co/Ijrqrz29"</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"Mon, 11 Feb 2013 22:15:37 +0000"</a:t>
                      </a:r>
                      <a:endParaRPr lang="en-US" sz="120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b="1" dirty="0">
                          <a:solidFill>
                            <a:srgbClr val="FFFFFF"/>
                          </a:solidFill>
                          <a:latin typeface="Roboto"/>
                          <a:ea typeface="Calibri"/>
                          <a:cs typeface="Arial"/>
                        </a:rPr>
                        <a:t>"</a:t>
                      </a:r>
                      <a:r>
                        <a:rPr lang="en-US" sz="1200" b="1" dirty="0" err="1">
                          <a:solidFill>
                            <a:srgbClr val="FFFFFF"/>
                          </a:solidFill>
                          <a:latin typeface="Roboto"/>
                          <a:ea typeface="Calibri"/>
                          <a:cs typeface="Arial"/>
                        </a:rPr>
                        <a:t>drsql</a:t>
                      </a:r>
                      <a:r>
                        <a:rPr lang="en-US" sz="1200" b="1" dirty="0">
                          <a:solidFill>
                            <a:srgbClr val="FFFFFF"/>
                          </a:solidFill>
                          <a:latin typeface="Roboto"/>
                          <a:ea typeface="Calibri"/>
                          <a:cs typeface="Arial"/>
                        </a:rPr>
                        <a:t>", "</a:t>
                      </a:r>
                      <a:r>
                        <a:rPr lang="en-US" sz="1200" b="1" dirty="0" err="1">
                          <a:solidFill>
                            <a:srgbClr val="FFFFFF"/>
                          </a:solidFill>
                          <a:latin typeface="Roboto"/>
                          <a:ea typeface="Calibri"/>
                          <a:cs typeface="Arial"/>
                        </a:rPr>
                        <a:t>steam_games</a:t>
                      </a:r>
                      <a:r>
                        <a:rPr lang="en-US" sz="1200" b="1" dirty="0">
                          <a:solidFill>
                            <a:srgbClr val="FFFFFF"/>
                          </a:solidFill>
                          <a:latin typeface="Roboto"/>
                          <a:ea typeface="Calibri"/>
                          <a:cs typeface="Arial"/>
                        </a:rPr>
                        <a:t>"</a:t>
                      </a:r>
                      <a:endParaRPr lang="en-US" sz="1200" dirty="0">
                        <a:latin typeface="Calibri"/>
                        <a:ea typeface="Calibri"/>
                        <a:cs typeface="Arial"/>
                      </a:endParaRPr>
                    </a:p>
                  </a:txBody>
                  <a:tcPr marL="34777" marR="34777" marT="34777" marB="34777"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bl>
          </a:graphicData>
        </a:graphic>
      </p:graphicFrame>
    </p:spTree>
    <p:extLst>
      <p:ext uri="{BB962C8B-B14F-4D97-AF65-F5344CB8AC3E}">
        <p14:creationId xmlns:p14="http://schemas.microsoft.com/office/powerpoint/2010/main" xmlns="" val="3560287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47237"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pic>
        <p:nvPicPr>
          <p:cNvPr id="4" name="Picture 3"/>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853912" y="1303626"/>
            <a:ext cx="3524250" cy="2200275"/>
          </a:xfrm>
          <a:prstGeom prst="rect">
            <a:avLst/>
          </a:prstGeom>
          <a:noFill/>
          <a:ln>
            <a:noFill/>
          </a:ln>
        </p:spPr>
      </p:pic>
      <p:graphicFrame>
        <p:nvGraphicFramePr>
          <p:cNvPr id="5" name="Table 4"/>
          <p:cNvGraphicFramePr>
            <a:graphicFrameLocks noGrp="1"/>
          </p:cNvGraphicFramePr>
          <p:nvPr/>
        </p:nvGraphicFramePr>
        <p:xfrm>
          <a:off x="7062684" y="759328"/>
          <a:ext cx="4938486" cy="4569682"/>
        </p:xfrm>
        <a:graphic>
          <a:graphicData uri="http://schemas.openxmlformats.org/drawingml/2006/table">
            <a:tbl>
              <a:tblPr/>
              <a:tblGrid>
                <a:gridCol w="2469243"/>
                <a:gridCol w="2469243"/>
              </a:tblGrid>
              <a:tr h="295341">
                <a:tc>
                  <a:txBody>
                    <a:bodyPr/>
                    <a:lstStyle/>
                    <a:p>
                      <a:pPr marL="0" marR="0">
                        <a:lnSpc>
                          <a:spcPct val="107000"/>
                        </a:lnSpc>
                        <a:spcBef>
                          <a:spcPts val="0"/>
                        </a:spcBef>
                        <a:spcAft>
                          <a:spcPts val="1950"/>
                        </a:spcAft>
                      </a:pPr>
                      <a:r>
                        <a:rPr lang="en-US" sz="1200" b="1" dirty="0" err="1">
                          <a:solidFill>
                            <a:srgbClr val="FFFFFF"/>
                          </a:solidFill>
                          <a:latin typeface="Roboto"/>
                          <a:ea typeface="Calibri"/>
                          <a:cs typeface="Arial"/>
                        </a:rPr>
                        <a:t>from_user</a:t>
                      </a:r>
                      <a:endParaRPr lang="en-US" sz="1200" dirty="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dirty="0" err="1">
                          <a:solidFill>
                            <a:srgbClr val="FFFFFF"/>
                          </a:solidFill>
                          <a:latin typeface="Roboto"/>
                          <a:ea typeface="Calibri"/>
                          <a:cs typeface="Arial"/>
                        </a:rPr>
                        <a:t>to_user</a:t>
                      </a:r>
                      <a:endParaRPr lang="en-US" sz="1200" dirty="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_DreamLead</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Scootmedia</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_DreamLead</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MetiersInternet</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GunnarSvalander</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klout</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GunnarSvalander</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zillow</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GEsoftware</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DayJobDoc</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GEsoftware</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byosko</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adrianburch</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CindyCrawford</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adrianburch</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Arjantim</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AndyRyder</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MichaelDell</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AndyRyder</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Yahoo</a:t>
                      </a:r>
                      <a:endParaRPr lang="en-US" sz="120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20208">
                <a:tc>
                  <a:txBody>
                    <a:bodyPr/>
                    <a:lstStyle/>
                    <a:p>
                      <a:pPr marL="0" marR="0">
                        <a:lnSpc>
                          <a:spcPct val="107000"/>
                        </a:lnSpc>
                        <a:spcBef>
                          <a:spcPts val="0"/>
                        </a:spcBef>
                        <a:spcAft>
                          <a:spcPts val="1950"/>
                        </a:spcAft>
                      </a:pPr>
                      <a:r>
                        <a:rPr lang="en-US" sz="1200" dirty="0" smtClean="0">
                          <a:solidFill>
                            <a:srgbClr val="4B4B4B"/>
                          </a:solidFill>
                          <a:latin typeface="Roboto"/>
                          <a:ea typeface="Calibri"/>
                          <a:cs typeface="Arial"/>
                        </a:rPr>
                        <a:t>…</a:t>
                      </a:r>
                      <a:endParaRPr lang="en-US" sz="1200" dirty="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dirty="0" smtClean="0">
                          <a:solidFill>
                            <a:srgbClr val="4B4B4B"/>
                          </a:solidFill>
                          <a:latin typeface="Roboto"/>
                          <a:ea typeface="Calibri"/>
                          <a:cs typeface="Arial"/>
                        </a:rPr>
                        <a:t>…</a:t>
                      </a:r>
                      <a:endParaRPr lang="en-US" sz="1200" dirty="0">
                        <a:latin typeface="Calibri"/>
                        <a:ea typeface="Calibri"/>
                        <a:cs typeface="Arial"/>
                      </a:endParaRPr>
                    </a:p>
                  </a:txBody>
                  <a:tcPr marL="92960" marR="92960" marT="92960" marB="9296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bl>
          </a:graphicData>
        </a:graphic>
      </p:graphicFrame>
      <p:graphicFrame>
        <p:nvGraphicFramePr>
          <p:cNvPr id="6" name="Table 5"/>
          <p:cNvGraphicFramePr>
            <a:graphicFrameLocks noGrp="1"/>
          </p:cNvGraphicFramePr>
          <p:nvPr/>
        </p:nvGraphicFramePr>
        <p:xfrm>
          <a:off x="249382" y="3739957"/>
          <a:ext cx="11319164" cy="2852948"/>
        </p:xfrm>
        <a:graphic>
          <a:graphicData uri="http://schemas.openxmlformats.org/drawingml/2006/table">
            <a:tbl>
              <a:tblPr/>
              <a:tblGrid>
                <a:gridCol w="1246910"/>
                <a:gridCol w="1094509"/>
                <a:gridCol w="6147954"/>
                <a:gridCol w="2829791"/>
              </a:tblGrid>
              <a:tr h="145255">
                <a:tc>
                  <a:txBody>
                    <a:bodyPr/>
                    <a:lstStyle/>
                    <a:p>
                      <a:pPr marL="0" marR="0">
                        <a:lnSpc>
                          <a:spcPct val="107000"/>
                        </a:lnSpc>
                        <a:spcBef>
                          <a:spcPts val="0"/>
                        </a:spcBef>
                        <a:spcAft>
                          <a:spcPts val="1950"/>
                        </a:spcAft>
                      </a:pPr>
                      <a:r>
                        <a:rPr lang="en-US" sz="1200" b="1" dirty="0" err="1">
                          <a:solidFill>
                            <a:srgbClr val="FFFFFF"/>
                          </a:solidFill>
                          <a:latin typeface="Roboto"/>
                          <a:ea typeface="Calibri"/>
                          <a:cs typeface="Arial"/>
                        </a:rPr>
                        <a:t>full_name</a:t>
                      </a:r>
                      <a:endParaRPr lang="en-US" sz="1200" dirty="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dirty="0">
                          <a:solidFill>
                            <a:srgbClr val="FFFFFF"/>
                          </a:solidFill>
                          <a:latin typeface="Roboto"/>
                          <a:ea typeface="Calibri"/>
                          <a:cs typeface="Arial"/>
                        </a:rPr>
                        <a:t>username</a:t>
                      </a:r>
                      <a:endParaRPr lang="en-US" sz="1200" dirty="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text</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created_at</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r>
              <a:tr h="619805">
                <a:tc>
                  <a:txBody>
                    <a:bodyPr/>
                    <a:lstStyle/>
                    <a:p>
                      <a:pPr marL="0" marR="0">
                        <a:lnSpc>
                          <a:spcPct val="107000"/>
                        </a:lnSpc>
                        <a:spcBef>
                          <a:spcPts val="0"/>
                        </a:spcBef>
                        <a:spcAft>
                          <a:spcPts val="1950"/>
                        </a:spcAft>
                      </a:pPr>
                      <a:r>
                        <a:rPr lang="en-US" sz="1200" dirty="0">
                          <a:solidFill>
                            <a:srgbClr val="4B4B4B"/>
                          </a:solidFill>
                          <a:latin typeface="Roboto"/>
                          <a:ea typeface="Calibri"/>
                          <a:cs typeface="Arial"/>
                        </a:rPr>
                        <a:t>"Adrian Burch"</a:t>
                      </a:r>
                      <a:endParaRPr lang="en-US" sz="1200" dirty="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"adrianburch"</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"RT @tisakovich: @NimbusData at the @Barclays Big Data conference in San Francisco today, talking #virtualization, #databases, and #flash memory."</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06:58:22 +0000"</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21668">
                <a:tc>
                  <a:txBody>
                    <a:bodyPr/>
                    <a:lstStyle/>
                    <a:p>
                      <a:pPr marL="0" marR="0">
                        <a:lnSpc>
                          <a:spcPct val="107000"/>
                        </a:lnSpc>
                        <a:spcBef>
                          <a:spcPts val="0"/>
                        </a:spcBef>
                        <a:spcAft>
                          <a:spcPts val="1950"/>
                        </a:spcAft>
                      </a:pPr>
                      <a:r>
                        <a:rPr lang="en-US" sz="1200" dirty="0" smtClean="0">
                          <a:solidFill>
                            <a:srgbClr val="4B4B4B"/>
                          </a:solidFill>
                          <a:latin typeface="Roboto"/>
                          <a:ea typeface="Calibri"/>
                          <a:cs typeface="Arial"/>
                        </a:rPr>
                        <a:t>"Andy Ryder"</a:t>
                      </a:r>
                      <a:endParaRPr lang="en-US" sz="1200" dirty="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dirty="0" smtClean="0">
                          <a:solidFill>
                            <a:srgbClr val="4B4B4B"/>
                          </a:solidFill>
                          <a:latin typeface="Roboto"/>
                          <a:ea typeface="Calibri"/>
                          <a:cs typeface="Arial"/>
                        </a:rPr>
                        <a:t>"AndyRyder5"</a:t>
                      </a:r>
                      <a:endParaRPr lang="en-US" sz="1200" dirty="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dirty="0" smtClean="0">
                          <a:solidFill>
                            <a:srgbClr val="4B4B4B"/>
                          </a:solidFill>
                          <a:latin typeface="Roboto"/>
                          <a:ea typeface="Calibri"/>
                          <a:cs typeface="Arial"/>
                        </a:rPr>
                        <a:t>"http://t.co/D3KOJIvF article about Madden 2013 using AI to </a:t>
                      </a:r>
                      <a:r>
                        <a:rPr lang="en-US" sz="1200" dirty="0" err="1" smtClean="0">
                          <a:solidFill>
                            <a:srgbClr val="4B4B4B"/>
                          </a:solidFill>
                          <a:latin typeface="Roboto"/>
                          <a:ea typeface="Calibri"/>
                          <a:cs typeface="Arial"/>
                        </a:rPr>
                        <a:t>prodict</a:t>
                      </a:r>
                      <a:r>
                        <a:rPr lang="en-US" sz="1200" dirty="0" smtClean="0">
                          <a:solidFill>
                            <a:srgbClr val="4B4B4B"/>
                          </a:solidFill>
                          <a:latin typeface="Roboto"/>
                          <a:ea typeface="Calibri"/>
                          <a:cs typeface="Arial"/>
                        </a:rPr>
                        <a:t> the super bowl #databases #bus311"</a:t>
                      </a:r>
                      <a:endParaRPr lang="en-US" sz="1200" dirty="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dirty="0" smtClean="0">
                          <a:solidFill>
                            <a:srgbClr val="4B4B4B"/>
                          </a:solidFill>
                          <a:latin typeface="Roboto"/>
                          <a:ea typeface="Calibri"/>
                          <a:cs typeface="Arial"/>
                        </a:rPr>
                        <a:t>"Tue, 12 Feb 2013 05:29:41 +0000"</a:t>
                      </a:r>
                      <a:endParaRPr lang="en-US" sz="1200" dirty="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21668">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 Ryder"</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"AndyRyder5"</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"http://t.co/rBhBXjma an article about privacy settings and facebook #databases #bus311"</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05:24:17 +0000"</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87714">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"Brett Englebert"</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"Brett_Englebert"</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"#BUS311 University of Minnesota's NCFPD is creating #databases to prevent "food fraud." http://t.co/0LsAbKqJ"</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01:49:19 +0000"</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553760">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Brett Englebert</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"Brett_Englebert"</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"#BUS311 companies might be protecting their production #databases, but what about their backup files? http://t.co/okJjV3Bm"</a:t>
                      </a:r>
                      <a:endParaRPr lang="en-US" sz="120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dirty="0">
                          <a:solidFill>
                            <a:srgbClr val="4B4B4B"/>
                          </a:solidFill>
                          <a:latin typeface="Roboto"/>
                          <a:ea typeface="Calibri"/>
                          <a:cs typeface="Arial"/>
                        </a:rPr>
                        <a:t>"Tue, 12 Feb 2013 01:31:52 +0000"</a:t>
                      </a:r>
                      <a:endParaRPr lang="en-US" sz="1200" dirty="0">
                        <a:latin typeface="Calibri"/>
                        <a:ea typeface="Calibri"/>
                        <a:cs typeface="Arial"/>
                      </a:endParaRPr>
                    </a:p>
                  </a:txBody>
                  <a:tcPr marL="45720" marR="45720"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bl>
          </a:graphicData>
        </a:graphic>
      </p:graphicFrame>
      <p:sp>
        <p:nvSpPr>
          <p:cNvPr id="7" name="TextBox 6"/>
          <p:cNvSpPr txBox="1"/>
          <p:nvPr/>
        </p:nvSpPr>
        <p:spPr>
          <a:xfrm>
            <a:off x="1898073" y="720436"/>
            <a:ext cx="3031599" cy="369332"/>
          </a:xfrm>
          <a:prstGeom prst="rect">
            <a:avLst/>
          </a:prstGeom>
          <a:noFill/>
        </p:spPr>
        <p:txBody>
          <a:bodyPr wrap="none" rtlCol="0">
            <a:spAutoFit/>
          </a:bodyPr>
          <a:lstStyle/>
          <a:p>
            <a:r>
              <a:rPr lang="en-US" dirty="0" err="1" smtClean="0"/>
              <a:t>Separarea</a:t>
            </a:r>
            <a:r>
              <a:rPr lang="en-US" dirty="0" smtClean="0"/>
              <a:t> </a:t>
            </a:r>
            <a:r>
              <a:rPr lang="en-US" dirty="0" err="1" smtClean="0"/>
              <a:t>datelor</a:t>
            </a:r>
            <a:r>
              <a:rPr lang="en-US" dirty="0" smtClean="0"/>
              <a:t> repetitive</a:t>
            </a:r>
            <a:endParaRPr lang="en-US" dirty="0"/>
          </a:p>
        </p:txBody>
      </p:sp>
    </p:spTree>
    <p:extLst>
      <p:ext uri="{BB962C8B-B14F-4D97-AF65-F5344CB8AC3E}">
        <p14:creationId xmlns:p14="http://schemas.microsoft.com/office/powerpoint/2010/main" xmlns="" val="3560287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47237"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graphicFrame>
        <p:nvGraphicFramePr>
          <p:cNvPr id="6" name="Table 5"/>
          <p:cNvGraphicFramePr>
            <a:graphicFrameLocks noGrp="1"/>
          </p:cNvGraphicFramePr>
          <p:nvPr/>
        </p:nvGraphicFramePr>
        <p:xfrm>
          <a:off x="332511" y="1800321"/>
          <a:ext cx="11360727" cy="4856382"/>
        </p:xfrm>
        <a:graphic>
          <a:graphicData uri="http://schemas.openxmlformats.org/drawingml/2006/table">
            <a:tbl>
              <a:tblPr/>
              <a:tblGrid>
                <a:gridCol w="3786909"/>
                <a:gridCol w="3786909"/>
                <a:gridCol w="3786909"/>
              </a:tblGrid>
              <a:tr h="186080">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text</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created_at</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c>
                  <a:txBody>
                    <a:bodyPr/>
                    <a:lstStyle/>
                    <a:p>
                      <a:pPr marL="0" marR="0">
                        <a:lnSpc>
                          <a:spcPct val="107000"/>
                        </a:lnSpc>
                        <a:spcBef>
                          <a:spcPts val="0"/>
                        </a:spcBef>
                        <a:spcAft>
                          <a:spcPts val="1950"/>
                        </a:spcAft>
                      </a:pPr>
                      <a:r>
                        <a:rPr lang="en-US" sz="1200" b="1">
                          <a:solidFill>
                            <a:srgbClr val="FFFFFF"/>
                          </a:solidFill>
                          <a:latin typeface="Roboto"/>
                          <a:ea typeface="Calibri"/>
                          <a:cs typeface="Arial"/>
                        </a:rPr>
                        <a:t>username</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DAE1E5"/>
                      </a:solidFill>
                      <a:prstDash val="solid"/>
                      <a:round/>
                      <a:headEnd type="none" w="med" len="med"/>
                      <a:tailEnd type="none" w="med" len="med"/>
                    </a:lnB>
                    <a:solidFill>
                      <a:srgbClr val="2A776B"/>
                    </a:solidFill>
                  </a:tcPr>
                </a:tc>
              </a:tr>
              <a:tr h="540180">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"What do you think about #emailing #campaigns #traffic in #USA? Is it a good market nowadays? do you have #databases?"</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08:43:09 +0000"</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"_DreamLead"</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DAE1E5"/>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55572">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"Bill Gates Talks Databases, Free Software on Reddit http://t.co/ShX4hZlA #billgates #databases"</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07:31:06 +0000"</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"GunnarSvalander"</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540180">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"RT @KirkDBorne: Readings in #Databases: excellent reading list, many categories: http://t.co/S6RBUNxq  via @rxin Fascinating."</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07:30:24 +0000"</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"GEsoftware"</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709397">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"RT @tisakovich: @NimbusData at the @Barclays Big Data conference in San Francisco today, talking #virtualization, #databases, and #flash memory."</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06:58:22 +0000"</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"adrianburch"</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55572">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"http://t.co/D3KOJIvF article about Madden 2013 using AI to prodict the super bowl #databases #bus311"</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05:29:41 +0000"</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"AndyRyder5"</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370964">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"http://t.co/rBhBXjma an article about privacy settings and facebook #databases #bus311"</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05:24:17 +0000"</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"AndyRyder5"</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r h="455572">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"#BUS311 University of Minnesota's NCFPD is creating #databases to prevent "food fraud." http://t.co/0LsAbKqJ"</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a:solidFill>
                            <a:srgbClr val="4B4B4B"/>
                          </a:solidFill>
                          <a:latin typeface="Roboto"/>
                          <a:ea typeface="Calibri"/>
                          <a:cs typeface="Arial"/>
                        </a:rPr>
                        <a:t>"Tue, 12 Feb 2013 01:49:19 +0000"</a:t>
                      </a:r>
                      <a:endParaRPr lang="en-US" sz="120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c>
                  <a:txBody>
                    <a:bodyPr/>
                    <a:lstStyle/>
                    <a:p>
                      <a:pPr marL="0" marR="0">
                        <a:lnSpc>
                          <a:spcPct val="107000"/>
                        </a:lnSpc>
                        <a:spcBef>
                          <a:spcPts val="0"/>
                        </a:spcBef>
                        <a:spcAft>
                          <a:spcPts val="1950"/>
                        </a:spcAft>
                      </a:pPr>
                      <a:r>
                        <a:rPr lang="en-US" sz="1200" dirty="0">
                          <a:solidFill>
                            <a:srgbClr val="4B4B4B"/>
                          </a:solidFill>
                          <a:latin typeface="Roboto"/>
                          <a:ea typeface="Calibri"/>
                          <a:cs typeface="Arial"/>
                        </a:rPr>
                        <a:t>"</a:t>
                      </a:r>
                      <a:r>
                        <a:rPr lang="en-US" sz="1200" dirty="0" err="1">
                          <a:solidFill>
                            <a:srgbClr val="4B4B4B"/>
                          </a:solidFill>
                          <a:latin typeface="Roboto"/>
                          <a:ea typeface="Calibri"/>
                          <a:cs typeface="Arial"/>
                        </a:rPr>
                        <a:t>Brett_Englebert</a:t>
                      </a:r>
                      <a:r>
                        <a:rPr lang="en-US" sz="1200" dirty="0">
                          <a:solidFill>
                            <a:srgbClr val="4B4B4B"/>
                          </a:solidFill>
                          <a:latin typeface="Roboto"/>
                          <a:ea typeface="Calibri"/>
                          <a:cs typeface="Arial"/>
                        </a:rPr>
                        <a:t>"</a:t>
                      </a:r>
                      <a:endParaRPr lang="en-US" sz="1200" dirty="0">
                        <a:latin typeface="Calibri"/>
                        <a:ea typeface="Calibri"/>
                        <a:cs typeface="Arial"/>
                      </a:endParaRPr>
                    </a:p>
                  </a:txBody>
                  <a:tcPr marL="58569" marR="58569" marT="58569" marB="58569" anchor="ctr">
                    <a:lnL w="12700" cap="flat" cmpd="sng" algn="ctr">
                      <a:solidFill>
                        <a:srgbClr val="8E8E8E"/>
                      </a:solidFill>
                      <a:prstDash val="solid"/>
                      <a:round/>
                      <a:headEnd type="none" w="med" len="med"/>
                      <a:tailEnd type="none" w="med" len="med"/>
                    </a:lnL>
                    <a:lnR w="12700" cap="flat" cmpd="sng" algn="ctr">
                      <a:solidFill>
                        <a:srgbClr val="8E8E8E"/>
                      </a:solidFill>
                      <a:prstDash val="solid"/>
                      <a:round/>
                      <a:headEnd type="none" w="med" len="med"/>
                      <a:tailEnd type="none" w="med" len="med"/>
                    </a:lnR>
                    <a:lnT w="12700" cap="flat" cmpd="sng" algn="ctr">
                      <a:solidFill>
                        <a:srgbClr val="8E8E8E"/>
                      </a:solidFill>
                      <a:prstDash val="solid"/>
                      <a:round/>
                      <a:headEnd type="none" w="med" len="med"/>
                      <a:tailEnd type="none" w="med" len="med"/>
                    </a:lnT>
                    <a:lnB w="12700" cap="flat" cmpd="sng" algn="ctr">
                      <a:solidFill>
                        <a:srgbClr val="8E8E8E"/>
                      </a:solidFill>
                      <a:prstDash val="solid"/>
                      <a:round/>
                      <a:headEnd type="none" w="med" len="med"/>
                      <a:tailEnd type="none" w="med" len="med"/>
                    </a:lnB>
                    <a:solidFill>
                      <a:srgbClr val="FAFAFA"/>
                    </a:solidFill>
                  </a:tcPr>
                </a:tc>
              </a:tr>
            </a:tbl>
          </a:graphicData>
        </a:graphic>
      </p:graphicFrame>
      <p:pic>
        <p:nvPicPr>
          <p:cNvPr id="4" name="Picture 3"/>
          <p:cNvPicPr/>
          <p:nvPr/>
        </p:nvPicPr>
        <p:blipFill>
          <a:blip r:embed="rId3">
            <a:extLst>
              <a:ext uri="{28A0092B-C50C-407E-A947-70E740481C1C}">
                <a14:useLocalDpi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4="http://schemas.microsoft.com/office/drawing/2010/main" xmlns:pic="http://schemas.openxmlformats.org/drawingml/2006/picture" xmlns:lc="http://schemas.openxmlformats.org/drawingml/2006/lockedCanvas" val="0"/>
              </a:ext>
            </a:extLst>
          </a:blip>
          <a:srcRect/>
          <a:stretch>
            <a:fillRect/>
          </a:stretch>
        </p:blipFill>
        <p:spPr bwMode="auto">
          <a:xfrm>
            <a:off x="10022898" y="910503"/>
            <a:ext cx="1733550" cy="1933575"/>
          </a:xfrm>
          <a:prstGeom prst="rect">
            <a:avLst/>
          </a:prstGeom>
          <a:noFill/>
          <a:ln>
            <a:noFill/>
          </a:ln>
        </p:spPr>
      </p:pic>
      <p:sp>
        <p:nvSpPr>
          <p:cNvPr id="7" name="TextBox 6"/>
          <p:cNvSpPr txBox="1"/>
          <p:nvPr/>
        </p:nvSpPr>
        <p:spPr>
          <a:xfrm>
            <a:off x="1898073" y="720436"/>
            <a:ext cx="3031599" cy="369332"/>
          </a:xfrm>
          <a:prstGeom prst="rect">
            <a:avLst/>
          </a:prstGeom>
          <a:noFill/>
        </p:spPr>
        <p:txBody>
          <a:bodyPr wrap="none" rtlCol="0">
            <a:spAutoFit/>
          </a:bodyPr>
          <a:lstStyle/>
          <a:p>
            <a:r>
              <a:rPr lang="en-US" dirty="0" err="1" smtClean="0"/>
              <a:t>Separarea</a:t>
            </a:r>
            <a:r>
              <a:rPr lang="en-US" dirty="0" smtClean="0"/>
              <a:t> </a:t>
            </a:r>
            <a:r>
              <a:rPr lang="en-US" dirty="0" err="1" smtClean="0"/>
              <a:t>datelor</a:t>
            </a:r>
            <a:r>
              <a:rPr lang="en-US" dirty="0" smtClean="0"/>
              <a:t> repetitive</a:t>
            </a:r>
            <a:endParaRPr lang="en-US" dirty="0"/>
          </a:p>
        </p:txBody>
      </p:sp>
    </p:spTree>
    <p:extLst>
      <p:ext uri="{BB962C8B-B14F-4D97-AF65-F5344CB8AC3E}">
        <p14:creationId xmlns:p14="http://schemas.microsoft.com/office/powerpoint/2010/main" xmlns="" val="3560287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xmlns="" id="{2D5B5F17-9DE5-4C94-97D3-078A30271BC5}"/>
              </a:ext>
            </a:extLst>
          </p:cNvPr>
          <p:cNvSpPr txBox="1"/>
          <p:nvPr/>
        </p:nvSpPr>
        <p:spPr>
          <a:xfrm>
            <a:off x="3247237" y="41565"/>
            <a:ext cx="6093724" cy="461665"/>
          </a:xfrm>
          <a:prstGeom prst="rect">
            <a:avLst/>
          </a:prstGeom>
          <a:noFill/>
        </p:spPr>
        <p:txBody>
          <a:bodyPr wrap="square">
            <a:spAutoFit/>
          </a:bodyPr>
          <a:lstStyle/>
          <a:p>
            <a:pPr marL="228600" indent="-228600">
              <a:spcBef>
                <a:spcPts val="7200"/>
              </a:spcBef>
              <a:spcAft>
                <a:spcPts val="2400"/>
              </a:spcAft>
              <a:tabLst>
                <a:tab pos="228600" algn="l"/>
              </a:tabLst>
            </a:pPr>
            <a:r>
              <a:rPr lang="en-US" sz="2400" b="1" kern="1600" dirty="0" err="1" smtClean="0">
                <a:effectLst/>
                <a:latin typeface="Cambria" panose="02040503050406030204" pitchFamily="18" charset="0"/>
                <a:cs typeface="Arial" panose="020B0604020202020204" pitchFamily="34" charset="0"/>
              </a:rPr>
              <a:t>Introducere</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în</a:t>
            </a:r>
            <a:r>
              <a:rPr lang="en-US" sz="2400" b="1" kern="1600" dirty="0" smtClean="0">
                <a:effectLst/>
                <a:latin typeface="Cambria" panose="02040503050406030204" pitchFamily="18" charset="0"/>
                <a:cs typeface="Arial" panose="020B0604020202020204" pitchFamily="34" charset="0"/>
              </a:rPr>
              <a:t> </a:t>
            </a:r>
            <a:r>
              <a:rPr lang="en-US" sz="2400" b="1" kern="1600" dirty="0" err="1" smtClean="0">
                <a:effectLst/>
                <a:latin typeface="Cambria" panose="02040503050406030204" pitchFamily="18" charset="0"/>
                <a:cs typeface="Arial" panose="020B0604020202020204" pitchFamily="34" charset="0"/>
              </a:rPr>
              <a:t>bazele</a:t>
            </a:r>
            <a:r>
              <a:rPr lang="en-US" sz="2400" b="1" kern="1600" dirty="0" smtClean="0">
                <a:effectLst/>
                <a:latin typeface="Cambria" panose="02040503050406030204" pitchFamily="18" charset="0"/>
                <a:cs typeface="Arial" panose="020B0604020202020204" pitchFamily="34" charset="0"/>
              </a:rPr>
              <a:t> de date </a:t>
            </a:r>
            <a:r>
              <a:rPr lang="en-US" sz="2400" b="1" kern="1600" dirty="0" err="1" smtClean="0">
                <a:effectLst/>
                <a:latin typeface="Cambria" panose="02040503050406030204" pitchFamily="18" charset="0"/>
                <a:cs typeface="Arial" panose="020B0604020202020204" pitchFamily="34" charset="0"/>
              </a:rPr>
              <a:t>relaționale</a:t>
            </a:r>
            <a:endParaRPr lang="en-US" sz="2400" b="1" kern="1600" dirty="0">
              <a:effectLst/>
              <a:latin typeface="Cambria" panose="02040503050406030204" pitchFamily="18" charset="0"/>
              <a:cs typeface="Arial" panose="020B0604020202020204" pitchFamily="34" charset="0"/>
            </a:endParaRPr>
          </a:p>
        </p:txBody>
      </p:sp>
      <p:pic>
        <p:nvPicPr>
          <p:cNvPr id="102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pic>
        <p:nvPicPr>
          <p:cNvPr id="26626" name="Picture 2"/>
          <p:cNvPicPr>
            <a:picLocks noChangeAspect="1" noChangeArrowheads="1"/>
          </p:cNvPicPr>
          <p:nvPr/>
        </p:nvPicPr>
        <p:blipFill>
          <a:blip r:embed="rId3"/>
          <a:srcRect/>
          <a:stretch>
            <a:fillRect/>
          </a:stretch>
        </p:blipFill>
        <p:spPr bwMode="auto">
          <a:xfrm>
            <a:off x="535565" y="1216602"/>
            <a:ext cx="3971925" cy="3371850"/>
          </a:xfrm>
          <a:prstGeom prst="rect">
            <a:avLst/>
          </a:prstGeom>
          <a:noFill/>
          <a:ln w="9525">
            <a:noFill/>
            <a:miter lim="800000"/>
            <a:headEnd/>
            <a:tailEnd/>
          </a:ln>
          <a:effectLst/>
        </p:spPr>
      </p:pic>
      <p:sp>
        <p:nvSpPr>
          <p:cNvPr id="8" name="TextBox 7"/>
          <p:cNvSpPr txBox="1"/>
          <p:nvPr/>
        </p:nvSpPr>
        <p:spPr>
          <a:xfrm>
            <a:off x="1025237" y="734291"/>
            <a:ext cx="2890535" cy="369332"/>
          </a:xfrm>
          <a:prstGeom prst="rect">
            <a:avLst/>
          </a:prstGeom>
          <a:noFill/>
        </p:spPr>
        <p:txBody>
          <a:bodyPr wrap="none" rtlCol="0">
            <a:spAutoFit/>
          </a:bodyPr>
          <a:lstStyle/>
          <a:p>
            <a:r>
              <a:rPr lang="en-US" dirty="0" smtClean="0"/>
              <a:t>Inter-</a:t>
            </a:r>
            <a:r>
              <a:rPr lang="en-US" dirty="0" err="1" smtClean="0"/>
              <a:t>relationarea</a:t>
            </a:r>
            <a:r>
              <a:rPr lang="en-US" dirty="0" smtClean="0"/>
              <a:t> </a:t>
            </a:r>
            <a:r>
              <a:rPr lang="en-US" dirty="0" err="1" smtClean="0"/>
              <a:t>tabelelor</a:t>
            </a:r>
            <a:endParaRPr lang="en-US" dirty="0"/>
          </a:p>
        </p:txBody>
      </p:sp>
      <p:sp>
        <p:nvSpPr>
          <p:cNvPr id="9" name="Rectangle 8"/>
          <p:cNvSpPr/>
          <p:nvPr/>
        </p:nvSpPr>
        <p:spPr>
          <a:xfrm>
            <a:off x="4724399" y="1194230"/>
            <a:ext cx="7287491" cy="2031325"/>
          </a:xfrm>
          <a:prstGeom prst="rect">
            <a:avLst/>
          </a:prstGeom>
        </p:spPr>
        <p:txBody>
          <a:bodyPr wrap="square">
            <a:spAutoFit/>
          </a:bodyPr>
          <a:lstStyle/>
          <a:p>
            <a:pPr algn="just"/>
            <a:r>
              <a:rPr lang="vi-VN" dirty="0" smtClean="0"/>
              <a:t>Până acum, </a:t>
            </a:r>
            <a:r>
              <a:rPr lang="en-US" dirty="0" smtClean="0"/>
              <a:t>t</a:t>
            </a:r>
            <a:r>
              <a:rPr lang="vi-VN" dirty="0" smtClean="0"/>
              <a:t>abelul </a:t>
            </a:r>
            <a:r>
              <a:rPr lang="en-US" dirty="0" smtClean="0"/>
              <a:t>initial</a:t>
            </a:r>
            <a:r>
              <a:rPr lang="vi-VN" dirty="0" smtClean="0"/>
              <a:t> </a:t>
            </a:r>
            <a:r>
              <a:rPr lang="vi-VN" dirty="0" smtClean="0"/>
              <a:t>a fost împărțit în trei tabele noi: </a:t>
            </a:r>
            <a:r>
              <a:rPr lang="en-US" i="1" dirty="0" smtClean="0"/>
              <a:t>following</a:t>
            </a:r>
            <a:r>
              <a:rPr lang="vi-VN" dirty="0" smtClean="0"/>
              <a:t>, </a:t>
            </a:r>
            <a:r>
              <a:rPr lang="en-US" i="1" dirty="0" smtClean="0"/>
              <a:t>tweets</a:t>
            </a:r>
            <a:r>
              <a:rPr lang="vi-VN" dirty="0" smtClean="0"/>
              <a:t> </a:t>
            </a:r>
            <a:r>
              <a:rPr lang="vi-VN" dirty="0" smtClean="0"/>
              <a:t>și </a:t>
            </a:r>
            <a:r>
              <a:rPr lang="en-US" i="1" dirty="0" smtClean="0"/>
              <a:t>users</a:t>
            </a:r>
            <a:r>
              <a:rPr lang="vi-VN" dirty="0" smtClean="0"/>
              <a:t>. </a:t>
            </a:r>
            <a:r>
              <a:rPr lang="vi-VN" dirty="0" smtClean="0"/>
              <a:t>Dar cum este util acest lucru? Datele repetitive au fost eliminate, dar acum datele sunt distribuite pe trei tabele independente. Pentru a prelua datele, trebuie să trasăm legături semnificative între tabele. În acest fel, putem exprima interogări precum „ce a scris un utilizator pe Twitter și pe cine urmărește un utilizator”.</a:t>
            </a:r>
            <a:endParaRPr lang="en-US" dirty="0"/>
          </a:p>
        </p:txBody>
      </p:sp>
      <p:sp>
        <p:nvSpPr>
          <p:cNvPr id="10" name="Rectangle 9"/>
          <p:cNvSpPr/>
          <p:nvPr/>
        </p:nvSpPr>
        <p:spPr>
          <a:xfrm>
            <a:off x="4779817" y="3230619"/>
            <a:ext cx="7232074" cy="1200329"/>
          </a:xfrm>
          <a:prstGeom prst="rect">
            <a:avLst/>
          </a:prstGeom>
        </p:spPr>
        <p:txBody>
          <a:bodyPr wrap="square">
            <a:spAutoFit/>
          </a:bodyPr>
          <a:lstStyle/>
          <a:p>
            <a:pPr algn="just"/>
            <a:r>
              <a:rPr lang="vi-VN" dirty="0" smtClean="0"/>
              <a:t>Modul de a desena legături între tabele este să dai mai întâi fiecărui rând dintr-un tabel un identificator unic, numit cheie primară, apoi să faci referire la acea cheie primară în celălalt tabel la care vrei să te conectezi.</a:t>
            </a:r>
            <a:endParaRPr lang="en-US" dirty="0"/>
          </a:p>
        </p:txBody>
      </p:sp>
      <p:sp>
        <p:nvSpPr>
          <p:cNvPr id="11" name="Rectangle 10"/>
          <p:cNvSpPr/>
          <p:nvPr/>
        </p:nvSpPr>
        <p:spPr>
          <a:xfrm>
            <a:off x="484909" y="4549676"/>
            <a:ext cx="11526982" cy="1200329"/>
          </a:xfrm>
          <a:prstGeom prst="rect">
            <a:avLst/>
          </a:prstGeom>
        </p:spPr>
        <p:txBody>
          <a:bodyPr wrap="square">
            <a:spAutoFit/>
          </a:bodyPr>
          <a:lstStyle/>
          <a:p>
            <a:pPr algn="just"/>
            <a:r>
              <a:rPr lang="vi-VN" dirty="0" smtClean="0"/>
              <a:t>La </a:t>
            </a:r>
            <a:r>
              <a:rPr lang="en-US" i="1" dirty="0" smtClean="0"/>
              <a:t>users</a:t>
            </a:r>
            <a:r>
              <a:rPr lang="vi-VN" dirty="0" smtClean="0"/>
              <a:t>, </a:t>
            </a:r>
            <a:r>
              <a:rPr lang="vi-VN" dirty="0" smtClean="0"/>
              <a:t>cheia principală este coloana </a:t>
            </a:r>
            <a:r>
              <a:rPr lang="vi-VN" dirty="0" smtClean="0"/>
              <a:t>„</a:t>
            </a:r>
            <a:r>
              <a:rPr lang="en-US" dirty="0" smtClean="0"/>
              <a:t>username</a:t>
            </a:r>
            <a:r>
              <a:rPr lang="vi-VN" dirty="0" smtClean="0"/>
              <a:t>”, </a:t>
            </a:r>
            <a:r>
              <a:rPr lang="vi-VN" dirty="0" smtClean="0"/>
              <a:t>deoarece niciun utilizator nu va avea același </a:t>
            </a:r>
            <a:r>
              <a:rPr lang="en-US" dirty="0" smtClean="0"/>
              <a:t>username</a:t>
            </a:r>
            <a:r>
              <a:rPr lang="vi-VN" dirty="0" smtClean="0"/>
              <a:t>. </a:t>
            </a:r>
            <a:r>
              <a:rPr lang="vi-VN" dirty="0" smtClean="0"/>
              <a:t>În tweet-uri, facem referire la această cheie în coloana </a:t>
            </a:r>
            <a:r>
              <a:rPr lang="vi-VN" dirty="0" smtClean="0"/>
              <a:t>„</a:t>
            </a:r>
            <a:r>
              <a:rPr lang="en-US" dirty="0" smtClean="0"/>
              <a:t>username</a:t>
            </a:r>
            <a:r>
              <a:rPr lang="vi-VN" dirty="0" smtClean="0"/>
              <a:t>”, </a:t>
            </a:r>
            <a:r>
              <a:rPr lang="vi-VN" dirty="0" smtClean="0"/>
              <a:t>astfel încât să știm cine a tweetat ce. Deoarece este o referință, coloana „nume de utilizator” din tweet-uri se numește cheie străină. În acest fel, cheia </a:t>
            </a:r>
            <a:r>
              <a:rPr lang="vi-VN" dirty="0" smtClean="0"/>
              <a:t>„</a:t>
            </a:r>
            <a:r>
              <a:rPr lang="en-US" dirty="0" smtClean="0"/>
              <a:t>username</a:t>
            </a:r>
            <a:r>
              <a:rPr lang="vi-VN" dirty="0" smtClean="0"/>
              <a:t>” </a:t>
            </a:r>
            <a:r>
              <a:rPr lang="vi-VN" dirty="0" smtClean="0"/>
              <a:t>leagă utilizatorii și tabelele de tweets împreună.</a:t>
            </a:r>
            <a:endParaRPr lang="en-US" dirty="0"/>
          </a:p>
        </p:txBody>
      </p:sp>
      <p:sp>
        <p:nvSpPr>
          <p:cNvPr id="13" name="Rectangle 12"/>
          <p:cNvSpPr/>
          <p:nvPr/>
        </p:nvSpPr>
        <p:spPr>
          <a:xfrm>
            <a:off x="540327" y="5713182"/>
            <a:ext cx="11388436" cy="923330"/>
          </a:xfrm>
          <a:prstGeom prst="rect">
            <a:avLst/>
          </a:prstGeom>
        </p:spPr>
        <p:txBody>
          <a:bodyPr wrap="square">
            <a:spAutoFit/>
          </a:bodyPr>
          <a:lstStyle/>
          <a:p>
            <a:pPr algn="just"/>
            <a:r>
              <a:rPr lang="vi-VN" dirty="0" smtClean="0"/>
              <a:t>O cheie primară ar trebui să identifice în mod unic fiecare rând, deci care ar trebui să fie cheia primară </a:t>
            </a:r>
            <a:r>
              <a:rPr lang="en-US" dirty="0" err="1" smtClean="0"/>
              <a:t>în</a:t>
            </a:r>
            <a:r>
              <a:rPr lang="en-US" dirty="0" smtClean="0"/>
              <a:t> </a:t>
            </a:r>
            <a:r>
              <a:rPr lang="en-US" i="1" dirty="0" smtClean="0"/>
              <a:t>tweets</a:t>
            </a:r>
            <a:r>
              <a:rPr lang="vi-VN" dirty="0" smtClean="0"/>
              <a:t>? </a:t>
            </a:r>
            <a:r>
              <a:rPr lang="vi-VN" dirty="0" smtClean="0"/>
              <a:t>Deoarece celelalte coloane nu sunt candidați buni, este logic să adăugați aici o coloană „id” cu incrementare automată numerică și să o utilizați ca cheie primară.</a:t>
            </a:r>
            <a:endParaRPr lang="en-US" dirty="0"/>
          </a:p>
        </p:txBody>
      </p:sp>
    </p:spTree>
    <p:extLst>
      <p:ext uri="{BB962C8B-B14F-4D97-AF65-F5344CB8AC3E}">
        <p14:creationId xmlns:p14="http://schemas.microsoft.com/office/powerpoint/2010/main" xmlns="" val="356028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18979" y="355764"/>
          <a:ext cx="11099409" cy="6291220"/>
        </p:xfrm>
        <a:graphic>
          <a:graphicData uri="http://schemas.openxmlformats.org/drawingml/2006/table">
            <a:tbl>
              <a:tblPr/>
              <a:tblGrid>
                <a:gridCol w="1630226"/>
                <a:gridCol w="578094"/>
                <a:gridCol w="1156189"/>
                <a:gridCol w="716837"/>
                <a:gridCol w="948075"/>
                <a:gridCol w="1919273"/>
                <a:gridCol w="554970"/>
                <a:gridCol w="786208"/>
                <a:gridCol w="901827"/>
                <a:gridCol w="1907710"/>
              </a:tblGrid>
              <a:tr h="130535">
                <a:tc>
                  <a:txBody>
                    <a:bodyPr/>
                    <a:lstStyle/>
                    <a:p>
                      <a:pPr algn="l" fontAlgn="b"/>
                      <a:r>
                        <a:rPr lang="en-US" sz="1400" b="1" i="0" u="none" strike="noStrike" dirty="0" err="1" smtClean="0">
                          <a:solidFill>
                            <a:srgbClr val="FFFFFF"/>
                          </a:solidFill>
                          <a:latin typeface="Calibri"/>
                        </a:rPr>
                        <a:t>Athletey</a:t>
                      </a:r>
                      <a:endParaRPr lang="en-US" sz="1400" b="1" i="0" u="none" strike="noStrike" dirty="0">
                        <a:solidFill>
                          <a:srgbClr val="FFFFFF"/>
                        </a:solidFill>
                        <a:latin typeface="Calibri"/>
                      </a:endParaRP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Age</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Country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Year</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Closing Ceremony Date</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Sport</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Gold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Silver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Bronze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Total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30535">
                <a:tc>
                  <a:txBody>
                    <a:bodyPr/>
                    <a:lstStyle/>
                    <a:p>
                      <a:pPr algn="l" fontAlgn="b"/>
                      <a:r>
                        <a:rPr lang="en-US" sz="1400" b="0" i="0" u="none" strike="noStrike">
                          <a:solidFill>
                            <a:srgbClr val="FFFFFF"/>
                          </a:solidFill>
                          <a:latin typeface="Calibri"/>
                        </a:rPr>
                        <a:t>Michael Phelps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8/24/2008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130535">
                <a:tc>
                  <a:txBody>
                    <a:bodyPr/>
                    <a:lstStyle/>
                    <a:p>
                      <a:pPr algn="l" fontAlgn="b"/>
                      <a:r>
                        <a:rPr lang="en-US" sz="1400" b="0" i="0" u="none" strike="noStrike">
                          <a:solidFill>
                            <a:srgbClr val="FFFFFF"/>
                          </a:solidFill>
                          <a:latin typeface="Calibri"/>
                        </a:rPr>
                        <a:t>Michael Phelps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19</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2004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8/29/2004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a:solidFill>
                            <a:srgbClr val="FFFFFF"/>
                          </a:solidFill>
                          <a:latin typeface="Calibri"/>
                        </a:rPr>
                        <a:t>Michael Phelps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8/12/2012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130535">
                <a:tc>
                  <a:txBody>
                    <a:bodyPr/>
                    <a:lstStyle/>
                    <a:p>
                      <a:pPr algn="l" fontAlgn="b"/>
                      <a:r>
                        <a:rPr lang="en-US" sz="1400" b="0" i="0" u="none" strike="noStrike">
                          <a:solidFill>
                            <a:srgbClr val="FFFFFF"/>
                          </a:solidFill>
                          <a:latin typeface="Calibri"/>
                        </a:rPr>
                        <a:t>Natalie Coughlin</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2008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8/24/2008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a:solidFill>
                            <a:srgbClr val="FFFFFF"/>
                          </a:solidFill>
                          <a:latin typeface="Calibri"/>
                        </a:rPr>
                        <a:t>Aleksey Nemov</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Russia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10/1/2000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Gymnastics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130535">
                <a:tc>
                  <a:txBody>
                    <a:bodyPr/>
                    <a:lstStyle/>
                    <a:p>
                      <a:pPr algn="l" fontAlgn="b"/>
                      <a:r>
                        <a:rPr lang="en-US" sz="1400" b="0" i="0" u="none" strike="noStrike">
                          <a:solidFill>
                            <a:srgbClr val="FFFFFF"/>
                          </a:solidFill>
                          <a:latin typeface="Calibri"/>
                        </a:rPr>
                        <a:t>Alicia Coutts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Australia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8/12/2012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a:solidFill>
                            <a:srgbClr val="FFFFFF"/>
                          </a:solidFill>
                          <a:latin typeface="Calibri"/>
                        </a:rPr>
                        <a:t>Missy Franklin</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8/12/2012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130535">
                <a:tc>
                  <a:txBody>
                    <a:bodyPr/>
                    <a:lstStyle/>
                    <a:p>
                      <a:pPr algn="l" fontAlgn="b"/>
                      <a:r>
                        <a:rPr lang="en-US" sz="1400" b="0" i="0" u="none" strike="noStrike">
                          <a:solidFill>
                            <a:srgbClr val="FFFFFF"/>
                          </a:solidFill>
                          <a:latin typeface="Calibri"/>
                        </a:rPr>
                        <a:t>Ryan Lochte</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8/12/2012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236269">
                <a:tc>
                  <a:txBody>
                    <a:bodyPr/>
                    <a:lstStyle/>
                    <a:p>
                      <a:pPr algn="l" fontAlgn="b"/>
                      <a:r>
                        <a:rPr lang="en-US" sz="1400" b="0" i="0" u="none" strike="noStrike">
                          <a:solidFill>
                            <a:srgbClr val="FFFFFF"/>
                          </a:solidFill>
                          <a:latin typeface="Calibri"/>
                        </a:rPr>
                        <a:t>Lee Jeong-Su</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South Korea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2/28/2010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236269">
                <a:tc>
                  <a:txBody>
                    <a:bodyPr/>
                    <a:lstStyle/>
                    <a:p>
                      <a:pPr algn="l" fontAlgn="b"/>
                      <a:r>
                        <a:rPr lang="en-US" sz="1400" b="0" i="0" u="none" strike="noStrike">
                          <a:solidFill>
                            <a:srgbClr val="FFFFFF"/>
                          </a:solidFill>
                          <a:latin typeface="Calibri"/>
                        </a:rPr>
                        <a:t>Apolo Anton Ohno</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2/28/2010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236269">
                <a:tc>
                  <a:txBody>
                    <a:bodyPr/>
                    <a:lstStyle/>
                    <a:p>
                      <a:pPr algn="l" fontAlgn="b"/>
                      <a:r>
                        <a:rPr lang="en-US" sz="1400" b="0" i="0" u="none" strike="noStrike">
                          <a:solidFill>
                            <a:srgbClr val="FFFFFF"/>
                          </a:solidFill>
                          <a:latin typeface="Calibri"/>
                        </a:rPr>
                        <a:t>Wang Meng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China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2/28/2010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236269">
                <a:tc>
                  <a:txBody>
                    <a:bodyPr/>
                    <a:lstStyle/>
                    <a:p>
                      <a:pPr algn="l" fontAlgn="b"/>
                      <a:r>
                        <a:rPr lang="en-US" sz="1400" b="0" i="0" u="none" strike="noStrike">
                          <a:solidFill>
                            <a:srgbClr val="FFFFFF"/>
                          </a:solidFill>
                          <a:latin typeface="Calibri"/>
                        </a:rPr>
                        <a:t>Jin Seon-Yu</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South Korea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dirty="0">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236269">
                <a:tc>
                  <a:txBody>
                    <a:bodyPr/>
                    <a:lstStyle/>
                    <a:p>
                      <a:pPr algn="l" fontAlgn="b"/>
                      <a:r>
                        <a:rPr lang="en-US" sz="1400" b="0" i="0" u="none" strike="noStrike">
                          <a:solidFill>
                            <a:srgbClr val="FFFFFF"/>
                          </a:solidFill>
                          <a:latin typeface="Calibri"/>
                        </a:rPr>
                        <a:t>Lee Ho-Seok</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19</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South Korea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236269">
                <a:tc>
                  <a:txBody>
                    <a:bodyPr/>
                    <a:lstStyle/>
                    <a:p>
                      <a:pPr algn="l" fontAlgn="b"/>
                      <a:r>
                        <a:rPr lang="en-US" sz="1400" b="0" i="0" u="none" strike="noStrike">
                          <a:solidFill>
                            <a:srgbClr val="FFFFFF"/>
                          </a:solidFill>
                          <a:latin typeface="Calibri"/>
                        </a:rPr>
                        <a:t>Apolo Anton Ohno</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236269">
                <a:tc>
                  <a:txBody>
                    <a:bodyPr/>
                    <a:lstStyle/>
                    <a:p>
                      <a:pPr algn="l" fontAlgn="b"/>
                      <a:r>
                        <a:rPr lang="en-US" sz="1400" b="0" i="0" u="none" strike="noStrike">
                          <a:solidFill>
                            <a:srgbClr val="FFFFFF"/>
                          </a:solidFill>
                          <a:latin typeface="Calibri"/>
                        </a:rPr>
                        <a:t>Wang Meng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China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236269">
                <a:tc>
                  <a:txBody>
                    <a:bodyPr/>
                    <a:lstStyle/>
                    <a:p>
                      <a:pPr algn="l" fontAlgn="b"/>
                      <a:r>
                        <a:rPr lang="en-US" sz="1400" b="0" i="0" u="none" strike="noStrike">
                          <a:solidFill>
                            <a:srgbClr val="FFFFFF"/>
                          </a:solidFill>
                          <a:latin typeface="Calibri"/>
                        </a:rPr>
                        <a:t>Marc Gagnon</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Canada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2002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2/24/2002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236269">
                <a:tc>
                  <a:txBody>
                    <a:bodyPr/>
                    <a:lstStyle/>
                    <a:p>
                      <a:pPr algn="l" fontAlgn="b"/>
                      <a:r>
                        <a:rPr lang="en-US" sz="1400" b="0" i="0" u="none" strike="noStrike">
                          <a:solidFill>
                            <a:srgbClr val="FFFFFF"/>
                          </a:solidFill>
                          <a:latin typeface="Calibri"/>
                        </a:rPr>
                        <a:t>Yang Yang (A)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China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2/24/2002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130535">
                <a:tc>
                  <a:txBody>
                    <a:bodyPr/>
                    <a:lstStyle/>
                    <a:p>
                      <a:pPr algn="l" fontAlgn="b"/>
                      <a:r>
                        <a:rPr lang="en-US" sz="1400" b="0" i="0" u="none" strike="noStrike">
                          <a:solidFill>
                            <a:srgbClr val="FFFFFF"/>
                          </a:solidFill>
                          <a:latin typeface="Calibri"/>
                        </a:rPr>
                        <a:t>Stephanie Beckert</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Germany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2/28/2010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a:solidFill>
                            <a:srgbClr val="FFFFFF"/>
                          </a:solidFill>
                          <a:latin typeface="Calibri"/>
                        </a:rPr>
                        <a:t>Martina Sáblíková</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Czech Republic</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2/28/2010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130535">
                <a:tc>
                  <a:txBody>
                    <a:bodyPr/>
                    <a:lstStyle/>
                    <a:p>
                      <a:pPr algn="l" fontAlgn="b"/>
                      <a:r>
                        <a:rPr lang="en-US" sz="1400" b="0" i="0" u="none" strike="noStrike">
                          <a:solidFill>
                            <a:srgbClr val="FFFFFF"/>
                          </a:solidFill>
                          <a:latin typeface="Calibri"/>
                        </a:rPr>
                        <a:t>Enrico Fabris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24</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Italy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a:solidFill>
                            <a:srgbClr val="FFFFFF"/>
                          </a:solidFill>
                          <a:latin typeface="Calibri"/>
                        </a:rPr>
                        <a:t>Chad Hedrick</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130535">
                <a:tc>
                  <a:txBody>
                    <a:bodyPr/>
                    <a:lstStyle/>
                    <a:p>
                      <a:pPr algn="l" fontAlgn="b"/>
                      <a:r>
                        <a:rPr lang="en-US" sz="1400" b="0" i="0" u="none" strike="noStrike">
                          <a:solidFill>
                            <a:srgbClr val="FFFFFF"/>
                          </a:solidFill>
                          <a:latin typeface="Calibri"/>
                        </a:rPr>
                        <a:t>Jochem Uytdehaage</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25</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Netherlands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2002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2/24/2002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a:solidFill>
                            <a:srgbClr val="FFFFFF"/>
                          </a:solidFill>
                          <a:latin typeface="Calibri"/>
                        </a:rPr>
                        <a:t>Sabine Völker</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Germany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2/24/2002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130535">
                <a:tc>
                  <a:txBody>
                    <a:bodyPr/>
                    <a:lstStyle/>
                    <a:p>
                      <a:pPr algn="l" fontAlgn="b"/>
                      <a:r>
                        <a:rPr lang="en-US" sz="1400" b="0" i="0" u="none" strike="noStrike">
                          <a:solidFill>
                            <a:srgbClr val="FFFFFF"/>
                          </a:solidFill>
                          <a:latin typeface="Calibri"/>
                        </a:rPr>
                        <a:t>Gregor Schlierenzauer</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Austria</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2/28/2010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Ski Jumping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a:solidFill>
                            <a:srgbClr val="FFFFFF"/>
                          </a:solidFill>
                          <a:latin typeface="Calibri"/>
                        </a:rPr>
                        <a:t>Lars Bystøl</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Norway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Ski Jumping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dirty="0">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bl>
          </a:graphicData>
        </a:graphic>
      </p:graphicFrame>
      <p:pic>
        <p:nvPicPr>
          <p:cNvPr id="6"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nvGraphicFramePr>
        <p:xfrm>
          <a:off x="618979" y="355764"/>
          <a:ext cx="11099409" cy="1322650"/>
        </p:xfrm>
        <a:graphic>
          <a:graphicData uri="http://schemas.openxmlformats.org/drawingml/2006/table">
            <a:tbl>
              <a:tblPr/>
              <a:tblGrid>
                <a:gridCol w="1630226"/>
                <a:gridCol w="578094"/>
                <a:gridCol w="1156189"/>
                <a:gridCol w="716837"/>
                <a:gridCol w="948075"/>
                <a:gridCol w="1919273"/>
                <a:gridCol w="554970"/>
                <a:gridCol w="786208"/>
                <a:gridCol w="901827"/>
                <a:gridCol w="1907710"/>
              </a:tblGrid>
              <a:tr h="130535">
                <a:tc>
                  <a:txBody>
                    <a:bodyPr/>
                    <a:lstStyle/>
                    <a:p>
                      <a:pPr algn="l" fontAlgn="b"/>
                      <a:r>
                        <a:rPr lang="en-US" sz="1400" b="1" i="0" u="none" strike="noStrike" dirty="0" err="1" smtClean="0">
                          <a:solidFill>
                            <a:srgbClr val="FFFFFF"/>
                          </a:solidFill>
                          <a:latin typeface="Calibri"/>
                        </a:rPr>
                        <a:t>Athletey</a:t>
                      </a:r>
                      <a:endParaRPr lang="en-US" sz="1400" b="1" i="0" u="none" strike="noStrike" dirty="0">
                        <a:solidFill>
                          <a:srgbClr val="FFFFFF"/>
                        </a:solidFill>
                        <a:latin typeface="Calibri"/>
                      </a:endParaRP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Age</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Country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Year</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Closing Ceremony Date</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Sport</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Gold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Silver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Bronze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US" sz="1400" b="1" i="0" u="none" strike="noStrike">
                          <a:solidFill>
                            <a:srgbClr val="FFFFFF"/>
                          </a:solidFill>
                          <a:latin typeface="Calibri"/>
                        </a:rPr>
                        <a:t>Total Medals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r>
              <a:tr h="130535">
                <a:tc>
                  <a:txBody>
                    <a:bodyPr/>
                    <a:lstStyle/>
                    <a:p>
                      <a:pPr algn="l" fontAlgn="b"/>
                      <a:r>
                        <a:rPr lang="en-US" sz="1400" b="0" i="0" u="none" strike="noStrike" dirty="0">
                          <a:solidFill>
                            <a:srgbClr val="FFFFFF"/>
                          </a:solidFill>
                          <a:latin typeface="Calibri"/>
                        </a:rPr>
                        <a:t>Michael Phelps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dirty="0">
                          <a:solidFill>
                            <a:srgbClr val="FFFFFF"/>
                          </a:solidFill>
                          <a:latin typeface="Calibri"/>
                        </a:rPr>
                        <a:t>23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dirty="0">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dirty="0">
                          <a:solidFill>
                            <a:srgbClr val="FFFFFF"/>
                          </a:solidFill>
                          <a:latin typeface="Calibri"/>
                        </a:rPr>
                        <a:t>2008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dirty="0">
                          <a:solidFill>
                            <a:srgbClr val="FFFFFF"/>
                          </a:solidFill>
                          <a:latin typeface="Calibri"/>
                        </a:rPr>
                        <a:t>8/24/2008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dirty="0">
                          <a:solidFill>
                            <a:srgbClr val="FFFFFF"/>
                          </a:solidFill>
                          <a:latin typeface="Calibri"/>
                        </a:rPr>
                        <a:t>Swimming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8</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r h="236269">
                <a:tc>
                  <a:txBody>
                    <a:bodyPr/>
                    <a:lstStyle/>
                    <a:p>
                      <a:pPr algn="l" fontAlgn="b"/>
                      <a:r>
                        <a:rPr lang="en-US" sz="1400" b="0" i="0" u="none" strike="noStrike" dirty="0" err="1">
                          <a:solidFill>
                            <a:srgbClr val="FFFFFF"/>
                          </a:solidFill>
                          <a:latin typeface="Calibri"/>
                        </a:rPr>
                        <a:t>Apolo</a:t>
                      </a:r>
                      <a:r>
                        <a:rPr lang="en-US" sz="1400" b="0" i="0" u="none" strike="noStrike" dirty="0">
                          <a:solidFill>
                            <a:srgbClr val="FFFFFF"/>
                          </a:solidFill>
                          <a:latin typeface="Calibri"/>
                        </a:rPr>
                        <a:t> Anton </a:t>
                      </a:r>
                      <a:r>
                        <a:rPr lang="en-US" sz="1400" b="0" i="0" u="none" strike="noStrike" dirty="0" err="1">
                          <a:solidFill>
                            <a:srgbClr val="FFFFFF"/>
                          </a:solidFill>
                          <a:latin typeface="Calibri"/>
                        </a:rPr>
                        <a:t>Ohno</a:t>
                      </a:r>
                      <a:endParaRPr lang="en-US" sz="1400" b="0" i="0" u="none" strike="noStrike" dirty="0">
                        <a:solidFill>
                          <a:srgbClr val="FFFFFF"/>
                        </a:solidFill>
                        <a:latin typeface="Calibri"/>
                      </a:endParaRP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United States</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2/28/2010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l" fontAlgn="b"/>
                      <a:r>
                        <a:rPr lang="en-US" sz="1400" b="0" i="0" u="none" strike="noStrike">
                          <a:solidFill>
                            <a:srgbClr val="FFFFFF"/>
                          </a:solidFill>
                          <a:latin typeface="Calibri"/>
                        </a:rPr>
                        <a:t>Short-Track Speed Skating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c>
                  <a:txBody>
                    <a:bodyPr/>
                    <a:lstStyle/>
                    <a:p>
                      <a:pPr algn="r" fontAlgn="b"/>
                      <a:r>
                        <a:rPr lang="en-US" sz="1400" b="0" i="0" u="none" strike="noStrike">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7373"/>
                    </a:solidFill>
                  </a:tcPr>
                </a:tc>
              </a:tr>
              <a:tr h="130535">
                <a:tc>
                  <a:txBody>
                    <a:bodyPr/>
                    <a:lstStyle/>
                    <a:p>
                      <a:pPr algn="l" fontAlgn="b"/>
                      <a:r>
                        <a:rPr lang="en-US" sz="1400" b="0" i="0" u="none" strike="noStrike" dirty="0">
                          <a:solidFill>
                            <a:srgbClr val="FFFFFF"/>
                          </a:solidFill>
                          <a:latin typeface="Calibri"/>
                        </a:rPr>
                        <a:t>Lars </a:t>
                      </a:r>
                      <a:r>
                        <a:rPr lang="en-US" sz="1400" b="0" i="0" u="none" strike="noStrike" dirty="0" err="1">
                          <a:solidFill>
                            <a:srgbClr val="FFFFFF"/>
                          </a:solidFill>
                          <a:latin typeface="Calibri"/>
                        </a:rPr>
                        <a:t>Bystøl</a:t>
                      </a:r>
                      <a:endParaRPr lang="en-US" sz="1400" b="0" i="0" u="none" strike="noStrike" dirty="0">
                        <a:solidFill>
                          <a:srgbClr val="FFFFFF"/>
                        </a:solidFill>
                        <a:latin typeface="Calibri"/>
                      </a:endParaRP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27</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Norway</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2/26/2006</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l" fontAlgn="b"/>
                      <a:r>
                        <a:rPr lang="en-US" sz="1400" b="0" i="0" u="none" strike="noStrike">
                          <a:solidFill>
                            <a:srgbClr val="FFFFFF"/>
                          </a:solidFill>
                          <a:latin typeface="Calibri"/>
                        </a:rPr>
                        <a:t>Ski Jumping</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1</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0</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a:solidFill>
                            <a:srgbClr val="FFFFFF"/>
                          </a:solidFill>
                          <a:latin typeface="Calibri"/>
                        </a:rPr>
                        <a:t>2</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c>
                  <a:txBody>
                    <a:bodyPr/>
                    <a:lstStyle/>
                    <a:p>
                      <a:pPr algn="r" fontAlgn="b"/>
                      <a:r>
                        <a:rPr lang="en-US" sz="1400" b="0" i="0" u="none" strike="noStrike" dirty="0">
                          <a:solidFill>
                            <a:srgbClr val="FFFFFF"/>
                          </a:solidFill>
                          <a:latin typeface="Calibri"/>
                        </a:rPr>
                        <a:t>3</a:t>
                      </a:r>
                    </a:p>
                  </a:txBody>
                  <a:tcPr marL="6527" marR="6527" marT="652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04040"/>
                    </a:solidFill>
                  </a:tcPr>
                </a:tc>
              </a:tr>
            </a:tbl>
          </a:graphicData>
        </a:graphic>
      </p:graphicFrame>
      <p:graphicFrame>
        <p:nvGraphicFramePr>
          <p:cNvPr id="3" name="Table 2"/>
          <p:cNvGraphicFramePr>
            <a:graphicFrameLocks noGrp="1"/>
          </p:cNvGraphicFramePr>
          <p:nvPr/>
        </p:nvGraphicFramePr>
        <p:xfrm>
          <a:off x="4222798" y="3059647"/>
          <a:ext cx="1383030" cy="1309116"/>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Atleti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a:t>
                      </a:r>
                      <a:r>
                        <a:rPr lang="en-US" sz="1400" dirty="0" err="1">
                          <a:latin typeface="Calibri"/>
                          <a:ea typeface="Calibri"/>
                          <a:cs typeface="Arial"/>
                        </a:rPr>
                        <a:t>Atlet</a:t>
                      </a:r>
                      <a:endParaRPr lang="en-US"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Nume prenume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Data nasterii</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ID Tara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Sport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4" name="Table 3"/>
          <p:cNvGraphicFramePr>
            <a:graphicFrameLocks noGrp="1"/>
          </p:cNvGraphicFramePr>
          <p:nvPr/>
        </p:nvGraphicFramePr>
        <p:xfrm>
          <a:off x="1057569" y="2709751"/>
          <a:ext cx="1383030" cy="654558"/>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Tari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Tara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err="1">
                          <a:latin typeface="Calibri"/>
                          <a:ea typeface="Calibri"/>
                          <a:cs typeface="Arial"/>
                        </a:rPr>
                        <a:t>Nume</a:t>
                      </a:r>
                      <a:r>
                        <a:rPr lang="en-US" sz="1400" dirty="0">
                          <a:latin typeface="Calibri"/>
                          <a:ea typeface="Calibri"/>
                          <a:cs typeface="Arial"/>
                        </a:rPr>
                        <a:t> Tara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6" name="Table 5"/>
          <p:cNvGraphicFramePr>
            <a:graphicFrameLocks noGrp="1"/>
          </p:cNvGraphicFramePr>
          <p:nvPr/>
        </p:nvGraphicFramePr>
        <p:xfrm>
          <a:off x="9638861" y="3393780"/>
          <a:ext cx="1383030" cy="872744"/>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Ceremonii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ID Ceremonie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err="1">
                          <a:latin typeface="Calibri"/>
                          <a:ea typeface="Calibri"/>
                          <a:cs typeface="Arial"/>
                        </a:rPr>
                        <a:t>Locatie</a:t>
                      </a:r>
                      <a:endParaRPr lang="en-US"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Data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1029433" y="3835165"/>
          <a:ext cx="1383030" cy="654558"/>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Sporturi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a:latin typeface="Calibri"/>
                          <a:ea typeface="Calibri"/>
                          <a:cs typeface="Arial"/>
                        </a:rPr>
                        <a:t>ID Sport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err="1">
                          <a:latin typeface="Calibri"/>
                          <a:ea typeface="Calibri"/>
                          <a:cs typeface="Arial"/>
                        </a:rPr>
                        <a:t>Denumire</a:t>
                      </a:r>
                      <a:r>
                        <a:rPr lang="en-US" sz="1400" dirty="0">
                          <a:latin typeface="Calibri"/>
                          <a:ea typeface="Calibri"/>
                          <a:cs typeface="Arial"/>
                        </a:rPr>
                        <a:t> Sport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8" name="Table 7"/>
          <p:cNvGraphicFramePr>
            <a:graphicFrameLocks noGrp="1"/>
          </p:cNvGraphicFramePr>
          <p:nvPr/>
        </p:nvGraphicFramePr>
        <p:xfrm>
          <a:off x="6740916" y="3115918"/>
          <a:ext cx="1383030" cy="1309116"/>
        </p:xfrm>
        <a:graphic>
          <a:graphicData uri="http://schemas.openxmlformats.org/drawingml/2006/table">
            <a:tbl>
              <a:tblPr/>
              <a:tblGrid>
                <a:gridCol w="1383030"/>
              </a:tblGrid>
              <a:tr h="0">
                <a:tc>
                  <a:txBody>
                    <a:bodyPr/>
                    <a:lstStyle/>
                    <a:p>
                      <a:pPr marL="0" marR="0" algn="ctr">
                        <a:lnSpc>
                          <a:spcPct val="107000"/>
                        </a:lnSpc>
                        <a:spcBef>
                          <a:spcPts val="0"/>
                        </a:spcBef>
                        <a:spcAft>
                          <a:spcPts val="0"/>
                        </a:spcAft>
                      </a:pPr>
                      <a:r>
                        <a:rPr lang="en-US" sz="1400" b="1" u="sng" dirty="0" err="1">
                          <a:effectLst>
                            <a:outerShdw blurRad="38100" dist="38100" dir="2700000" algn="tl">
                              <a:srgbClr val="000000">
                                <a:alpha val="43137"/>
                              </a:srgbClr>
                            </a:outerShdw>
                          </a:effectLst>
                          <a:latin typeface="Calibri"/>
                          <a:ea typeface="Calibri"/>
                          <a:cs typeface="Arial"/>
                        </a:rPr>
                        <a:t>Premii</a:t>
                      </a:r>
                      <a:endParaRPr lang="en-US" sz="1400" b="1" u="sng" dirty="0">
                        <a:effectLst>
                          <a:outerShdw blurRad="38100" dist="38100" dir="2700000" algn="tl">
                            <a:srgbClr val="000000">
                              <a:alpha val="43137"/>
                            </a:srgbClr>
                          </a:outerShdw>
                        </a:effectLst>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ID Ceremonie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ID Atlet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Gold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a:latin typeface="Calibri"/>
                          <a:ea typeface="Calibri"/>
                          <a:cs typeface="Arial"/>
                        </a:rPr>
                        <a:t>Silver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marL="0" marR="0">
                        <a:lnSpc>
                          <a:spcPct val="107000"/>
                        </a:lnSpc>
                        <a:spcBef>
                          <a:spcPts val="0"/>
                        </a:spcBef>
                        <a:spcAft>
                          <a:spcPts val="0"/>
                        </a:spcAft>
                      </a:pPr>
                      <a:r>
                        <a:rPr lang="en-US" sz="1400" dirty="0" err="1">
                          <a:latin typeface="Calibri"/>
                          <a:ea typeface="Calibri"/>
                          <a:cs typeface="Arial"/>
                        </a:rPr>
                        <a:t>Bronz</a:t>
                      </a:r>
                      <a:endParaRPr lang="en-US" sz="1400" dirty="0">
                        <a:latin typeface="Calibri"/>
                        <a:ea typeface="Calibri"/>
                        <a:cs typeface="Arial"/>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cxnSp>
        <p:nvCxnSpPr>
          <p:cNvPr id="10" name="Straight Arrow Connector 9"/>
          <p:cNvCxnSpPr/>
          <p:nvPr/>
        </p:nvCxnSpPr>
        <p:spPr>
          <a:xfrm>
            <a:off x="2391508" y="3052689"/>
            <a:ext cx="1871003" cy="984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391508" y="4192172"/>
            <a:ext cx="1885070" cy="844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5570806" y="3418449"/>
            <a:ext cx="1266092" cy="2532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a:off x="8018585" y="3432518"/>
            <a:ext cx="1631852" cy="337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7" name="Picture 2"/>
          <p:cNvPicPr>
            <a:picLocks noChangeAspect="1" noChangeArrowheads="1"/>
          </p:cNvPicPr>
          <p:nvPr/>
        </p:nvPicPr>
        <p:blipFill>
          <a:blip r:embed="rId2"/>
          <a:srcRect/>
          <a:stretch>
            <a:fillRect/>
          </a:stretch>
        </p:blipFill>
        <p:spPr bwMode="auto">
          <a:xfrm>
            <a:off x="10810875" y="0"/>
            <a:ext cx="1381125" cy="59055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xmlns="" name="SlateVTI" id="{35C4A07C-0176-4A32-9BCB-B016516853F0}" vid="{9B70D35C-BCA8-4715-BB49-8BE54A7FC0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552263BC723F04EAC13E442A33E2F21" ma:contentTypeVersion="2" ma:contentTypeDescription="Create a new document." ma:contentTypeScope="" ma:versionID="ab11429570cfb788ed841cc1e3808cd3">
  <xsd:schema xmlns:xsd="http://www.w3.org/2001/XMLSchema" xmlns:xs="http://www.w3.org/2001/XMLSchema" xmlns:p="http://schemas.microsoft.com/office/2006/metadata/properties" xmlns:ns2="cf602098-75f9-4c0e-be8f-88f0333fa7cb" targetNamespace="http://schemas.microsoft.com/office/2006/metadata/properties" ma:root="true" ma:fieldsID="3874fc48149a3d6c6c744ae9115eb69c" ns2:_="">
    <xsd:import namespace="cf602098-75f9-4c0e-be8f-88f0333fa7cb"/>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602098-75f9-4c0e-be8f-88f0333fa7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3F9E877F-B674-472F-A8A3-C44BEE56D8EC}"/>
</file>

<file path=docProps/app.xml><?xml version="1.0" encoding="utf-8"?>
<Properties xmlns="http://schemas.openxmlformats.org/officeDocument/2006/extended-properties" xmlns:vt="http://schemas.openxmlformats.org/officeDocument/2006/docPropsVTypes">
  <Template>{F6A4D9A9-93D3-40F2-A845-B0511DDE0F34}tf11665031_win32</Template>
  <TotalTime>383</TotalTime>
  <Words>2424</Words>
  <Application>Microsoft Office PowerPoint</Application>
  <PresentationFormat>Custom</PresentationFormat>
  <Paragraphs>592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SlateVTI</vt:lpstr>
      <vt:lpstr>  Instrumente software pentru afaceri    </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Instrumente software pentru afaceri</dc:title>
  <dc:creator>AllUser</dc:creator>
  <cp:lastModifiedBy>Windows User</cp:lastModifiedBy>
  <cp:revision>26</cp:revision>
  <dcterms:created xsi:type="dcterms:W3CDTF">2022-02-20T19:12:50Z</dcterms:created>
  <dcterms:modified xsi:type="dcterms:W3CDTF">2022-04-12T12:22:14Z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0x0101009552263BC723F04EAC13E442A33E2F21</vt:lpwstr>
  </property>
</Properties>
</file>