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7">
  <p:sldMasterIdLst>
    <p:sldMasterId id="2147483660" r:id="rId4"/>
  </p:sldMasterIdLst>
  <p:sldIdLst>
    <p:sldId id="280" r:id="rId5"/>
    <p:sldId id="299" r:id="rId6"/>
    <p:sldId id="300" r:id="rId7"/>
    <p:sldId id="302" r:id="rId8"/>
    <p:sldId id="301" r:id="rId9"/>
    <p:sldId id="303" r:id="rId10"/>
    <p:sldId id="304" r:id="rId11"/>
    <p:sldId id="3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DBE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25" autoAdjust="0"/>
    <p:restoredTop sz="98387" autoAdjust="0"/>
  </p:normalViewPr>
  <p:slideViewPr>
    <p:cSldViewPr snapToGrid="0">
      <p:cViewPr varScale="1">
        <p:scale>
          <a:sx n="68" d="100"/>
          <a:sy n="68" d="100"/>
        </p:scale>
        <p:origin x="-65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xmlns="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xmlns="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xmlns="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xmlns="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xmlns="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xmlns="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xmlns="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xmlns="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xmlns="" id="{FE469E50-3893-4ED6-92BA-2985C32B0C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b="0" i="0" u="none" strike="noStrike" baseline="0" dirty="0">
                <a:solidFill>
                  <a:srgbClr val="CEDBE6"/>
                </a:solidFill>
                <a:latin typeface="Arial" panose="020B0604020202020204" pitchFamily="34" charset="0"/>
              </a:rPr>
              <a:t> </a:t>
            </a:r>
            <a:r>
              <a:rPr lang="en-US" sz="4000" b="1" i="0" u="none" strike="noStrike" baseline="0" dirty="0" err="1">
                <a:solidFill>
                  <a:srgbClr val="CEDBE6"/>
                </a:solidFill>
                <a:latin typeface="Arial Nova" panose="020B0504020202020204" pitchFamily="34" charset="0"/>
              </a:rPr>
              <a:t>Instrumente</a:t>
            </a:r>
            <a:r>
              <a:rPr lang="en-US" sz="4000" b="1" i="0" u="none" strike="noStrike" baseline="0" dirty="0">
                <a:solidFill>
                  <a:srgbClr val="CEDBE6"/>
                </a:solidFill>
                <a:latin typeface="Arial Nova" panose="020B0504020202020204" pitchFamily="34" charset="0"/>
              </a:rPr>
              <a:t> software </a:t>
            </a:r>
            <a:r>
              <a:rPr lang="en-US" sz="4000" b="1" i="0" u="none" strike="noStrike" baseline="0" dirty="0" err="1">
                <a:solidFill>
                  <a:srgbClr val="CEDBE6"/>
                </a:solidFill>
                <a:latin typeface="Arial Nova" panose="020B0504020202020204" pitchFamily="34" charset="0"/>
              </a:rPr>
              <a:t>pentru</a:t>
            </a:r>
            <a:r>
              <a:rPr lang="en-US" sz="4000" b="1" i="0" u="none" strike="noStrike" baseline="0" dirty="0">
                <a:solidFill>
                  <a:srgbClr val="CEDBE6"/>
                </a:solidFill>
                <a:latin typeface="Arial Nova" panose="020B0504020202020204" pitchFamily="34" charset="0"/>
              </a:rPr>
              <a:t> </a:t>
            </a:r>
            <a:r>
              <a:rPr lang="en-US" sz="4000" b="1" i="0" u="none" strike="noStrike" baseline="0" dirty="0" err="1">
                <a:solidFill>
                  <a:srgbClr val="CEDBE6"/>
                </a:solidFill>
                <a:latin typeface="Arial Nova" panose="020B0504020202020204" pitchFamily="34" charset="0"/>
              </a:rPr>
              <a:t>afaceri</a:t>
            </a:r>
            <a:r>
              <a:rPr lang="en-US" sz="4000" b="1" i="0" u="none" strike="noStrike" baseline="0" dirty="0">
                <a:solidFill>
                  <a:srgbClr val="CEDBE6"/>
                </a:solidFill>
                <a:latin typeface="Arial Nova" panose="020B0504020202020204" pitchFamily="34" charset="0"/>
              </a:rPr>
              <a:t> </a:t>
            </a:r>
            <a:r>
              <a:rPr lang="en-US" sz="4000" b="0" i="0" u="none" strike="noStrike" baseline="0" dirty="0">
                <a:solidFill>
                  <a:srgbClr val="CEDBE6"/>
                </a:solidFill>
                <a:latin typeface="Arial Nova" panose="020B0504020202020204" pitchFamily="34" charset="0"/>
              </a:rPr>
              <a:t>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40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 err="1">
                <a:solidFill>
                  <a:srgbClr val="5792BA"/>
                </a:solidFill>
              </a:rPr>
              <a:t>Drd</a:t>
            </a:r>
            <a:r>
              <a:rPr lang="en-US" sz="2300" dirty="0">
                <a:solidFill>
                  <a:srgbClr val="5792BA"/>
                </a:solidFill>
              </a:rPr>
              <a:t>. George </a:t>
            </a:r>
            <a:r>
              <a:rPr lang="en-US" sz="2300" dirty="0" err="1">
                <a:solidFill>
                  <a:srgbClr val="5792BA"/>
                </a:solidFill>
              </a:rPr>
              <a:t>Mertoiu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31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D5B5F17-9DE5-4C94-97D3-078A30271BC5}"/>
              </a:ext>
            </a:extLst>
          </p:cNvPr>
          <p:cNvSpPr txBox="1"/>
          <p:nvPr/>
        </p:nvSpPr>
        <p:spPr>
          <a:xfrm>
            <a:off x="3247237" y="41565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7200"/>
              </a:spcBef>
              <a:spcAft>
                <a:spcPts val="2400"/>
              </a:spcAft>
              <a:tabLst>
                <a:tab pos="228600" algn="l"/>
              </a:tabLst>
            </a:pPr>
            <a:r>
              <a:rPr lang="en-US" sz="2400" b="1" dirty="0" smtClean="0"/>
              <a:t>Microsoft </a:t>
            </a:r>
            <a:r>
              <a:rPr lang="en-US" sz="2400" b="1" dirty="0" smtClean="0"/>
              <a:t>Access DBMS</a:t>
            </a:r>
            <a:endParaRPr lang="en-US" sz="2400" b="1" kern="1600" dirty="0">
              <a:effectLst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75" y="0"/>
            <a:ext cx="1381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0" y="1127223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20700" algn="just"/>
            <a:r>
              <a:rPr lang="vi-VN" dirty="0" smtClean="0"/>
              <a:t>Microsoft Access este un sistem de gestionare a bazelor de date oferit de Microsoft. Utilizează motorul de bază de date Microsoft Jet și vine ca parte a suitei de aplicații Microsoft Office.Microsoft Access oferă funcționalitatea unei baze de date și capabilitățile de programare pentru a crea ecrane (formulare) ușor de navigat. Vă ajută să analizați cantități mari de informații și să gestionați datele în mod eficient.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5103" y="2312323"/>
            <a:ext cx="11315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b="1" dirty="0" smtClean="0"/>
              <a:t>T</a:t>
            </a:r>
            <a:r>
              <a:rPr lang="vi-VN" b="1" dirty="0" smtClean="0"/>
              <a:t>ermeni </a:t>
            </a:r>
            <a:r>
              <a:rPr lang="vi-VN" b="1" dirty="0" smtClean="0"/>
              <a:t>importanți și obiecte de bază în MS </a:t>
            </a:r>
            <a:r>
              <a:rPr lang="vi-VN" b="1" dirty="0" smtClean="0"/>
              <a:t>Access</a:t>
            </a:r>
            <a:r>
              <a:rPr lang="en-US" b="1" dirty="0" smtClean="0"/>
              <a:t>(1)</a:t>
            </a:r>
            <a:r>
              <a:rPr lang="vi-VN" b="1" dirty="0" smtClean="0"/>
              <a:t>:</a:t>
            </a:r>
            <a:endParaRPr lang="en-US" b="1" dirty="0" smtClean="0"/>
          </a:p>
          <a:p>
            <a:pPr indent="457200">
              <a:buFont typeface="Arial" pitchFamily="34" charset="0"/>
              <a:buChar char="•"/>
            </a:pPr>
            <a:r>
              <a:rPr lang="en-US" b="1" dirty="0" smtClean="0"/>
              <a:t>Database File</a:t>
            </a:r>
            <a:r>
              <a:rPr lang="en-US" dirty="0" smtClean="0"/>
              <a:t>: </a:t>
            </a:r>
            <a:r>
              <a:rPr lang="vi-VN" dirty="0" smtClean="0"/>
              <a:t>Este un fișier care stochează întreaga bază de date. Fișierul bazei de date este salvat pe hard disk sau pe alte dispozitive de stocare</a:t>
            </a:r>
            <a:r>
              <a:rPr lang="vi-VN" dirty="0" smtClean="0"/>
              <a:t>.</a:t>
            </a:r>
            <a:endParaRPr lang="en-US" dirty="0" smtClean="0"/>
          </a:p>
          <a:p>
            <a:pPr indent="457200"/>
            <a:endParaRPr lang="en-US" dirty="0" smtClean="0"/>
          </a:p>
          <a:p>
            <a:pPr indent="457200">
              <a:buFont typeface="Arial" pitchFamily="34" charset="0"/>
              <a:buChar char="•"/>
            </a:pPr>
            <a:r>
              <a:rPr lang="vi-VN" b="1" dirty="0" smtClean="0"/>
              <a:t>Tipuri de date</a:t>
            </a:r>
            <a:r>
              <a:rPr lang="vi-VN" dirty="0" smtClean="0"/>
              <a:t>:Tipurile de date sunt proprietățile fiecărui câmp. Fiecare câmp are un tip de date cum ar fi text, număr, dată etc</a:t>
            </a:r>
            <a:r>
              <a:rPr lang="vi-VN" dirty="0" smtClean="0"/>
              <a:t>.</a:t>
            </a:r>
            <a:endParaRPr lang="en-US" dirty="0" smtClean="0"/>
          </a:p>
          <a:p>
            <a:pPr indent="457200"/>
            <a:endParaRPr lang="en-US" dirty="0" smtClean="0"/>
          </a:p>
          <a:p>
            <a:pPr indent="457200">
              <a:buFont typeface="Arial" pitchFamily="34" charset="0"/>
              <a:buChar char="•"/>
            </a:pPr>
            <a:r>
              <a:rPr lang="en-US" b="1" dirty="0" err="1" smtClean="0"/>
              <a:t>Tabel</a:t>
            </a:r>
            <a:r>
              <a:rPr lang="en-US" dirty="0" smtClean="0"/>
              <a:t>: </a:t>
            </a:r>
            <a:r>
              <a:rPr lang="vi-VN" dirty="0" smtClean="0"/>
              <a:t> </a:t>
            </a:r>
            <a:r>
              <a:rPr lang="vi-VN" dirty="0" smtClean="0"/>
              <a:t>Un tabel este un obiect care stochează date în format </a:t>
            </a:r>
            <a:r>
              <a:rPr lang="en-US" dirty="0" smtClean="0"/>
              <a:t>r</a:t>
            </a:r>
            <a:r>
              <a:rPr lang="vi-VN" dirty="0" smtClean="0"/>
              <a:t>ând </a:t>
            </a:r>
            <a:r>
              <a:rPr lang="vi-VN" dirty="0" smtClean="0"/>
              <a:t>și coloană pentru a stoca date</a:t>
            </a:r>
            <a:r>
              <a:rPr lang="vi-VN" dirty="0" smtClean="0"/>
              <a:t>. </a:t>
            </a:r>
            <a:r>
              <a:rPr lang="vi-VN" dirty="0" smtClean="0"/>
              <a:t>Un tabel este de obicei legat de alte tabele din fișierul bazei de date</a:t>
            </a:r>
            <a:r>
              <a:rPr lang="vi-VN" dirty="0" smtClean="0"/>
              <a:t>. </a:t>
            </a:r>
            <a:r>
              <a:rPr lang="vi-VN" dirty="0" smtClean="0"/>
              <a:t>Fiecare coloană trebuie să aibă un nume </a:t>
            </a:r>
            <a:r>
              <a:rPr lang="vi-VN" dirty="0" smtClean="0"/>
              <a:t>unic</a:t>
            </a:r>
            <a:r>
              <a:rPr lang="en-US" dirty="0" smtClean="0"/>
              <a:t>.</a:t>
            </a:r>
            <a:r>
              <a:rPr lang="vi-VN" dirty="0" smtClean="0"/>
              <a:t> </a:t>
            </a:r>
            <a:r>
              <a:rPr lang="vi-VN" dirty="0" smtClean="0"/>
              <a:t>De asemenea, putem defini Cheia Primară într-un tabel</a:t>
            </a:r>
            <a:r>
              <a:rPr lang="vi-VN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56028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D5B5F17-9DE5-4C94-97D3-078A30271BC5}"/>
              </a:ext>
            </a:extLst>
          </p:cNvPr>
          <p:cNvSpPr txBox="1"/>
          <p:nvPr/>
        </p:nvSpPr>
        <p:spPr>
          <a:xfrm>
            <a:off x="3247237" y="41565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7200"/>
              </a:spcBef>
              <a:spcAft>
                <a:spcPts val="2400"/>
              </a:spcAft>
              <a:tabLst>
                <a:tab pos="228600" algn="l"/>
              </a:tabLst>
            </a:pPr>
            <a:r>
              <a:rPr lang="en-US" sz="2400" b="1" dirty="0" smtClean="0"/>
              <a:t>Microsoft </a:t>
            </a:r>
            <a:r>
              <a:rPr lang="en-US" sz="2400" b="1" dirty="0" smtClean="0"/>
              <a:t>Access DBMS</a:t>
            </a:r>
            <a:endParaRPr lang="en-US" sz="2400" b="1" kern="1600" dirty="0">
              <a:effectLst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75" y="0"/>
            <a:ext cx="1381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5442" y="1225689"/>
            <a:ext cx="113157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b="1" dirty="0" smtClean="0"/>
              <a:t>T</a:t>
            </a:r>
            <a:r>
              <a:rPr lang="vi-VN" b="1" dirty="0" smtClean="0"/>
              <a:t>ermeni </a:t>
            </a:r>
            <a:r>
              <a:rPr lang="vi-VN" b="1" dirty="0" smtClean="0"/>
              <a:t>importanți și obiecte de bază în MS </a:t>
            </a:r>
            <a:r>
              <a:rPr lang="vi-VN" b="1" dirty="0" smtClean="0"/>
              <a:t>Access</a:t>
            </a:r>
            <a:r>
              <a:rPr lang="en-US" b="1" dirty="0" smtClean="0"/>
              <a:t>(2)</a:t>
            </a:r>
            <a:r>
              <a:rPr lang="vi-VN" b="1" dirty="0" smtClean="0"/>
              <a:t>:</a:t>
            </a:r>
            <a:endParaRPr lang="en-US" b="1" dirty="0" smtClean="0"/>
          </a:p>
          <a:p>
            <a:pPr indent="457200">
              <a:buFont typeface="Arial" pitchFamily="34" charset="0"/>
              <a:buChar char="•"/>
            </a:pPr>
            <a:r>
              <a:rPr lang="vi-VN" b="1" dirty="0" smtClean="0"/>
              <a:t>Interogare</a:t>
            </a:r>
            <a:r>
              <a:rPr lang="en-US" b="1" dirty="0" smtClean="0"/>
              <a:t>:</a:t>
            </a:r>
            <a:r>
              <a:rPr lang="vi-VN" dirty="0" smtClean="0"/>
              <a:t> </a:t>
            </a:r>
            <a:r>
              <a:rPr lang="vi-VN" dirty="0" smtClean="0"/>
              <a:t>Interogările răspund la o întrebare prin selectarea, sortarea și filtrarea datelor pe baza criteriilor de căutare.• Interogările arată o selecție de date pe baza criteriilor (limitărilor) pe care le furnizați.• Interogările pot extrage dintr-unul sau mai multe tabele înrudite și alte interogări.• Tipurile de interogare pot fi SELECT, INSERT, UPDATE, DELETE</a:t>
            </a:r>
            <a:r>
              <a:rPr lang="vi-VN" dirty="0" smtClean="0"/>
              <a:t>.</a:t>
            </a:r>
            <a:endParaRPr lang="en-US" dirty="0" smtClean="0"/>
          </a:p>
          <a:p>
            <a:pPr indent="457200"/>
            <a:endParaRPr lang="en-US" dirty="0" smtClean="0"/>
          </a:p>
          <a:p>
            <a:pPr indent="457200">
              <a:buFont typeface="Arial" pitchFamily="34" charset="0"/>
              <a:buChar char="•"/>
            </a:pPr>
            <a:r>
              <a:rPr lang="en-US" b="1" dirty="0" err="1" smtClean="0"/>
              <a:t>Formular</a:t>
            </a:r>
            <a:r>
              <a:rPr lang="en-US" dirty="0" smtClean="0"/>
              <a:t>:</a:t>
            </a:r>
            <a:r>
              <a:rPr lang="vi-VN" dirty="0" smtClean="0"/>
              <a:t> </a:t>
            </a:r>
            <a:r>
              <a:rPr lang="vi-VN" dirty="0" smtClean="0"/>
              <a:t>Un formular este un obiect de bază de date pe care îl puteți utiliza pentru a crea o interfață cu utilizatorul pentru o aplicație de bază de date</a:t>
            </a:r>
            <a:r>
              <a:rPr lang="vi-VN" dirty="0" smtClean="0"/>
              <a:t>. </a:t>
            </a:r>
            <a:r>
              <a:rPr lang="vi-VN" dirty="0" smtClean="0"/>
              <a:t>Formularele vă ajută să afișați date live din tabel. Este folosit în principal pentru a ușura procesul de introducere sau editare a datelor</a:t>
            </a:r>
            <a:r>
              <a:rPr lang="vi-VN" dirty="0" smtClean="0"/>
              <a:t>.</a:t>
            </a:r>
            <a:endParaRPr lang="en-US" dirty="0" smtClean="0"/>
          </a:p>
          <a:p>
            <a:pPr indent="457200"/>
            <a:endParaRPr lang="en-US" dirty="0" smtClean="0"/>
          </a:p>
          <a:p>
            <a:pPr indent="457200">
              <a:buFont typeface="Arial" pitchFamily="34" charset="0"/>
              <a:buChar char="•"/>
            </a:pPr>
            <a:r>
              <a:rPr lang="vi-VN" b="1" dirty="0" smtClean="0"/>
              <a:t>Rapor</a:t>
            </a:r>
            <a:r>
              <a:rPr lang="en-US" dirty="0" smtClean="0"/>
              <a:t>t:</a:t>
            </a:r>
            <a:r>
              <a:rPr lang="vi-VN" dirty="0" smtClean="0"/>
              <a:t> </a:t>
            </a:r>
            <a:r>
              <a:rPr lang="vi-VN" dirty="0" smtClean="0"/>
              <a:t>Un raport este un obiect din bazele de date desktop, utilizat în principal pentru formatarea, calcularea, imprimarea și rezumarea datelor selectate</a:t>
            </a:r>
            <a:r>
              <a:rPr lang="vi-VN" dirty="0" smtClean="0"/>
              <a:t>. </a:t>
            </a:r>
            <a:r>
              <a:rPr lang="vi-VN" dirty="0" smtClean="0"/>
              <a:t>Puteți chiar să personalizați aspectul raportului</a:t>
            </a:r>
            <a:r>
              <a:rPr lang="vi-VN" dirty="0" smtClean="0"/>
              <a:t>.</a:t>
            </a:r>
            <a:endParaRPr lang="en-US" dirty="0" smtClean="0"/>
          </a:p>
          <a:p>
            <a:pPr indent="457200"/>
            <a:endParaRPr lang="en-US" dirty="0" smtClean="0"/>
          </a:p>
          <a:p>
            <a:pPr indent="457200">
              <a:buFont typeface="Arial" pitchFamily="34" charset="0"/>
              <a:buChar char="•"/>
            </a:pPr>
            <a:r>
              <a:rPr lang="vi-VN" b="1" dirty="0" smtClean="0"/>
              <a:t>Macro-uri</a:t>
            </a:r>
            <a:r>
              <a:rPr lang="en-US" dirty="0" smtClean="0"/>
              <a:t>: </a:t>
            </a:r>
            <a:r>
              <a:rPr lang="vi-VN" dirty="0" smtClean="0"/>
              <a:t>Macro-urile </a:t>
            </a:r>
            <a:r>
              <a:rPr lang="vi-VN" dirty="0" smtClean="0"/>
              <a:t>sunt mini constructii de programare pentru computer. Acestea vă permit să configurați comenzi și procese în formularele dvs., cum ar fi căutarea, mutarea într-o altă înregistrare sau rularea unei formule</a:t>
            </a:r>
            <a:r>
              <a:rPr lang="vi-VN" dirty="0" smtClean="0"/>
              <a:t>.</a:t>
            </a:r>
            <a:endParaRPr lang="en-US" dirty="0" smtClean="0"/>
          </a:p>
          <a:p>
            <a:pPr indent="457200"/>
            <a:endParaRPr lang="en-US" dirty="0" smtClean="0"/>
          </a:p>
          <a:p>
            <a:pPr indent="457200">
              <a:buFont typeface="Arial" pitchFamily="34" charset="0"/>
              <a:buChar char="•"/>
            </a:pPr>
            <a:r>
              <a:rPr lang="vi-VN" b="1" dirty="0" smtClean="0"/>
              <a:t>Module:</a:t>
            </a:r>
            <a:r>
              <a:rPr lang="en-US" b="1" dirty="0" smtClean="0"/>
              <a:t> </a:t>
            </a:r>
            <a:r>
              <a:rPr lang="vi-VN" dirty="0" smtClean="0"/>
              <a:t>Modulele </a:t>
            </a:r>
            <a:r>
              <a:rPr lang="vi-VN" dirty="0" smtClean="0"/>
              <a:t>sunt proceduri (funcții) pe care le puteți scrie folosind Visual Basic pentru aplicații (VBA).</a:t>
            </a:r>
            <a:endParaRPr lang="en-US" dirty="0" smtClean="0"/>
          </a:p>
          <a:p>
            <a:pPr indent="45720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028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D5B5F17-9DE5-4C94-97D3-078A30271BC5}"/>
              </a:ext>
            </a:extLst>
          </p:cNvPr>
          <p:cNvSpPr txBox="1"/>
          <p:nvPr/>
        </p:nvSpPr>
        <p:spPr>
          <a:xfrm>
            <a:off x="3247237" y="41565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7200"/>
              </a:spcBef>
              <a:spcAft>
                <a:spcPts val="2400"/>
              </a:spcAft>
              <a:tabLst>
                <a:tab pos="228600" algn="l"/>
              </a:tabLst>
            </a:pPr>
            <a:r>
              <a:rPr lang="en-US" sz="2400" b="1" dirty="0" smtClean="0"/>
              <a:t>Microsoft </a:t>
            </a:r>
            <a:r>
              <a:rPr lang="en-US" sz="2400" b="1" dirty="0" smtClean="0"/>
              <a:t>Access DBMS</a:t>
            </a:r>
            <a:endParaRPr lang="en-US" sz="2400" b="1" kern="1600" dirty="0">
              <a:effectLst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75" y="0"/>
            <a:ext cx="1381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695956" y="529270"/>
            <a:ext cx="3142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Microsoft Access Data </a:t>
            </a:r>
            <a:r>
              <a:rPr lang="en-US" dirty="0" smtClean="0"/>
              <a:t>Types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7286" y="1004569"/>
          <a:ext cx="11619915" cy="5740887"/>
        </p:xfrm>
        <a:graphic>
          <a:graphicData uri="http://schemas.openxmlformats.org/drawingml/2006/table">
            <a:tbl>
              <a:tblPr/>
              <a:tblGrid>
                <a:gridCol w="2245253"/>
                <a:gridCol w="5501357"/>
                <a:gridCol w="3873305"/>
              </a:tblGrid>
              <a:tr h="189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Type of Data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Description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Size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8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Short Text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Text, including numbers which does not need calculation. (e.g., Mobile numbers).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Up to 255 characters.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2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Long Text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This data type is used for lengthy text or alphanumeric data.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Maximum </a:t>
                      </a:r>
                      <a:r>
                        <a:rPr lang="en-US" sz="1400" dirty="0" smtClean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63,999 </a:t>
                      </a:r>
                      <a:r>
                        <a:rPr lang="en-US" sz="1400" dirty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characters.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42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Number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Numeric data type used for storing mathematical calculations.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1, 2, 4, 8, and 16 bytes.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42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Date/Time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Store Date/time for the years 100 through 9999.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 bytes.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8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Currency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allows you to store currency values and numeric data with one to four decimal places.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8 bytes.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34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Auto Number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Assign a unique number or assigned by Microsoft Access when any new record is created. Usually used as the primary key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Four bytes (16 bytes if it is set as a Replication ID).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42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Yes/No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only stores logical values Yes and No.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 bit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8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Attachment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It stores files, such as digital photos. Multiple files can be attached per record.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Up to 2</a:t>
                      </a:r>
                      <a:b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GB Data can be stored.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642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OLE objects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OLE objects can store audio, video, other Binary Large Objects.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Up to 2</a:t>
                      </a:r>
                      <a:b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GB data can be stored.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88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Hyperlink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Text or combinations of text and numbers stored. That text is used as hyperlink address.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Each part of a Hyperlink data type allows you to store a maximum 2048</a:t>
                      </a:r>
                      <a:b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</a:b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characters.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388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Calculated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Helps you to create an expression that uses data from one or more fields.</a:t>
                      </a:r>
                      <a:endParaRPr lang="en-US" sz="14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You can create an expression which uses data from one or more fields.</a:t>
                      </a: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7553" marR="7553" marT="7553" marB="75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6028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D5B5F17-9DE5-4C94-97D3-078A30271BC5}"/>
              </a:ext>
            </a:extLst>
          </p:cNvPr>
          <p:cNvSpPr txBox="1"/>
          <p:nvPr/>
        </p:nvSpPr>
        <p:spPr>
          <a:xfrm>
            <a:off x="3795877" y="0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7200"/>
              </a:spcBef>
              <a:spcAft>
                <a:spcPts val="2400"/>
              </a:spcAft>
              <a:tabLst>
                <a:tab pos="228600" algn="l"/>
              </a:tabLst>
            </a:pPr>
            <a:r>
              <a:rPr lang="en-US" sz="2400" b="1" dirty="0" smtClean="0"/>
              <a:t>Microsoft </a:t>
            </a:r>
            <a:r>
              <a:rPr lang="en-US" sz="2400" b="1" dirty="0" smtClean="0"/>
              <a:t>Access DBMS</a:t>
            </a:r>
            <a:endParaRPr lang="en-US" sz="2400" b="1" kern="1600" dirty="0">
              <a:effectLst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75" y="0"/>
            <a:ext cx="1381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78836" y="838759"/>
            <a:ext cx="3595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Diferențele dintre Access și Excel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65757" y="2106860"/>
          <a:ext cx="11619916" cy="2863725"/>
        </p:xfrm>
        <a:graphic>
          <a:graphicData uri="http://schemas.openxmlformats.org/drawingml/2006/table">
            <a:tbl>
              <a:tblPr/>
              <a:tblGrid>
                <a:gridCol w="5809958"/>
                <a:gridCol w="5809958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Access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Excel</a:t>
                      </a:r>
                      <a:endParaRPr lang="en-US" sz="18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Deals with text, numbers, files and all kinds of </a:t>
                      </a:r>
                      <a:r>
                        <a:rPr lang="en-US" sz="1400" dirty="0" smtClean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data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Microsoft Excel generally deals with numerical </a:t>
                      </a:r>
                      <a:r>
                        <a:rPr lang="en-US" sz="1400" dirty="0" smtClean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data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All the data is stored one time, in one place</a:t>
                      </a:r>
                      <a:r>
                        <a:rPr lang="en-US" sz="1400" dirty="0" smtClean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Lots of worksheets or documents are a store with similar, repeated data</a:t>
                      </a:r>
                      <a:r>
                        <a:rPr lang="en-US" sz="1400" dirty="0" smtClean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Helps you to build highly functional data entry forms and </a:t>
                      </a:r>
                      <a:endParaRPr lang="en-US" sz="1400" dirty="0" smtClean="0">
                        <a:solidFill>
                          <a:srgbClr val="222222"/>
                        </a:solidFill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 smtClean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report </a:t>
                      </a:r>
                      <a:r>
                        <a:rPr lang="en-US" sz="1400" dirty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templates</a:t>
                      </a:r>
                      <a:r>
                        <a:rPr lang="en-US" sz="1400" dirty="0" smtClean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Only the primary data entry screen is available</a:t>
                      </a:r>
                      <a:r>
                        <a:rPr lang="en-US" sz="1400" dirty="0" smtClean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Users will be able to enter the data more efficiently and accurately</a:t>
                      </a:r>
                      <a:r>
                        <a:rPr lang="en-US" sz="1400" dirty="0" smtClean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Data accuracy and speed is not much because of the format</a:t>
                      </a:r>
                      <a:r>
                        <a:rPr lang="en-US" sz="1400" dirty="0" smtClean="0">
                          <a:solidFill>
                            <a:srgbClr val="222222"/>
                          </a:solidFill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6028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D5B5F17-9DE5-4C94-97D3-078A30271BC5}"/>
              </a:ext>
            </a:extLst>
          </p:cNvPr>
          <p:cNvSpPr txBox="1"/>
          <p:nvPr/>
        </p:nvSpPr>
        <p:spPr>
          <a:xfrm>
            <a:off x="3852148" y="0"/>
            <a:ext cx="4307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7200"/>
              </a:spcBef>
              <a:spcAft>
                <a:spcPts val="2400"/>
              </a:spcAft>
              <a:tabLst>
                <a:tab pos="228600" algn="l"/>
              </a:tabLst>
            </a:pPr>
            <a:r>
              <a:rPr lang="en-US" sz="2400" b="1" dirty="0" smtClean="0"/>
              <a:t>Microsoft </a:t>
            </a:r>
            <a:r>
              <a:rPr lang="en-US" sz="2400" b="1" dirty="0" smtClean="0"/>
              <a:t>Access DBMS</a:t>
            </a:r>
            <a:endParaRPr lang="en-US" sz="2400" b="1" kern="1600" dirty="0">
              <a:effectLst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75" y="0"/>
            <a:ext cx="1381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1013" y="944749"/>
          <a:ext cx="11704322" cy="509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161"/>
                <a:gridCol w="5852161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Avantajele</a:t>
                      </a:r>
                      <a:r>
                        <a:rPr lang="en-US" dirty="0" smtClean="0"/>
                        <a:t> MS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Dezavantajele</a:t>
                      </a:r>
                      <a:r>
                        <a:rPr lang="en-US" dirty="0" smtClean="0"/>
                        <a:t> MS Access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vi-VN" sz="1600" dirty="0" smtClean="0"/>
                        <a:t>• Access oferă un sistem de gestionare a bazelor de date relaționale complet funcțional în câteva minute.</a:t>
                      </a:r>
                      <a:endParaRPr lang="en-US" sz="1600" dirty="0" smtClean="0"/>
                    </a:p>
                    <a:p>
                      <a:r>
                        <a:rPr lang="vi-VN" sz="1600" dirty="0" smtClean="0"/>
                        <a:t>• Ușor de importat date din mai multe surse în Access</a:t>
                      </a:r>
                      <a:endParaRPr lang="en-US" sz="1600" dirty="0" smtClean="0"/>
                    </a:p>
                    <a:p>
                      <a:r>
                        <a:rPr lang="vi-VN" sz="1600" dirty="0" smtClean="0"/>
                        <a:t>• Puteți personaliza cu ușurință Accesul în funcție de nevoile personale și ale companiei</a:t>
                      </a:r>
                      <a:endParaRPr lang="en-US" sz="1600" dirty="0" smtClean="0"/>
                    </a:p>
                    <a:p>
                      <a:r>
                        <a:rPr lang="vi-VN" sz="1600" dirty="0" smtClean="0"/>
                        <a:t>• Microsoft Access online funcționează bine cu multe dintre limbile de dezvoltare care funcționează pe sistemul de operare Windows</a:t>
                      </a:r>
                      <a:endParaRPr lang="en-US" sz="1600" dirty="0" smtClean="0"/>
                    </a:p>
                    <a:p>
                      <a:r>
                        <a:rPr lang="vi-VN" sz="1600" dirty="0" smtClean="0"/>
                        <a:t>• Este robust și flexibil și poate îndeplini orice activitate dificilă de birou sau baze de date industriale.</a:t>
                      </a:r>
                      <a:endParaRPr lang="en-US" sz="1600" dirty="0" smtClean="0"/>
                    </a:p>
                    <a:p>
                      <a:r>
                        <a:rPr lang="vi-VN" sz="1600" dirty="0" smtClean="0"/>
                        <a:t>• MS-Access vă permite să vă conectați la datele din locația existentă și să le utilizați pentru vizualizare, actualizare, interogare și raportare.</a:t>
                      </a:r>
                      <a:endParaRPr lang="en-US" sz="1600" dirty="0" smtClean="0"/>
                    </a:p>
                    <a:p>
                      <a:r>
                        <a:rPr lang="vi-VN" sz="1600" dirty="0" smtClean="0"/>
                        <a:t>• Vă permite să creați tabele, interogări, formulare și rapoarte și să vă conectați cu ajutorul Macro-urilor</a:t>
                      </a:r>
                      <a:endParaRPr lang="en-US" sz="1600" dirty="0" smtClean="0"/>
                    </a:p>
                    <a:p>
                      <a:r>
                        <a:rPr lang="vi-VN" sz="1600" dirty="0" smtClean="0"/>
                        <a:t>• Macros in Access este o construcție simplă de programare cu care puteți să adăugați funcționalități bazei de date.</a:t>
                      </a:r>
                      <a:endParaRPr lang="en-US" sz="1600" dirty="0" smtClean="0"/>
                    </a:p>
                    <a:p>
                      <a:r>
                        <a:rPr lang="vi-VN" sz="1600" dirty="0" smtClean="0"/>
                        <a:t>• Microsoft Access online poate efectua îmbinări eterogene între diverse seturi de date stocate pe diferite platforme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600" dirty="0" smtClean="0"/>
                        <a:t>• Baza de date Microsoft Access este utilă pentru sectoarele de afaceri mici și mijlocii. Cu toate acestea, nu este util pentru organizațiile mari</a:t>
                      </a:r>
                      <a:endParaRPr lang="en-US" sz="1600" dirty="0" smtClean="0"/>
                    </a:p>
                    <a:p>
                      <a:r>
                        <a:rPr lang="vi-VN" sz="1600" dirty="0" smtClean="0"/>
                        <a:t>• Lipsește robustețe în comparație cu sistemele dbms precum MS SQL Server sau Oracle</a:t>
                      </a:r>
                      <a:endParaRPr lang="en-US" sz="1600" dirty="0" smtClean="0"/>
                    </a:p>
                    <a:p>
                      <a:r>
                        <a:rPr lang="vi-VN" sz="1600" dirty="0" smtClean="0"/>
                        <a:t>• Toate informațiile din baza de date sunt salvate într-un singur fișier. Acest lucru poate încetini rapoartele, interogările și formularele</a:t>
                      </a:r>
                      <a:endParaRPr lang="en-US" sz="1600" dirty="0" smtClean="0"/>
                    </a:p>
                    <a:p>
                      <a:r>
                        <a:rPr lang="vi-VN" sz="1600" dirty="0" smtClean="0"/>
                        <a:t>• Limita tehnică este de 255 de utilizatori concurenți. Cu toate acestea, limita reală este de numai 10 până la 80 (în funcție de tipul de aplicație pe care o utilizați)</a:t>
                      </a:r>
                      <a:endParaRPr lang="en-US" sz="1600" dirty="0" smtClean="0"/>
                    </a:p>
                    <a:p>
                      <a:r>
                        <a:rPr lang="vi-VN" sz="1600" dirty="0" smtClean="0"/>
                        <a:t>• Necesită mult mai multă învățare și instruire în comparație cu alte programe Microsoft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6028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75" y="0"/>
            <a:ext cx="1381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D5B5F17-9DE5-4C94-97D3-078A30271BC5}"/>
              </a:ext>
            </a:extLst>
          </p:cNvPr>
          <p:cNvSpPr txBox="1"/>
          <p:nvPr/>
        </p:nvSpPr>
        <p:spPr>
          <a:xfrm>
            <a:off x="3852148" y="0"/>
            <a:ext cx="4307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7200"/>
              </a:spcBef>
              <a:spcAft>
                <a:spcPts val="2400"/>
              </a:spcAft>
              <a:tabLst>
                <a:tab pos="228600" algn="l"/>
              </a:tabLst>
            </a:pPr>
            <a:r>
              <a:rPr lang="en-US" sz="2400" b="1" dirty="0" smtClean="0"/>
              <a:t>Microsoft </a:t>
            </a:r>
            <a:r>
              <a:rPr lang="en-US" sz="2400" b="1" dirty="0" smtClean="0"/>
              <a:t>Access DBMS</a:t>
            </a:r>
            <a:endParaRPr lang="en-US" sz="2400" b="1" kern="1600" dirty="0">
              <a:effectLst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6228" y="430795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Start Microsoft Access</a:t>
            </a:r>
            <a:endParaRPr lang="en-US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0165" y="1505244"/>
            <a:ext cx="346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From Windows, ‘Start’ button.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69612" y="1448971"/>
            <a:ext cx="482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Desktop, Right Click&gt; ‘New’ option</a:t>
            </a:r>
            <a:endParaRPr lang="en-US" dirty="0"/>
          </a:p>
        </p:txBody>
      </p:sp>
      <p:pic>
        <p:nvPicPr>
          <p:cNvPr id="12" name="Picture 11" descr="Microsoft Access Tutorial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50165" y="2007285"/>
            <a:ext cx="5655213" cy="4604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Microsoft Access Tutorial"/>
          <p:cNvPicPr/>
          <p:nvPr/>
        </p:nvPicPr>
        <p:blipFill>
          <a:blip r:embed="rId4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443004" y="1997612"/>
            <a:ext cx="5556738" cy="4674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75" y="0"/>
            <a:ext cx="1381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D5B5F17-9DE5-4C94-97D3-078A30271BC5}"/>
              </a:ext>
            </a:extLst>
          </p:cNvPr>
          <p:cNvSpPr txBox="1"/>
          <p:nvPr/>
        </p:nvSpPr>
        <p:spPr>
          <a:xfrm>
            <a:off x="3852148" y="0"/>
            <a:ext cx="4307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ts val="7200"/>
              </a:spcBef>
              <a:spcAft>
                <a:spcPts val="2400"/>
              </a:spcAft>
              <a:tabLst>
                <a:tab pos="228600" algn="l"/>
              </a:tabLst>
            </a:pPr>
            <a:r>
              <a:rPr lang="en-US" sz="2400" b="1" dirty="0" smtClean="0"/>
              <a:t>Microsoft </a:t>
            </a:r>
            <a:r>
              <a:rPr lang="en-US" sz="2400" b="1" dirty="0" smtClean="0"/>
              <a:t>Access DBMS</a:t>
            </a:r>
            <a:endParaRPr lang="en-US" sz="2400" b="1" kern="1600" dirty="0">
              <a:effectLst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6228" y="430795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Start Microsoft Access</a:t>
            </a:r>
            <a:endParaRPr lang="en-US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From Windows, </a:t>
            </a: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‘</a:t>
            </a: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Start</a:t>
            </a: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’</a:t>
            </a:r>
            <a:r>
              <a:rPr kumimoji="0" lang="en-US" sz="13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 pitchFamily="34" charset="0"/>
                <a:ea typeface="Calibri" pitchFamily="34" charset="0"/>
                <a:cs typeface="Arial" pitchFamily="34" charset="0"/>
              </a:rPr>
              <a:t> button.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 descr="Microsoft Access Tutorial"/>
          <p:cNvPicPr/>
          <p:nvPr/>
        </p:nvPicPr>
        <p:blipFill>
          <a:blip r:embed="rId3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589650" y="1125415"/>
            <a:ext cx="9059594" cy="5303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52263BC723F04EAC13E442A33E2F21" ma:contentTypeVersion="2" ma:contentTypeDescription="Create a new document." ma:contentTypeScope="" ma:versionID="ab11429570cfb788ed841cc1e3808cd3">
  <xsd:schema xmlns:xsd="http://www.w3.org/2001/XMLSchema" xmlns:xs="http://www.w3.org/2001/XMLSchema" xmlns:p="http://schemas.microsoft.com/office/2006/metadata/properties" xmlns:ns2="cf602098-75f9-4c0e-be8f-88f0333fa7cb" targetNamespace="http://schemas.microsoft.com/office/2006/metadata/properties" ma:root="true" ma:fieldsID="3874fc48149a3d6c6c744ae9115eb69c" ns2:_="">
    <xsd:import namespace="cf602098-75f9-4c0e-be8f-88f0333fa7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602098-75f9-4c0e-be8f-88f0333fa7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4A2AEB0-64EA-442F-8100-E1580F4DF626}"/>
</file>

<file path=docProps/app.xml><?xml version="1.0" encoding="utf-8"?>
<Properties xmlns="http://schemas.openxmlformats.org/officeDocument/2006/extended-properties" xmlns:vt="http://schemas.openxmlformats.org/officeDocument/2006/docPropsVTypes">
  <Template>{F6A4D9A9-93D3-40F2-A845-B0511DDE0F34}tf11665031_win32</Template>
  <TotalTime>413</TotalTime>
  <Words>1152</Words>
  <Application>Microsoft Office PowerPoint</Application>
  <PresentationFormat>Custom</PresentationFormat>
  <Paragraphs>101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SlateVTI</vt:lpstr>
      <vt:lpstr>  Instrumente software pentru afaceri    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Instrumente software pentru afaceri</dc:title>
  <dc:creator>AllUser</dc:creator>
  <cp:lastModifiedBy>Windows User</cp:lastModifiedBy>
  <cp:revision>29</cp:revision>
  <dcterms:created xsi:type="dcterms:W3CDTF">2022-02-20T19:12:50Z</dcterms:created>
  <dcterms:modified xsi:type="dcterms:W3CDTF">2022-04-12T12:51:49Z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0x0101009552263BC723F04EAC13E442A33E2F21</vt:lpwstr>
  </property>
</Properties>
</file>