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50255-E516-4B03-B589-41CC3F480775}" type="datetimeFigureOut">
              <a:rPr lang="pt-BR" smtClean="0"/>
              <a:pPr/>
              <a:t>30/11/2020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58477-0CEE-427D-AA7B-9D23BF6A937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58477-0CEE-427D-AA7B-9D23BF6A9371}" type="slidenum">
              <a:rPr lang="pt-BR" smtClean="0"/>
              <a:pPr/>
              <a:t>3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58477-0CEE-427D-AA7B-9D23BF6A9371}" type="slidenum">
              <a:rPr lang="pt-BR" smtClean="0"/>
              <a:pPr/>
              <a:t>4</a:t>
            </a:fld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58477-0CEE-427D-AA7B-9D23BF6A9371}" type="slidenum">
              <a:rPr lang="pt-BR" smtClean="0"/>
              <a:pPr/>
              <a:t>5</a:t>
            </a:fld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58477-0CEE-427D-AA7B-9D23BF6A9371}" type="slidenum">
              <a:rPr lang="pt-BR" smtClean="0"/>
              <a:pPr/>
              <a:t>6</a:t>
            </a:fld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58477-0CEE-427D-AA7B-9D23BF6A9371}" type="slidenum">
              <a:rPr lang="pt-BR" smtClean="0"/>
              <a:pPr/>
              <a:t>7</a:t>
            </a:fld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58477-0CEE-427D-AA7B-9D23BF6A9371}" type="slidenum">
              <a:rPr lang="pt-BR" smtClean="0"/>
              <a:pPr/>
              <a:t>8</a:t>
            </a:fld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58477-0CEE-427D-AA7B-9D23BF6A9371}" type="slidenum">
              <a:rPr lang="pt-BR" smtClean="0"/>
              <a:pPr/>
              <a:t>9</a:t>
            </a:fld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58477-0CEE-427D-AA7B-9D23BF6A9371}" type="slidenum">
              <a:rPr lang="pt-BR" smtClean="0"/>
              <a:pPr/>
              <a:t>10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4A7D-9D98-4BC8-BC87-062D2A9B454C}" type="datetimeFigureOut">
              <a:rPr lang="pt-BR" smtClean="0"/>
              <a:pPr/>
              <a:t>30/11/2020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A93E-6B81-4E1B-9E6A-76228DCFF95F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4A7D-9D98-4BC8-BC87-062D2A9B454C}" type="datetimeFigureOut">
              <a:rPr lang="pt-BR" smtClean="0"/>
              <a:pPr/>
              <a:t>30/11/2020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A93E-6B81-4E1B-9E6A-76228DCFF95F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4A7D-9D98-4BC8-BC87-062D2A9B454C}" type="datetimeFigureOut">
              <a:rPr lang="pt-BR" smtClean="0"/>
              <a:pPr/>
              <a:t>30/11/2020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A93E-6B81-4E1B-9E6A-76228DCFF95F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4A7D-9D98-4BC8-BC87-062D2A9B454C}" type="datetimeFigureOut">
              <a:rPr lang="pt-BR" smtClean="0"/>
              <a:pPr/>
              <a:t>30/11/2020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A93E-6B81-4E1B-9E6A-76228DCFF95F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4A7D-9D98-4BC8-BC87-062D2A9B454C}" type="datetimeFigureOut">
              <a:rPr lang="pt-BR" smtClean="0"/>
              <a:pPr/>
              <a:t>30/11/2020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A93E-6B81-4E1B-9E6A-76228DCFF95F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4A7D-9D98-4BC8-BC87-062D2A9B454C}" type="datetimeFigureOut">
              <a:rPr lang="pt-BR" smtClean="0"/>
              <a:pPr/>
              <a:t>30/11/2020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A93E-6B81-4E1B-9E6A-76228DCFF95F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4A7D-9D98-4BC8-BC87-062D2A9B454C}" type="datetimeFigureOut">
              <a:rPr lang="pt-BR" smtClean="0"/>
              <a:pPr/>
              <a:t>30/11/2020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A93E-6B81-4E1B-9E6A-76228DCFF95F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4A7D-9D98-4BC8-BC87-062D2A9B454C}" type="datetimeFigureOut">
              <a:rPr lang="pt-BR" smtClean="0"/>
              <a:pPr/>
              <a:t>30/11/2020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A93E-6B81-4E1B-9E6A-76228DCFF95F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4A7D-9D98-4BC8-BC87-062D2A9B454C}" type="datetimeFigureOut">
              <a:rPr lang="pt-BR" smtClean="0"/>
              <a:pPr/>
              <a:t>30/11/2020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A93E-6B81-4E1B-9E6A-76228DCFF95F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4A7D-9D98-4BC8-BC87-062D2A9B454C}" type="datetimeFigureOut">
              <a:rPr lang="pt-BR" smtClean="0"/>
              <a:pPr/>
              <a:t>30/11/2020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A93E-6B81-4E1B-9E6A-76228DCFF95F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4A7D-9D98-4BC8-BC87-062D2A9B454C}" type="datetimeFigureOut">
              <a:rPr lang="pt-BR" smtClean="0"/>
              <a:pPr/>
              <a:t>30/11/2020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A93E-6B81-4E1B-9E6A-76228DCFF95F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F4A7D-9D98-4BC8-BC87-062D2A9B454C}" type="datetimeFigureOut">
              <a:rPr lang="pt-BR" smtClean="0"/>
              <a:pPr/>
              <a:t>30/11/2020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1A93E-6B81-4E1B-9E6A-76228DCFF95F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908719"/>
          </a:xfrm>
          <a:blipFill>
            <a:blip r:embed="rId2" cstate="print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Estrutura de Dados – Árvore Binária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1196752"/>
            <a:ext cx="6552728" cy="86409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</a:rPr>
              <a:t>Em estrutura de dados, árvores são construídas por um conjunto de </a:t>
            </a:r>
            <a:r>
              <a:rPr lang="pt-BR" sz="2800" dirty="0" smtClean="0">
                <a:solidFill>
                  <a:schemeClr val="tx1"/>
                </a:solidFill>
              </a:rPr>
              <a:t>nós. 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51520" y="2060848"/>
            <a:ext cx="4968552" cy="4392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lvl="0" algn="just">
              <a:spcBef>
                <a:spcPct val="20000"/>
              </a:spcBef>
            </a:pPr>
            <a:r>
              <a:rPr lang="pt-BR" sz="2800" dirty="0" smtClean="0"/>
              <a:t>O nó principal é apontado por um ponteiro chamado de raiz. Todo acesso é feito pela raiz. </a:t>
            </a:r>
          </a:p>
          <a:p>
            <a:pPr algn="just">
              <a:spcBef>
                <a:spcPct val="20000"/>
              </a:spcBef>
            </a:pPr>
            <a:r>
              <a:rPr lang="pt-BR" sz="2800" dirty="0" smtClean="0"/>
              <a:t>A estrutura é organizada de tal forma que um nó possa ter 0, 1 ou no máximo 2 nós descendentes. O </a:t>
            </a:r>
            <a:r>
              <a:rPr lang="pt-BR" sz="2800" dirty="0"/>
              <a:t>número de subárvores de cada nó </a:t>
            </a:r>
            <a:r>
              <a:rPr lang="pt-BR" sz="2800" dirty="0" smtClean="0"/>
              <a:t>determina o grau </a:t>
            </a:r>
            <a:r>
              <a:rPr lang="pt-BR" sz="2800" dirty="0"/>
              <a:t>do nó. Subárvores podem ter grau 1 ou 2, enquanto as folhas terão grau 0</a:t>
            </a:r>
            <a:r>
              <a:rPr lang="pt-BR" sz="2800" dirty="0" smtClean="0"/>
              <a:t>.</a:t>
            </a:r>
          </a:p>
          <a:p>
            <a:pPr lvl="0" algn="just">
              <a:spcBef>
                <a:spcPct val="20000"/>
              </a:spcBef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agem 5" descr="Estrutura_Nó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4248" y="1196752"/>
            <a:ext cx="2088232" cy="936104"/>
          </a:xfrm>
          <a:prstGeom prst="rect">
            <a:avLst/>
          </a:prstGeom>
        </p:spPr>
      </p:pic>
      <p:pic>
        <p:nvPicPr>
          <p:cNvPr id="8" name="Imagem 7" descr="Grau_Arvore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64088" y="2420888"/>
            <a:ext cx="3528392" cy="38884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0" y="6691672"/>
            <a:ext cx="9144000" cy="19371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1520" y="2708920"/>
            <a:ext cx="8712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dirty="0" smtClean="0"/>
              <a:t>Obrigado!</a:t>
            </a:r>
            <a:endParaRPr lang="pt-BR" sz="8000" dirty="0">
              <a:solidFill>
                <a:schemeClr val="tx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6691672"/>
            <a:ext cx="9144000" cy="19371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908719"/>
          </a:xfrm>
          <a:blipFill>
            <a:blip r:embed="rId3" cstate="print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Estrutura de Dados – Árvore Binária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1196752"/>
            <a:ext cx="4248472" cy="115212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800" dirty="0" smtClean="0">
                <a:solidFill>
                  <a:schemeClr val="tx1"/>
                </a:solidFill>
              </a:rPr>
              <a:t>Árvore </a:t>
            </a:r>
            <a:r>
              <a:rPr lang="pt-BR" sz="2800" dirty="0">
                <a:solidFill>
                  <a:schemeClr val="tx1"/>
                </a:solidFill>
              </a:rPr>
              <a:t>estritamente </a:t>
            </a:r>
            <a:r>
              <a:rPr lang="pt-BR" sz="2800" dirty="0" smtClean="0">
                <a:solidFill>
                  <a:schemeClr val="tx1"/>
                </a:solidFill>
              </a:rPr>
              <a:t>binária </a:t>
            </a:r>
            <a:r>
              <a:rPr lang="pt-BR" sz="2800" dirty="0">
                <a:solidFill>
                  <a:schemeClr val="tx1"/>
                </a:solidFill>
              </a:rPr>
              <a:t>todos seus nós terão grau 0 ou </a:t>
            </a:r>
            <a:r>
              <a:rPr lang="pt-BR" sz="2800" dirty="0" smtClean="0">
                <a:solidFill>
                  <a:schemeClr val="tx1"/>
                </a:solidFill>
              </a:rPr>
              <a:t>2.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644008" y="1196752"/>
            <a:ext cx="4248472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Árvore completa é também  estritamente binária.</a:t>
            </a:r>
          </a:p>
        </p:txBody>
      </p:sp>
      <p:pic>
        <p:nvPicPr>
          <p:cNvPr id="9" name="Imagem 8" descr="Grau_Arvor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2276872"/>
            <a:ext cx="4248472" cy="4032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m 9" descr="arvore_binaria_nivel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6016" y="2276872"/>
            <a:ext cx="4176464" cy="40324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0" y="6691672"/>
            <a:ext cx="9144000" cy="19371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908719"/>
          </a:xfrm>
          <a:blipFill>
            <a:blip r:embed="rId4" cstate="print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Estrutura de Dados – Árvore Binária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27984" y="1052736"/>
            <a:ext cx="4248472" cy="1008112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>
                <a:solidFill>
                  <a:schemeClr val="tx1"/>
                </a:solidFill>
              </a:rPr>
              <a:t>A estrutura cresce da raiz para as folhas, portanto existe </a:t>
            </a:r>
            <a:r>
              <a:rPr lang="pt-BR" sz="2000" dirty="0">
                <a:solidFill>
                  <a:schemeClr val="tx1"/>
                </a:solidFill>
              </a:rPr>
              <a:t>um único caminho </a:t>
            </a:r>
            <a:r>
              <a:rPr lang="pt-BR" sz="2000" dirty="0" smtClean="0">
                <a:solidFill>
                  <a:schemeClr val="tx1"/>
                </a:solidFill>
              </a:rPr>
              <a:t>da </a:t>
            </a:r>
            <a:r>
              <a:rPr lang="pt-BR" sz="2000" dirty="0">
                <a:solidFill>
                  <a:schemeClr val="tx1"/>
                </a:solidFill>
              </a:rPr>
              <a:t>raiz </a:t>
            </a:r>
            <a:r>
              <a:rPr lang="pt-BR" sz="2000" dirty="0" smtClean="0">
                <a:solidFill>
                  <a:schemeClr val="tx1"/>
                </a:solidFill>
              </a:rPr>
              <a:t>para qualquer nó.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79512" y="1052736"/>
            <a:ext cx="417646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</a:pPr>
            <a:r>
              <a:rPr lang="pt-BR" sz="2000" dirty="0"/>
              <a:t>O nível do nó raiz </a:t>
            </a:r>
            <a:r>
              <a:rPr lang="pt-BR" sz="2000" dirty="0" smtClean="0"/>
              <a:t>é 0</a:t>
            </a:r>
            <a:r>
              <a:rPr lang="pt-BR" sz="2000" dirty="0"/>
              <a:t>, e a cada geração de subárvores o nível receberá o incremento de 1 para essa geração</a:t>
            </a:r>
            <a:r>
              <a:rPr lang="pt-BR" sz="2000" dirty="0" smtClean="0"/>
              <a:t>.</a:t>
            </a:r>
          </a:p>
          <a:p>
            <a:pPr lvl="0" algn="just">
              <a:spcBef>
                <a:spcPct val="20000"/>
              </a:spcBef>
            </a:pPr>
            <a:endParaRPr lang="pt-BR" sz="2000" dirty="0" smtClean="0"/>
          </a:p>
          <a:p>
            <a:pPr lvl="0" algn="just">
              <a:spcBef>
                <a:spcPct val="20000"/>
              </a:spcBef>
            </a:pPr>
            <a:r>
              <a:rPr lang="pt-BR" sz="2000" dirty="0" smtClean="0"/>
              <a:t>A </a:t>
            </a:r>
            <a:r>
              <a:rPr lang="pt-BR" sz="2000" dirty="0"/>
              <a:t>altura(h) de uma árvore será a altura(h) da sua raiz, dado que a altura de um nó é o comprimento do caminho mais longo entre ele e uma de suas folhas de maior profundidade</a:t>
            </a:r>
            <a:r>
              <a:rPr lang="pt-BR" sz="2000" dirty="0" smtClean="0"/>
              <a:t>.</a:t>
            </a:r>
          </a:p>
          <a:p>
            <a:pPr lvl="0" algn="just">
              <a:spcBef>
                <a:spcPct val="20000"/>
              </a:spcBef>
            </a:pPr>
            <a:endParaRPr lang="pt-BR" sz="2000" dirty="0" smtClean="0"/>
          </a:p>
          <a:p>
            <a:pPr algn="just">
              <a:spcBef>
                <a:spcPct val="20000"/>
              </a:spcBef>
            </a:pPr>
            <a:r>
              <a:rPr lang="pt-BR" sz="2000" dirty="0"/>
              <a:t>A profundidade </a:t>
            </a:r>
            <a:r>
              <a:rPr lang="pt-BR" sz="2000" dirty="0" smtClean="0"/>
              <a:t>de um nó </a:t>
            </a:r>
            <a:r>
              <a:rPr lang="pt-BR" sz="2000" dirty="0"/>
              <a:t>é a distância percorrida da raiz a este nó</a:t>
            </a:r>
            <a:r>
              <a:rPr lang="pt-BR" sz="2000" dirty="0" smtClean="0"/>
              <a:t>.</a:t>
            </a:r>
          </a:p>
          <a:p>
            <a:pPr algn="just">
              <a:spcBef>
                <a:spcPct val="20000"/>
              </a:spcBef>
            </a:pPr>
            <a:endParaRPr lang="pt-BR" sz="2000" dirty="0" smtClean="0"/>
          </a:p>
          <a:p>
            <a:pPr algn="just">
              <a:spcBef>
                <a:spcPct val="20000"/>
              </a:spcBef>
            </a:pPr>
            <a:r>
              <a:rPr lang="pt-BR" sz="2000" dirty="0"/>
              <a:t>Em árvores não balanceadas valem as mesmas regras para determinar o nível, altura e profundidade</a:t>
            </a:r>
            <a:r>
              <a:rPr lang="pt-BR" sz="2000" dirty="0" smtClean="0"/>
              <a:t>.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m 7" descr="Altura_Arvore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2348880"/>
            <a:ext cx="4248472" cy="4248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0" y="6691672"/>
            <a:ext cx="9144000" cy="19371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908719"/>
          </a:xfrm>
          <a:blipFill>
            <a:blip r:embed="rId4" cstate="print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Estrutura de Dados – Árvore Binária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1196752"/>
            <a:ext cx="4104456" cy="72008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sz="2000" dirty="0">
                <a:solidFill>
                  <a:schemeClr val="tx1"/>
                </a:solidFill>
              </a:rPr>
              <a:t>Árvores binárias podem ser representadas matematicamente por conjuntos disjuntos.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51520" y="2132856"/>
          <a:ext cx="4464496" cy="2160240"/>
        </p:xfrm>
        <a:graphic>
          <a:graphicData uri="http://schemas.openxmlformats.org/drawingml/2006/table">
            <a:tbl>
              <a:tblPr/>
              <a:tblGrid>
                <a:gridCol w="3369974"/>
                <a:gridCol w="1094522"/>
              </a:tblGrid>
              <a:tr h="21602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Arial"/>
                          <a:ea typeface="Calibri"/>
                          <a:cs typeface="Times New Roman"/>
                        </a:rPr>
                        <a:t>A= {21,16,28,9,18,23,31,7,12,17,20} 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Arial"/>
                          <a:ea typeface="Calibri"/>
                          <a:cs typeface="Times New Roman"/>
                        </a:rPr>
                        <a:t>B= {16,9,18,7,12,17,20}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Arial"/>
                          <a:ea typeface="Calibri"/>
                          <a:cs typeface="Times New Roman"/>
                        </a:rPr>
                        <a:t>C= {28,23,31}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Arial"/>
                          <a:ea typeface="Calibri"/>
                          <a:cs typeface="Times New Roman"/>
                        </a:rPr>
                        <a:t>D= {9,7,12}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Arial"/>
                          <a:ea typeface="Calibri"/>
                          <a:cs typeface="Times New Roman"/>
                        </a:rPr>
                        <a:t>E= {18,17,20}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Arial"/>
                          <a:ea typeface="Calibri"/>
                          <a:cs typeface="Times New Roman"/>
                        </a:rPr>
                        <a:t>F= {23}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Arial"/>
                          <a:ea typeface="Calibri"/>
                          <a:cs typeface="Times New Roman"/>
                        </a:rPr>
                        <a:t>G = {31}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Arial"/>
                          <a:ea typeface="Calibri"/>
                          <a:cs typeface="Times New Roman"/>
                        </a:rPr>
                        <a:t>H = {7}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Arial"/>
                          <a:ea typeface="Calibri"/>
                          <a:cs typeface="Times New Roman"/>
                        </a:rPr>
                        <a:t>I = {12}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Arial"/>
                          <a:ea typeface="Calibri"/>
                          <a:cs typeface="Times New Roman"/>
                        </a:rPr>
                        <a:t>J = {17}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Arial"/>
                          <a:ea typeface="Calibri"/>
                          <a:cs typeface="Times New Roman"/>
                        </a:rPr>
                        <a:t>k = {20}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292080" y="1268760"/>
            <a:ext cx="3094062" cy="432048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DIAGRAMA EULER-VENN</a:t>
            </a:r>
            <a:endParaRPr kumimoji="0" lang="pt-B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tree_conjuntos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0032" y="1844824"/>
            <a:ext cx="4054459" cy="3312368"/>
          </a:xfrm>
          <a:prstGeom prst="rect">
            <a:avLst/>
          </a:prstGeom>
        </p:spPr>
      </p:pic>
      <p:pic>
        <p:nvPicPr>
          <p:cNvPr id="10" name="Imagem 9" descr="tree_prompt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512" y="4509120"/>
            <a:ext cx="4608512" cy="2088232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79512" y="4149080"/>
            <a:ext cx="4608512" cy="360040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Representação:</a:t>
            </a:r>
            <a:r>
              <a:rPr kumimoji="0" lang="pt-BR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Organização de diretórios e subdiretórios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0" y="6691672"/>
            <a:ext cx="9144000" cy="19371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ítulo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908719"/>
          </a:xfrm>
          <a:blipFill>
            <a:blip r:embed="rId5" cstate="print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Estrutura de Dados – Árvore Binária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1196752"/>
            <a:ext cx="8784976" cy="547260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b="1" dirty="0">
                <a:solidFill>
                  <a:schemeClr val="tx1"/>
                </a:solidFill>
              </a:rPr>
              <a:t>Implementação </a:t>
            </a:r>
            <a:endParaRPr lang="pt-BR" sz="2400" b="1" dirty="0" smtClean="0">
              <a:solidFill>
                <a:schemeClr val="tx1"/>
              </a:solidFill>
            </a:endParaRPr>
          </a:p>
          <a:p>
            <a:pPr algn="just"/>
            <a:endParaRPr lang="pt-BR" sz="2400" b="1" dirty="0">
              <a:solidFill>
                <a:schemeClr val="tx1"/>
              </a:solidFill>
            </a:endParaRPr>
          </a:p>
          <a:p>
            <a:pPr algn="just"/>
            <a:r>
              <a:rPr lang="pt-BR" sz="2400" b="1" dirty="0" smtClean="0">
                <a:solidFill>
                  <a:schemeClr val="tx1"/>
                </a:solidFill>
              </a:rPr>
              <a:t>Estruturas dinâmicas:</a:t>
            </a:r>
            <a:r>
              <a:rPr lang="pt-BR" sz="2400" dirty="0" smtClean="0">
                <a:solidFill>
                  <a:schemeClr val="tx1"/>
                </a:solidFill>
              </a:rPr>
              <a:t> permitem o uso mais eficiente da memória, pois realiza alocação deste recurso sob demanda, sendo o limite a disponibilidade de espaço na memória, além de proporcionar reutilização do código para outras aplicações.</a:t>
            </a:r>
            <a:endParaRPr lang="pt-BR" sz="2400" b="1" dirty="0">
              <a:solidFill>
                <a:schemeClr val="tx1"/>
              </a:solidFill>
            </a:endParaRPr>
          </a:p>
          <a:p>
            <a:pPr algn="just"/>
            <a:endParaRPr lang="pt-BR" sz="2400" b="1" dirty="0" smtClean="0">
              <a:solidFill>
                <a:schemeClr val="tx1"/>
              </a:solidFill>
            </a:endParaRPr>
          </a:p>
          <a:p>
            <a:pPr algn="just"/>
            <a:r>
              <a:rPr lang="pt-BR" sz="2400" b="1" dirty="0" smtClean="0">
                <a:solidFill>
                  <a:schemeClr val="tx1"/>
                </a:solidFill>
              </a:rPr>
              <a:t>Estruturas estáticas</a:t>
            </a:r>
            <a:r>
              <a:rPr lang="pt-BR" sz="2400" b="1" dirty="0">
                <a:solidFill>
                  <a:schemeClr val="tx1"/>
                </a:solidFill>
              </a:rPr>
              <a:t>: </a:t>
            </a:r>
            <a:r>
              <a:rPr lang="pt-BR" sz="2400" dirty="0">
                <a:solidFill>
                  <a:schemeClr val="tx1"/>
                </a:solidFill>
              </a:rPr>
              <a:t>viável se a árvore </a:t>
            </a:r>
            <a:r>
              <a:rPr lang="pt-BR" sz="2400" dirty="0" smtClean="0">
                <a:solidFill>
                  <a:schemeClr val="tx1"/>
                </a:solidFill>
              </a:rPr>
              <a:t>for completa, </a:t>
            </a:r>
            <a:r>
              <a:rPr lang="pt-BR" sz="2400" dirty="0">
                <a:solidFill>
                  <a:schemeClr val="tx1"/>
                </a:solidFill>
              </a:rPr>
              <a:t>portanto </a:t>
            </a:r>
            <a:r>
              <a:rPr lang="pt-BR" sz="2400" dirty="0" smtClean="0">
                <a:solidFill>
                  <a:schemeClr val="tx1"/>
                </a:solidFill>
              </a:rPr>
              <a:t>exigirá </a:t>
            </a:r>
            <a:r>
              <a:rPr lang="pt-BR" sz="2400" dirty="0">
                <a:solidFill>
                  <a:schemeClr val="tx1"/>
                </a:solidFill>
              </a:rPr>
              <a:t>conhecimento prévio do tamanho do arranjo para a alocação adequada de memória e do número de </a:t>
            </a:r>
            <a:r>
              <a:rPr lang="pt-BR" sz="2400" dirty="0" smtClean="0">
                <a:solidFill>
                  <a:schemeClr val="tx1"/>
                </a:solidFill>
              </a:rPr>
              <a:t>elementos deste arranjo, </a:t>
            </a:r>
            <a:r>
              <a:rPr lang="pt-BR" sz="2400" dirty="0">
                <a:solidFill>
                  <a:schemeClr val="tx1"/>
                </a:solidFill>
              </a:rPr>
              <a:t>podem gerar espaços vagos se a árvore não é completa por níveis ou se dela </a:t>
            </a:r>
            <a:r>
              <a:rPr lang="pt-BR" sz="2400" dirty="0" smtClean="0">
                <a:solidFill>
                  <a:schemeClr val="tx1"/>
                </a:solidFill>
              </a:rPr>
              <a:t>elementos forem removidos, </a:t>
            </a:r>
            <a:r>
              <a:rPr lang="pt-BR" sz="2400" dirty="0">
                <a:solidFill>
                  <a:schemeClr val="tx1"/>
                </a:solidFill>
              </a:rPr>
              <a:t>podendo resultar em subutilização de memória além da reutilização do código ser mais limitada.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6691672"/>
            <a:ext cx="9144000" cy="19371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908719"/>
          </a:xfrm>
          <a:blipFill>
            <a:blip r:embed="rId3" cstate="print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Estrutura de Dados – Árvore Binária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1196752"/>
            <a:ext cx="8784976" cy="511256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b="1" dirty="0">
                <a:solidFill>
                  <a:schemeClr val="tx1"/>
                </a:solidFill>
              </a:rPr>
              <a:t>A Forma da </a:t>
            </a:r>
            <a:r>
              <a:rPr lang="pt-BR" sz="2400" b="1" dirty="0" smtClean="0">
                <a:solidFill>
                  <a:schemeClr val="tx1"/>
                </a:solidFill>
              </a:rPr>
              <a:t>Árvore: Impacto </a:t>
            </a:r>
            <a:r>
              <a:rPr lang="pt-BR" sz="2400" b="1" dirty="0">
                <a:solidFill>
                  <a:schemeClr val="tx1"/>
                </a:solidFill>
              </a:rPr>
              <a:t>no </a:t>
            </a:r>
            <a:r>
              <a:rPr lang="pt-BR" sz="2400" b="1" dirty="0" smtClean="0">
                <a:solidFill>
                  <a:schemeClr val="tx1"/>
                </a:solidFill>
              </a:rPr>
              <a:t>desempenho</a:t>
            </a:r>
          </a:p>
          <a:p>
            <a:pPr algn="just"/>
            <a:endParaRPr lang="pt-BR" sz="2400" b="1" dirty="0">
              <a:solidFill>
                <a:schemeClr val="tx1"/>
              </a:solidFill>
            </a:endParaRPr>
          </a:p>
          <a:p>
            <a:pPr algn="just"/>
            <a:r>
              <a:rPr lang="pt-BR" sz="2400" dirty="0" smtClean="0">
                <a:solidFill>
                  <a:schemeClr val="tx1"/>
                </a:solidFill>
              </a:rPr>
              <a:t>O algoritmo objetiva criar </a:t>
            </a:r>
            <a:r>
              <a:rPr lang="pt-BR" sz="2400" dirty="0">
                <a:solidFill>
                  <a:schemeClr val="tx1"/>
                </a:solidFill>
              </a:rPr>
              <a:t>uma estrutura onde números </a:t>
            </a:r>
            <a:r>
              <a:rPr lang="pt-BR" sz="2400" dirty="0" smtClean="0">
                <a:solidFill>
                  <a:schemeClr val="tx1"/>
                </a:solidFill>
              </a:rPr>
              <a:t>menores </a:t>
            </a:r>
            <a:r>
              <a:rPr lang="pt-BR" sz="2400" dirty="0">
                <a:solidFill>
                  <a:schemeClr val="tx1"/>
                </a:solidFill>
              </a:rPr>
              <a:t>são alocados à esquerda de um determinado nó enquanto números maiores à direita deste nó, </a:t>
            </a:r>
            <a:r>
              <a:rPr lang="pt-BR" sz="2400" dirty="0" smtClean="0">
                <a:solidFill>
                  <a:schemeClr val="tx1"/>
                </a:solidFill>
              </a:rPr>
              <a:t>permitindo buscas </a:t>
            </a:r>
            <a:r>
              <a:rPr lang="pt-BR" sz="2400" dirty="0">
                <a:solidFill>
                  <a:schemeClr val="tx1"/>
                </a:solidFill>
              </a:rPr>
              <a:t>mais ágeis O(log n), 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comparado aos algoritmos de busca de tempo linear O(n). </a:t>
            </a:r>
            <a:endParaRPr lang="pt-BR" sz="2400" dirty="0" smtClean="0">
              <a:solidFill>
                <a:schemeClr val="tx1"/>
              </a:solidFill>
            </a:endParaRPr>
          </a:p>
          <a:p>
            <a:pPr algn="just"/>
            <a:endParaRPr lang="pt-BR" sz="2400" dirty="0" smtClean="0">
              <a:solidFill>
                <a:schemeClr val="tx1"/>
              </a:solidFill>
            </a:endParaRPr>
          </a:p>
          <a:p>
            <a:pPr algn="just"/>
            <a:r>
              <a:rPr lang="pt-BR" sz="2400" dirty="0" smtClean="0">
                <a:solidFill>
                  <a:schemeClr val="tx1"/>
                </a:solidFill>
              </a:rPr>
              <a:t>No </a:t>
            </a:r>
            <a:r>
              <a:rPr lang="pt-BR" sz="2400" dirty="0">
                <a:solidFill>
                  <a:schemeClr val="tx1"/>
                </a:solidFill>
              </a:rPr>
              <a:t>entanto a ordem de entrada de dados é tema </a:t>
            </a:r>
            <a:r>
              <a:rPr lang="pt-BR" sz="2400" dirty="0" smtClean="0">
                <a:solidFill>
                  <a:schemeClr val="tx1"/>
                </a:solidFill>
              </a:rPr>
              <a:t>sensível, </a:t>
            </a:r>
            <a:r>
              <a:rPr lang="pt-BR" sz="2400" dirty="0">
                <a:solidFill>
                  <a:schemeClr val="tx1"/>
                </a:solidFill>
              </a:rPr>
              <a:t>pois determina a forma </a:t>
            </a:r>
            <a:r>
              <a:rPr lang="pt-BR" sz="2400" dirty="0" smtClean="0">
                <a:solidFill>
                  <a:schemeClr val="tx1"/>
                </a:solidFill>
              </a:rPr>
              <a:t>que a </a:t>
            </a:r>
            <a:r>
              <a:rPr lang="pt-BR" sz="2400" dirty="0">
                <a:solidFill>
                  <a:schemeClr val="tx1"/>
                </a:solidFill>
              </a:rPr>
              <a:t>árvore </a:t>
            </a:r>
            <a:r>
              <a:rPr lang="pt-BR" sz="2400" dirty="0" smtClean="0">
                <a:solidFill>
                  <a:schemeClr val="tx1"/>
                </a:solidFill>
              </a:rPr>
              <a:t>tomará o que poderá impactar negativamente no </a:t>
            </a:r>
            <a:r>
              <a:rPr lang="pt-BR" sz="2400" dirty="0">
                <a:solidFill>
                  <a:schemeClr val="tx1"/>
                </a:solidFill>
              </a:rPr>
              <a:t>desempenho das buscas. </a:t>
            </a:r>
            <a:endParaRPr lang="pt-BR" sz="2400" dirty="0" smtClean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algn="just"/>
            <a:r>
              <a:rPr lang="pt-BR" sz="2400" dirty="0" smtClean="0">
                <a:solidFill>
                  <a:schemeClr val="tx1"/>
                </a:solidFill>
              </a:rPr>
              <a:t>Para exemplificar observe no quadro a seguir o resultado obtido para cada uma das entradas dos arranjos A e Z, sendo A = </a:t>
            </a:r>
            <a:r>
              <a:rPr lang="pt-BR" sz="2400" dirty="0" smtClean="0">
                <a:solidFill>
                  <a:schemeClr val="tx1"/>
                </a:solidFill>
              </a:rPr>
              <a:t>Z. </a:t>
            </a:r>
            <a:endParaRPr lang="pt-BR" sz="2400" dirty="0" smtClean="0">
              <a:solidFill>
                <a:schemeClr val="tx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6691672"/>
            <a:ext cx="9144000" cy="19371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908719"/>
          </a:xfrm>
          <a:blipFill>
            <a:blip r:embed="rId3" cstate="print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Estrutura de Dados – Árvore Binária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1196752"/>
            <a:ext cx="8784976" cy="504056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>
                <a:solidFill>
                  <a:schemeClr val="tx1"/>
                </a:solidFill>
              </a:rPr>
              <a:t>A </a:t>
            </a:r>
            <a:r>
              <a:rPr lang="pt-BR" sz="2400" b="1" dirty="0" smtClean="0">
                <a:solidFill>
                  <a:schemeClr val="tx1"/>
                </a:solidFill>
              </a:rPr>
              <a:t>Forma da Árvore: Impacto no desempenho</a:t>
            </a:r>
          </a:p>
          <a:p>
            <a:pPr algn="just"/>
            <a:endParaRPr lang="pt-BR" sz="2400" b="1" dirty="0" smtClean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0808"/>
            <a:ext cx="914400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179512" y="5589240"/>
            <a:ext cx="87129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/>
              <a:t>O balanceamento </a:t>
            </a:r>
            <a:r>
              <a:rPr lang="pt-BR" sz="2200" dirty="0" smtClean="0"/>
              <a:t>é </a:t>
            </a:r>
            <a:r>
              <a:rPr lang="pt-BR" sz="2200" dirty="0"/>
              <a:t>um </a:t>
            </a:r>
            <a:r>
              <a:rPr lang="pt-BR" sz="2200" dirty="0" smtClean="0"/>
              <a:t>fator de </a:t>
            </a:r>
            <a:r>
              <a:rPr lang="pt-BR" sz="2200" dirty="0"/>
              <a:t>estado da árvore podendo ser alterado, ao que se </a:t>
            </a:r>
            <a:r>
              <a:rPr lang="pt-BR" sz="2200" dirty="0" smtClean="0"/>
              <a:t>propuseram solucionar Adelson-Velsky </a:t>
            </a:r>
            <a:r>
              <a:rPr lang="pt-BR" sz="2200" dirty="0"/>
              <a:t>e Landis </a:t>
            </a:r>
            <a:r>
              <a:rPr lang="pt-BR" sz="2200" dirty="0" smtClean="0"/>
              <a:t>com o algoritmo </a:t>
            </a:r>
            <a:r>
              <a:rPr lang="pt-BR" sz="2200" dirty="0"/>
              <a:t>AVL.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6691672"/>
            <a:ext cx="9144000" cy="19371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908719"/>
          </a:xfrm>
          <a:blipFill>
            <a:blip r:embed="rId4" cstate="print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Estrutura de Dados – Árvore Binária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rint_Cod_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1600" y="836712"/>
            <a:ext cx="7272808" cy="576064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0" y="6691672"/>
            <a:ext cx="9144000" cy="19371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908719"/>
          </a:xfrm>
          <a:blipFill>
            <a:blip r:embed="rId4" cstate="print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Estrutura de Dados – Árvore Binária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rint_Cod_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016" y="980728"/>
            <a:ext cx="6156176" cy="5616624"/>
          </a:xfrm>
          <a:prstGeom prst="rect">
            <a:avLst/>
          </a:prstGeom>
        </p:spPr>
      </p:pic>
      <p:pic>
        <p:nvPicPr>
          <p:cNvPr id="5" name="Imagem 4" descr="Print_Cod_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63610" y="1412776"/>
            <a:ext cx="2600878" cy="4874909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0" y="6691672"/>
            <a:ext cx="9144000" cy="19371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908719"/>
          </a:xfrm>
          <a:blipFill>
            <a:blip r:embed="rId5" cstate="print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Estrutura de Dados – Árvore Binária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608</Words>
  <Application>Microsoft Office PowerPoint</Application>
  <PresentationFormat>Apresentação na tela (4:3)</PresentationFormat>
  <Paragraphs>60</Paragraphs>
  <Slides>10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Estrutura de Dados – Árvore Binária</vt:lpstr>
      <vt:lpstr>Estrutura de Dados – Árvore Binária</vt:lpstr>
      <vt:lpstr>Estrutura de Dados – Árvore Binária</vt:lpstr>
      <vt:lpstr>Estrutura de Dados – Árvore Binária</vt:lpstr>
      <vt:lpstr>Estrutura de Dados – Árvore Binária</vt:lpstr>
      <vt:lpstr>Estrutura de Dados – Árvore Binária</vt:lpstr>
      <vt:lpstr>Estrutura de Dados – Árvore Binária</vt:lpstr>
      <vt:lpstr>Estrutura de Dados – Árvore Binária</vt:lpstr>
      <vt:lpstr>Estrutura de Dados – Árvore Binária</vt:lpstr>
      <vt:lpstr>Estrutura de Dados – Árvore Binária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– Árvore Binária</dc:title>
  <dc:creator>Homero Neto</dc:creator>
  <cp:lastModifiedBy>Homero Neto</cp:lastModifiedBy>
  <cp:revision>15</cp:revision>
  <dcterms:created xsi:type="dcterms:W3CDTF">2020-11-23T02:37:44Z</dcterms:created>
  <dcterms:modified xsi:type="dcterms:W3CDTF">2020-11-30T11:18:14Z</dcterms:modified>
</cp:coreProperties>
</file>