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84" r:id="rId4"/>
    <p:sldId id="294" r:id="rId5"/>
    <p:sldId id="292" r:id="rId6"/>
    <p:sldId id="278" r:id="rId7"/>
    <p:sldId id="295" r:id="rId8"/>
    <p:sldId id="265" r:id="rId9"/>
    <p:sldId id="287" r:id="rId10"/>
    <p:sldId id="293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83" r:id="rId21"/>
    <p:sldId id="275" r:id="rId22"/>
    <p:sldId id="276" r:id="rId23"/>
    <p:sldId id="290" r:id="rId24"/>
    <p:sldId id="280" r:id="rId25"/>
    <p:sldId id="289" r:id="rId26"/>
    <p:sldId id="279" r:id="rId27"/>
    <p:sldId id="277" r:id="rId28"/>
    <p:sldId id="291" r:id="rId29"/>
    <p:sldId id="281" r:id="rId30"/>
    <p:sldId id="288" r:id="rId31"/>
    <p:sldId id="28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5D7"/>
    <a:srgbClr val="B5DE99"/>
    <a:srgbClr val="0070C0"/>
    <a:srgbClr val="FF0000"/>
    <a:srgbClr val="AFABAB"/>
    <a:srgbClr val="8E4F94"/>
    <a:srgbClr val="E1E3E6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801D8-004D-49F2-AE63-50C2B1238FA7}" v="50" dt="2019-07-11T12:20:00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38A03-D615-4AAE-AFC2-B27415E7969A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3AA2A-6B01-4A4D-ADB6-B97F45502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215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4EEEA-EF62-4F34-B7FD-5B3C04194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7A0061-36CA-49E1-A423-4B5932F80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4A5C6-938E-478E-8883-EAA4BF2E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3BD-9BB4-4485-A991-6A229A54EF1F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EDA07-A953-45C2-851E-4F48ABF3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11CA7-7EFF-498C-B8E5-D392EDDE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5AC-C4F7-429E-97ED-E27B8FCC7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61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3DF7C-F071-4B0F-B451-9258ACCB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D52B54-BEA0-49CE-BC93-09280DD59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3CBD3-65FC-484B-B599-E7F5DE5C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3BD-9BB4-4485-A991-6A229A54EF1F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E8AF3-9E0D-423D-8B68-FA01EC7A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E862-F743-415E-B16B-D2564375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5AC-C4F7-429E-97ED-E27B8FCC7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8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8FCAF9-AFC0-47E0-8A8F-3BCDBFD4C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C64347-B46F-4402-87C8-A97A79BF1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E9D53-A835-48A0-AEC9-F3AF65AA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3BD-9BB4-4485-A991-6A229A54EF1F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3E1C1-7BB6-44AA-B7F5-76C69FA6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A136B-3B5A-4115-9F90-0862282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5AC-C4F7-429E-97ED-E27B8FCC7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2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36EF4-6263-4B8A-AE3C-B3E7272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50BBA-280A-4095-AF91-73E59231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5FAD6-398B-41E2-BDD1-CC213106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3BD-9BB4-4485-A991-6A229A54EF1F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E292-1922-42AC-B135-968B831E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78B31-6ACF-4134-BCDC-5D6A16DE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5AC-C4F7-429E-97ED-E27B8FCC7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1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A881A-024E-439F-9353-B214064C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02CCED-8C9E-4144-BAE4-36876CAF0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E5529-3853-427C-81A9-5D77F809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3BD-9BB4-4485-A991-6A229A54EF1F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4B6D6-878C-4600-8861-282C6EAF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5DB99-6DDD-4F21-A4CF-B9C30F16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5AC-C4F7-429E-97ED-E27B8FCC7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8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875E6-0B75-4F15-B0C2-CAE07AAD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2184E-D675-497B-9A60-3DEC89733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474288-1D2E-47A1-8455-6B3E66622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F67D2-64A5-4A1C-A29A-39F36306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3BD-9BB4-4485-A991-6A229A54EF1F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A2F2E-8648-4AFB-8541-A2290AAE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E9CD0C-3245-4165-9FF5-4C8A0F01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5AC-C4F7-429E-97ED-E27B8FCC7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8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28A0B-42D5-462B-9590-94E13EBE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1A459C-5A14-4B0A-8884-8F6C4B62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71017-1755-4193-837E-BF5BBB833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6CFF23-CA5D-4CBE-A142-49CA6930A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8734EA-CDDE-49AB-9DFB-AD4AF34E0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B47C79-B4AE-4C52-8432-C569BC55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3BD-9BB4-4485-A991-6A229A54EF1F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37B552-D004-497C-B13E-AB468F53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38C1C8-0D58-4FB6-B0E6-4D3FC2AB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5AC-C4F7-429E-97ED-E27B8FCC7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3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A9E7A-8D09-4954-86D9-93A767BF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09E497-AF68-4E85-AFFD-A2603CB3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3BD-9BB4-4485-A991-6A229A54EF1F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8CA9F2-4E52-437D-8120-CDBC6728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9AF0A4-E234-4399-98E6-A80D1258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5AC-C4F7-429E-97ED-E27B8FCC7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8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55C6FA-4BBF-4043-81E3-1D85815D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3BD-9BB4-4485-A991-6A229A54EF1F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AF8E83-47EC-49BC-8BFB-B749605B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A7F0B9-4ADE-43E2-A0AC-7D9F0711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5AC-C4F7-429E-97ED-E27B8FCC7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6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15943-A28A-4848-A8CC-D7E9855A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F30F9-71FA-40F6-8622-6D2BB4E9A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E2DCBD-4FD6-4868-BC30-33193F35C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5A2AB-3C63-4155-8B1B-DB726B2B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3BD-9BB4-4485-A991-6A229A54EF1F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9D3A0-2DA1-49D8-B058-A78230B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D5046-9736-43CD-BAF7-A82ECCEA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5AC-C4F7-429E-97ED-E27B8FCC7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36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836F6-6C26-4FD6-ADFE-CAB2C7EB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7A009C-596C-479C-BD56-81C091901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4BE767-982D-476D-B4C1-8BBE25950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2161D-7F63-4E64-87E1-13C85D5F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3BD-9BB4-4485-A991-6A229A54EF1F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19554E-A9AF-4999-A0BB-8535CABD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67E32-D9A9-48CB-9019-A2B0DD24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5AC-C4F7-429E-97ED-E27B8FCC7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EE68C2-C330-4C73-B4D0-873FEB8D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86392-AA98-4ABD-8754-9C6CB502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7CF6A-032E-41E8-BACD-D72740666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393BD-9BB4-4485-A991-6A229A54EF1F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9AF04-651A-4FF2-915F-5FCAABE17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F467F-A7FC-4995-BCF9-0BE235279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85AC-C4F7-429E-97ED-E27B8FCC7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4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E09E7-9550-483A-A415-EC6ADBEBC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9759"/>
            <a:ext cx="9144000" cy="250300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메이플스토리" panose="02000300000000000000" pitchFamily="2" charset="-127"/>
              </a:rPr>
              <a:t>Stack </a:t>
            </a:r>
            <a:r>
              <a:rPr lang="ko-KR" altLang="en-US" dirty="0">
                <a:ea typeface="메이플스토리" panose="02000300000000000000" pitchFamily="2" charset="-127"/>
              </a:rPr>
              <a:t>중위 연산</a:t>
            </a:r>
            <a:br>
              <a:rPr lang="en-US" altLang="ko-KR" dirty="0">
                <a:ea typeface="메이플스토리" panose="02000300000000000000" pitchFamily="2" charset="-127"/>
              </a:rPr>
            </a:br>
            <a:br>
              <a:rPr lang="en-US" altLang="ko-KR" dirty="0">
                <a:ea typeface="메이플스토리" panose="02000300000000000000" pitchFamily="2" charset="-127"/>
              </a:rPr>
            </a:br>
            <a:r>
              <a:rPr lang="ko-KR" altLang="en-US" dirty="0">
                <a:ea typeface="메이플스토리" panose="02000300000000000000" pitchFamily="2" charset="-127"/>
              </a:rPr>
              <a:t>전위 </a:t>
            </a:r>
            <a:r>
              <a:rPr lang="en-US" altLang="ko-KR" dirty="0">
                <a:ea typeface="메이플스토리" panose="02000300000000000000" pitchFamily="2" charset="-127"/>
              </a:rPr>
              <a:t>/ </a:t>
            </a:r>
            <a:r>
              <a:rPr lang="ko-KR" altLang="en-US" dirty="0">
                <a:ea typeface="메이플스토리" panose="02000300000000000000" pitchFamily="2" charset="-127"/>
              </a:rPr>
              <a:t>후위 표기법 변환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5D9ACD9-1FBA-4091-AB1F-888CCBBC972F}"/>
              </a:ext>
            </a:extLst>
          </p:cNvPr>
          <p:cNvSpPr txBox="1">
            <a:spLocks/>
          </p:cNvSpPr>
          <p:nvPr/>
        </p:nvSpPr>
        <p:spPr>
          <a:xfrm>
            <a:off x="10528662" y="5972671"/>
            <a:ext cx="1262743" cy="531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ea typeface="메이플스토리" panose="02000300000000000000" pitchFamily="2" charset="-127"/>
              </a:rPr>
              <a:t>- </a:t>
            </a:r>
            <a:r>
              <a:rPr lang="ko-KR" altLang="en-US" sz="2500" dirty="0">
                <a:ea typeface="메이플스토리" panose="02000300000000000000" pitchFamily="2" charset="-127"/>
              </a:rPr>
              <a:t>이강욱</a:t>
            </a:r>
          </a:p>
        </p:txBody>
      </p:sp>
    </p:spTree>
    <p:extLst>
      <p:ext uri="{BB962C8B-B14F-4D97-AF65-F5344CB8AC3E}">
        <p14:creationId xmlns:p14="http://schemas.microsoft.com/office/powerpoint/2010/main" val="193275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643DAD-B73D-41ED-834C-10E8026A383A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6F7F2B-4A62-4261-9AAA-7578085257DB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6648F4-FBD7-4289-A6A3-4761082C72F4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A9DE08-6DDB-4AE9-8FCC-A37EC40320E6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19C0B9-3489-457D-9554-598638FDAEC2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3ED1B8-2677-42A3-84D6-756012C46FC1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680690-F707-4651-9C7B-AB7A5BD62575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7EF639-487C-4039-9E16-1CD7CBD2A3E7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310189-8065-4582-B023-A7D17F441DCE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D926EA4-FC24-4D85-BFAC-B16317AFF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06" r="7693"/>
          <a:stretch/>
        </p:blipFill>
        <p:spPr>
          <a:xfrm>
            <a:off x="423954" y="1509955"/>
            <a:ext cx="4931818" cy="1881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23953" y="456418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전처리부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+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선언문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(3)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4E1439-95CB-4D7F-BA4A-B69AA8BBD8AD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1EBA47-CD0C-42C3-BC4B-6332FDBB3D89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3E6539-7EAC-42F2-B881-4E5DB07DBF50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14BC07-842E-4C01-8359-91D1B5888018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F18B84-8A4F-49F1-A5F6-7F0B9408DEDE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35086E-7486-40B7-BFD6-4F48B9295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4" y="4001056"/>
            <a:ext cx="2234979" cy="2273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472814-8CEA-4675-A960-CFA01790D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84" y="4001055"/>
            <a:ext cx="2234979" cy="2273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02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 함수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A99D28-D79C-4C47-9ABE-206B54D1E516}"/>
              </a:ext>
            </a:extLst>
          </p:cNvPr>
          <p:cNvSpPr/>
          <p:nvPr/>
        </p:nvSpPr>
        <p:spPr>
          <a:xfrm>
            <a:off x="6654020" y="1464864"/>
            <a:ext cx="2278886" cy="622932"/>
          </a:xfrm>
          <a:prstGeom prst="rect">
            <a:avLst/>
          </a:prstGeom>
          <a:solidFill>
            <a:srgbClr val="B9C5D7"/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에서 함수 호출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D645F3-A10D-49FA-A222-078A63A1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2" y="1464863"/>
            <a:ext cx="5678757" cy="3884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6B8516A1-6A7B-4DCA-B358-B9E4C7239A75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929EEB-72A3-4CBE-94F0-23DAC6B3E010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14A395-CB07-4935-A49E-153160560776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1B5651-3AB7-4A7A-870A-2E5E838C20DA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89A12-1348-4139-9B6B-8726DEAE172B}"/>
              </a:ext>
            </a:extLst>
          </p:cNvPr>
          <p:cNvSpPr txBox="1"/>
          <p:nvPr/>
        </p:nvSpPr>
        <p:spPr>
          <a:xfrm>
            <a:off x="4925699" y="2475564"/>
            <a:ext cx="1486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초기화</a:t>
            </a:r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06D42-2C17-491A-BF54-4C88C6E81898}"/>
              </a:ext>
            </a:extLst>
          </p:cNvPr>
          <p:cNvSpPr txBox="1"/>
          <p:nvPr/>
        </p:nvSpPr>
        <p:spPr>
          <a:xfrm>
            <a:off x="4156079" y="2832738"/>
            <a:ext cx="2110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중위 입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출력</a:t>
            </a:r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387DA4-323E-4FF6-8107-818E3350443B}"/>
              </a:ext>
            </a:extLst>
          </p:cNvPr>
          <p:cNvSpPr txBox="1"/>
          <p:nvPr/>
        </p:nvSpPr>
        <p:spPr>
          <a:xfrm>
            <a:off x="4273075" y="3559900"/>
            <a:ext cx="2278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5"/>
                </a:solidFill>
              </a:rPr>
              <a:t>   중위 </a:t>
            </a:r>
            <a:r>
              <a:rPr lang="en-US" altLang="ko-KR" sz="2000" dirty="0">
                <a:solidFill>
                  <a:schemeClr val="accent5"/>
                </a:solidFill>
              </a:rPr>
              <a:t>-&gt; </a:t>
            </a:r>
            <a:r>
              <a:rPr lang="ko-KR" altLang="en-US" sz="2000" dirty="0">
                <a:solidFill>
                  <a:schemeClr val="accent5"/>
                </a:solidFill>
              </a:rPr>
              <a:t>후위</a:t>
            </a:r>
            <a:endParaRPr lang="en-US" altLang="ko-KR" sz="2000" dirty="0">
              <a:solidFill>
                <a:schemeClr val="accent5"/>
              </a:solidFill>
            </a:endParaRPr>
          </a:p>
          <a:p>
            <a:r>
              <a:rPr lang="ko-KR" altLang="en-US" sz="2000" dirty="0">
                <a:solidFill>
                  <a:schemeClr val="accent5"/>
                </a:solidFill>
              </a:rPr>
              <a:t>중위 </a:t>
            </a:r>
            <a:r>
              <a:rPr lang="en-US" altLang="ko-KR" sz="2000" dirty="0">
                <a:solidFill>
                  <a:schemeClr val="accent5"/>
                </a:solidFill>
              </a:rPr>
              <a:t>-&gt; </a:t>
            </a:r>
            <a:r>
              <a:rPr lang="ko-KR" altLang="en-US" sz="2000" dirty="0">
                <a:solidFill>
                  <a:schemeClr val="accent5"/>
                </a:solidFill>
              </a:rPr>
              <a:t>전위</a:t>
            </a:r>
            <a:endParaRPr lang="en-US" altLang="ko-KR" sz="2000" dirty="0">
              <a:solidFill>
                <a:schemeClr val="accent5"/>
              </a:solidFill>
            </a:endParaRPr>
          </a:p>
          <a:p>
            <a:endParaRPr lang="en-US" altLang="ko-KR" sz="2000" dirty="0">
              <a:solidFill>
                <a:schemeClr val="accent5"/>
              </a:solidFill>
            </a:endParaRPr>
          </a:p>
          <a:p>
            <a:endParaRPr lang="en-US" altLang="ko-KR" sz="2000" dirty="0">
              <a:solidFill>
                <a:schemeClr val="accent5"/>
              </a:solidFill>
            </a:endParaRPr>
          </a:p>
          <a:p>
            <a:endParaRPr lang="en-US" altLang="ko-KR" sz="2000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C98024-7624-4ACC-82D3-2CB204E86DB3}"/>
              </a:ext>
            </a:extLst>
          </p:cNvPr>
          <p:cNvSpPr txBox="1"/>
          <p:nvPr/>
        </p:nvSpPr>
        <p:spPr>
          <a:xfrm>
            <a:off x="4642583" y="3165144"/>
            <a:ext cx="1623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괄호 검사</a:t>
            </a:r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4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A99D28-D79C-4C47-9ABE-206B54D1E516}"/>
              </a:ext>
            </a:extLst>
          </p:cNvPr>
          <p:cNvSpPr/>
          <p:nvPr/>
        </p:nvSpPr>
        <p:spPr>
          <a:xfrm>
            <a:off x="417243" y="4415217"/>
            <a:ext cx="2718472" cy="1120834"/>
          </a:xfrm>
          <a:prstGeom prst="rect">
            <a:avLst/>
          </a:prstGeom>
          <a:solidFill>
            <a:srgbClr val="B9C5D7"/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 초기화 함수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빈 상태의 스택으로 만든다</a:t>
            </a:r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897C29-182E-4480-B4DB-82106FE935DE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3E7854-27E3-49C0-8781-78B3AD813818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4FBE03-628A-4FD1-A957-FD769EB4A968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1E4B0A-435F-4A6B-AA49-CD0B0FE69FE1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AB37F0-04A7-49D7-B84D-31B83FE3A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3" y="1549657"/>
            <a:ext cx="8580206" cy="17999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18525A-EC23-48B6-B3E2-9D899B70B967}"/>
              </a:ext>
            </a:extLst>
          </p:cNvPr>
          <p:cNvCxnSpPr/>
          <p:nvPr/>
        </p:nvCxnSpPr>
        <p:spPr>
          <a:xfrm>
            <a:off x="5221122" y="4655094"/>
            <a:ext cx="0" cy="1388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CE1EB66-8F0A-432B-AA41-B790C6A44686}"/>
              </a:ext>
            </a:extLst>
          </p:cNvPr>
          <p:cNvCxnSpPr/>
          <p:nvPr/>
        </p:nvCxnSpPr>
        <p:spPr>
          <a:xfrm>
            <a:off x="6196482" y="4655094"/>
            <a:ext cx="0" cy="1388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E53B714-28F5-4A71-BED4-DBB3B2396BC0}"/>
              </a:ext>
            </a:extLst>
          </p:cNvPr>
          <p:cNvCxnSpPr/>
          <p:nvPr/>
        </p:nvCxnSpPr>
        <p:spPr>
          <a:xfrm>
            <a:off x="5221122" y="6044056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A611891-4FB8-4272-8692-7F9008ACCDDD}"/>
              </a:ext>
            </a:extLst>
          </p:cNvPr>
          <p:cNvCxnSpPr/>
          <p:nvPr/>
        </p:nvCxnSpPr>
        <p:spPr>
          <a:xfrm>
            <a:off x="5221122" y="5745185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890D7AE-5839-43D2-833B-5A58921577D1}"/>
              </a:ext>
            </a:extLst>
          </p:cNvPr>
          <p:cNvCxnSpPr/>
          <p:nvPr/>
        </p:nvCxnSpPr>
        <p:spPr>
          <a:xfrm>
            <a:off x="5221122" y="5395469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AD9BA30-2297-4AB5-B193-12FD140AF032}"/>
              </a:ext>
            </a:extLst>
          </p:cNvPr>
          <p:cNvCxnSpPr/>
          <p:nvPr/>
        </p:nvCxnSpPr>
        <p:spPr>
          <a:xfrm>
            <a:off x="5221122" y="5083049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4DDA4B5-19DE-4860-A351-D85468C52C2B}"/>
              </a:ext>
            </a:extLst>
          </p:cNvPr>
          <p:cNvSpPr/>
          <p:nvPr/>
        </p:nvSpPr>
        <p:spPr>
          <a:xfrm>
            <a:off x="4603284" y="5949558"/>
            <a:ext cx="534837" cy="3893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FBBD22-0580-41A0-8EB3-F9070F97DFFB}"/>
              </a:ext>
            </a:extLst>
          </p:cNvPr>
          <p:cNvSpPr txBox="1"/>
          <p:nvPr/>
        </p:nvSpPr>
        <p:spPr>
          <a:xfrm>
            <a:off x="4057139" y="5949534"/>
            <a:ext cx="100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Top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5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A99D28-D79C-4C47-9ABE-206B54D1E516}"/>
              </a:ext>
            </a:extLst>
          </p:cNvPr>
          <p:cNvSpPr/>
          <p:nvPr/>
        </p:nvSpPr>
        <p:spPr>
          <a:xfrm>
            <a:off x="6252853" y="1650613"/>
            <a:ext cx="3555896" cy="1059173"/>
          </a:xfrm>
          <a:prstGeom prst="rect">
            <a:avLst/>
          </a:prstGeom>
          <a:solidFill>
            <a:srgbClr val="B9C5D7"/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문자를 입력 받아 스택에 저장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초기화 된 스택에 </a:t>
            </a:r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개씩 입력 받는다</a:t>
            </a:r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67D708-DF33-4133-ADCC-A15F83A28D06}"/>
              </a:ext>
            </a:extLst>
          </p:cNvPr>
          <p:cNvSpPr/>
          <p:nvPr/>
        </p:nvSpPr>
        <p:spPr>
          <a:xfrm>
            <a:off x="10126651" y="3952651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386CA9-E77D-4559-BA66-E77188A6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3" y="1627877"/>
            <a:ext cx="5517732" cy="35567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D75429-C514-4586-863D-B8797C702700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DAA3F3-300A-4DE1-836B-3B88035A377E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22496A-835B-4B62-85D0-4131C6138576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201BB7-5D75-4EA9-B304-8F3863217A20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6980F9-8090-4740-8B3C-2CFA71616585}"/>
              </a:ext>
            </a:extLst>
          </p:cNvPr>
          <p:cNvSpPr txBox="1"/>
          <p:nvPr/>
        </p:nvSpPr>
        <p:spPr>
          <a:xfrm>
            <a:off x="3985807" y="3229789"/>
            <a:ext cx="2110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5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문자 씩 입력</a:t>
            </a:r>
            <a:endParaRPr lang="en-US" altLang="ko-KR" sz="15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1DB45-E0F9-4A71-8D89-1834699773C8}"/>
              </a:ext>
            </a:extLst>
          </p:cNvPr>
          <p:cNvSpPr txBox="1"/>
          <p:nvPr/>
        </p:nvSpPr>
        <p:spPr>
          <a:xfrm>
            <a:off x="3332233" y="3791068"/>
            <a:ext cx="24198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개행</a:t>
            </a:r>
            <a:r>
              <a:rPr lang="ko-KR" altLang="en-US" sz="15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시 입력종료</a:t>
            </a:r>
            <a:endParaRPr lang="en-US" altLang="ko-KR" sz="15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4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A99D28-D79C-4C47-9ABE-206B54D1E516}"/>
              </a:ext>
            </a:extLst>
          </p:cNvPr>
          <p:cNvSpPr/>
          <p:nvPr/>
        </p:nvSpPr>
        <p:spPr>
          <a:xfrm>
            <a:off x="6282904" y="1699998"/>
            <a:ext cx="3164195" cy="1573289"/>
          </a:xfrm>
          <a:prstGeom prst="rect">
            <a:avLst/>
          </a:prstGeom>
          <a:solidFill>
            <a:srgbClr val="B9C5D7"/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입력받은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 문자를 출력하고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전위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후위 변환을 위해 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스택에 저장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1D43AF-8845-4D5F-A3AB-9F8F7A981A83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D61C0A-BE82-43A8-BD37-9C0377F2617E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BD488D-5183-43A2-B01B-9B403D66147C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6BF5D4-79CB-4B75-8BB6-52CEE1C4171B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454DDB-E341-4762-A73F-263EF8D1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3" y="1626354"/>
            <a:ext cx="5491855" cy="31462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561D82-E5AC-44EC-ACFB-FBDDC0037643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21E2A6-F087-4345-B716-09BD120BC101}"/>
              </a:ext>
            </a:extLst>
          </p:cNvPr>
          <p:cNvSpPr txBox="1"/>
          <p:nvPr/>
        </p:nvSpPr>
        <p:spPr>
          <a:xfrm>
            <a:off x="2023057" y="3619444"/>
            <a:ext cx="250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입력한 </a:t>
            </a:r>
            <a:r>
              <a:rPr lang="ko-KR" alt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중위식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출력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7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 &amp; 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A99D28-D79C-4C47-9ABE-206B54D1E516}"/>
              </a:ext>
            </a:extLst>
          </p:cNvPr>
          <p:cNvSpPr/>
          <p:nvPr/>
        </p:nvSpPr>
        <p:spPr>
          <a:xfrm>
            <a:off x="5023747" y="926456"/>
            <a:ext cx="4286837" cy="598789"/>
          </a:xfrm>
          <a:prstGeom prst="rect">
            <a:avLst/>
          </a:prstGeom>
          <a:solidFill>
            <a:srgbClr val="B9C5D7"/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스택이 가득 찼거나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비어 있는지 파악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155B3D-F73A-4BBE-8BF8-52A19E1DF53E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8CAF8F-8B72-49A3-9166-EAD400C1B5B1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D515E-3CFF-46AF-8074-4CFF2E4DCD85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A65D5C-94CA-4215-8F4E-96A2259BF1D4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47D6E9-56BA-46C4-B576-72CB8DC4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3" y="1893923"/>
            <a:ext cx="6258696" cy="22729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CD7F82-F022-4FDA-80D7-9FDD806F2E6B}"/>
              </a:ext>
            </a:extLst>
          </p:cNvPr>
          <p:cNvSpPr txBox="1"/>
          <p:nvPr/>
        </p:nvSpPr>
        <p:spPr>
          <a:xfrm>
            <a:off x="3908618" y="2521287"/>
            <a:ext cx="351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초기화 된 상태와 비교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D0C9CE-E8EB-4FD8-A6FE-11524F017679}"/>
              </a:ext>
            </a:extLst>
          </p:cNvPr>
          <p:cNvSpPr txBox="1"/>
          <p:nvPr/>
        </p:nvSpPr>
        <p:spPr>
          <a:xfrm>
            <a:off x="3946122" y="3782716"/>
            <a:ext cx="272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최대 크기와 비교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9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A99D28-D79C-4C47-9ABE-206B54D1E516}"/>
              </a:ext>
            </a:extLst>
          </p:cNvPr>
          <p:cNvSpPr/>
          <p:nvPr/>
        </p:nvSpPr>
        <p:spPr>
          <a:xfrm>
            <a:off x="4055958" y="474093"/>
            <a:ext cx="2249951" cy="554104"/>
          </a:xfrm>
          <a:prstGeom prst="rect">
            <a:avLst/>
          </a:prstGeom>
          <a:solidFill>
            <a:srgbClr val="B9C5D7"/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스택에서 값을 출력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155B3D-F73A-4BBE-8BF8-52A19E1DF53E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8CAF8F-8B72-49A3-9166-EAD400C1B5B1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D515E-3CFF-46AF-8074-4CFF2E4DCD85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A65D5C-94CA-4215-8F4E-96A2259BF1D4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5673C2-A248-444E-BB9F-D2EF5032D531}"/>
              </a:ext>
            </a:extLst>
          </p:cNvPr>
          <p:cNvCxnSpPr/>
          <p:nvPr/>
        </p:nvCxnSpPr>
        <p:spPr>
          <a:xfrm>
            <a:off x="3655058" y="4456091"/>
            <a:ext cx="0" cy="1388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BE4F6C2-0111-4066-AF4F-AB54EC10959E}"/>
              </a:ext>
            </a:extLst>
          </p:cNvPr>
          <p:cNvCxnSpPr/>
          <p:nvPr/>
        </p:nvCxnSpPr>
        <p:spPr>
          <a:xfrm>
            <a:off x="4630418" y="4456091"/>
            <a:ext cx="0" cy="1388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821DBB-A0AA-407D-AE65-CE66AB37AE8B}"/>
              </a:ext>
            </a:extLst>
          </p:cNvPr>
          <p:cNvCxnSpPr/>
          <p:nvPr/>
        </p:nvCxnSpPr>
        <p:spPr>
          <a:xfrm>
            <a:off x="3655058" y="5845053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DA32345-D755-448F-9C56-A7A1776B2221}"/>
              </a:ext>
            </a:extLst>
          </p:cNvPr>
          <p:cNvCxnSpPr/>
          <p:nvPr/>
        </p:nvCxnSpPr>
        <p:spPr>
          <a:xfrm>
            <a:off x="3655058" y="5546182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2A2AEA-D7D3-402E-97ED-6AF315C75EC7}"/>
              </a:ext>
            </a:extLst>
          </p:cNvPr>
          <p:cNvCxnSpPr/>
          <p:nvPr/>
        </p:nvCxnSpPr>
        <p:spPr>
          <a:xfrm>
            <a:off x="3655058" y="5196466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BFB69AD-4F70-44D3-98CE-DDFA3E99BF89}"/>
              </a:ext>
            </a:extLst>
          </p:cNvPr>
          <p:cNvCxnSpPr/>
          <p:nvPr/>
        </p:nvCxnSpPr>
        <p:spPr>
          <a:xfrm>
            <a:off x="3655058" y="4884046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1A17BB-C9B3-4A12-B3E2-4F80083C912C}"/>
              </a:ext>
            </a:extLst>
          </p:cNvPr>
          <p:cNvSpPr txBox="1"/>
          <p:nvPr/>
        </p:nvSpPr>
        <p:spPr>
          <a:xfrm>
            <a:off x="3987086" y="48726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30652E-F472-4ADA-9FB5-C035C0A5264D}"/>
              </a:ext>
            </a:extLst>
          </p:cNvPr>
          <p:cNvSpPr txBox="1"/>
          <p:nvPr/>
        </p:nvSpPr>
        <p:spPr>
          <a:xfrm>
            <a:off x="3997448" y="524202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139AE0-9A2E-4528-BE04-1BC69C996C9D}"/>
              </a:ext>
            </a:extLst>
          </p:cNvPr>
          <p:cNvSpPr txBox="1"/>
          <p:nvPr/>
        </p:nvSpPr>
        <p:spPr>
          <a:xfrm>
            <a:off x="3987086" y="55369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DB5600-88DA-4797-A24C-A3F483556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3" y="1701386"/>
            <a:ext cx="5888666" cy="1879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DB279B8-0F5F-4E57-B724-BA1AA5478C39}"/>
              </a:ext>
            </a:extLst>
          </p:cNvPr>
          <p:cNvCxnSpPr/>
          <p:nvPr/>
        </p:nvCxnSpPr>
        <p:spPr>
          <a:xfrm>
            <a:off x="5897001" y="4456091"/>
            <a:ext cx="0" cy="1388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E6263A6-DEEA-43D5-8EF4-9A785B679368}"/>
              </a:ext>
            </a:extLst>
          </p:cNvPr>
          <p:cNvCxnSpPr/>
          <p:nvPr/>
        </p:nvCxnSpPr>
        <p:spPr>
          <a:xfrm>
            <a:off x="6872361" y="4456091"/>
            <a:ext cx="0" cy="1388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0D0FA9F-B0D0-4E7B-A28C-61332265E2A5}"/>
              </a:ext>
            </a:extLst>
          </p:cNvPr>
          <p:cNvCxnSpPr/>
          <p:nvPr/>
        </p:nvCxnSpPr>
        <p:spPr>
          <a:xfrm>
            <a:off x="5897001" y="5845053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6525B4D-EDFC-4668-9C85-5AD1E99669BB}"/>
              </a:ext>
            </a:extLst>
          </p:cNvPr>
          <p:cNvCxnSpPr/>
          <p:nvPr/>
        </p:nvCxnSpPr>
        <p:spPr>
          <a:xfrm>
            <a:off x="5897001" y="5546182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E94CE57-0F3C-461A-9D18-837F7699E636}"/>
              </a:ext>
            </a:extLst>
          </p:cNvPr>
          <p:cNvCxnSpPr/>
          <p:nvPr/>
        </p:nvCxnSpPr>
        <p:spPr>
          <a:xfrm>
            <a:off x="5897001" y="5196466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A2843E-CCD4-4707-943A-958F58CF376E}"/>
              </a:ext>
            </a:extLst>
          </p:cNvPr>
          <p:cNvSpPr txBox="1"/>
          <p:nvPr/>
        </p:nvSpPr>
        <p:spPr>
          <a:xfrm>
            <a:off x="6239391" y="524202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3EEAC1-729A-4A0A-8091-DBD910347360}"/>
              </a:ext>
            </a:extLst>
          </p:cNvPr>
          <p:cNvSpPr txBox="1"/>
          <p:nvPr/>
        </p:nvSpPr>
        <p:spPr>
          <a:xfrm>
            <a:off x="6229029" y="55369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화살표: 원형 74">
            <a:extLst>
              <a:ext uri="{FF2B5EF4-FFF2-40B4-BE49-F238E27FC236}">
                <a16:creationId xmlns:a16="http://schemas.microsoft.com/office/drawing/2014/main" id="{2CBD5505-127D-4599-A830-F46CE9E06AF7}"/>
              </a:ext>
            </a:extLst>
          </p:cNvPr>
          <p:cNvSpPr/>
          <p:nvPr/>
        </p:nvSpPr>
        <p:spPr>
          <a:xfrm>
            <a:off x="4203213" y="4097869"/>
            <a:ext cx="759232" cy="101864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EF5AAC-F5DE-42A5-BBDB-2D4631D978D0}"/>
              </a:ext>
            </a:extLst>
          </p:cNvPr>
          <p:cNvSpPr txBox="1"/>
          <p:nvPr/>
        </p:nvSpPr>
        <p:spPr>
          <a:xfrm>
            <a:off x="5088946" y="4744796"/>
            <a:ext cx="11596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3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77" name="화살표: 원형 76">
            <a:extLst>
              <a:ext uri="{FF2B5EF4-FFF2-40B4-BE49-F238E27FC236}">
                <a16:creationId xmlns:a16="http://schemas.microsoft.com/office/drawing/2014/main" id="{1636DD98-E889-4427-88A6-E79F26D0FC21}"/>
              </a:ext>
            </a:extLst>
          </p:cNvPr>
          <p:cNvSpPr/>
          <p:nvPr/>
        </p:nvSpPr>
        <p:spPr>
          <a:xfrm>
            <a:off x="5468045" y="4078851"/>
            <a:ext cx="759232" cy="101864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D1A411-5A64-4661-909D-CCF11C93C259}"/>
              </a:ext>
            </a:extLst>
          </p:cNvPr>
          <p:cNvSpPr txBox="1"/>
          <p:nvPr/>
        </p:nvSpPr>
        <p:spPr>
          <a:xfrm>
            <a:off x="3715215" y="3105344"/>
            <a:ext cx="438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의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낮춤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3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8" grpId="0"/>
      <p:bldP spid="49" grpId="0"/>
      <p:bldP spid="73" grpId="0"/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A99D28-D79C-4C47-9ABE-206B54D1E516}"/>
              </a:ext>
            </a:extLst>
          </p:cNvPr>
          <p:cNvSpPr/>
          <p:nvPr/>
        </p:nvSpPr>
        <p:spPr>
          <a:xfrm>
            <a:off x="4005671" y="474093"/>
            <a:ext cx="2132901" cy="605014"/>
          </a:xfrm>
          <a:prstGeom prst="rect">
            <a:avLst/>
          </a:prstGeom>
          <a:solidFill>
            <a:srgbClr val="B9C5D7"/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스택에 값을 저장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155B3D-F73A-4BBE-8BF8-52A19E1DF53E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8CAF8F-8B72-49A3-9166-EAD400C1B5B1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D515E-3CFF-46AF-8074-4CFF2E4DCD85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A65D5C-94CA-4215-8F4E-96A2259BF1D4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DCEEF9-D6B8-4101-96AC-EC22BF980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73" y="1613355"/>
            <a:ext cx="8444259" cy="2750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CDC173E-A3ED-4903-8024-A5757E51F1FA}"/>
              </a:ext>
            </a:extLst>
          </p:cNvPr>
          <p:cNvCxnSpPr/>
          <p:nvPr/>
        </p:nvCxnSpPr>
        <p:spPr>
          <a:xfrm>
            <a:off x="4406097" y="5029820"/>
            <a:ext cx="0" cy="1388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732CC2B-F058-4C97-8352-446A240059DD}"/>
              </a:ext>
            </a:extLst>
          </p:cNvPr>
          <p:cNvCxnSpPr/>
          <p:nvPr/>
        </p:nvCxnSpPr>
        <p:spPr>
          <a:xfrm>
            <a:off x="5381457" y="5029820"/>
            <a:ext cx="0" cy="1388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02FBFB3-694E-4743-BAB3-ABB7AB5C8EA5}"/>
              </a:ext>
            </a:extLst>
          </p:cNvPr>
          <p:cNvCxnSpPr/>
          <p:nvPr/>
        </p:nvCxnSpPr>
        <p:spPr>
          <a:xfrm>
            <a:off x="4406097" y="6418782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5A60DE4-844C-438D-9FAD-6567B6680E6A}"/>
              </a:ext>
            </a:extLst>
          </p:cNvPr>
          <p:cNvCxnSpPr/>
          <p:nvPr/>
        </p:nvCxnSpPr>
        <p:spPr>
          <a:xfrm>
            <a:off x="4406097" y="6119911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513F732-86F0-4F06-92A9-AE9FB37038CF}"/>
              </a:ext>
            </a:extLst>
          </p:cNvPr>
          <p:cNvCxnSpPr/>
          <p:nvPr/>
        </p:nvCxnSpPr>
        <p:spPr>
          <a:xfrm>
            <a:off x="4406097" y="5770195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F21F158-91F5-4A92-B550-B48B684A4940}"/>
              </a:ext>
            </a:extLst>
          </p:cNvPr>
          <p:cNvSpPr txBox="1"/>
          <p:nvPr/>
        </p:nvSpPr>
        <p:spPr>
          <a:xfrm>
            <a:off x="4750803" y="580135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779683-4CA9-4764-BC7D-A7A1ADBA5A94}"/>
              </a:ext>
            </a:extLst>
          </p:cNvPr>
          <p:cNvSpPr txBox="1"/>
          <p:nvPr/>
        </p:nvSpPr>
        <p:spPr>
          <a:xfrm>
            <a:off x="4738125" y="61107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56711B-8D8C-4E61-83AC-F675683E14E9}"/>
              </a:ext>
            </a:extLst>
          </p:cNvPr>
          <p:cNvCxnSpPr/>
          <p:nvPr/>
        </p:nvCxnSpPr>
        <p:spPr>
          <a:xfrm>
            <a:off x="6524562" y="5029820"/>
            <a:ext cx="0" cy="1388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45482B2-7F4D-4E9D-950D-17FC843F1490}"/>
              </a:ext>
            </a:extLst>
          </p:cNvPr>
          <p:cNvCxnSpPr/>
          <p:nvPr/>
        </p:nvCxnSpPr>
        <p:spPr>
          <a:xfrm>
            <a:off x="7499922" y="5029820"/>
            <a:ext cx="0" cy="1388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E2E54E6-6F00-4196-816A-511B2B977B1A}"/>
              </a:ext>
            </a:extLst>
          </p:cNvPr>
          <p:cNvCxnSpPr/>
          <p:nvPr/>
        </p:nvCxnSpPr>
        <p:spPr>
          <a:xfrm>
            <a:off x="6524562" y="6418782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A7309B6-F8BC-4C69-AADE-EA268791F84F}"/>
              </a:ext>
            </a:extLst>
          </p:cNvPr>
          <p:cNvCxnSpPr/>
          <p:nvPr/>
        </p:nvCxnSpPr>
        <p:spPr>
          <a:xfrm>
            <a:off x="6524562" y="6119911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A7A3A91-8C98-4B33-AFD5-01B1C2E122B8}"/>
              </a:ext>
            </a:extLst>
          </p:cNvPr>
          <p:cNvCxnSpPr/>
          <p:nvPr/>
        </p:nvCxnSpPr>
        <p:spPr>
          <a:xfrm>
            <a:off x="6524562" y="5770195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7C8BB7D-BC39-4AD2-AC46-24C34C0E4976}"/>
              </a:ext>
            </a:extLst>
          </p:cNvPr>
          <p:cNvCxnSpPr/>
          <p:nvPr/>
        </p:nvCxnSpPr>
        <p:spPr>
          <a:xfrm>
            <a:off x="6524562" y="5457775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B7FDE07-34E9-4B48-BAE0-85386B0F0A5B}"/>
              </a:ext>
            </a:extLst>
          </p:cNvPr>
          <p:cNvSpPr txBox="1"/>
          <p:nvPr/>
        </p:nvSpPr>
        <p:spPr>
          <a:xfrm>
            <a:off x="6856590" y="54464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6741FD-BC4D-4F6A-9AEF-EFCA500B5E3B}"/>
              </a:ext>
            </a:extLst>
          </p:cNvPr>
          <p:cNvSpPr txBox="1"/>
          <p:nvPr/>
        </p:nvSpPr>
        <p:spPr>
          <a:xfrm>
            <a:off x="6869268" y="580135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A2111B-7475-4F24-AB32-9F1EF4699313}"/>
              </a:ext>
            </a:extLst>
          </p:cNvPr>
          <p:cNvSpPr txBox="1"/>
          <p:nvPr/>
        </p:nvSpPr>
        <p:spPr>
          <a:xfrm>
            <a:off x="6856590" y="61107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F68E0B1-9830-4CCE-A427-CDD52D014E09}"/>
              </a:ext>
            </a:extLst>
          </p:cNvPr>
          <p:cNvCxnSpPr/>
          <p:nvPr/>
        </p:nvCxnSpPr>
        <p:spPr>
          <a:xfrm>
            <a:off x="2271079" y="5029820"/>
            <a:ext cx="0" cy="1388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7166A06-FFE8-4471-ADEC-A75854314F34}"/>
              </a:ext>
            </a:extLst>
          </p:cNvPr>
          <p:cNvCxnSpPr/>
          <p:nvPr/>
        </p:nvCxnSpPr>
        <p:spPr>
          <a:xfrm>
            <a:off x="3246439" y="5029820"/>
            <a:ext cx="0" cy="1388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6A9A5CC-6E98-4325-8414-C632394C2125}"/>
              </a:ext>
            </a:extLst>
          </p:cNvPr>
          <p:cNvCxnSpPr/>
          <p:nvPr/>
        </p:nvCxnSpPr>
        <p:spPr>
          <a:xfrm>
            <a:off x="2271079" y="6418782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A9823A1-7314-41AA-AF19-FB10417463D9}"/>
              </a:ext>
            </a:extLst>
          </p:cNvPr>
          <p:cNvCxnSpPr/>
          <p:nvPr/>
        </p:nvCxnSpPr>
        <p:spPr>
          <a:xfrm>
            <a:off x="2271079" y="6119911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1B0271A-9F36-4A73-9EDA-F1B16C56509A}"/>
              </a:ext>
            </a:extLst>
          </p:cNvPr>
          <p:cNvSpPr txBox="1"/>
          <p:nvPr/>
        </p:nvSpPr>
        <p:spPr>
          <a:xfrm>
            <a:off x="2603107" y="61107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화살표: 원형 8">
            <a:extLst>
              <a:ext uri="{FF2B5EF4-FFF2-40B4-BE49-F238E27FC236}">
                <a16:creationId xmlns:a16="http://schemas.microsoft.com/office/drawing/2014/main" id="{3440E54C-D218-4F3F-A514-ECD18533E363}"/>
              </a:ext>
            </a:extLst>
          </p:cNvPr>
          <p:cNvSpPr/>
          <p:nvPr/>
        </p:nvSpPr>
        <p:spPr>
          <a:xfrm>
            <a:off x="2866823" y="4715331"/>
            <a:ext cx="759232" cy="101864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화살표: 원형 57">
            <a:extLst>
              <a:ext uri="{FF2B5EF4-FFF2-40B4-BE49-F238E27FC236}">
                <a16:creationId xmlns:a16="http://schemas.microsoft.com/office/drawing/2014/main" id="{C643D970-5AC3-4458-9743-9F5D27E41FE5}"/>
              </a:ext>
            </a:extLst>
          </p:cNvPr>
          <p:cNvSpPr/>
          <p:nvPr/>
        </p:nvSpPr>
        <p:spPr>
          <a:xfrm>
            <a:off x="4005671" y="4700463"/>
            <a:ext cx="759232" cy="101864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화살표: 원형 58">
            <a:extLst>
              <a:ext uri="{FF2B5EF4-FFF2-40B4-BE49-F238E27FC236}">
                <a16:creationId xmlns:a16="http://schemas.microsoft.com/office/drawing/2014/main" id="{526FCBD8-3AB7-4471-9C32-61430C17CDF3}"/>
              </a:ext>
            </a:extLst>
          </p:cNvPr>
          <p:cNvSpPr/>
          <p:nvPr/>
        </p:nvSpPr>
        <p:spPr>
          <a:xfrm>
            <a:off x="5063565" y="4686587"/>
            <a:ext cx="759232" cy="101864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화살표: 원형 59">
            <a:extLst>
              <a:ext uri="{FF2B5EF4-FFF2-40B4-BE49-F238E27FC236}">
                <a16:creationId xmlns:a16="http://schemas.microsoft.com/office/drawing/2014/main" id="{DDBD7BEA-1134-43CD-8113-79C9660A800A}"/>
              </a:ext>
            </a:extLst>
          </p:cNvPr>
          <p:cNvSpPr/>
          <p:nvPr/>
        </p:nvSpPr>
        <p:spPr>
          <a:xfrm>
            <a:off x="6119950" y="4677046"/>
            <a:ext cx="759232" cy="101864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BE5A8-8BC4-4612-8C47-689CD39671A1}"/>
              </a:ext>
            </a:extLst>
          </p:cNvPr>
          <p:cNvSpPr txBox="1"/>
          <p:nvPr/>
        </p:nvSpPr>
        <p:spPr>
          <a:xfrm>
            <a:off x="3631508" y="5325883"/>
            <a:ext cx="1159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*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D685A7-9C87-47E8-B3EA-20C0BBA4822F}"/>
              </a:ext>
            </a:extLst>
          </p:cNvPr>
          <p:cNvSpPr txBox="1"/>
          <p:nvPr/>
        </p:nvSpPr>
        <p:spPr>
          <a:xfrm>
            <a:off x="5785510" y="5347964"/>
            <a:ext cx="11596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3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6E08E3-FDC6-4016-906B-391E1DBCEC38}"/>
              </a:ext>
            </a:extLst>
          </p:cNvPr>
          <p:cNvSpPr txBox="1"/>
          <p:nvPr/>
        </p:nvSpPr>
        <p:spPr>
          <a:xfrm>
            <a:off x="3863431" y="2144787"/>
            <a:ext cx="4071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Stack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이 </a:t>
            </a:r>
            <a:r>
              <a:rPr lang="en-US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Full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이면</a:t>
            </a:r>
            <a:endParaRPr lang="en-US" altLang="ko-KR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MAX_SIZE 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를 </a:t>
            </a:r>
            <a:r>
              <a:rPr lang="en-US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배로 증가</a:t>
            </a:r>
            <a:endParaRPr lang="en-US" altLang="ko-KR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44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46" grpId="0"/>
      <p:bldP spid="47" grpId="0"/>
      <p:bldP spid="48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A99D28-D79C-4C47-9ABE-206B54D1E516}"/>
              </a:ext>
            </a:extLst>
          </p:cNvPr>
          <p:cNvSpPr/>
          <p:nvPr/>
        </p:nvSpPr>
        <p:spPr>
          <a:xfrm>
            <a:off x="4313885" y="434751"/>
            <a:ext cx="5213934" cy="1148349"/>
          </a:xfrm>
          <a:prstGeom prst="rect">
            <a:avLst/>
          </a:prstGeom>
          <a:solidFill>
            <a:srgbClr val="B9C5D7"/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스택에서 나올 값 확인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과는 다르게 값을 꺼낸 뒤 스택의 높이가 유지된다</a:t>
            </a:r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155B3D-F73A-4BBE-8BF8-52A19E1DF53E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8CAF8F-8B72-49A3-9166-EAD400C1B5B1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D515E-3CFF-46AF-8074-4CFF2E4DCD85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A65D5C-94CA-4215-8F4E-96A2259BF1D4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1C7894-27FE-4A83-8E28-81ABACE2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8" y="1864556"/>
            <a:ext cx="5025782" cy="25984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11C8907-557D-47B3-9FE9-A380291ADC94}"/>
              </a:ext>
            </a:extLst>
          </p:cNvPr>
          <p:cNvCxnSpPr/>
          <p:nvPr/>
        </p:nvCxnSpPr>
        <p:spPr>
          <a:xfrm>
            <a:off x="4705271" y="4809612"/>
            <a:ext cx="0" cy="1388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EF6E90-BEBE-460D-81A8-A1259EE78C85}"/>
              </a:ext>
            </a:extLst>
          </p:cNvPr>
          <p:cNvCxnSpPr/>
          <p:nvPr/>
        </p:nvCxnSpPr>
        <p:spPr>
          <a:xfrm>
            <a:off x="5680631" y="4809612"/>
            <a:ext cx="0" cy="1388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520AEC5-1D2C-49BF-BB59-60D63F35EAC8}"/>
              </a:ext>
            </a:extLst>
          </p:cNvPr>
          <p:cNvCxnSpPr/>
          <p:nvPr/>
        </p:nvCxnSpPr>
        <p:spPr>
          <a:xfrm>
            <a:off x="4705271" y="6198574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93604E0-6EEE-45F0-AF8C-0A02BE85764E}"/>
              </a:ext>
            </a:extLst>
          </p:cNvPr>
          <p:cNvCxnSpPr/>
          <p:nvPr/>
        </p:nvCxnSpPr>
        <p:spPr>
          <a:xfrm>
            <a:off x="4705271" y="5899703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8EB050B-6CA2-4C2A-B6C2-3DBCA85FE746}"/>
              </a:ext>
            </a:extLst>
          </p:cNvPr>
          <p:cNvCxnSpPr/>
          <p:nvPr/>
        </p:nvCxnSpPr>
        <p:spPr>
          <a:xfrm>
            <a:off x="4705271" y="5549987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91212A8-745D-497C-9EB0-1ED0B7AE68A4}"/>
              </a:ext>
            </a:extLst>
          </p:cNvPr>
          <p:cNvCxnSpPr/>
          <p:nvPr/>
        </p:nvCxnSpPr>
        <p:spPr>
          <a:xfrm>
            <a:off x="4705271" y="5237567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FCA87DD-88DB-4839-B22C-C44360D6D819}"/>
              </a:ext>
            </a:extLst>
          </p:cNvPr>
          <p:cNvSpPr txBox="1"/>
          <p:nvPr/>
        </p:nvSpPr>
        <p:spPr>
          <a:xfrm>
            <a:off x="5037299" y="52262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E84E1D-BC0B-4616-8E57-389DAD12A0F7}"/>
              </a:ext>
            </a:extLst>
          </p:cNvPr>
          <p:cNvSpPr txBox="1"/>
          <p:nvPr/>
        </p:nvSpPr>
        <p:spPr>
          <a:xfrm>
            <a:off x="5047661" y="559555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34203E-43BF-4BEB-9F38-DA2441FA2880}"/>
              </a:ext>
            </a:extLst>
          </p:cNvPr>
          <p:cNvSpPr txBox="1"/>
          <p:nvPr/>
        </p:nvSpPr>
        <p:spPr>
          <a:xfrm>
            <a:off x="5037299" y="58905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화살표: 원형 83">
            <a:extLst>
              <a:ext uri="{FF2B5EF4-FFF2-40B4-BE49-F238E27FC236}">
                <a16:creationId xmlns:a16="http://schemas.microsoft.com/office/drawing/2014/main" id="{703FE89F-1FD1-4463-A8E3-3D698AF8D6A6}"/>
              </a:ext>
            </a:extLst>
          </p:cNvPr>
          <p:cNvSpPr/>
          <p:nvPr/>
        </p:nvSpPr>
        <p:spPr>
          <a:xfrm>
            <a:off x="5253426" y="4451390"/>
            <a:ext cx="759232" cy="101864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8EDB42-952D-4ECE-A2C7-6FFEFE5D112B}"/>
              </a:ext>
            </a:extLst>
          </p:cNvPr>
          <p:cNvSpPr txBox="1"/>
          <p:nvPr/>
        </p:nvSpPr>
        <p:spPr>
          <a:xfrm>
            <a:off x="6159490" y="5193040"/>
            <a:ext cx="516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3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287708E-9CE0-41B6-8720-81153FDF4D40}"/>
              </a:ext>
            </a:extLst>
          </p:cNvPr>
          <p:cNvCxnSpPr/>
          <p:nvPr/>
        </p:nvCxnSpPr>
        <p:spPr>
          <a:xfrm>
            <a:off x="7823575" y="4830621"/>
            <a:ext cx="0" cy="1388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3960486-3004-4463-8B11-5E2D9BA513A0}"/>
              </a:ext>
            </a:extLst>
          </p:cNvPr>
          <p:cNvCxnSpPr/>
          <p:nvPr/>
        </p:nvCxnSpPr>
        <p:spPr>
          <a:xfrm>
            <a:off x="8798935" y="4830621"/>
            <a:ext cx="0" cy="1388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8D03BC3-C072-4E92-8CD0-A094E9BF9BA1}"/>
              </a:ext>
            </a:extLst>
          </p:cNvPr>
          <p:cNvCxnSpPr/>
          <p:nvPr/>
        </p:nvCxnSpPr>
        <p:spPr>
          <a:xfrm>
            <a:off x="7823575" y="6219583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9BE530D-973C-4646-B888-B3F6DE0F5651}"/>
              </a:ext>
            </a:extLst>
          </p:cNvPr>
          <p:cNvCxnSpPr/>
          <p:nvPr/>
        </p:nvCxnSpPr>
        <p:spPr>
          <a:xfrm>
            <a:off x="7823575" y="5920712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9B01894-AFE0-4067-A15E-CD442D9DAD2B}"/>
              </a:ext>
            </a:extLst>
          </p:cNvPr>
          <p:cNvCxnSpPr/>
          <p:nvPr/>
        </p:nvCxnSpPr>
        <p:spPr>
          <a:xfrm>
            <a:off x="7823575" y="5570996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4754507F-69FC-4129-893D-5A19C2CF114A}"/>
              </a:ext>
            </a:extLst>
          </p:cNvPr>
          <p:cNvCxnSpPr/>
          <p:nvPr/>
        </p:nvCxnSpPr>
        <p:spPr>
          <a:xfrm>
            <a:off x="7823575" y="5258576"/>
            <a:ext cx="975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6225964-F16A-43B1-B8AE-6074CA81AAA4}"/>
              </a:ext>
            </a:extLst>
          </p:cNvPr>
          <p:cNvSpPr txBox="1"/>
          <p:nvPr/>
        </p:nvSpPr>
        <p:spPr>
          <a:xfrm>
            <a:off x="8155603" y="52472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ABC9572-DA8D-42DF-8DE1-9E9B776ACC1A}"/>
              </a:ext>
            </a:extLst>
          </p:cNvPr>
          <p:cNvSpPr txBox="1"/>
          <p:nvPr/>
        </p:nvSpPr>
        <p:spPr>
          <a:xfrm>
            <a:off x="8165965" y="561655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8004D0-6471-42D3-B4D7-B7FC9446F772}"/>
              </a:ext>
            </a:extLst>
          </p:cNvPr>
          <p:cNvSpPr txBox="1"/>
          <p:nvPr/>
        </p:nvSpPr>
        <p:spPr>
          <a:xfrm>
            <a:off x="8155603" y="59115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2310188-4179-49DA-B442-42A9F33C722B}"/>
              </a:ext>
            </a:extLst>
          </p:cNvPr>
          <p:cNvSpPr/>
          <p:nvPr/>
        </p:nvSpPr>
        <p:spPr>
          <a:xfrm>
            <a:off x="6884152" y="5258576"/>
            <a:ext cx="783771" cy="546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59274D-D247-4DD5-9AC5-73521FB4E81F}"/>
              </a:ext>
            </a:extLst>
          </p:cNvPr>
          <p:cNvSpPr txBox="1"/>
          <p:nvPr/>
        </p:nvSpPr>
        <p:spPr>
          <a:xfrm>
            <a:off x="2997308" y="4021726"/>
            <a:ext cx="438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의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유지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65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93" grpId="0"/>
      <p:bldP spid="94" grpId="0"/>
      <p:bldP spid="9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 (1)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A99D28-D79C-4C47-9ABE-206B54D1E516}"/>
              </a:ext>
            </a:extLst>
          </p:cNvPr>
          <p:cNvSpPr/>
          <p:nvPr/>
        </p:nvSpPr>
        <p:spPr>
          <a:xfrm>
            <a:off x="5697244" y="1455921"/>
            <a:ext cx="3947471" cy="977067"/>
          </a:xfrm>
          <a:prstGeom prst="rect">
            <a:avLst/>
          </a:prstGeom>
          <a:solidFill>
            <a:srgbClr val="B9C5D7"/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괄호 검사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전체 문자의 형식이 정상적인지 확인한다</a:t>
            </a:r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155B3D-F73A-4BBE-8BF8-52A19E1DF53E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8CAF8F-8B72-49A3-9166-EAD400C1B5B1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D515E-3CFF-46AF-8074-4CFF2E4DCD85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A65D5C-94CA-4215-8F4E-96A2259BF1D4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53E1C-4270-42BE-B936-A39A2BF55284}"/>
              </a:ext>
            </a:extLst>
          </p:cNvPr>
          <p:cNvSpPr txBox="1"/>
          <p:nvPr/>
        </p:nvSpPr>
        <p:spPr>
          <a:xfrm>
            <a:off x="731587" y="5857093"/>
            <a:ext cx="332117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Left : 0		Right : 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359BD2-832C-4EA2-A320-85B99D6E3E1A}"/>
              </a:ext>
            </a:extLst>
          </p:cNvPr>
          <p:cNvSpPr txBox="1"/>
          <p:nvPr/>
        </p:nvSpPr>
        <p:spPr>
          <a:xfrm>
            <a:off x="1765042" y="4885224"/>
            <a:ext cx="151067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      left +1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48670C-740C-418B-A22A-25B19A3D202E}"/>
              </a:ext>
            </a:extLst>
          </p:cNvPr>
          <p:cNvSpPr txBox="1"/>
          <p:nvPr/>
        </p:nvSpPr>
        <p:spPr>
          <a:xfrm>
            <a:off x="1420042" y="5857093"/>
            <a:ext cx="275163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1C6E0F-ECB7-4208-831F-3782D7392881}"/>
              </a:ext>
            </a:extLst>
          </p:cNvPr>
          <p:cNvSpPr txBox="1"/>
          <p:nvPr/>
        </p:nvSpPr>
        <p:spPr>
          <a:xfrm>
            <a:off x="1765042" y="4885224"/>
            <a:ext cx="151067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      left +1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C0E81B-1FA1-4E39-A2DB-F8A7477309DC}"/>
              </a:ext>
            </a:extLst>
          </p:cNvPr>
          <p:cNvSpPr txBox="1"/>
          <p:nvPr/>
        </p:nvSpPr>
        <p:spPr>
          <a:xfrm>
            <a:off x="1420036" y="5859661"/>
            <a:ext cx="275163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1268FB-9001-4A0E-BFF8-258B8BA024AB}"/>
              </a:ext>
            </a:extLst>
          </p:cNvPr>
          <p:cNvSpPr txBox="1"/>
          <p:nvPr/>
        </p:nvSpPr>
        <p:spPr>
          <a:xfrm>
            <a:off x="1765042" y="4885224"/>
            <a:ext cx="151067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)    Right +1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8C61CE-AB0F-43FD-A5AF-9590A5E1D98E}"/>
              </a:ext>
            </a:extLst>
          </p:cNvPr>
          <p:cNvSpPr txBox="1"/>
          <p:nvPr/>
        </p:nvSpPr>
        <p:spPr>
          <a:xfrm>
            <a:off x="3416179" y="5856859"/>
            <a:ext cx="275163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B353D7-AA40-4ACA-B94B-6AB1CEEDB72F}"/>
              </a:ext>
            </a:extLst>
          </p:cNvPr>
          <p:cNvSpPr txBox="1"/>
          <p:nvPr/>
        </p:nvSpPr>
        <p:spPr>
          <a:xfrm>
            <a:off x="1761874" y="4880875"/>
            <a:ext cx="151067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)    Right +1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39D849-1BB9-42A9-B000-445A434C25B2}"/>
              </a:ext>
            </a:extLst>
          </p:cNvPr>
          <p:cNvSpPr txBox="1"/>
          <p:nvPr/>
        </p:nvSpPr>
        <p:spPr>
          <a:xfrm>
            <a:off x="3419107" y="5858606"/>
            <a:ext cx="275163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D960F8-0531-4B52-9CF6-75D26444881B}"/>
              </a:ext>
            </a:extLst>
          </p:cNvPr>
          <p:cNvSpPr txBox="1"/>
          <p:nvPr/>
        </p:nvSpPr>
        <p:spPr>
          <a:xfrm>
            <a:off x="1760252" y="4883477"/>
            <a:ext cx="151067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)    Right +1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27818E-8D14-4221-8DB6-EE79B042BB49}"/>
              </a:ext>
            </a:extLst>
          </p:cNvPr>
          <p:cNvSpPr txBox="1"/>
          <p:nvPr/>
        </p:nvSpPr>
        <p:spPr>
          <a:xfrm>
            <a:off x="3417485" y="5861208"/>
            <a:ext cx="275163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E98F51A0-796D-4A04-8214-6ABDC6031523}"/>
              </a:ext>
            </a:extLst>
          </p:cNvPr>
          <p:cNvSpPr/>
          <p:nvPr/>
        </p:nvSpPr>
        <p:spPr>
          <a:xfrm>
            <a:off x="1889010" y="4932527"/>
            <a:ext cx="1359139" cy="1359139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3A11C3-7E32-46D9-9783-9BDF1D65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3" y="1320392"/>
            <a:ext cx="5028580" cy="3279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1F1926-9737-40BF-93DB-9BC312F9AFCC}"/>
              </a:ext>
            </a:extLst>
          </p:cNvPr>
          <p:cNvSpPr txBox="1"/>
          <p:nvPr/>
        </p:nvSpPr>
        <p:spPr>
          <a:xfrm>
            <a:off x="5633050" y="4656530"/>
            <a:ext cx="4233764" cy="147732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IF</a:t>
            </a:r>
            <a:r>
              <a:rPr lang="ko-KR" altLang="en-US" dirty="0"/>
              <a:t>  </a:t>
            </a:r>
            <a:r>
              <a:rPr lang="ko-KR" altLang="en-US" dirty="0" err="1"/>
              <a:t>좌괄호</a:t>
            </a:r>
            <a:r>
              <a:rPr lang="ko-KR" altLang="en-US" dirty="0"/>
              <a:t> </a:t>
            </a:r>
            <a:r>
              <a:rPr lang="en-US" altLang="ko-KR" dirty="0"/>
              <a:t>Then         Left 1 </a:t>
            </a:r>
            <a:r>
              <a:rPr lang="ko-KR" altLang="en-US" dirty="0"/>
              <a:t>증가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else IF </a:t>
            </a:r>
            <a:r>
              <a:rPr lang="ko-KR" altLang="en-US" dirty="0" err="1"/>
              <a:t>우괄호</a:t>
            </a:r>
            <a:r>
              <a:rPr lang="ko-KR" altLang="en-US" dirty="0"/>
              <a:t> </a:t>
            </a:r>
            <a:r>
              <a:rPr lang="en-US" altLang="ko-KR" dirty="0"/>
              <a:t>Then    Right 1 </a:t>
            </a:r>
            <a:r>
              <a:rPr lang="ko-KR" altLang="en-US" dirty="0"/>
              <a:t>증가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lvl="1"/>
            <a:r>
              <a:rPr lang="en-US" altLang="ko-KR" dirty="0"/>
              <a:t>But </a:t>
            </a:r>
            <a:r>
              <a:rPr lang="ko-KR" altLang="en-US" dirty="0" err="1"/>
              <a:t>우괄호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좌괄호</a:t>
            </a:r>
            <a:r>
              <a:rPr lang="ko-KR" altLang="en-US" dirty="0"/>
              <a:t>  </a:t>
            </a:r>
            <a:r>
              <a:rPr lang="en-US" altLang="ko-KR" dirty="0"/>
              <a:t>Then </a:t>
            </a:r>
            <a:r>
              <a:rPr lang="ko-KR" altLang="en-US" dirty="0"/>
              <a:t>오류</a:t>
            </a: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8ED3C115-65E6-4A78-8AEB-52532D3FB297}"/>
              </a:ext>
            </a:extLst>
          </p:cNvPr>
          <p:cNvSpPr/>
          <p:nvPr/>
        </p:nvSpPr>
        <p:spPr>
          <a:xfrm>
            <a:off x="1760251" y="2300972"/>
            <a:ext cx="172529" cy="459482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왼쪽 대괄호 44">
            <a:extLst>
              <a:ext uri="{FF2B5EF4-FFF2-40B4-BE49-F238E27FC236}">
                <a16:creationId xmlns:a16="http://schemas.microsoft.com/office/drawing/2014/main" id="{0FD08F02-4BA2-4A5E-85E4-59981A4A7324}"/>
              </a:ext>
            </a:extLst>
          </p:cNvPr>
          <p:cNvSpPr/>
          <p:nvPr/>
        </p:nvSpPr>
        <p:spPr>
          <a:xfrm>
            <a:off x="1760251" y="2980405"/>
            <a:ext cx="172529" cy="1296186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153CB3-7ECE-4E29-ACBA-264D8726332F}"/>
              </a:ext>
            </a:extLst>
          </p:cNvPr>
          <p:cNvSpPr txBox="1"/>
          <p:nvPr/>
        </p:nvSpPr>
        <p:spPr>
          <a:xfrm>
            <a:off x="1392991" y="2356589"/>
            <a:ext cx="992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81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34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 animBg="1"/>
      <p:bldP spid="56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35B4BA-0473-45CB-9779-6BE6A6828E3D}"/>
              </a:ext>
            </a:extLst>
          </p:cNvPr>
          <p:cNvSpPr txBox="1"/>
          <p:nvPr/>
        </p:nvSpPr>
        <p:spPr>
          <a:xfrm>
            <a:off x="925243" y="2493019"/>
            <a:ext cx="1977014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 설명</a:t>
            </a:r>
            <a:endParaRPr lang="en-US" altLang="ko-KR" sz="20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DB64F-13A4-4F9D-ADE1-A40AE2CCE784}"/>
              </a:ext>
            </a:extLst>
          </p:cNvPr>
          <p:cNvSpPr txBox="1"/>
          <p:nvPr/>
        </p:nvSpPr>
        <p:spPr>
          <a:xfrm>
            <a:off x="925243" y="3598586"/>
            <a:ext cx="1977014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 구현</a:t>
            </a:r>
            <a:endParaRPr lang="en-US" altLang="ko-KR" sz="20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2B9AE2-318A-4DCF-B6AC-7D52EA5A43B1}"/>
              </a:ext>
            </a:extLst>
          </p:cNvPr>
          <p:cNvSpPr/>
          <p:nvPr/>
        </p:nvSpPr>
        <p:spPr>
          <a:xfrm>
            <a:off x="925243" y="119545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37372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 (2)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155B3D-F73A-4BBE-8BF8-52A19E1DF53E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8CAF8F-8B72-49A3-9166-EAD400C1B5B1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D515E-3CFF-46AF-8074-4CFF2E4DCD85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A65D5C-94CA-4215-8F4E-96A2259BF1D4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7B61E-4212-40C8-BF9F-DEB81AE1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2" y="1661504"/>
            <a:ext cx="5869427" cy="2156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F97FFF-0FF7-4054-BB9C-D4CB706C5772}"/>
              </a:ext>
            </a:extLst>
          </p:cNvPr>
          <p:cNvSpPr txBox="1"/>
          <p:nvPr/>
        </p:nvSpPr>
        <p:spPr>
          <a:xfrm>
            <a:off x="5757996" y="4656530"/>
            <a:ext cx="3775393" cy="92333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3. IF </a:t>
            </a:r>
            <a:r>
              <a:rPr lang="ko-KR" altLang="en-US" dirty="0" err="1"/>
              <a:t>좌괄호</a:t>
            </a:r>
            <a:r>
              <a:rPr lang="ko-KR" altLang="en-US" dirty="0"/>
              <a:t> </a:t>
            </a:r>
            <a:r>
              <a:rPr lang="en-US" altLang="ko-KR" dirty="0"/>
              <a:t>!= </a:t>
            </a:r>
            <a:r>
              <a:rPr lang="ko-KR" altLang="en-US" dirty="0" err="1"/>
              <a:t>우괄호</a:t>
            </a:r>
            <a:r>
              <a:rPr lang="ko-KR" altLang="en-US" dirty="0"/>
              <a:t>  </a:t>
            </a:r>
            <a:r>
              <a:rPr lang="en-US" altLang="ko-KR" dirty="0"/>
              <a:t>Then </a:t>
            </a:r>
            <a:r>
              <a:rPr lang="ko-KR" altLang="en-US" dirty="0"/>
              <a:t>오류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else  </a:t>
            </a:r>
            <a:r>
              <a:rPr lang="ko-KR" altLang="en-US" dirty="0"/>
              <a:t>검사 완료</a:t>
            </a:r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56E07609-95AD-44FC-9891-3CC441C68548}"/>
              </a:ext>
            </a:extLst>
          </p:cNvPr>
          <p:cNvSpPr/>
          <p:nvPr/>
        </p:nvSpPr>
        <p:spPr>
          <a:xfrm>
            <a:off x="1854679" y="1826518"/>
            <a:ext cx="147113" cy="90805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5AE8F-ED40-43CC-B47E-51C243FA98D8}"/>
              </a:ext>
            </a:extLst>
          </p:cNvPr>
          <p:cNvSpPr txBox="1"/>
          <p:nvPr/>
        </p:nvSpPr>
        <p:spPr>
          <a:xfrm>
            <a:off x="1583495" y="2021083"/>
            <a:ext cx="780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BBD02-6586-42FE-9235-546805E7AA8A}"/>
              </a:ext>
            </a:extLst>
          </p:cNvPr>
          <p:cNvSpPr txBox="1"/>
          <p:nvPr/>
        </p:nvSpPr>
        <p:spPr>
          <a:xfrm>
            <a:off x="1748995" y="3163584"/>
            <a:ext cx="7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9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A99D28-D79C-4C47-9ABE-206B54D1E516}"/>
              </a:ext>
            </a:extLst>
          </p:cNvPr>
          <p:cNvSpPr/>
          <p:nvPr/>
        </p:nvSpPr>
        <p:spPr>
          <a:xfrm>
            <a:off x="5417389" y="928714"/>
            <a:ext cx="3925020" cy="727811"/>
          </a:xfrm>
          <a:prstGeom prst="rect">
            <a:avLst/>
          </a:prstGeom>
          <a:solidFill>
            <a:srgbClr val="B9C5D7"/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피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연산자 및 괄호의 우선순위 결정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155B3D-F73A-4BBE-8BF8-52A19E1DF53E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8CAF8F-8B72-49A3-9166-EAD400C1B5B1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D515E-3CFF-46AF-8074-4CFF2E4DCD85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A65D5C-94CA-4215-8F4E-96A2259BF1D4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E68233-B28D-4A48-889F-7913428F4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3" y="1416819"/>
            <a:ext cx="3990855" cy="5083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954D1C4-97EE-48B0-863D-1E420074C5EF}"/>
              </a:ext>
            </a:extLst>
          </p:cNvPr>
          <p:cNvSpPr/>
          <p:nvPr/>
        </p:nvSpPr>
        <p:spPr>
          <a:xfrm>
            <a:off x="4910458" y="2628278"/>
            <a:ext cx="47138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</a:rPr>
              <a:t>1. </a:t>
            </a:r>
            <a:r>
              <a:rPr lang="ko-KR" altLang="en-US" b="1" dirty="0">
                <a:latin typeface="+mn-ea"/>
              </a:rPr>
              <a:t>가장 마지막에 열린 괄호를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가장 먼저 닫아주어야 하는 </a:t>
            </a:r>
            <a:r>
              <a:rPr lang="ko-KR" altLang="en-US" b="1" dirty="0" err="1">
                <a:latin typeface="+mn-ea"/>
              </a:rPr>
              <a:t>후입선출</a:t>
            </a:r>
            <a:r>
              <a:rPr lang="ko-KR" altLang="en-US" b="1" dirty="0">
                <a:latin typeface="+mn-ea"/>
              </a:rPr>
              <a:t> 구조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2. </a:t>
            </a:r>
            <a:r>
              <a:rPr lang="ko-KR" altLang="en-US" b="1" dirty="0">
                <a:latin typeface="+mn-ea"/>
              </a:rPr>
              <a:t>괄호는 가중치에 상관없이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무조건 스택에 넣고 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3. </a:t>
            </a:r>
            <a:r>
              <a:rPr lang="ko-KR" altLang="en-US" b="1" dirty="0">
                <a:latin typeface="+mn-ea"/>
              </a:rPr>
              <a:t>반대 괄호를 만나는 순간 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괄호 안의 값을 모두 출력한다</a:t>
            </a:r>
            <a:r>
              <a:rPr lang="en-US" altLang="ko-KR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83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 (1)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A99D28-D79C-4C47-9ABE-206B54D1E516}"/>
              </a:ext>
            </a:extLst>
          </p:cNvPr>
          <p:cNvSpPr/>
          <p:nvPr/>
        </p:nvSpPr>
        <p:spPr>
          <a:xfrm>
            <a:off x="4674353" y="462804"/>
            <a:ext cx="3913858" cy="1225311"/>
          </a:xfrm>
          <a:prstGeom prst="rect">
            <a:avLst/>
          </a:prstGeom>
          <a:solidFill>
            <a:srgbClr val="B9C5D7"/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중위 </a:t>
            </a:r>
            <a:r>
              <a:rPr lang="en-US" altLang="ko-KR" sz="2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2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후위 표기 과정</a:t>
            </a:r>
            <a:endParaRPr lang="en-US" altLang="ko-KR" sz="2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연산자가 피연산자의 뒤로 간다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155B3D-F73A-4BBE-8BF8-52A19E1DF53E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8CAF8F-8B72-49A3-9166-EAD400C1B5B1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D515E-3CFF-46AF-8074-4CFF2E4DCD85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A65D5C-94CA-4215-8F4E-96A2259BF1D4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2BF926A-B134-4BEE-8D72-68237A6BE4BD}"/>
              </a:ext>
            </a:extLst>
          </p:cNvPr>
          <p:cNvSpPr/>
          <p:nvPr/>
        </p:nvSpPr>
        <p:spPr>
          <a:xfrm>
            <a:off x="625309" y="2225118"/>
            <a:ext cx="1512996" cy="763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저장된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 </a:t>
            </a:r>
          </a:p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중위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97B8F1D7-7410-481C-8C98-85539F3E2E0B}"/>
              </a:ext>
            </a:extLst>
          </p:cNvPr>
          <p:cNvSpPr/>
          <p:nvPr/>
        </p:nvSpPr>
        <p:spPr>
          <a:xfrm>
            <a:off x="1131641" y="3218710"/>
            <a:ext cx="500332" cy="541794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443231-793A-4A7B-9000-92DD9A244AB2}"/>
              </a:ext>
            </a:extLst>
          </p:cNvPr>
          <p:cNvSpPr/>
          <p:nvPr/>
        </p:nvSpPr>
        <p:spPr>
          <a:xfrm>
            <a:off x="625309" y="3990471"/>
            <a:ext cx="1512996" cy="19800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중위 복사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756F8E8B-690F-4760-A057-67A9A49990C5}"/>
              </a:ext>
            </a:extLst>
          </p:cNvPr>
          <p:cNvSpPr/>
          <p:nvPr/>
        </p:nvSpPr>
        <p:spPr>
          <a:xfrm rot="16200000">
            <a:off x="3239254" y="3514031"/>
            <a:ext cx="500332" cy="1754230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D7515C8-C988-4DB6-A962-7EA8BE02028B}"/>
              </a:ext>
            </a:extLst>
          </p:cNvPr>
          <p:cNvSpPr/>
          <p:nvPr/>
        </p:nvSpPr>
        <p:spPr>
          <a:xfrm>
            <a:off x="4674354" y="3990471"/>
            <a:ext cx="2198165" cy="763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즉시출력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5E70DC7-0E9D-42E6-B529-7164ECB2BB1C}"/>
              </a:ext>
            </a:extLst>
          </p:cNvPr>
          <p:cNvSpPr/>
          <p:nvPr/>
        </p:nvSpPr>
        <p:spPr>
          <a:xfrm>
            <a:off x="4674353" y="5206848"/>
            <a:ext cx="2198166" cy="763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우선순위 구분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B710D97-A6BA-4EA6-9FA7-3EFB6624DF0E}"/>
              </a:ext>
            </a:extLst>
          </p:cNvPr>
          <p:cNvSpPr/>
          <p:nvPr/>
        </p:nvSpPr>
        <p:spPr>
          <a:xfrm>
            <a:off x="2764708" y="3931450"/>
            <a:ext cx="1154370" cy="4468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피연산자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화살표: 아래쪽 69">
            <a:extLst>
              <a:ext uri="{FF2B5EF4-FFF2-40B4-BE49-F238E27FC236}">
                <a16:creationId xmlns:a16="http://schemas.microsoft.com/office/drawing/2014/main" id="{454A4021-FF29-4891-81E9-9C2CAB5BA700}"/>
              </a:ext>
            </a:extLst>
          </p:cNvPr>
          <p:cNvSpPr/>
          <p:nvPr/>
        </p:nvSpPr>
        <p:spPr>
          <a:xfrm rot="16200000">
            <a:off x="3233004" y="4761182"/>
            <a:ext cx="500332" cy="1754230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아래쪽 70">
            <a:extLst>
              <a:ext uri="{FF2B5EF4-FFF2-40B4-BE49-F238E27FC236}">
                <a16:creationId xmlns:a16="http://schemas.microsoft.com/office/drawing/2014/main" id="{3415D5CC-D2B1-4539-833E-2BA101D76C26}"/>
              </a:ext>
            </a:extLst>
          </p:cNvPr>
          <p:cNvSpPr/>
          <p:nvPr/>
        </p:nvSpPr>
        <p:spPr>
          <a:xfrm rot="16200000">
            <a:off x="7387355" y="4564394"/>
            <a:ext cx="500332" cy="654168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0F8C7E1-1548-4417-8CB0-301160C0C142}"/>
              </a:ext>
            </a:extLst>
          </p:cNvPr>
          <p:cNvSpPr/>
          <p:nvPr/>
        </p:nvSpPr>
        <p:spPr>
          <a:xfrm>
            <a:off x="8197016" y="4530981"/>
            <a:ext cx="1697220" cy="7084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후위 표기법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279F7BC-D953-4DCF-B048-88878293EC31}"/>
              </a:ext>
            </a:extLst>
          </p:cNvPr>
          <p:cNvSpPr/>
          <p:nvPr/>
        </p:nvSpPr>
        <p:spPr>
          <a:xfrm>
            <a:off x="5306172" y="4791678"/>
            <a:ext cx="298596" cy="362010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1B4FB418-D2B6-4668-BFAC-ED50416862C9}"/>
              </a:ext>
            </a:extLst>
          </p:cNvPr>
          <p:cNvSpPr/>
          <p:nvPr/>
        </p:nvSpPr>
        <p:spPr>
          <a:xfrm rot="10800000">
            <a:off x="5865015" y="4791678"/>
            <a:ext cx="298596" cy="362010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77320C8-0AA1-43EC-94DA-289467D708AA}"/>
              </a:ext>
            </a:extLst>
          </p:cNvPr>
          <p:cNvSpPr/>
          <p:nvPr/>
        </p:nvSpPr>
        <p:spPr>
          <a:xfrm>
            <a:off x="2764708" y="5638296"/>
            <a:ext cx="1154370" cy="4001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연산자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712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 (2)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155B3D-F73A-4BBE-8BF8-52A19E1DF53E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8CAF8F-8B72-49A3-9166-EAD400C1B5B1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D515E-3CFF-46AF-8074-4CFF2E4DCD85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A65D5C-94CA-4215-8F4E-96A2259BF1D4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52B2A6-3B90-41BA-839C-30C77879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99" y="1292619"/>
            <a:ext cx="5542334" cy="31133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4C662E-4607-4808-A12F-CBBEC17313AD}"/>
              </a:ext>
            </a:extLst>
          </p:cNvPr>
          <p:cNvSpPr txBox="1"/>
          <p:nvPr/>
        </p:nvSpPr>
        <p:spPr>
          <a:xfrm>
            <a:off x="2231922" y="3424177"/>
            <a:ext cx="438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중위 배열 복사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32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 (3)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155B3D-F73A-4BBE-8BF8-52A19E1DF53E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8CAF8F-8B72-49A3-9166-EAD400C1B5B1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D515E-3CFF-46AF-8074-4CFF2E4DCD85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A65D5C-94CA-4215-8F4E-96A2259BF1D4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E501DC-DB32-4DCE-8D4B-37F39A7FE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401"/>
          <a:stretch/>
        </p:blipFill>
        <p:spPr>
          <a:xfrm>
            <a:off x="417243" y="1387173"/>
            <a:ext cx="6796693" cy="3353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D85CB6-9943-484F-A0B3-7A2857F5724B}"/>
              </a:ext>
            </a:extLst>
          </p:cNvPr>
          <p:cNvSpPr txBox="1"/>
          <p:nvPr/>
        </p:nvSpPr>
        <p:spPr>
          <a:xfrm>
            <a:off x="3815589" y="3437117"/>
            <a:ext cx="4383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현재 문자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 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스택의 문자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中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높은 우선순위를 출력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2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 (4)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155B3D-F73A-4BBE-8BF8-52A19E1DF53E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8CAF8F-8B72-49A3-9166-EAD400C1B5B1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D515E-3CFF-46AF-8074-4CFF2E4DCD85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A65D5C-94CA-4215-8F4E-96A2259BF1D4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E501DC-DB32-4DCE-8D4B-37F39A7FE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62" r="43395"/>
          <a:stretch/>
        </p:blipFill>
        <p:spPr>
          <a:xfrm>
            <a:off x="417243" y="1152455"/>
            <a:ext cx="4965642" cy="4889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BCD24F0-8127-44E6-98EC-CFBFF66516D7}"/>
              </a:ext>
            </a:extLst>
          </p:cNvPr>
          <p:cNvSpPr txBox="1"/>
          <p:nvPr/>
        </p:nvSpPr>
        <p:spPr>
          <a:xfrm>
            <a:off x="2288713" y="4082822"/>
            <a:ext cx="438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반대 괄호 만나기 전까지 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임시 값에 저장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915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 (5)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155B3D-F73A-4BBE-8BF8-52A19E1DF53E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8CAF8F-8B72-49A3-9166-EAD400C1B5B1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D515E-3CFF-46AF-8074-4CFF2E4DCD85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A65D5C-94CA-4215-8F4E-96A2259BF1D4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027134-FEA5-4B76-A63A-C0838D6A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82" y="1932556"/>
            <a:ext cx="5710271" cy="1982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8329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 (1)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A99D28-D79C-4C47-9ABE-206B54D1E516}"/>
              </a:ext>
            </a:extLst>
          </p:cNvPr>
          <p:cNvSpPr/>
          <p:nvPr/>
        </p:nvSpPr>
        <p:spPr>
          <a:xfrm>
            <a:off x="4666891" y="474092"/>
            <a:ext cx="3983854" cy="1182179"/>
          </a:xfrm>
          <a:prstGeom prst="rect">
            <a:avLst/>
          </a:prstGeom>
          <a:solidFill>
            <a:srgbClr val="B9C5D7"/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중위 </a:t>
            </a:r>
            <a:r>
              <a:rPr lang="en-US" altLang="ko-KR" sz="2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-&gt;</a:t>
            </a:r>
            <a:r>
              <a:rPr lang="ko-KR" altLang="en-US" sz="2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 전위 표기 과정</a:t>
            </a:r>
            <a:endParaRPr lang="en-US" altLang="ko-KR" sz="2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연산자가 피연산자의 앞으로 간다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155B3D-F73A-4BBE-8BF8-52A19E1DF53E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8CAF8F-8B72-49A3-9166-EAD400C1B5B1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D515E-3CFF-46AF-8074-4CFF2E4DCD85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A65D5C-94CA-4215-8F4E-96A2259BF1D4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7B99A3A-7982-47FF-B9FA-F9054D17E94F}"/>
              </a:ext>
            </a:extLst>
          </p:cNvPr>
          <p:cNvSpPr/>
          <p:nvPr/>
        </p:nvSpPr>
        <p:spPr>
          <a:xfrm>
            <a:off x="625309" y="2225118"/>
            <a:ext cx="1512996" cy="763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저장된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 </a:t>
            </a:r>
          </a:p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중위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CCE5A6DF-26D1-45D1-900C-C3621B5CFF46}"/>
              </a:ext>
            </a:extLst>
          </p:cNvPr>
          <p:cNvSpPr/>
          <p:nvPr/>
        </p:nvSpPr>
        <p:spPr>
          <a:xfrm>
            <a:off x="1131641" y="3218710"/>
            <a:ext cx="500332" cy="541794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7C14F6-E8D3-4D39-B4A6-AF225EE6A1FA}"/>
              </a:ext>
            </a:extLst>
          </p:cNvPr>
          <p:cNvSpPr/>
          <p:nvPr/>
        </p:nvSpPr>
        <p:spPr>
          <a:xfrm>
            <a:off x="625309" y="3990471"/>
            <a:ext cx="1512996" cy="1530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Stack1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중위 복사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638BDFF9-B0CB-42B1-82C8-6B39DFC27C70}"/>
              </a:ext>
            </a:extLst>
          </p:cNvPr>
          <p:cNvSpPr/>
          <p:nvPr/>
        </p:nvSpPr>
        <p:spPr>
          <a:xfrm rot="16200000">
            <a:off x="3239254" y="3514031"/>
            <a:ext cx="500332" cy="1754230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8074F97-F413-4F9E-9A49-2A30132135E1}"/>
              </a:ext>
            </a:extLst>
          </p:cNvPr>
          <p:cNvSpPr/>
          <p:nvPr/>
        </p:nvSpPr>
        <p:spPr>
          <a:xfrm>
            <a:off x="4719012" y="3836365"/>
            <a:ext cx="2198165" cy="763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Stack1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A23B6A1-169B-46BF-A372-297FC574FF0E}"/>
              </a:ext>
            </a:extLst>
          </p:cNvPr>
          <p:cNvSpPr/>
          <p:nvPr/>
        </p:nvSpPr>
        <p:spPr>
          <a:xfrm>
            <a:off x="4719011" y="5052742"/>
            <a:ext cx="2198166" cy="763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Stack2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에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저장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우선순위 구분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A58DA95-C5F2-4954-8094-FA7B11BD3272}"/>
              </a:ext>
            </a:extLst>
          </p:cNvPr>
          <p:cNvSpPr/>
          <p:nvPr/>
        </p:nvSpPr>
        <p:spPr>
          <a:xfrm>
            <a:off x="2791548" y="3959115"/>
            <a:ext cx="1154370" cy="4468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피연산자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화살표: 아래쪽 79">
            <a:extLst>
              <a:ext uri="{FF2B5EF4-FFF2-40B4-BE49-F238E27FC236}">
                <a16:creationId xmlns:a16="http://schemas.microsoft.com/office/drawing/2014/main" id="{8848D60D-8172-462B-9ECC-8DAA2B4866AB}"/>
              </a:ext>
            </a:extLst>
          </p:cNvPr>
          <p:cNvSpPr/>
          <p:nvPr/>
        </p:nvSpPr>
        <p:spPr>
          <a:xfrm rot="16200000">
            <a:off x="3239254" y="4461379"/>
            <a:ext cx="500332" cy="1754230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화살표: 아래쪽 82">
            <a:extLst>
              <a:ext uri="{FF2B5EF4-FFF2-40B4-BE49-F238E27FC236}">
                <a16:creationId xmlns:a16="http://schemas.microsoft.com/office/drawing/2014/main" id="{7D57BC42-F892-470C-BD2A-416E24C5FBC2}"/>
              </a:ext>
            </a:extLst>
          </p:cNvPr>
          <p:cNvSpPr/>
          <p:nvPr/>
        </p:nvSpPr>
        <p:spPr>
          <a:xfrm rot="16200000">
            <a:off x="7346571" y="4402785"/>
            <a:ext cx="500332" cy="654168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2C0004B-02F1-409E-8E9A-28A1D6284DE7}"/>
              </a:ext>
            </a:extLst>
          </p:cNvPr>
          <p:cNvSpPr/>
          <p:nvPr/>
        </p:nvSpPr>
        <p:spPr>
          <a:xfrm>
            <a:off x="8147605" y="2225118"/>
            <a:ext cx="1697220" cy="7084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전위 표기법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297C435-A2AB-420A-937A-F7225D38CB5E}"/>
              </a:ext>
            </a:extLst>
          </p:cNvPr>
          <p:cNvSpPr/>
          <p:nvPr/>
        </p:nvSpPr>
        <p:spPr>
          <a:xfrm>
            <a:off x="618263" y="5933343"/>
            <a:ext cx="1512996" cy="764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Stack2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(Empty)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400EF1E8-13FB-4CBC-8B64-BA007DFF101C}"/>
              </a:ext>
            </a:extLst>
          </p:cNvPr>
          <p:cNvSpPr/>
          <p:nvPr/>
        </p:nvSpPr>
        <p:spPr>
          <a:xfrm>
            <a:off x="5350830" y="4637572"/>
            <a:ext cx="298596" cy="362010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25F8A2F9-835D-4656-9A2C-46BC9B26C28F}"/>
              </a:ext>
            </a:extLst>
          </p:cNvPr>
          <p:cNvSpPr/>
          <p:nvPr/>
        </p:nvSpPr>
        <p:spPr>
          <a:xfrm rot="10800000">
            <a:off x="5909673" y="4637572"/>
            <a:ext cx="298596" cy="362010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AC3962-2537-434D-9043-AEC56B0C6C07}"/>
              </a:ext>
            </a:extLst>
          </p:cNvPr>
          <p:cNvSpPr/>
          <p:nvPr/>
        </p:nvSpPr>
        <p:spPr>
          <a:xfrm>
            <a:off x="8147605" y="4324703"/>
            <a:ext cx="1697220" cy="7636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저장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9C6A3B5-82B2-4414-B7C6-20EF9FDCE694}"/>
              </a:ext>
            </a:extLst>
          </p:cNvPr>
          <p:cNvSpPr/>
          <p:nvPr/>
        </p:nvSpPr>
        <p:spPr>
          <a:xfrm rot="10800000">
            <a:off x="8746049" y="2988742"/>
            <a:ext cx="500332" cy="1130396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587FBD-4901-4C1D-A6A4-39E3BE8B7EE4}"/>
              </a:ext>
            </a:extLst>
          </p:cNvPr>
          <p:cNvSpPr/>
          <p:nvPr/>
        </p:nvSpPr>
        <p:spPr>
          <a:xfrm>
            <a:off x="8442730" y="3429000"/>
            <a:ext cx="1106969" cy="3868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반대출력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BBC683F-3C51-4BAC-B0B4-D1D21EDCC48B}"/>
              </a:ext>
            </a:extLst>
          </p:cNvPr>
          <p:cNvSpPr/>
          <p:nvPr/>
        </p:nvSpPr>
        <p:spPr>
          <a:xfrm>
            <a:off x="2791548" y="5365223"/>
            <a:ext cx="1154370" cy="4468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연산자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69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 (2)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155B3D-F73A-4BBE-8BF8-52A19E1DF53E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8CAF8F-8B72-49A3-9166-EAD400C1B5B1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D515E-3CFF-46AF-8074-4CFF2E4DCD85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A65D5C-94CA-4215-8F4E-96A2259BF1D4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1D8A5A-1C85-4672-AE83-F5F707855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42"/>
          <a:stretch/>
        </p:blipFill>
        <p:spPr>
          <a:xfrm>
            <a:off x="320081" y="1069387"/>
            <a:ext cx="5008167" cy="2938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DE1E72-6A3F-43DD-ACC6-3D5CB6E52ED3}"/>
              </a:ext>
            </a:extLst>
          </p:cNvPr>
          <p:cNvSpPr txBox="1"/>
          <p:nvPr/>
        </p:nvSpPr>
        <p:spPr>
          <a:xfrm>
            <a:off x="2257801" y="3638998"/>
            <a:ext cx="438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중위 배열 복사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725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 (3)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155B3D-F73A-4BBE-8BF8-52A19E1DF53E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8CAF8F-8B72-49A3-9166-EAD400C1B5B1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D515E-3CFF-46AF-8074-4CFF2E4DCD85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A65D5C-94CA-4215-8F4E-96A2259BF1D4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39D7CE-38F6-4158-B042-22E64196F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662"/>
          <a:stretch/>
        </p:blipFill>
        <p:spPr>
          <a:xfrm>
            <a:off x="417242" y="1848265"/>
            <a:ext cx="7491951" cy="32930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E6296C9-A9A0-40A1-A4F9-C83769146502}"/>
              </a:ext>
            </a:extLst>
          </p:cNvPr>
          <p:cNvCxnSpPr>
            <a:cxnSpLocks/>
          </p:cNvCxnSpPr>
          <p:nvPr/>
        </p:nvCxnSpPr>
        <p:spPr>
          <a:xfrm>
            <a:off x="1038160" y="2182578"/>
            <a:ext cx="28834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5DEBF4-4F08-497C-ACF3-C1D416EE1687}"/>
              </a:ext>
            </a:extLst>
          </p:cNvPr>
          <p:cNvSpPr txBox="1"/>
          <p:nvPr/>
        </p:nvSpPr>
        <p:spPr>
          <a:xfrm>
            <a:off x="4031976" y="1798206"/>
            <a:ext cx="329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후위 변환식과 다른 점</a:t>
            </a:r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51268F-A703-4029-8D18-8CD4FDA56935}"/>
              </a:ext>
            </a:extLst>
          </p:cNvPr>
          <p:cNvSpPr txBox="1"/>
          <p:nvPr/>
        </p:nvSpPr>
        <p:spPr>
          <a:xfrm>
            <a:off x="5030927" y="4082822"/>
            <a:ext cx="4383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현재 문자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 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스택의 문자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中 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높은 우선순위를 출력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8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378C9C-4C78-404B-9CC5-D406013A2CC5}"/>
              </a:ext>
            </a:extLst>
          </p:cNvPr>
          <p:cNvSpPr txBox="1"/>
          <p:nvPr/>
        </p:nvSpPr>
        <p:spPr>
          <a:xfrm>
            <a:off x="338448" y="377424"/>
            <a:ext cx="6851550" cy="2369880"/>
          </a:xfrm>
          <a:prstGeom prst="rect">
            <a:avLst/>
          </a:prstGeom>
          <a:solidFill>
            <a:srgbClr val="E1E3E6"/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스택 정의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latin typeface="+mn-ea"/>
              </a:rPr>
              <a:t>제한적으로 접근할 수 있는 나열 구조</a:t>
            </a:r>
            <a:endParaRPr lang="en-US" altLang="ko-KR" sz="16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latin typeface="+mn-ea"/>
              </a:rPr>
              <a:t>하드웨어에서 메모리 할당 및 접근하는 수단 중 하나이다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latin typeface="+mn-ea"/>
              </a:rPr>
              <a:t>목록의 끝에서만 접근이 가능</a:t>
            </a:r>
            <a:endParaRPr lang="en-US" altLang="ko-KR" sz="1600" b="1" dirty="0">
              <a:latin typeface="+mn-ea"/>
            </a:endParaRPr>
          </a:p>
          <a:p>
            <a:pPr marL="800100" lvl="1" indent="-342900">
              <a:buAutoNum type="arabicPeriod"/>
            </a:pPr>
            <a:r>
              <a:rPr lang="ko-KR" altLang="en-US" sz="1600" b="1" dirty="0" err="1">
                <a:latin typeface="+mn-ea"/>
              </a:rPr>
              <a:t>후입선출</a:t>
            </a:r>
            <a:r>
              <a:rPr lang="en-US" altLang="ko-KR" sz="1600" b="1" dirty="0">
                <a:latin typeface="+mn-ea"/>
              </a:rPr>
              <a:t> LIFO(Last In First Out)</a:t>
            </a:r>
          </a:p>
          <a:p>
            <a:pPr marL="800100" lvl="1" indent="-342900">
              <a:buAutoNum type="arabicPeriod"/>
            </a:pPr>
            <a:r>
              <a:rPr lang="ko-KR" altLang="en-US" sz="1600" b="1" dirty="0" err="1">
                <a:latin typeface="+mn-ea"/>
              </a:rPr>
              <a:t>선입후출</a:t>
            </a:r>
            <a:r>
              <a:rPr lang="en-US" altLang="ko-KR" sz="1600" b="1" dirty="0">
                <a:latin typeface="+mn-ea"/>
              </a:rPr>
              <a:t> FILO(First In Last Out)</a:t>
            </a:r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3A84790D-1096-456E-8615-2EC73D07B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02" y="2885533"/>
            <a:ext cx="44767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08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 (4)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155B3D-F73A-4BBE-8BF8-52A19E1DF53E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8CAF8F-8B72-49A3-9166-EAD400C1B5B1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D515E-3CFF-46AF-8074-4CFF2E4DCD85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A65D5C-94CA-4215-8F4E-96A2259BF1D4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39D7CE-38F6-4158-B042-22E64196F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55" r="34562"/>
          <a:stretch/>
        </p:blipFill>
        <p:spPr>
          <a:xfrm>
            <a:off x="417243" y="1424110"/>
            <a:ext cx="4801738" cy="4026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0C7F15-69DF-4B67-8232-BB69FBD83E9E}"/>
              </a:ext>
            </a:extLst>
          </p:cNvPr>
          <p:cNvSpPr txBox="1"/>
          <p:nvPr/>
        </p:nvSpPr>
        <p:spPr>
          <a:xfrm>
            <a:off x="2303680" y="2790786"/>
            <a:ext cx="438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반대 괄호 만나기 전까지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임시 값에 저장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44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17243" y="474093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 (5)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D92B9D-8514-4994-AF74-6AA82C5B43DE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E7204-F539-47DD-8692-96267C1C59DD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FE02F1-94E6-4AB9-922F-989960DBCACF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ADDD77-8A20-4562-89B1-438D28CCEF4B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65FEF5-F004-4F9D-B897-21C6805D5B93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0155C3-8031-47D6-AC28-A58DFF98356C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548F-4227-4D06-ABE2-EA604EA075A2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DF02AE-953E-43AF-A634-0FE8CA0725EC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0D3FF1-8AC5-4786-B6AD-C62AA4CA2311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DD6ED3-E432-4EBB-B4A2-82C2D4257D60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155B3D-F73A-4BBE-8BF8-52A19E1DF53E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8CAF8F-8B72-49A3-9166-EAD400C1B5B1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D515E-3CFF-46AF-8074-4CFF2E4DCD85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A65D5C-94CA-4215-8F4E-96A2259BF1D4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14BDB1-3029-44C2-8ADC-EBE67892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3" y="1783319"/>
            <a:ext cx="5492352" cy="3010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989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>
            <a:extLst>
              <a:ext uri="{FF2B5EF4-FFF2-40B4-BE49-F238E27FC236}">
                <a16:creationId xmlns:a16="http://schemas.microsoft.com/office/drawing/2014/main" id="{40CA4960-A5F6-47EE-92BB-D17E641A2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20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6B2D01A8-C4B5-403B-8E81-FDA5A9D5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20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2F568591-DEAD-4268-8B5C-630185253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04508"/>
              </p:ext>
            </p:extLst>
          </p:nvPr>
        </p:nvGraphicFramePr>
        <p:xfrm>
          <a:off x="1026978" y="1579078"/>
          <a:ext cx="7185424" cy="3959408"/>
        </p:xfrm>
        <a:graphic>
          <a:graphicData uri="http://schemas.openxmlformats.org/drawingml/2006/table">
            <a:tbl>
              <a:tblPr/>
              <a:tblGrid>
                <a:gridCol w="967504">
                  <a:extLst>
                    <a:ext uri="{9D8B030D-6E8A-4147-A177-3AD203B41FA5}">
                      <a16:colId xmlns:a16="http://schemas.microsoft.com/office/drawing/2014/main" val="1162692049"/>
                    </a:ext>
                  </a:extLst>
                </a:gridCol>
                <a:gridCol w="2299062">
                  <a:extLst>
                    <a:ext uri="{9D8B030D-6E8A-4147-A177-3AD203B41FA5}">
                      <a16:colId xmlns:a16="http://schemas.microsoft.com/office/drawing/2014/main" val="1749605708"/>
                    </a:ext>
                  </a:extLst>
                </a:gridCol>
                <a:gridCol w="3918858">
                  <a:extLst>
                    <a:ext uri="{9D8B030D-6E8A-4147-A177-3AD203B41FA5}">
                      <a16:colId xmlns:a16="http://schemas.microsoft.com/office/drawing/2014/main" val="3248670988"/>
                    </a:ext>
                  </a:extLst>
                </a:gridCol>
              </a:tblGrid>
              <a:tr h="51488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ROM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625" marR="49625" marT="13720" marB="1372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코드 영역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625" marR="49625" marT="13720" marB="1372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코드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 Text 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기계어로 번역된 소스 코드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625" marR="49625" marT="13720" marB="1372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70414"/>
                  </a:ext>
                </a:extLst>
              </a:tr>
              <a:tr h="514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영역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625" marR="49625" marT="13720" marB="1372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Const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정적 데이터의 초기 문자열 상수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625" marR="49625" marT="13720" marB="1372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585631"/>
                  </a:ext>
                </a:extLst>
              </a:tr>
              <a:tr h="514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Read Only Data Segment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정적 데이터의 초기 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리터럴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상수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625" marR="49625" marT="13720" marB="1372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6203"/>
                  </a:ext>
                </a:extLst>
              </a:tr>
              <a:tr h="514887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RAM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625" marR="49625" marT="13720" marB="1372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영역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625" marR="49625" marT="13720" marB="1372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Data </a:t>
                      </a: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Segement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Initialized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전역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정적 변수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625" marR="49625" marT="13720" marB="1372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137489"/>
                  </a:ext>
                </a:extLst>
              </a:tr>
              <a:tr h="776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BSS(Block Stated by Symbol)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Uniitialized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전역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정적 변수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으로 자동 초기화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Symbol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 있는 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Data Segment)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625" marR="49625" marT="13720" marB="1372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326465"/>
                  </a:ext>
                </a:extLst>
              </a:tr>
              <a:tr h="514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힙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영역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625" marR="49625" marT="13720" marB="1372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 메모리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동적 메모리 할당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클래스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625" marR="49625" marT="13720" marB="1372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905919"/>
                  </a:ext>
                </a:extLst>
              </a:tr>
              <a:tr h="514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스택 영역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625" marR="49625" marT="13720" marB="1372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임시 메모리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지역 변수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지역 함수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매개 변수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625" marR="49625" marT="13720" marB="1372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26167"/>
                  </a:ext>
                </a:extLst>
              </a:tr>
            </a:tbl>
          </a:graphicData>
        </a:graphic>
      </p:graphicFrame>
      <p:sp>
        <p:nvSpPr>
          <p:cNvPr id="32" name="Rectangle 3">
            <a:extLst>
              <a:ext uri="{FF2B5EF4-FFF2-40B4-BE49-F238E27FC236}">
                <a16:creationId xmlns:a16="http://schemas.microsoft.com/office/drawing/2014/main" id="{E41B66EE-3529-4ABD-9E4B-3F7EF37CA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65" y="14485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378C9C-4C78-404B-9CC5-D406013A2CC5}"/>
              </a:ext>
            </a:extLst>
          </p:cNvPr>
          <p:cNvSpPr txBox="1"/>
          <p:nvPr/>
        </p:nvSpPr>
        <p:spPr>
          <a:xfrm>
            <a:off x="336329" y="389468"/>
            <a:ext cx="4166223" cy="2308324"/>
          </a:xfrm>
          <a:prstGeom prst="rect">
            <a:avLst/>
          </a:prstGeom>
          <a:solidFill>
            <a:srgbClr val="E1E3E6"/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구현 기능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자료를 넣는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Push</a:t>
            </a: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넣은 자료를 꺼내는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Pop</a:t>
            </a: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스택이 빈 상태를 반환하는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Empty</a:t>
            </a: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스택이 가득 찬 상태를 반환하는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Full</a:t>
            </a:r>
          </a:p>
        </p:txBody>
      </p:sp>
      <p:pic>
        <p:nvPicPr>
          <p:cNvPr id="7" name="그림 6" descr="사람이(가) 표시된 사진&#10;&#10;자동 생성된 설명">
            <a:extLst>
              <a:ext uri="{FF2B5EF4-FFF2-40B4-BE49-F238E27FC236}">
                <a16:creationId xmlns:a16="http://schemas.microsoft.com/office/drawing/2014/main" id="{E85FBE51-0EA6-4BD5-99A3-E197EAFE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9" y="3378583"/>
            <a:ext cx="3063505" cy="311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7B0EC2-A743-4679-B4C5-ABC58F500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30" y="3378583"/>
            <a:ext cx="3063505" cy="311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A3F792-3E47-4143-A206-76820225A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131" y="3378583"/>
            <a:ext cx="3063505" cy="311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067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378C9C-4C78-404B-9CC5-D406013A2CC5}"/>
              </a:ext>
            </a:extLst>
          </p:cNvPr>
          <p:cNvSpPr txBox="1"/>
          <p:nvPr/>
        </p:nvSpPr>
        <p:spPr>
          <a:xfrm>
            <a:off x="336329" y="536187"/>
            <a:ext cx="5207944" cy="1354217"/>
          </a:xfrm>
          <a:prstGeom prst="rect">
            <a:avLst/>
          </a:prstGeom>
          <a:solidFill>
            <a:srgbClr val="E1E3E6"/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구현 기능</a:t>
            </a:r>
            <a:endParaRPr lang="en-US" altLang="ko-KR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현재 스택의 최대 높이를 파악하는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Top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스택에서 가장 먼저 나갈 데이터 값을 확인하는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Peek</a:t>
            </a:r>
            <a:endParaRPr lang="en-US" altLang="ko-KR" sz="1600" b="1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812641-DB5F-48A4-805C-98EE05A67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27" y="2854234"/>
            <a:ext cx="3063505" cy="311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D2585B-4423-48F7-8515-8D06FBDF6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9" y="2854234"/>
            <a:ext cx="3063505" cy="311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785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13BCB3-74A1-4C95-B836-DE4BD06206AF}"/>
              </a:ext>
            </a:extLst>
          </p:cNvPr>
          <p:cNvSpPr txBox="1"/>
          <p:nvPr/>
        </p:nvSpPr>
        <p:spPr>
          <a:xfrm>
            <a:off x="336329" y="389468"/>
            <a:ext cx="7496456" cy="3785652"/>
          </a:xfrm>
          <a:prstGeom prst="rect">
            <a:avLst/>
          </a:prstGeom>
          <a:solidFill>
            <a:srgbClr val="E1E3E6"/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중위 연산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일반적으로 인간이 작성하는 연산 순서를 중위 표기법이라고 하며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전위 </a:t>
            </a:r>
            <a:r>
              <a:rPr lang="en-US" altLang="ko-KR" sz="1600" b="1" dirty="0">
                <a:latin typeface="+mn-ea"/>
              </a:rPr>
              <a:t>/ </a:t>
            </a:r>
            <a:r>
              <a:rPr lang="ko-KR" altLang="en-US" sz="1600" b="1" dirty="0">
                <a:latin typeface="+mn-ea"/>
              </a:rPr>
              <a:t>후위 표기법과 다르게  연산자와 피연산자를 포함하는 괄호의 연산이 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의도된 순서대로 진행되기 위해 필수로 사용된다</a:t>
            </a:r>
            <a:r>
              <a:rPr lang="en-US" altLang="ko-KR" sz="1600" b="1" dirty="0">
                <a:latin typeface="+mn-ea"/>
              </a:rPr>
              <a:t>. </a:t>
            </a:r>
          </a:p>
          <a:p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컴퓨터는 중위식을 이해할 수 없으므로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연산자의 우선순위를 고려한 후위 표기식으로 변환해야 연산이 가능하며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후위 표기법을 연산하는 데에는 스택을 사용합니다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553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643DAD-B73D-41ED-834C-10E8026A383A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6F7F2B-4A62-4261-9AAA-7578085257DB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6648F4-FBD7-4289-A6A3-4761082C72F4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A9DE08-6DDB-4AE9-8FCC-A37EC40320E6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19C0B9-3489-457D-9554-598638FDAEC2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3ED1B8-2677-42A3-84D6-756012C46FC1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680690-F707-4651-9C7B-AB7A5BD62575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7EF639-487C-4039-9E16-1CD7CBD2A3E7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310189-8065-4582-B023-A7D17F441DCE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23953" y="456418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전처리부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+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선언문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(1)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4E1439-95CB-4D7F-BA4A-B69AA8BBD8AD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1EBA47-CD0C-42C3-BC4B-6332FDBB3D89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3E6539-7EAC-42F2-B881-4E5DB07DBF50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14BC07-842E-4C01-8359-91D1B5888018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F18B84-8A4F-49F1-A5F6-7F0B9408DEDE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A95C95-FC54-4D94-A648-C3F8BA71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53" y="1492414"/>
            <a:ext cx="4316550" cy="3153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0FEBB7F-FF23-412F-B98B-3B79E0463672}"/>
              </a:ext>
            </a:extLst>
          </p:cNvPr>
          <p:cNvCxnSpPr>
            <a:cxnSpLocks/>
          </p:cNvCxnSpPr>
          <p:nvPr/>
        </p:nvCxnSpPr>
        <p:spPr>
          <a:xfrm>
            <a:off x="6589640" y="1609477"/>
            <a:ext cx="0" cy="19207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AA8F6C5-4388-4DE9-93AA-EE37CB5B8A14}"/>
              </a:ext>
            </a:extLst>
          </p:cNvPr>
          <p:cNvCxnSpPr>
            <a:cxnSpLocks/>
          </p:cNvCxnSpPr>
          <p:nvPr/>
        </p:nvCxnSpPr>
        <p:spPr>
          <a:xfrm>
            <a:off x="8306872" y="1609477"/>
            <a:ext cx="0" cy="19207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FBC1C9A-2FFF-41C9-BB8C-80129D2CB9DE}"/>
              </a:ext>
            </a:extLst>
          </p:cNvPr>
          <p:cNvCxnSpPr>
            <a:cxnSpLocks/>
          </p:cNvCxnSpPr>
          <p:nvPr/>
        </p:nvCxnSpPr>
        <p:spPr>
          <a:xfrm>
            <a:off x="6596126" y="3530203"/>
            <a:ext cx="17107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BEE6812-D812-4D42-9D2F-CA7DD582CE9F}"/>
              </a:ext>
            </a:extLst>
          </p:cNvPr>
          <p:cNvCxnSpPr>
            <a:cxnSpLocks/>
          </p:cNvCxnSpPr>
          <p:nvPr/>
        </p:nvCxnSpPr>
        <p:spPr>
          <a:xfrm>
            <a:off x="6596126" y="3101936"/>
            <a:ext cx="17107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96AB7A-FD0A-4121-B775-D8679A3DC0ED}"/>
              </a:ext>
            </a:extLst>
          </p:cNvPr>
          <p:cNvCxnSpPr>
            <a:cxnSpLocks/>
          </p:cNvCxnSpPr>
          <p:nvPr/>
        </p:nvCxnSpPr>
        <p:spPr>
          <a:xfrm>
            <a:off x="6589640" y="2549173"/>
            <a:ext cx="17107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D2033AC-50DE-42E9-88F2-A702A927A8A4}"/>
              </a:ext>
            </a:extLst>
          </p:cNvPr>
          <p:cNvCxnSpPr>
            <a:cxnSpLocks/>
          </p:cNvCxnSpPr>
          <p:nvPr/>
        </p:nvCxnSpPr>
        <p:spPr>
          <a:xfrm>
            <a:off x="6596126" y="2034932"/>
            <a:ext cx="17107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6DEA2303-70BD-4DF0-97BE-81ACBEFC3744}"/>
              </a:ext>
            </a:extLst>
          </p:cNvPr>
          <p:cNvSpPr/>
          <p:nvPr/>
        </p:nvSpPr>
        <p:spPr>
          <a:xfrm>
            <a:off x="5784142" y="2091024"/>
            <a:ext cx="534837" cy="38938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1FF9A2-1E64-48C6-9979-294BCC598DBA}"/>
              </a:ext>
            </a:extLst>
          </p:cNvPr>
          <p:cNvSpPr txBox="1"/>
          <p:nvPr/>
        </p:nvSpPr>
        <p:spPr>
          <a:xfrm>
            <a:off x="5230461" y="2070970"/>
            <a:ext cx="100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Top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E3574C-9232-4B7E-A6A6-FE1C94AE8005}"/>
              </a:ext>
            </a:extLst>
          </p:cNvPr>
          <p:cNvSpPr txBox="1"/>
          <p:nvPr/>
        </p:nvSpPr>
        <p:spPr>
          <a:xfrm>
            <a:off x="7050686" y="3145246"/>
            <a:ext cx="100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Data 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2A29DE-A5E0-4E22-B09B-097EB0161E16}"/>
              </a:ext>
            </a:extLst>
          </p:cNvPr>
          <p:cNvSpPr txBox="1"/>
          <p:nvPr/>
        </p:nvSpPr>
        <p:spPr>
          <a:xfrm>
            <a:off x="7050686" y="2652726"/>
            <a:ext cx="100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Data 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BA84B2-3560-42A0-A4C7-7FE2C86E1FC8}"/>
              </a:ext>
            </a:extLst>
          </p:cNvPr>
          <p:cNvSpPr txBox="1"/>
          <p:nvPr/>
        </p:nvSpPr>
        <p:spPr>
          <a:xfrm>
            <a:off x="7050686" y="2108467"/>
            <a:ext cx="100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Data 3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2" name="오른쪽 중괄호 41">
            <a:extLst>
              <a:ext uri="{FF2B5EF4-FFF2-40B4-BE49-F238E27FC236}">
                <a16:creationId xmlns:a16="http://schemas.microsoft.com/office/drawing/2014/main" id="{763B615A-B0CF-4923-A6B2-103DD5B4DA77}"/>
              </a:ext>
            </a:extLst>
          </p:cNvPr>
          <p:cNvSpPr/>
          <p:nvPr/>
        </p:nvSpPr>
        <p:spPr>
          <a:xfrm>
            <a:off x="8432205" y="2023186"/>
            <a:ext cx="242888" cy="1479646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A6FA1B-488E-49A1-8F06-2DF63CE56F56}"/>
              </a:ext>
            </a:extLst>
          </p:cNvPr>
          <p:cNvSpPr txBox="1"/>
          <p:nvPr/>
        </p:nvSpPr>
        <p:spPr>
          <a:xfrm>
            <a:off x="8907619" y="2554253"/>
            <a:ext cx="100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Size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E15DA-F91A-4D0C-B0E4-1BDEBE92B810}"/>
              </a:ext>
            </a:extLst>
          </p:cNvPr>
          <p:cNvSpPr txBox="1"/>
          <p:nvPr/>
        </p:nvSpPr>
        <p:spPr>
          <a:xfrm>
            <a:off x="5147404" y="4744604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구조체 생성 및 선언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D74384E-57DA-4BA9-82E6-B52B7EFBC1EB}"/>
              </a:ext>
            </a:extLst>
          </p:cNvPr>
          <p:cNvCxnSpPr>
            <a:cxnSpLocks/>
          </p:cNvCxnSpPr>
          <p:nvPr/>
        </p:nvCxnSpPr>
        <p:spPr>
          <a:xfrm>
            <a:off x="4103370" y="3725440"/>
            <a:ext cx="1234440" cy="920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35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643DAD-B73D-41ED-834C-10E8026A383A}"/>
              </a:ext>
            </a:extLst>
          </p:cNvPr>
          <p:cNvSpPr/>
          <p:nvPr/>
        </p:nvSpPr>
        <p:spPr>
          <a:xfrm>
            <a:off x="10126639" y="121909"/>
            <a:ext cx="2065361" cy="47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함 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6F7F2B-4A62-4261-9AAA-7578085257DB}"/>
              </a:ext>
            </a:extLst>
          </p:cNvPr>
          <p:cNvSpPr/>
          <p:nvPr/>
        </p:nvSpPr>
        <p:spPr>
          <a:xfrm>
            <a:off x="10126655" y="10535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Init 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6648F4-FBD7-4289-A6A3-4761082C72F4}"/>
              </a:ext>
            </a:extLst>
          </p:cNvPr>
          <p:cNvSpPr/>
          <p:nvPr/>
        </p:nvSpPr>
        <p:spPr>
          <a:xfrm>
            <a:off x="10126653" y="154423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Get Character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A9DE08-6DDB-4AE9-8FCC-A37EC40320E6}"/>
              </a:ext>
            </a:extLst>
          </p:cNvPr>
          <p:cNvSpPr/>
          <p:nvPr/>
        </p:nvSpPr>
        <p:spPr>
          <a:xfrm>
            <a:off x="10126653" y="203493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19C0B9-3489-457D-9554-598638FDAEC2}"/>
              </a:ext>
            </a:extLst>
          </p:cNvPr>
          <p:cNvSpPr/>
          <p:nvPr/>
        </p:nvSpPr>
        <p:spPr>
          <a:xfrm>
            <a:off x="10126655" y="440705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Peek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3ED1B8-2677-42A3-84D6-756012C46FC1}"/>
              </a:ext>
            </a:extLst>
          </p:cNvPr>
          <p:cNvSpPr/>
          <p:nvPr/>
        </p:nvSpPr>
        <p:spPr>
          <a:xfrm>
            <a:off x="10126650" y="487269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Check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680690-F707-4651-9C7B-AB7A5BD62575}"/>
              </a:ext>
            </a:extLst>
          </p:cNvPr>
          <p:cNvSpPr/>
          <p:nvPr/>
        </p:nvSpPr>
        <p:spPr>
          <a:xfrm>
            <a:off x="10126655" y="534957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Priority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7EF639-487C-4039-9E16-1CD7CBD2A3E7}"/>
              </a:ext>
            </a:extLst>
          </p:cNvPr>
          <p:cNvSpPr/>
          <p:nvPr/>
        </p:nvSpPr>
        <p:spPr>
          <a:xfrm>
            <a:off x="10126649" y="580267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Postfix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310189-8065-4582-B023-A7D17F441DCE}"/>
              </a:ext>
            </a:extLst>
          </p:cNvPr>
          <p:cNvSpPr/>
          <p:nvPr/>
        </p:nvSpPr>
        <p:spPr>
          <a:xfrm>
            <a:off x="10126649" y="6260822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Prefix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D926EA4-FC24-4D85-BFAC-B16317AFF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62" b="30803"/>
          <a:stretch/>
        </p:blipFill>
        <p:spPr>
          <a:xfrm>
            <a:off x="423953" y="1513577"/>
            <a:ext cx="5342815" cy="14468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8581-440B-4E62-8FF4-B59F3C7D076F}"/>
              </a:ext>
            </a:extLst>
          </p:cNvPr>
          <p:cNvSpPr/>
          <p:nvPr/>
        </p:nvSpPr>
        <p:spPr>
          <a:xfrm>
            <a:off x="423953" y="456418"/>
            <a:ext cx="2858475" cy="478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전처리부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+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선언문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(2)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4E1439-95CB-4D7F-BA4A-B69AA8BBD8AD}"/>
              </a:ext>
            </a:extLst>
          </p:cNvPr>
          <p:cNvSpPr/>
          <p:nvPr/>
        </p:nvSpPr>
        <p:spPr>
          <a:xfrm>
            <a:off x="10126647" y="591215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1EBA47-CD0C-42C3-BC4B-6332FDBB3D89}"/>
              </a:ext>
            </a:extLst>
          </p:cNvPr>
          <p:cNvSpPr/>
          <p:nvPr/>
        </p:nvSpPr>
        <p:spPr>
          <a:xfrm>
            <a:off x="10126638" y="3437117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Pop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3E6539-7EAC-42F2-B881-4E5DB07DBF50}"/>
              </a:ext>
            </a:extLst>
          </p:cNvPr>
          <p:cNvSpPr/>
          <p:nvPr/>
        </p:nvSpPr>
        <p:spPr>
          <a:xfrm>
            <a:off x="10126638" y="3927816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Push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14BC07-842E-4C01-8359-91D1B5888018}"/>
              </a:ext>
            </a:extLst>
          </p:cNvPr>
          <p:cNvSpPr/>
          <p:nvPr/>
        </p:nvSpPr>
        <p:spPr>
          <a:xfrm>
            <a:off x="10126640" y="2502234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Empty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F18B84-8A4F-49F1-A5F6-7F0B9408DEDE}"/>
              </a:ext>
            </a:extLst>
          </p:cNvPr>
          <p:cNvSpPr/>
          <p:nvPr/>
        </p:nvSpPr>
        <p:spPr>
          <a:xfrm>
            <a:off x="10126639" y="2960383"/>
            <a:ext cx="2065361" cy="478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rPr>
              <a:t>Full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9" name="그림 18" descr="사람이(가) 표시된 사진&#10;&#10;자동 생성된 설명">
            <a:extLst>
              <a:ext uri="{FF2B5EF4-FFF2-40B4-BE49-F238E27FC236}">
                <a16:creationId xmlns:a16="http://schemas.microsoft.com/office/drawing/2014/main" id="{C2C17B3B-6999-4EC5-8B38-16872DD93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40" y="3835831"/>
            <a:ext cx="1717823" cy="1747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6CB102C-6A7F-4CA0-A730-7D0AEF13E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65" y="3772270"/>
            <a:ext cx="1717823" cy="1747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C5AA0CE-DEE5-4D8E-96E1-E97572D6D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890" y="3772270"/>
            <a:ext cx="1717823" cy="1747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66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1084</Words>
  <Application>Microsoft Office PowerPoint</Application>
  <PresentationFormat>와이드스크린</PresentationFormat>
  <Paragraphs>574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메이플스토리</vt:lpstr>
      <vt:lpstr>Arial</vt:lpstr>
      <vt:lpstr>Office 테마</vt:lpstr>
      <vt:lpstr>Stack 중위 연산  전위 / 후위 표기법 변환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Infix to Prefix/Postfix</dc:title>
  <dc:creator>이 강욱</dc:creator>
  <cp:lastModifiedBy>이 강욱</cp:lastModifiedBy>
  <cp:revision>740</cp:revision>
  <dcterms:created xsi:type="dcterms:W3CDTF">2019-07-11T11:58:37Z</dcterms:created>
  <dcterms:modified xsi:type="dcterms:W3CDTF">2019-08-15T10:32:48Z</dcterms:modified>
</cp:coreProperties>
</file>