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gela Pranay Raj - STUDENT" userId="abdcb3cd-4bd2-4db1-8864-8dd7a1119eae" providerId="ADAL" clId="{372F9044-E516-4C07-AF3C-F855099DCEAE}"/>
    <pc:docChg chg="custSel modSld">
      <pc:chgData name="Bargela Pranay Raj - STUDENT" userId="abdcb3cd-4bd2-4db1-8864-8dd7a1119eae" providerId="ADAL" clId="{372F9044-E516-4C07-AF3C-F855099DCEAE}" dt="2024-09-06T10:28:44.442" v="22" actId="20577"/>
      <pc:docMkLst>
        <pc:docMk/>
      </pc:docMkLst>
      <pc:sldChg chg="modSp mod">
        <pc:chgData name="Bargela Pranay Raj - STUDENT" userId="abdcb3cd-4bd2-4db1-8864-8dd7a1119eae" providerId="ADAL" clId="{372F9044-E516-4C07-AF3C-F855099DCEAE}" dt="2024-09-06T10:28:44.442" v="22" actId="20577"/>
        <pc:sldMkLst>
          <pc:docMk/>
          <pc:sldMk cId="1187736562" sldId="256"/>
        </pc:sldMkLst>
        <pc:spChg chg="mod">
          <ac:chgData name="Bargela Pranay Raj - STUDENT" userId="abdcb3cd-4bd2-4db1-8864-8dd7a1119eae" providerId="ADAL" clId="{372F9044-E516-4C07-AF3C-F855099DCEAE}" dt="2024-09-06T10:28:44.442" v="22" actId="20577"/>
          <ac:spMkLst>
            <pc:docMk/>
            <pc:sldMk cId="1187736562" sldId="256"/>
            <ac:spMk id="3" creationId="{842B5797-47D7-957C-D482-6B3B0B3B0F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59EC-0C45-A5BE-9366-4DA4FC89635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E"/>
          </a:p>
        </p:txBody>
      </p:sp>
      <p:sp>
        <p:nvSpPr>
          <p:cNvPr id="3" name="Subtitle 2">
            <a:extLst>
              <a:ext uri="{FF2B5EF4-FFF2-40B4-BE49-F238E27FC236}">
                <a16:creationId xmlns:a16="http://schemas.microsoft.com/office/drawing/2014/main" id="{40FA2EA9-33ED-069B-2ECC-6752058E2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E"/>
          </a:p>
        </p:txBody>
      </p:sp>
      <p:sp>
        <p:nvSpPr>
          <p:cNvPr id="4" name="Date Placeholder 3">
            <a:extLst>
              <a:ext uri="{FF2B5EF4-FFF2-40B4-BE49-F238E27FC236}">
                <a16:creationId xmlns:a16="http://schemas.microsoft.com/office/drawing/2014/main" id="{02F803B9-4EFA-7D95-7AD6-87360136CB5F}"/>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5" name="Footer Placeholder 4">
            <a:extLst>
              <a:ext uri="{FF2B5EF4-FFF2-40B4-BE49-F238E27FC236}">
                <a16:creationId xmlns:a16="http://schemas.microsoft.com/office/drawing/2014/main" id="{E52D9023-532D-5CE6-B13D-DA93F2F7A74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0EF67E1-FF9D-BAB1-17AE-F7342C37AAE6}"/>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414263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A455-57D2-10C4-098D-59C9C4F472CD}"/>
              </a:ext>
            </a:extLst>
          </p:cNvPr>
          <p:cNvSpPr>
            <a:spLocks noGrp="1"/>
          </p:cNvSpPr>
          <p:nvPr>
            <p:ph type="title"/>
          </p:nvPr>
        </p:nvSpPr>
        <p:spPr/>
        <p:txBody>
          <a:bodyPr/>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38E067AB-A20B-D050-8C4B-DE848EB07F7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44466422-AD01-EEF4-6F4D-9963E3E51C1D}"/>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5" name="Footer Placeholder 4">
            <a:extLst>
              <a:ext uri="{FF2B5EF4-FFF2-40B4-BE49-F238E27FC236}">
                <a16:creationId xmlns:a16="http://schemas.microsoft.com/office/drawing/2014/main" id="{2B2BC7E0-388C-6BB2-7040-6BF1CA2A4C6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98D6577-2CF5-3E6B-77E8-AFD8C674A04A}"/>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217685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FA6C5-3275-3D3A-C7E5-64738AFA75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2FBDFD85-5BA9-420C-6118-12EB6B000F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F14ACA25-24BE-8C27-5DB1-ED27B5C4CFC3}"/>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5" name="Footer Placeholder 4">
            <a:extLst>
              <a:ext uri="{FF2B5EF4-FFF2-40B4-BE49-F238E27FC236}">
                <a16:creationId xmlns:a16="http://schemas.microsoft.com/office/drawing/2014/main" id="{89B33EAA-CC8B-5C04-B78A-CA62E15AEAE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DA3023D-941C-94DF-ECA1-7D4B1AB43F97}"/>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41207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B0EF-CC3C-884C-E038-58047C3C84FA}"/>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6D799ABE-8518-E4BC-5063-1793C4844BC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8193BEA0-A3A3-5ABC-AC0A-AD18722DE0F8}"/>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5" name="Footer Placeholder 4">
            <a:extLst>
              <a:ext uri="{FF2B5EF4-FFF2-40B4-BE49-F238E27FC236}">
                <a16:creationId xmlns:a16="http://schemas.microsoft.com/office/drawing/2014/main" id="{D56C4AF8-968A-0F5B-6E07-F5BD05A0520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AA659D6-BC67-32CA-791A-9959C7DE51A1}"/>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71933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25B4-DC3F-E85D-3ECA-2E6594C8E8A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E"/>
          </a:p>
        </p:txBody>
      </p:sp>
      <p:sp>
        <p:nvSpPr>
          <p:cNvPr id="3" name="Text Placeholder 2">
            <a:extLst>
              <a:ext uri="{FF2B5EF4-FFF2-40B4-BE49-F238E27FC236}">
                <a16:creationId xmlns:a16="http://schemas.microsoft.com/office/drawing/2014/main" id="{48CBF6F1-F4BD-5F77-3A01-F81D38387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CDD3234-1D08-32B8-01C2-8DE2216EA274}"/>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5" name="Footer Placeholder 4">
            <a:extLst>
              <a:ext uri="{FF2B5EF4-FFF2-40B4-BE49-F238E27FC236}">
                <a16:creationId xmlns:a16="http://schemas.microsoft.com/office/drawing/2014/main" id="{FBEDBD73-2641-A7F3-4ECD-218B25EF59B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AB0F320-0217-3761-F261-22417C9FD6BF}"/>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31288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25C3-045B-5114-8AAB-A44BDF647E35}"/>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A4066551-8B39-2298-2548-A15CF9C783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Content Placeholder 3">
            <a:extLst>
              <a:ext uri="{FF2B5EF4-FFF2-40B4-BE49-F238E27FC236}">
                <a16:creationId xmlns:a16="http://schemas.microsoft.com/office/drawing/2014/main" id="{52881105-7F02-A1B5-A396-F52FCFEEA0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Date Placeholder 4">
            <a:extLst>
              <a:ext uri="{FF2B5EF4-FFF2-40B4-BE49-F238E27FC236}">
                <a16:creationId xmlns:a16="http://schemas.microsoft.com/office/drawing/2014/main" id="{831EF281-8988-72DA-BC6A-C6A0C0E0E9EF}"/>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6" name="Footer Placeholder 5">
            <a:extLst>
              <a:ext uri="{FF2B5EF4-FFF2-40B4-BE49-F238E27FC236}">
                <a16:creationId xmlns:a16="http://schemas.microsoft.com/office/drawing/2014/main" id="{C48F87EC-7902-9C49-9CE0-1A06767140E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A14DCCD-EF0D-7453-1519-998EC0E48645}"/>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123772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5681-047F-B86D-F5B5-4E7FEDB6A7D7}"/>
              </a:ext>
            </a:extLst>
          </p:cNvPr>
          <p:cNvSpPr>
            <a:spLocks noGrp="1"/>
          </p:cNvSpPr>
          <p:nvPr>
            <p:ph type="title"/>
          </p:nvPr>
        </p:nvSpPr>
        <p:spPr>
          <a:xfrm>
            <a:off x="839788" y="365125"/>
            <a:ext cx="10515600" cy="1325563"/>
          </a:xfrm>
        </p:spPr>
        <p:txBody>
          <a:bodyPr/>
          <a:lstStyle/>
          <a:p>
            <a:r>
              <a:rPr lang="en-GB"/>
              <a:t>Click to edit Master title style</a:t>
            </a:r>
            <a:endParaRPr lang="en-IE"/>
          </a:p>
        </p:txBody>
      </p:sp>
      <p:sp>
        <p:nvSpPr>
          <p:cNvPr id="3" name="Text Placeholder 2">
            <a:extLst>
              <a:ext uri="{FF2B5EF4-FFF2-40B4-BE49-F238E27FC236}">
                <a16:creationId xmlns:a16="http://schemas.microsoft.com/office/drawing/2014/main" id="{6B510AAC-1F44-CCE8-D617-651E00CAE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871FFE4-B4EB-2478-E574-7518AB7879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Text Placeholder 4">
            <a:extLst>
              <a:ext uri="{FF2B5EF4-FFF2-40B4-BE49-F238E27FC236}">
                <a16:creationId xmlns:a16="http://schemas.microsoft.com/office/drawing/2014/main" id="{6CF5E6C1-9015-A6D3-685A-CCEC7BE4D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93A5F0-AC36-82B4-AAD0-22BD58F24D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7" name="Date Placeholder 6">
            <a:extLst>
              <a:ext uri="{FF2B5EF4-FFF2-40B4-BE49-F238E27FC236}">
                <a16:creationId xmlns:a16="http://schemas.microsoft.com/office/drawing/2014/main" id="{5472FC8A-DA07-5AAD-28BC-37BA9037832F}"/>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8" name="Footer Placeholder 7">
            <a:extLst>
              <a:ext uri="{FF2B5EF4-FFF2-40B4-BE49-F238E27FC236}">
                <a16:creationId xmlns:a16="http://schemas.microsoft.com/office/drawing/2014/main" id="{E616B4B5-9ADA-837D-D8F6-7CA1FB284E6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E1A4432-8EC7-E251-11B4-077B8784ABC8}"/>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17926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6FC4-3944-CC4A-77B6-D4B590FC832A}"/>
              </a:ext>
            </a:extLst>
          </p:cNvPr>
          <p:cNvSpPr>
            <a:spLocks noGrp="1"/>
          </p:cNvSpPr>
          <p:nvPr>
            <p:ph type="title"/>
          </p:nvPr>
        </p:nvSpPr>
        <p:spPr/>
        <p:txBody>
          <a:bodyPr/>
          <a:lstStyle/>
          <a:p>
            <a:r>
              <a:rPr lang="en-GB"/>
              <a:t>Click to edit Master title style</a:t>
            </a:r>
            <a:endParaRPr lang="en-IE"/>
          </a:p>
        </p:txBody>
      </p:sp>
      <p:sp>
        <p:nvSpPr>
          <p:cNvPr id="3" name="Date Placeholder 2">
            <a:extLst>
              <a:ext uri="{FF2B5EF4-FFF2-40B4-BE49-F238E27FC236}">
                <a16:creationId xmlns:a16="http://schemas.microsoft.com/office/drawing/2014/main" id="{C18DC695-59D2-B659-855F-C96295A2987F}"/>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4" name="Footer Placeholder 3">
            <a:extLst>
              <a:ext uri="{FF2B5EF4-FFF2-40B4-BE49-F238E27FC236}">
                <a16:creationId xmlns:a16="http://schemas.microsoft.com/office/drawing/2014/main" id="{192DDE14-15E9-3623-7F19-32F11F5EAD43}"/>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1762FA1A-1337-EFA1-521A-23D42B9DD4E0}"/>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3772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01B87-8BCE-BB96-20AA-34F08BF31A91}"/>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3" name="Footer Placeholder 2">
            <a:extLst>
              <a:ext uri="{FF2B5EF4-FFF2-40B4-BE49-F238E27FC236}">
                <a16:creationId xmlns:a16="http://schemas.microsoft.com/office/drawing/2014/main" id="{90301C01-C7C2-9CFE-3EED-21800344DA2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3CC671BE-00AF-8DC9-A3F6-FD3BA54F1503}"/>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33423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EEFD-8723-324F-15E1-3C23355F17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Content Placeholder 2">
            <a:extLst>
              <a:ext uri="{FF2B5EF4-FFF2-40B4-BE49-F238E27FC236}">
                <a16:creationId xmlns:a16="http://schemas.microsoft.com/office/drawing/2014/main" id="{D4F6893B-F0A3-1FF7-F37A-B19DB18AD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Text Placeholder 3">
            <a:extLst>
              <a:ext uri="{FF2B5EF4-FFF2-40B4-BE49-F238E27FC236}">
                <a16:creationId xmlns:a16="http://schemas.microsoft.com/office/drawing/2014/main" id="{44926BF5-3032-B7F7-6B0D-E6D0C6845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FE351C-016D-6B3F-14D1-2C043684E1D2}"/>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6" name="Footer Placeholder 5">
            <a:extLst>
              <a:ext uri="{FF2B5EF4-FFF2-40B4-BE49-F238E27FC236}">
                <a16:creationId xmlns:a16="http://schemas.microsoft.com/office/drawing/2014/main" id="{01310F43-59CA-5583-1FDF-3682DD41B53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4394DD4-893F-A21E-6E5D-F3AFC50B701D}"/>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250169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D061-6722-5E72-0E59-0F02973AAD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Picture Placeholder 2">
            <a:extLst>
              <a:ext uri="{FF2B5EF4-FFF2-40B4-BE49-F238E27FC236}">
                <a16:creationId xmlns:a16="http://schemas.microsoft.com/office/drawing/2014/main" id="{9F4D2A15-D946-7A16-44D3-5E67649ED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EACEFADC-EC9C-007E-0F1B-40059A4C9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2D3CD5-B664-3CD1-7256-0B0106B5CDA1}"/>
              </a:ext>
            </a:extLst>
          </p:cNvPr>
          <p:cNvSpPr>
            <a:spLocks noGrp="1"/>
          </p:cNvSpPr>
          <p:nvPr>
            <p:ph type="dt" sz="half" idx="10"/>
          </p:nvPr>
        </p:nvSpPr>
        <p:spPr/>
        <p:txBody>
          <a:bodyPr/>
          <a:lstStyle/>
          <a:p>
            <a:fld id="{7990A91F-A279-45DB-BE3B-5E7C964F31D8}" type="datetimeFigureOut">
              <a:rPr lang="en-IE" smtClean="0"/>
              <a:t>06/09/2024</a:t>
            </a:fld>
            <a:endParaRPr lang="en-IE"/>
          </a:p>
        </p:txBody>
      </p:sp>
      <p:sp>
        <p:nvSpPr>
          <p:cNvPr id="6" name="Footer Placeholder 5">
            <a:extLst>
              <a:ext uri="{FF2B5EF4-FFF2-40B4-BE49-F238E27FC236}">
                <a16:creationId xmlns:a16="http://schemas.microsoft.com/office/drawing/2014/main" id="{E5F21AFF-0FF2-35D8-F14D-12C00B1BDCC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6D651DD-980D-533E-015F-07D9DD14C378}"/>
              </a:ext>
            </a:extLst>
          </p:cNvPr>
          <p:cNvSpPr>
            <a:spLocks noGrp="1"/>
          </p:cNvSpPr>
          <p:nvPr>
            <p:ph type="sldNum" sz="quarter" idx="12"/>
          </p:nvPr>
        </p:nvSpPr>
        <p:spPr/>
        <p:txBody>
          <a:bodyPr/>
          <a:lstStyle/>
          <a:p>
            <a:fld id="{2EC44AE8-74E1-4C0A-9A07-807641A0BBFD}" type="slidenum">
              <a:rPr lang="en-IE" smtClean="0"/>
              <a:t>‹#›</a:t>
            </a:fld>
            <a:endParaRPr lang="en-IE"/>
          </a:p>
        </p:txBody>
      </p:sp>
    </p:spTree>
    <p:extLst>
      <p:ext uri="{BB962C8B-B14F-4D97-AF65-F5344CB8AC3E}">
        <p14:creationId xmlns:p14="http://schemas.microsoft.com/office/powerpoint/2010/main" val="281354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AB4B6-B67F-2D83-2421-C614A5CEF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E"/>
          </a:p>
        </p:txBody>
      </p:sp>
      <p:sp>
        <p:nvSpPr>
          <p:cNvPr id="3" name="Text Placeholder 2">
            <a:extLst>
              <a:ext uri="{FF2B5EF4-FFF2-40B4-BE49-F238E27FC236}">
                <a16:creationId xmlns:a16="http://schemas.microsoft.com/office/drawing/2014/main" id="{D99BEB02-3E74-F031-7F58-25D86913F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72BB5585-0EDE-DB65-7B30-F1FDC6264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0A91F-A279-45DB-BE3B-5E7C964F31D8}" type="datetimeFigureOut">
              <a:rPr lang="en-IE" smtClean="0"/>
              <a:t>06/09/2024</a:t>
            </a:fld>
            <a:endParaRPr lang="en-IE"/>
          </a:p>
        </p:txBody>
      </p:sp>
      <p:sp>
        <p:nvSpPr>
          <p:cNvPr id="5" name="Footer Placeholder 4">
            <a:extLst>
              <a:ext uri="{FF2B5EF4-FFF2-40B4-BE49-F238E27FC236}">
                <a16:creationId xmlns:a16="http://schemas.microsoft.com/office/drawing/2014/main" id="{DAEEA3B9-9B46-E62A-2247-8E3877ACA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B932DD64-CC29-925B-F82C-C4964E07D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4AE8-74E1-4C0A-9A07-807641A0BBFD}" type="slidenum">
              <a:rPr lang="en-IE" smtClean="0"/>
              <a:t>‹#›</a:t>
            </a:fld>
            <a:endParaRPr lang="en-IE"/>
          </a:p>
        </p:txBody>
      </p:sp>
    </p:spTree>
    <p:extLst>
      <p:ext uri="{BB962C8B-B14F-4D97-AF65-F5344CB8AC3E}">
        <p14:creationId xmlns:p14="http://schemas.microsoft.com/office/powerpoint/2010/main" val="351089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04334C-A82C-AEA6-BF35-95D3049E9B6B}"/>
              </a:ext>
            </a:extLst>
          </p:cNvPr>
          <p:cNvSpPr>
            <a:spLocks noGrp="1"/>
          </p:cNvSpPr>
          <p:nvPr>
            <p:ph type="ctrTitle"/>
          </p:nvPr>
        </p:nvSpPr>
        <p:spPr>
          <a:xfrm>
            <a:off x="1169125" y="2920878"/>
            <a:ext cx="5853227" cy="2992576"/>
          </a:xfrm>
        </p:spPr>
        <p:txBody>
          <a:bodyPr anchor="t">
            <a:normAutofit/>
          </a:bodyPr>
          <a:lstStyle/>
          <a:p>
            <a:pPr algn="l"/>
            <a:r>
              <a:rPr lang="en-IE" sz="4800" dirty="0">
                <a:solidFill>
                  <a:srgbClr val="FFFFFF"/>
                </a:solidFill>
              </a:rPr>
              <a:t>Introduction to Machine Learning Operations (MLOPs)</a:t>
            </a:r>
          </a:p>
        </p:txBody>
      </p:sp>
      <p:sp>
        <p:nvSpPr>
          <p:cNvPr id="3" name="Subtitle 2">
            <a:extLst>
              <a:ext uri="{FF2B5EF4-FFF2-40B4-BE49-F238E27FC236}">
                <a16:creationId xmlns:a16="http://schemas.microsoft.com/office/drawing/2014/main" id="{842B5797-47D7-957C-D482-6B3B0B3B0FF6}"/>
              </a:ext>
            </a:extLst>
          </p:cNvPr>
          <p:cNvSpPr>
            <a:spLocks noGrp="1"/>
          </p:cNvSpPr>
          <p:nvPr>
            <p:ph type="subTitle" idx="1"/>
          </p:nvPr>
        </p:nvSpPr>
        <p:spPr>
          <a:xfrm>
            <a:off x="1343912" y="282815"/>
            <a:ext cx="6015178" cy="2064281"/>
          </a:xfrm>
        </p:spPr>
        <p:txBody>
          <a:bodyPr anchor="b">
            <a:normAutofit/>
          </a:bodyPr>
          <a:lstStyle/>
          <a:p>
            <a:pPr algn="l"/>
            <a:endParaRPr lang="en-IE" dirty="0">
              <a:solidFill>
                <a:srgbClr val="FFFFFF"/>
              </a:solidFill>
            </a:endParaRPr>
          </a:p>
          <a:p>
            <a:pPr algn="l"/>
            <a:r>
              <a:rPr lang="en-IE" dirty="0">
                <a:solidFill>
                  <a:srgbClr val="FFFFFF"/>
                </a:solidFill>
                <a:latin typeface="Times New Roman" panose="02020603050405020304" pitchFamily="18" charset="0"/>
                <a:cs typeface="Times New Roman" panose="02020603050405020304" pitchFamily="18" charset="0"/>
              </a:rPr>
              <a:t> </a:t>
            </a:r>
            <a:r>
              <a:rPr lang="en-IE" sz="3200" b="1" dirty="0">
                <a:solidFill>
                  <a:srgbClr val="FFFFFF"/>
                </a:solidFill>
                <a:latin typeface="Times New Roman" panose="02020603050405020304" pitchFamily="18" charset="0"/>
                <a:cs typeface="Times New Roman" panose="02020603050405020304" pitchFamily="18" charset="0"/>
              </a:rPr>
              <a:t>Group - 4</a:t>
            </a:r>
          </a:p>
          <a:p>
            <a:pPr algn="l"/>
            <a:r>
              <a:rPr lang="en-IE" sz="3200" b="1" dirty="0">
                <a:solidFill>
                  <a:srgbClr val="FFFFFF"/>
                </a:solidFill>
                <a:latin typeface="Times New Roman" panose="02020603050405020304" pitchFamily="18" charset="0"/>
                <a:cs typeface="Times New Roman" panose="02020603050405020304" pitchFamily="18" charset="0"/>
              </a:rPr>
              <a:t>	        	             B. Pranay Raj</a:t>
            </a:r>
          </a:p>
          <a:p>
            <a:pPr algn="l"/>
            <a:endParaRPr lang="en-IE" dirty="0">
              <a:solidFill>
                <a:srgbClr val="FFFFFF"/>
              </a:solidFill>
            </a:endParaRPr>
          </a:p>
        </p:txBody>
      </p:sp>
      <p:pic>
        <p:nvPicPr>
          <p:cNvPr id="14" name="Picture 4">
            <a:extLst>
              <a:ext uri="{FF2B5EF4-FFF2-40B4-BE49-F238E27FC236}">
                <a16:creationId xmlns:a16="http://schemas.microsoft.com/office/drawing/2014/main" id="{6F26B423-D5AC-9273-3279-09268C30A4F7}"/>
              </a:ext>
            </a:extLst>
          </p:cNvPr>
          <p:cNvPicPr>
            <a:picLocks noChangeAspect="1"/>
          </p:cNvPicPr>
          <p:nvPr/>
        </p:nvPicPr>
        <p:blipFill rotWithShape="1">
          <a:blip r:embed="rId2"/>
          <a:srcRect l="19304" r="47069"/>
          <a:stretch/>
        </p:blipFill>
        <p:spPr>
          <a:xfrm>
            <a:off x="8104092" y="10"/>
            <a:ext cx="4099858" cy="6857990"/>
          </a:xfrm>
          <a:prstGeom prst="rect">
            <a:avLst/>
          </a:prstGeom>
        </p:spPr>
      </p:pic>
    </p:spTree>
    <p:extLst>
      <p:ext uri="{BB962C8B-B14F-4D97-AF65-F5344CB8AC3E}">
        <p14:creationId xmlns:p14="http://schemas.microsoft.com/office/powerpoint/2010/main" val="118773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FC96B-12B6-0110-D0DF-EE569C232764}"/>
              </a:ext>
            </a:extLst>
          </p:cNvPr>
          <p:cNvSpPr>
            <a:spLocks noGrp="1"/>
          </p:cNvSpPr>
          <p:nvPr>
            <p:ph type="title"/>
          </p:nvPr>
        </p:nvSpPr>
        <p:spPr>
          <a:xfrm>
            <a:off x="1371599" y="294538"/>
            <a:ext cx="9895951" cy="1033669"/>
          </a:xfrm>
        </p:spPr>
        <p:txBody>
          <a:bodyPr vert="horz" lIns="91440" tIns="45720" rIns="91440" bIns="45720" rtlCol="0">
            <a:normAutofit fontScale="90000"/>
          </a:bodyPr>
          <a:lstStyle/>
          <a:p>
            <a:r>
              <a:rPr lang="en-US" sz="4000" kern="1200" dirty="0">
                <a:solidFill>
                  <a:srgbClr val="FFFFFF"/>
                </a:solidFill>
                <a:latin typeface="+mj-lt"/>
                <a:ea typeface="+mj-ea"/>
                <a:cs typeface="+mj-cs"/>
              </a:rPr>
              <a:t>What is Machine Learning Operations (MLOps)?</a:t>
            </a:r>
          </a:p>
        </p:txBody>
      </p:sp>
      <p:sp>
        <p:nvSpPr>
          <p:cNvPr id="31" name="Content Placeholder 3">
            <a:extLst>
              <a:ext uri="{FF2B5EF4-FFF2-40B4-BE49-F238E27FC236}">
                <a16:creationId xmlns:a16="http://schemas.microsoft.com/office/drawing/2014/main" id="{4010022C-765E-CE1C-0396-85A6596E2A04}"/>
              </a:ext>
            </a:extLst>
          </p:cNvPr>
          <p:cNvSpPr>
            <a:spLocks noGrp="1"/>
          </p:cNvSpPr>
          <p:nvPr>
            <p:ph idx="1"/>
          </p:nvPr>
        </p:nvSpPr>
        <p:spPr>
          <a:xfrm>
            <a:off x="810706" y="1885278"/>
            <a:ext cx="10605154" cy="4524949"/>
          </a:xfrm>
        </p:spPr>
        <p:txBody>
          <a:bodyPr anchor="ctr">
            <a:normAutofit fontScale="85000" lnSpcReduction="20000"/>
          </a:bodyPr>
          <a:lstStyle/>
          <a:p>
            <a:pPr marL="0" indent="0">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0D0D0D"/>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MLOps, short for Machine Learning Operations, is a set of practices, processes, and tools that facilitate the seamless integration of machine learning (ML) models into the broader software development and operational workflows. MLOps aims to streamline and automate the end-to-end lifecycle of ML applications, from initial development and training to deployment, monitoring, and continuous improvement in real-world production environments. It involves collaboration between data scientists, machine learning engineers, developers, and IT operations to ensure the efficient and reliable deployment, management, and maintenance of ML models at scale.</a:t>
            </a:r>
          </a:p>
          <a:p>
            <a:pPr marL="0" indent="0">
              <a:buNone/>
            </a:pPr>
            <a:endPar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solidFill>
                  <a:srgbClr val="0D0D0D"/>
                </a:solidFill>
                <a:latin typeface="Calibri" panose="020F0502020204030204" pitchFamily="34" charset="0"/>
                <a:ea typeface="Calibri" panose="020F0502020204030204" pitchFamily="34" charset="0"/>
                <a:cs typeface="Calibri" panose="020F0502020204030204" pitchFamily="34" charset="0"/>
              </a:rPr>
              <a:t>STEPS OF  MLOps</a:t>
            </a:r>
          </a:p>
          <a:p>
            <a:pPr>
              <a:buFont typeface="Wingdings" panose="05000000000000000000" pitchFamily="2" charset="2"/>
              <a:buChar char="§"/>
            </a:pPr>
            <a:r>
              <a:rPr lang="en-US" sz="1900" dirty="0">
                <a:latin typeface="Calibri" panose="020F0502020204030204" pitchFamily="34" charset="0"/>
                <a:ea typeface="Calibri" panose="020F0502020204030204" pitchFamily="34" charset="0"/>
                <a:cs typeface="Calibri" panose="020F0502020204030204" pitchFamily="34" charset="0"/>
              </a:rPr>
              <a:t> Automated Data Collection</a:t>
            </a:r>
          </a:p>
          <a:p>
            <a:pPr>
              <a:buFont typeface="Wingdings" panose="05000000000000000000" pitchFamily="2" charset="2"/>
              <a:buChar char="§"/>
            </a:pPr>
            <a:r>
              <a:rPr lang="en-US" sz="1900" dirty="0">
                <a:latin typeface="Calibri" panose="020F0502020204030204" pitchFamily="34" charset="0"/>
                <a:ea typeface="Calibri" panose="020F0502020204030204" pitchFamily="34" charset="0"/>
                <a:cs typeface="Calibri" panose="020F0502020204030204" pitchFamily="34" charset="0"/>
              </a:rPr>
              <a:t> Automated Model Deployment</a:t>
            </a:r>
          </a:p>
          <a:p>
            <a:pPr>
              <a:buFont typeface="Wingdings" panose="05000000000000000000" pitchFamily="2" charset="2"/>
              <a:buChar char="§"/>
            </a:pPr>
            <a:r>
              <a:rPr lang="en-US" sz="1900" dirty="0">
                <a:latin typeface="Calibri" panose="020F0502020204030204" pitchFamily="34" charset="0"/>
                <a:ea typeface="Calibri" panose="020F0502020204030204" pitchFamily="34" charset="0"/>
                <a:cs typeface="Calibri" panose="020F0502020204030204" pitchFamily="34" charset="0"/>
              </a:rPr>
              <a:t> Semi-automated Model Monitoring</a:t>
            </a:r>
          </a:p>
          <a:p>
            <a:pPr>
              <a:buFont typeface="Wingdings" panose="05000000000000000000" pitchFamily="2" charset="2"/>
              <a:buChar char="§"/>
            </a:pPr>
            <a:r>
              <a:rPr lang="en-US" sz="1900" dirty="0">
                <a:latin typeface="Calibri" panose="020F0502020204030204" pitchFamily="34" charset="0"/>
                <a:ea typeface="Calibri" panose="020F0502020204030204" pitchFamily="34" charset="0"/>
                <a:cs typeface="Calibri" panose="020F0502020204030204" pitchFamily="34" charset="0"/>
              </a:rPr>
              <a:t> Fully-Automated Model Monitoring</a:t>
            </a:r>
          </a:p>
          <a:p>
            <a:pPr marL="0" indent="0">
              <a:buNone/>
            </a:pPr>
            <a:endPar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solidFill>
                <a:srgbClr val="0D0D0D"/>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0D0D0D"/>
              </a:solidFill>
              <a:latin typeface="Times New Roman" panose="02020603050405020304" pitchFamily="18" charset="0"/>
              <a:cs typeface="Times New Roman" panose="02020603050405020304" pitchFamily="18" charset="0"/>
            </a:endParaRPr>
          </a:p>
          <a:p>
            <a:pPr marL="0" indent="0">
              <a:buNone/>
            </a:pPr>
            <a:endParaRPr lang="en-IE" sz="2000" dirty="0">
              <a:latin typeface="Times New Roman" panose="02020603050405020304" pitchFamily="18" charset="0"/>
              <a:cs typeface="Times New Roman" panose="02020603050405020304" pitchFamily="18" charset="0"/>
            </a:endParaRPr>
          </a:p>
          <a:p>
            <a:endParaRPr lang="en-IE" sz="2000" dirty="0"/>
          </a:p>
        </p:txBody>
      </p:sp>
      <p:pic>
        <p:nvPicPr>
          <p:cNvPr id="3" name="Picture 2">
            <a:extLst>
              <a:ext uri="{FF2B5EF4-FFF2-40B4-BE49-F238E27FC236}">
                <a16:creationId xmlns:a16="http://schemas.microsoft.com/office/drawing/2014/main" id="{41B3C9B8-1589-8A3C-E111-2B6978E65328}"/>
              </a:ext>
            </a:extLst>
          </p:cNvPr>
          <p:cNvPicPr>
            <a:picLocks noChangeAspect="1"/>
          </p:cNvPicPr>
          <p:nvPr/>
        </p:nvPicPr>
        <p:blipFill rotWithShape="1">
          <a:blip r:embed="rId2">
            <a:extLst>
              <a:ext uri="{28A0092B-C50C-407E-A947-70E740481C1C}">
                <a14:useLocalDpi xmlns:a14="http://schemas.microsoft.com/office/drawing/2010/main" val="0"/>
              </a:ext>
            </a:extLst>
          </a:blip>
          <a:srcRect t="17110"/>
          <a:stretch/>
        </p:blipFill>
        <p:spPr>
          <a:xfrm>
            <a:off x="5152103" y="3667028"/>
            <a:ext cx="5924392" cy="2507530"/>
          </a:xfrm>
          <a:prstGeom prst="rect">
            <a:avLst/>
          </a:prstGeom>
        </p:spPr>
      </p:pic>
    </p:spTree>
    <p:extLst>
      <p:ext uri="{BB962C8B-B14F-4D97-AF65-F5344CB8AC3E}">
        <p14:creationId xmlns:p14="http://schemas.microsoft.com/office/powerpoint/2010/main" val="171724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A00FE-8CD7-5666-4A05-406B2D0C26C6}"/>
              </a:ext>
            </a:extLst>
          </p:cNvPr>
          <p:cNvSpPr>
            <a:spLocks noGrp="1"/>
          </p:cNvSpPr>
          <p:nvPr>
            <p:ph type="title"/>
          </p:nvPr>
        </p:nvSpPr>
        <p:spPr>
          <a:xfrm>
            <a:off x="1371599" y="294538"/>
            <a:ext cx="9895951" cy="1033669"/>
          </a:xfrm>
        </p:spPr>
        <p:txBody>
          <a:bodyPr>
            <a:normAutofit/>
          </a:bodyPr>
          <a:lstStyle/>
          <a:p>
            <a:r>
              <a:rPr lang="en-IE" sz="4000" dirty="0">
                <a:solidFill>
                  <a:srgbClr val="FFFFFF"/>
                </a:solidFill>
              </a:rPr>
              <a:t>Overview of a Machine Learning Lifecycle</a:t>
            </a:r>
          </a:p>
        </p:txBody>
      </p:sp>
      <p:sp>
        <p:nvSpPr>
          <p:cNvPr id="3" name="Content Placeholder 2">
            <a:extLst>
              <a:ext uri="{FF2B5EF4-FFF2-40B4-BE49-F238E27FC236}">
                <a16:creationId xmlns:a16="http://schemas.microsoft.com/office/drawing/2014/main" id="{E4CC3C02-B053-6D1C-07B5-9F07D897E7E4}"/>
              </a:ext>
            </a:extLst>
          </p:cNvPr>
          <p:cNvSpPr>
            <a:spLocks noGrp="1"/>
          </p:cNvSpPr>
          <p:nvPr>
            <p:ph idx="1"/>
          </p:nvPr>
        </p:nvSpPr>
        <p:spPr>
          <a:xfrm>
            <a:off x="0" y="1631938"/>
            <a:ext cx="9087439" cy="5061094"/>
          </a:xfrm>
        </p:spPr>
        <p:txBody>
          <a:bodyPr anchor="ctr">
            <a:normAutofit fontScale="40000" lnSpcReduction="20000"/>
          </a:bodyPr>
          <a:lstStyle/>
          <a:p>
            <a:pPr algn="l"/>
            <a:endParaRPr lang="en-US" sz="2000" b="1" i="0" dirty="0">
              <a:solidFill>
                <a:srgbClr val="16191F"/>
              </a:solidFill>
              <a:effectLst/>
              <a:cs typeface="Times New Roman" panose="02020603050405020304" pitchFamily="18" charset="0"/>
            </a:endParaRPr>
          </a:p>
          <a:p>
            <a:pPr algn="l"/>
            <a:r>
              <a:rPr lang="en-US" sz="3400" b="1" i="0" dirty="0">
                <a:solidFill>
                  <a:srgbClr val="16191F"/>
                </a:solidFill>
                <a:effectLst/>
                <a:cs typeface="Times New Roman" panose="02020603050405020304" pitchFamily="18" charset="0"/>
              </a:rPr>
              <a:t>Business goal identification</a:t>
            </a:r>
          </a:p>
          <a:p>
            <a:pPr marL="0" indent="0" algn="l">
              <a:buNone/>
            </a:pPr>
            <a:r>
              <a:rPr lang="en-US" sz="3400" b="0" i="0" dirty="0">
                <a:solidFill>
                  <a:srgbClr val="16191F"/>
                </a:solidFill>
                <a:effectLst/>
                <a:cs typeface="Times New Roman" panose="02020603050405020304" pitchFamily="18" charset="0"/>
              </a:rPr>
              <a:t>Clearly define the problem you want to solve using machine learning.</a:t>
            </a:r>
          </a:p>
          <a:p>
            <a:pPr marL="0" indent="0" algn="l">
              <a:buNone/>
            </a:pPr>
            <a:r>
              <a:rPr lang="en-US" sz="3400" b="0" i="0" dirty="0">
                <a:solidFill>
                  <a:srgbClr val="16191F"/>
                </a:solidFill>
                <a:effectLst/>
                <a:cs typeface="Times New Roman" panose="02020603050405020304" pitchFamily="18" charset="0"/>
              </a:rPr>
              <a:t>Understand the business context and define the objectives of the ML project.</a:t>
            </a:r>
          </a:p>
          <a:p>
            <a:pPr algn="l">
              <a:buFont typeface="Arial" panose="020B0604020202020204" pitchFamily="34" charset="0"/>
              <a:buChar char="•"/>
            </a:pPr>
            <a:r>
              <a:rPr lang="en-US" sz="3400" b="1" i="0" dirty="0">
                <a:solidFill>
                  <a:srgbClr val="16191F"/>
                </a:solidFill>
                <a:effectLst/>
                <a:cs typeface="Times New Roman" panose="02020603050405020304" pitchFamily="18" charset="0"/>
              </a:rPr>
              <a:t>ML problem framing</a:t>
            </a:r>
          </a:p>
          <a:p>
            <a:pPr marL="0" indent="0" algn="l">
              <a:buNone/>
            </a:pPr>
            <a:r>
              <a:rPr lang="en-US" sz="3400" b="0" i="0" dirty="0">
                <a:solidFill>
                  <a:srgbClr val="16191F"/>
                </a:solidFill>
                <a:effectLst/>
                <a:cs typeface="Times New Roman" panose="02020603050405020304" pitchFamily="18" charset="0"/>
              </a:rPr>
              <a:t>Determining what to predict and how performance and error metrics must be optimized is a key step in this phase</a:t>
            </a:r>
            <a:endParaRPr lang="en-US" sz="3400" b="1" i="0" dirty="0">
              <a:solidFill>
                <a:srgbClr val="16191F"/>
              </a:solidFill>
              <a:effectLst/>
              <a:cs typeface="Times New Roman" panose="02020603050405020304" pitchFamily="18" charset="0"/>
            </a:endParaRPr>
          </a:p>
          <a:p>
            <a:pPr algn="l">
              <a:buFont typeface="Arial" panose="020B0604020202020204" pitchFamily="34" charset="0"/>
              <a:buChar char="•"/>
            </a:pPr>
            <a:r>
              <a:rPr lang="en-US" sz="3400" b="1" i="0" dirty="0">
                <a:solidFill>
                  <a:srgbClr val="16191F"/>
                </a:solidFill>
                <a:effectLst/>
                <a:cs typeface="Times New Roman" panose="02020603050405020304" pitchFamily="18" charset="0"/>
              </a:rPr>
              <a:t>Data processing (data collection, data preprocessing, feature engineering)</a:t>
            </a:r>
          </a:p>
          <a:p>
            <a:pPr marL="0" indent="0" algn="l">
              <a:buNone/>
            </a:pPr>
            <a:r>
              <a:rPr lang="en-US" sz="3400" b="0" i="0" dirty="0">
                <a:solidFill>
                  <a:srgbClr val="16191F"/>
                </a:solidFill>
                <a:effectLst/>
                <a:cs typeface="Times New Roman" panose="02020603050405020304" pitchFamily="18" charset="0"/>
              </a:rPr>
              <a:t>Clean and preprocess the data to make it suitable for training ML models.</a:t>
            </a:r>
          </a:p>
          <a:p>
            <a:pPr marL="0" indent="0" algn="l">
              <a:buNone/>
            </a:pPr>
            <a:r>
              <a:rPr lang="en-US" sz="3400" b="0" i="0" dirty="0">
                <a:solidFill>
                  <a:srgbClr val="16191F"/>
                </a:solidFill>
                <a:effectLst/>
                <a:cs typeface="Times New Roman" panose="02020603050405020304" pitchFamily="18" charset="0"/>
              </a:rPr>
              <a:t>Handle tasks like normalization, feature scaling, and encoding categorical variables.</a:t>
            </a:r>
          </a:p>
          <a:p>
            <a:pPr algn="l">
              <a:buFont typeface="Arial" panose="020B0604020202020204" pitchFamily="34" charset="0"/>
              <a:buChar char="•"/>
            </a:pPr>
            <a:r>
              <a:rPr lang="en-US" sz="3400" b="1" i="0" dirty="0">
                <a:solidFill>
                  <a:srgbClr val="16191F"/>
                </a:solidFill>
                <a:effectLst/>
                <a:cs typeface="Times New Roman" panose="02020603050405020304" pitchFamily="18" charset="0"/>
              </a:rPr>
              <a:t>Model development (training, tuning, evaluation)</a:t>
            </a:r>
          </a:p>
          <a:p>
            <a:pPr marL="0" indent="0" algn="l">
              <a:buNone/>
            </a:pPr>
            <a:r>
              <a:rPr lang="en-US" sz="3400" i="0" dirty="0">
                <a:solidFill>
                  <a:srgbClr val="16191F"/>
                </a:solidFill>
                <a:effectLst/>
                <a:cs typeface="Times New Roman" panose="02020603050405020304" pitchFamily="18" charset="0"/>
              </a:rPr>
              <a:t>Model development consists of model building, training, tuning, and evaluation. Model building includes creating a CI/CD pipeline that automates the build, train and release to staging and production environments.</a:t>
            </a:r>
          </a:p>
          <a:p>
            <a:pPr algn="l">
              <a:buFont typeface="Arial" panose="020B0604020202020204" pitchFamily="34" charset="0"/>
              <a:buChar char="•"/>
            </a:pPr>
            <a:r>
              <a:rPr lang="en-US" sz="3400" b="1" i="0" dirty="0">
                <a:solidFill>
                  <a:srgbClr val="16191F"/>
                </a:solidFill>
                <a:effectLst/>
                <a:cs typeface="Times New Roman" panose="02020603050405020304" pitchFamily="18" charset="0"/>
              </a:rPr>
              <a:t>Model deployment (inference, prediction)</a:t>
            </a:r>
          </a:p>
          <a:p>
            <a:pPr marL="0" indent="0" algn="l">
              <a:buNone/>
            </a:pPr>
            <a:r>
              <a:rPr lang="en-US" sz="3400" i="0" dirty="0">
                <a:solidFill>
                  <a:srgbClr val="16191F"/>
                </a:solidFill>
                <a:effectLst/>
                <a:cs typeface="Times New Roman" panose="02020603050405020304" pitchFamily="18" charset="0"/>
              </a:rPr>
              <a:t>After a model is trained, tuned, evaluated and validated, you can deploy the model into production. You can then make predictions and inferences against the model.</a:t>
            </a:r>
          </a:p>
          <a:p>
            <a:pPr algn="l">
              <a:buFont typeface="Arial" panose="020B0604020202020204" pitchFamily="34" charset="0"/>
              <a:buChar char="•"/>
            </a:pPr>
            <a:r>
              <a:rPr lang="en-US" sz="3400" b="1" i="0" dirty="0">
                <a:solidFill>
                  <a:srgbClr val="16191F"/>
                </a:solidFill>
                <a:effectLst/>
                <a:cs typeface="Times New Roman" panose="02020603050405020304" pitchFamily="18" charset="0"/>
              </a:rPr>
              <a:t>Model monitoring</a:t>
            </a:r>
          </a:p>
          <a:p>
            <a:pPr marL="0" indent="0" algn="l">
              <a:buNone/>
            </a:pPr>
            <a:r>
              <a:rPr lang="en-US" sz="3400" i="0" dirty="0">
                <a:solidFill>
                  <a:srgbClr val="16191F"/>
                </a:solidFill>
                <a:effectLst/>
                <a:cs typeface="Times New Roman" panose="02020603050405020304" pitchFamily="18" charset="0"/>
              </a:rPr>
              <a:t>Implement monitoring systems to track the model's performance in real-world conditions.</a:t>
            </a:r>
          </a:p>
          <a:p>
            <a:pPr marL="0" indent="0" algn="l">
              <a:buNone/>
            </a:pPr>
            <a:r>
              <a:rPr lang="en-US" sz="3400" i="0" dirty="0">
                <a:solidFill>
                  <a:srgbClr val="16191F"/>
                </a:solidFill>
                <a:effectLst/>
                <a:cs typeface="Times New Roman" panose="02020603050405020304" pitchFamily="18" charset="0"/>
              </a:rPr>
              <a:t>Regularly update and retrain the model to adapt to changes in the underlying data distribution.</a:t>
            </a:r>
          </a:p>
          <a:p>
            <a:pPr marL="0" indent="0">
              <a:buNone/>
            </a:pPr>
            <a:endParaRPr lang="en-IE" sz="3200" dirty="0"/>
          </a:p>
          <a:p>
            <a:endParaRPr lang="en-IE" sz="2000" dirty="0"/>
          </a:p>
        </p:txBody>
      </p:sp>
      <p:pic>
        <p:nvPicPr>
          <p:cNvPr id="4" name="Picture 3">
            <a:extLst>
              <a:ext uri="{FF2B5EF4-FFF2-40B4-BE49-F238E27FC236}">
                <a16:creationId xmlns:a16="http://schemas.microsoft.com/office/drawing/2014/main" id="{34A6C494-FFA9-7618-FB8B-A1DC3AAB212A}"/>
              </a:ext>
            </a:extLst>
          </p:cNvPr>
          <p:cNvPicPr>
            <a:picLocks noChangeAspect="1"/>
          </p:cNvPicPr>
          <p:nvPr/>
        </p:nvPicPr>
        <p:blipFill>
          <a:blip r:embed="rId2"/>
          <a:stretch>
            <a:fillRect/>
          </a:stretch>
        </p:blipFill>
        <p:spPr>
          <a:xfrm>
            <a:off x="8988460" y="1885279"/>
            <a:ext cx="3203540" cy="4389455"/>
          </a:xfrm>
          <a:prstGeom prst="rect">
            <a:avLst/>
          </a:prstGeom>
        </p:spPr>
      </p:pic>
    </p:spTree>
    <p:extLst>
      <p:ext uri="{BB962C8B-B14F-4D97-AF65-F5344CB8AC3E}">
        <p14:creationId xmlns:p14="http://schemas.microsoft.com/office/powerpoint/2010/main" val="239441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9F5-0EC6-4E49-8ADC-72E8AC2433A6}"/>
              </a:ext>
            </a:extLst>
          </p:cNvPr>
          <p:cNvSpPr>
            <a:spLocks noGrp="1"/>
          </p:cNvSpPr>
          <p:nvPr>
            <p:ph type="title"/>
          </p:nvPr>
        </p:nvSpPr>
        <p:spPr>
          <a:xfrm>
            <a:off x="0" y="508216"/>
            <a:ext cx="8078771" cy="971794"/>
          </a:xfrm>
        </p:spPr>
        <p:txBody>
          <a:bodyPr anchor="ctr">
            <a:normAutofit fontScale="90000"/>
          </a:bodyPr>
          <a:lstStyle/>
          <a:p>
            <a:r>
              <a:rPr lang="en-IE" sz="3100" b="1" dirty="0"/>
              <a:t>What is DevOps?</a:t>
            </a:r>
            <a:br>
              <a:rPr lang="en-IE" sz="4000" dirty="0"/>
            </a:br>
            <a:r>
              <a:rPr lang="en-US" sz="2000" dirty="0"/>
              <a:t>DevOps is a set of practices that combines software development (Dev) and IT operations (Ops). It aims to shorten the systems development life cycle and provide continuous delivery with high software quality. That combines multiple team to co-ordinate &amp; collaborate to produce better and reliable </a:t>
            </a:r>
            <a:r>
              <a:rPr lang="en-US" sz="2200" dirty="0"/>
              <a:t>products.</a:t>
            </a:r>
            <a:br>
              <a:rPr lang="en-US" sz="2400" dirty="0"/>
            </a:br>
            <a:endParaRPr lang="en-IE" sz="4000" dirty="0"/>
          </a:p>
        </p:txBody>
      </p:sp>
      <p:sp>
        <p:nvSpPr>
          <p:cNvPr id="3" name="Content Placeholder 2">
            <a:extLst>
              <a:ext uri="{FF2B5EF4-FFF2-40B4-BE49-F238E27FC236}">
                <a16:creationId xmlns:a16="http://schemas.microsoft.com/office/drawing/2014/main" id="{8116A330-E560-569C-B164-AB269CE84B23}"/>
              </a:ext>
            </a:extLst>
          </p:cNvPr>
          <p:cNvSpPr>
            <a:spLocks noGrp="1"/>
          </p:cNvSpPr>
          <p:nvPr>
            <p:ph idx="1"/>
          </p:nvPr>
        </p:nvSpPr>
        <p:spPr>
          <a:xfrm>
            <a:off x="7522590" y="1352778"/>
            <a:ext cx="4669410" cy="4873625"/>
          </a:xfrm>
        </p:spPr>
        <p:txBody>
          <a:bodyPr anchor="ctr">
            <a:normAutofit/>
          </a:bodyPr>
          <a:lstStyle/>
          <a:p>
            <a:r>
              <a:rPr lang="en-IE" sz="2000" dirty="0"/>
              <a:t>Can add Diagram of DevOps lifecycle</a:t>
            </a:r>
          </a:p>
        </p:txBody>
      </p:sp>
      <p:sp>
        <p:nvSpPr>
          <p:cNvPr id="8" name="Text Placeholder 7">
            <a:extLst>
              <a:ext uri="{FF2B5EF4-FFF2-40B4-BE49-F238E27FC236}">
                <a16:creationId xmlns:a16="http://schemas.microsoft.com/office/drawing/2014/main" id="{A2C4C16F-DA9A-E8BE-EA93-C68C424B84C3}"/>
              </a:ext>
            </a:extLst>
          </p:cNvPr>
          <p:cNvSpPr>
            <a:spLocks noGrp="1"/>
          </p:cNvSpPr>
          <p:nvPr>
            <p:ph type="body" sz="half" idx="2"/>
          </p:nvPr>
        </p:nvSpPr>
        <p:spPr>
          <a:xfrm>
            <a:off x="0" y="1498865"/>
            <a:ext cx="7220932" cy="5484042"/>
          </a:xfrm>
        </p:spPr>
        <p:txBody>
          <a:bodyPr>
            <a:normAutofit fontScale="92500" lnSpcReduction="10000"/>
          </a:bodyPr>
          <a:lstStyle/>
          <a:p>
            <a:r>
              <a:rPr lang="en-GB" sz="2000" b="1" dirty="0">
                <a:solidFill>
                  <a:srgbClr val="0070C0"/>
                </a:solidFill>
                <a:latin typeface="Arial Black" panose="020B0A04020102020204" pitchFamily="34" charset="0"/>
              </a:rPr>
              <a:t>Explanation</a:t>
            </a:r>
          </a:p>
          <a:p>
            <a:r>
              <a:rPr lang="en-US" b="1" dirty="0"/>
              <a:t>Collaboration: </a:t>
            </a:r>
            <a:r>
              <a:rPr lang="en-US" dirty="0"/>
              <a:t>DevOps promotes collaboration between development and operation teams, fostering a culture of shared responsibility and accountability.</a:t>
            </a:r>
          </a:p>
          <a:p>
            <a:r>
              <a:rPr lang="en-US" b="1" dirty="0"/>
              <a:t>Automation: </a:t>
            </a:r>
            <a:r>
              <a:rPr lang="en-US" dirty="0"/>
              <a:t>It emphasizes automation of processes, minimizing manual interventions that can lead to errors and inefficiencies.</a:t>
            </a:r>
          </a:p>
          <a:p>
            <a:r>
              <a:rPr lang="en-US" b="1" dirty="0"/>
              <a:t>Continuous Integration: </a:t>
            </a:r>
            <a:r>
              <a:rPr lang="en-US" dirty="0"/>
              <a:t>DevOps enables continuous integration to ensure that code changes are frequently and consistently built, tested, and deployed.</a:t>
            </a:r>
          </a:p>
          <a:p>
            <a:endParaRPr lang="en-US" dirty="0"/>
          </a:p>
          <a:p>
            <a:r>
              <a:rPr lang="en-GB" sz="2000" b="1" dirty="0">
                <a:solidFill>
                  <a:srgbClr val="0070C0"/>
                </a:solidFill>
                <a:latin typeface="Arial Black" panose="020B0A04020102020204" pitchFamily="34" charset="0"/>
              </a:rPr>
              <a:t>Purpose </a:t>
            </a:r>
          </a:p>
          <a:p>
            <a:r>
              <a:rPr lang="en-US" b="1" dirty="0"/>
              <a:t>Efficiency: </a:t>
            </a:r>
            <a:r>
              <a:rPr lang="en-US" dirty="0"/>
              <a:t>The primary purpose of DevOps is to improve efficiency in development, testing, and deployment processes.</a:t>
            </a:r>
          </a:p>
          <a:p>
            <a:r>
              <a:rPr lang="en-US" b="1" dirty="0"/>
              <a:t>Quality: </a:t>
            </a:r>
            <a:r>
              <a:rPr lang="en-US" dirty="0"/>
              <a:t>It aims to enhance software quality by accelerating feedback loops, ensuring robust testing, and frequent delivery of updates in the market demands and within the company also.</a:t>
            </a:r>
          </a:p>
          <a:p>
            <a:endParaRPr lang="en-US" dirty="0"/>
          </a:p>
          <a:p>
            <a:r>
              <a:rPr lang="en-GB" sz="2000" b="1" dirty="0">
                <a:solidFill>
                  <a:srgbClr val="0070C0"/>
                </a:solidFill>
                <a:latin typeface="Arial Black" panose="020B0A04020102020204" pitchFamily="34" charset="0"/>
              </a:rPr>
              <a:t>Relevance to MLOps </a:t>
            </a:r>
          </a:p>
          <a:p>
            <a:r>
              <a:rPr lang="en-US" b="1" dirty="0"/>
              <a:t>Data Security: </a:t>
            </a:r>
            <a:r>
              <a:rPr lang="en-US" dirty="0"/>
              <a:t>DevOps practices are relevant to MLOps as they ensure secure and compliant handling of sensitive data in machine learning operations.</a:t>
            </a:r>
          </a:p>
          <a:p>
            <a:r>
              <a:rPr lang="en-US" b="1" dirty="0"/>
              <a:t>Version Control: </a:t>
            </a:r>
            <a:r>
              <a:rPr lang="en-US" dirty="0"/>
              <a:t>Effective version control and code management are essential in both DevOps and MLOps to maintain consistency and transparency.</a:t>
            </a:r>
          </a:p>
          <a:p>
            <a:endParaRPr lang="en-US" dirty="0"/>
          </a:p>
          <a:p>
            <a:endParaRPr lang="en-GB" dirty="0">
              <a:solidFill>
                <a:srgbClr val="0070C0"/>
              </a:solidFill>
            </a:endParaRPr>
          </a:p>
          <a:p>
            <a:endParaRPr lang="en-IE" dirty="0">
              <a:solidFill>
                <a:srgbClr val="0070C0"/>
              </a:solidFill>
            </a:endParaRPr>
          </a:p>
        </p:txBody>
      </p:sp>
      <p:pic>
        <p:nvPicPr>
          <p:cNvPr id="7" name="Picture 6">
            <a:extLst>
              <a:ext uri="{FF2B5EF4-FFF2-40B4-BE49-F238E27FC236}">
                <a16:creationId xmlns:a16="http://schemas.microsoft.com/office/drawing/2014/main" id="{ECE294EF-F135-AED2-315F-284630124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518" y="2234153"/>
            <a:ext cx="5046480" cy="4557856"/>
          </a:xfrm>
          <a:prstGeom prst="rect">
            <a:avLst/>
          </a:prstGeom>
          <a:effectLst>
            <a:softEdge rad="63500"/>
          </a:effectLst>
        </p:spPr>
      </p:pic>
      <p:pic>
        <p:nvPicPr>
          <p:cNvPr id="5" name="Picture 4">
            <a:extLst>
              <a:ext uri="{FF2B5EF4-FFF2-40B4-BE49-F238E27FC236}">
                <a16:creationId xmlns:a16="http://schemas.microsoft.com/office/drawing/2014/main" id="{056DAB16-531C-87FB-4331-B791F5DBF3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7368" y="93465"/>
            <a:ext cx="4044099" cy="1949790"/>
          </a:xfrm>
          <a:prstGeom prst="rect">
            <a:avLst/>
          </a:prstGeom>
          <a:effectLst>
            <a:softEdge rad="63500"/>
          </a:effectLst>
        </p:spPr>
      </p:pic>
    </p:spTree>
    <p:extLst>
      <p:ext uri="{BB962C8B-B14F-4D97-AF65-F5344CB8AC3E}">
        <p14:creationId xmlns:p14="http://schemas.microsoft.com/office/powerpoint/2010/main" val="304055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DCD7AD-C4FF-7FA1-F34B-E42F004E0834}"/>
              </a:ext>
            </a:extLst>
          </p:cNvPr>
          <p:cNvSpPr>
            <a:spLocks noGrp="1"/>
          </p:cNvSpPr>
          <p:nvPr>
            <p:ph type="title"/>
          </p:nvPr>
        </p:nvSpPr>
        <p:spPr>
          <a:xfrm>
            <a:off x="4630561" y="110715"/>
            <a:ext cx="7451536" cy="2377962"/>
          </a:xfrm>
        </p:spPr>
        <p:txBody>
          <a:bodyPr vert="horz" lIns="91440" tIns="45720" rIns="91440" bIns="45720" rtlCol="0" anchor="b">
            <a:normAutofit fontScale="90000"/>
          </a:bodyPr>
          <a:lstStyle/>
          <a:p>
            <a:r>
              <a:rPr lang="en-US" sz="4000" b="1" dirty="0">
                <a:solidFill>
                  <a:schemeClr val="accent1">
                    <a:lumMod val="40000"/>
                    <a:lumOff val="60000"/>
                  </a:schemeClr>
                </a:solidFill>
                <a:latin typeface="Arial Black" panose="020B0A04020102020204" pitchFamily="34" charset="0"/>
              </a:rPr>
              <a:t>Typical MLOps Pipeline</a:t>
            </a:r>
            <a:br>
              <a:rPr lang="en-US" sz="4000" dirty="0">
                <a:solidFill>
                  <a:srgbClr val="FFFFFF"/>
                </a:solidFill>
              </a:rPr>
            </a:br>
            <a:br>
              <a:rPr lang="en-US" sz="2800" dirty="0">
                <a:solidFill>
                  <a:srgbClr val="FFFFFF"/>
                </a:solidFill>
              </a:rPr>
            </a:br>
            <a:r>
              <a:rPr lang="en-US" sz="2800" dirty="0">
                <a:solidFill>
                  <a:srgbClr val="FFFFFF"/>
                </a:solidFill>
              </a:rPr>
              <a:t>MLOps, is a method of collaboration and communication between data scientists and operations specialists. It covers the complete process of model development and deployment.</a:t>
            </a:r>
            <a:endParaRPr lang="en-US" sz="2800" kern="1200" dirty="0">
              <a:solidFill>
                <a:srgbClr val="FFFFFF"/>
              </a:solidFill>
              <a:latin typeface="+mj-lt"/>
              <a:ea typeface="+mj-ea"/>
              <a:cs typeface="+mj-cs"/>
            </a:endParaRPr>
          </a:p>
        </p:txBody>
      </p:sp>
      <p:sp>
        <p:nvSpPr>
          <p:cNvPr id="41" name="Rectangle 4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2833CB-E8B4-E421-9DC6-06D9746C5F78}"/>
              </a:ext>
            </a:extLst>
          </p:cNvPr>
          <p:cNvSpPr>
            <a:spLocks noGrp="1"/>
          </p:cNvSpPr>
          <p:nvPr>
            <p:ph idx="1"/>
          </p:nvPr>
        </p:nvSpPr>
        <p:spPr>
          <a:xfrm>
            <a:off x="4648512" y="2731463"/>
            <a:ext cx="7493956" cy="3829593"/>
          </a:xfrm>
        </p:spPr>
        <p:txBody>
          <a:bodyPr vert="horz" lIns="91440" tIns="45720" rIns="91440" bIns="45720" rtlCol="0">
            <a:normAutofit fontScale="92500"/>
          </a:bodyPr>
          <a:lstStyle/>
          <a:p>
            <a:pPr marL="0" indent="0">
              <a:buNone/>
            </a:pPr>
            <a:r>
              <a:rPr lang="en-US" sz="3000" b="1" kern="1200" dirty="0">
                <a:solidFill>
                  <a:schemeClr val="accent1">
                    <a:lumMod val="60000"/>
                    <a:lumOff val="40000"/>
                  </a:schemeClr>
                </a:solidFill>
                <a:latin typeface="Arial Black" panose="020B0A04020102020204" pitchFamily="34" charset="0"/>
              </a:rPr>
              <a:t>Lifecycle of a MLOps pipeline </a:t>
            </a:r>
          </a:p>
          <a:p>
            <a:pPr marL="0" indent="0">
              <a:buNone/>
            </a:pPr>
            <a:r>
              <a:rPr lang="en-US" sz="1900" dirty="0">
                <a:solidFill>
                  <a:schemeClr val="bg2"/>
                </a:solidFill>
              </a:rPr>
              <a:t>With the use of Pipeline it has better readability, easy to debug and an automated process.</a:t>
            </a:r>
            <a:endParaRPr lang="en-US" sz="1900" kern="1200" dirty="0">
              <a:solidFill>
                <a:schemeClr val="bg2"/>
              </a:solidFill>
              <a:latin typeface="+mn-lt"/>
              <a:ea typeface="+mn-ea"/>
              <a:cs typeface="+mn-cs"/>
            </a:endParaRPr>
          </a:p>
          <a:p>
            <a:pPr marL="0" indent="0">
              <a:buNone/>
            </a:pPr>
            <a:r>
              <a:rPr lang="en-US" sz="2000" b="1" dirty="0">
                <a:solidFill>
                  <a:schemeClr val="accent4"/>
                </a:solidFill>
                <a:latin typeface="Arial Black" panose="020B0A04020102020204" pitchFamily="34" charset="0"/>
              </a:rPr>
              <a:t>Development</a:t>
            </a:r>
          </a:p>
          <a:p>
            <a:r>
              <a:rPr lang="en-US" sz="1800" dirty="0">
                <a:solidFill>
                  <a:schemeClr val="bg2"/>
                </a:solidFill>
              </a:rPr>
              <a:t>During this phase, data scientists work on model training, validation, and testing.</a:t>
            </a:r>
          </a:p>
          <a:p>
            <a:pPr marL="0" indent="0">
              <a:buNone/>
            </a:pPr>
            <a:r>
              <a:rPr lang="en-US" sz="2000" b="1" dirty="0">
                <a:solidFill>
                  <a:schemeClr val="accent4"/>
                </a:solidFill>
                <a:latin typeface="Arial Black" panose="020B0A04020102020204" pitchFamily="34" charset="0"/>
              </a:rPr>
              <a:t>Deployment</a:t>
            </a:r>
          </a:p>
          <a:p>
            <a:r>
              <a:rPr lang="en-US" sz="1800" dirty="0">
                <a:solidFill>
                  <a:schemeClr val="bg2"/>
                </a:solidFill>
              </a:rPr>
              <a:t>After development, the model moves to the deployment phase for integration with systems and applications.</a:t>
            </a:r>
          </a:p>
          <a:p>
            <a:pPr marL="0" indent="0">
              <a:buNone/>
            </a:pPr>
            <a:r>
              <a:rPr lang="en-US" sz="2000" b="1" dirty="0">
                <a:solidFill>
                  <a:schemeClr val="accent4"/>
                </a:solidFill>
                <a:latin typeface="Arial Black" panose="020B0A04020102020204" pitchFamily="34" charset="0"/>
              </a:rPr>
              <a:t>Monitoring</a:t>
            </a:r>
          </a:p>
          <a:p>
            <a:r>
              <a:rPr lang="en-US" sz="1800" dirty="0">
                <a:solidFill>
                  <a:schemeClr val="bg2"/>
                </a:solidFill>
              </a:rPr>
              <a:t>Once deployed, the model is continuously monitored for performance and quality.</a:t>
            </a:r>
          </a:p>
          <a:p>
            <a:pPr marL="0" indent="0">
              <a:buNone/>
            </a:pPr>
            <a:endParaRPr lang="en-US" sz="2400" kern="1200" dirty="0">
              <a:solidFill>
                <a:srgbClr val="FFFFFF"/>
              </a:solidFill>
              <a:latin typeface="+mn-lt"/>
              <a:ea typeface="+mn-ea"/>
              <a:cs typeface="+mn-cs"/>
            </a:endParaRPr>
          </a:p>
        </p:txBody>
      </p:sp>
      <p:pic>
        <p:nvPicPr>
          <p:cNvPr id="7" name="Picture 6">
            <a:extLst>
              <a:ext uri="{FF2B5EF4-FFF2-40B4-BE49-F238E27FC236}">
                <a16:creationId xmlns:a16="http://schemas.microsoft.com/office/drawing/2014/main" id="{DD094F89-40BD-D3A9-B2C4-AD12D1042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8" y="2604074"/>
            <a:ext cx="4649311" cy="4263997"/>
          </a:xfrm>
          <a:prstGeom prst="rect">
            <a:avLst/>
          </a:prstGeom>
        </p:spPr>
      </p:pic>
      <p:pic>
        <p:nvPicPr>
          <p:cNvPr id="11" name="Picture 10">
            <a:extLst>
              <a:ext uri="{FF2B5EF4-FFF2-40B4-BE49-F238E27FC236}">
                <a16:creationId xmlns:a16="http://schemas.microsoft.com/office/drawing/2014/main" id="{119BB0AB-839B-171C-9A76-EF07A6525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9" y="1"/>
            <a:ext cx="4630561" cy="2488676"/>
          </a:xfrm>
          <a:prstGeom prst="rect">
            <a:avLst/>
          </a:prstGeom>
        </p:spPr>
      </p:pic>
    </p:spTree>
    <p:extLst>
      <p:ext uri="{BB962C8B-B14F-4D97-AF65-F5344CB8AC3E}">
        <p14:creationId xmlns:p14="http://schemas.microsoft.com/office/powerpoint/2010/main" val="237360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2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26">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AAE19DC-7448-9B01-922A-E28D98814479}"/>
              </a:ext>
            </a:extLst>
          </p:cNvPr>
          <p:cNvSpPr>
            <a:spLocks noGrp="1"/>
          </p:cNvSpPr>
          <p:nvPr>
            <p:ph type="title"/>
          </p:nvPr>
        </p:nvSpPr>
        <p:spPr>
          <a:xfrm>
            <a:off x="168739" y="1901942"/>
            <a:ext cx="3855720" cy="3413691"/>
          </a:xfrm>
        </p:spPr>
        <p:txBody>
          <a:bodyPr>
            <a:normAutofit/>
          </a:bodyPr>
          <a:lstStyle/>
          <a:p>
            <a:r>
              <a:rPr lang="en-IE" sz="3600" dirty="0">
                <a:solidFill>
                  <a:schemeClr val="tx2"/>
                </a:solidFill>
              </a:rPr>
              <a:t>Recommendations</a:t>
            </a:r>
          </a:p>
        </p:txBody>
      </p:sp>
      <p:sp>
        <p:nvSpPr>
          <p:cNvPr id="29" name="Content Placeholder 2">
            <a:extLst>
              <a:ext uri="{FF2B5EF4-FFF2-40B4-BE49-F238E27FC236}">
                <a16:creationId xmlns:a16="http://schemas.microsoft.com/office/drawing/2014/main" id="{B7346940-C6F8-7685-9FC4-BD787361C817}"/>
              </a:ext>
            </a:extLst>
          </p:cNvPr>
          <p:cNvSpPr>
            <a:spLocks noGrp="1"/>
          </p:cNvSpPr>
          <p:nvPr>
            <p:ph idx="1"/>
          </p:nvPr>
        </p:nvSpPr>
        <p:spPr>
          <a:xfrm>
            <a:off x="5060080" y="54751"/>
            <a:ext cx="6997746" cy="6622390"/>
          </a:xfrm>
        </p:spPr>
        <p:txBody>
          <a:bodyPr anchor="ctr">
            <a:normAutofit fontScale="32500" lnSpcReduction="20000"/>
          </a:bodyPr>
          <a:lstStyle/>
          <a:p>
            <a:pPr marL="0" indent="0">
              <a:buNone/>
            </a:pPr>
            <a:endParaRPr lang="en-US" sz="1800" dirty="0">
              <a:solidFill>
                <a:schemeClr val="tx2"/>
              </a:solidFill>
            </a:endParaRPr>
          </a:p>
          <a:p>
            <a:pPr marL="0" indent="0">
              <a:buNone/>
            </a:pPr>
            <a:endParaRPr lang="en-US" sz="3800" dirty="0">
              <a:solidFill>
                <a:schemeClr val="tx2"/>
              </a:solidFill>
            </a:endParaRPr>
          </a:p>
          <a:p>
            <a:pPr marL="0" indent="0">
              <a:buNone/>
            </a:pPr>
            <a:r>
              <a:rPr lang="en-US" sz="6200" dirty="0">
                <a:solidFill>
                  <a:schemeClr val="tx2"/>
                </a:solidFill>
              </a:rPr>
              <a:t>A startup company wishing to incorporate machine learning models into its production platform should take a basic and realistic approach. Start small, test properly, learn from feedback, and progressively expand to more complicated systems as your confidence and expertise improve. This manner, they can reduce risk and lay a solid platform for future growth.</a:t>
            </a:r>
            <a:endParaRPr lang="en-IE" sz="6200" dirty="0">
              <a:solidFill>
                <a:schemeClr val="tx2"/>
              </a:solidFill>
            </a:endParaRPr>
          </a:p>
          <a:p>
            <a:pPr marL="0" indent="0">
              <a:buNone/>
            </a:pPr>
            <a:endParaRPr lang="en-IE" sz="5000" dirty="0">
              <a:solidFill>
                <a:schemeClr val="tx2"/>
              </a:solidFill>
            </a:endParaRPr>
          </a:p>
          <a:p>
            <a:pPr marL="0" indent="0">
              <a:buNone/>
            </a:pPr>
            <a:endParaRPr lang="en-IE" sz="5000" dirty="0">
              <a:solidFill>
                <a:schemeClr val="tx2"/>
              </a:solidFill>
            </a:endParaRPr>
          </a:p>
          <a:p>
            <a:pPr>
              <a:buFont typeface="Wingdings" panose="05000000000000000000" pitchFamily="2" charset="2"/>
              <a:buChar char="Ø"/>
            </a:pPr>
            <a:r>
              <a:rPr lang="en-US" sz="5500" dirty="0">
                <a:solidFill>
                  <a:schemeClr val="tx2"/>
                </a:solidFill>
              </a:rPr>
              <a:t>In industries such as automotive, machine learning (ML) can bring significant value to a product and be a game changer for innovation.</a:t>
            </a:r>
          </a:p>
          <a:p>
            <a:pPr>
              <a:buFont typeface="Wingdings" panose="05000000000000000000" pitchFamily="2" charset="2"/>
              <a:buChar char="Ø"/>
            </a:pPr>
            <a:r>
              <a:rPr lang="en-US" sz="5500" dirty="0">
                <a:solidFill>
                  <a:schemeClr val="tx2"/>
                </a:solidFill>
              </a:rPr>
              <a:t>To improve in predict demand, and manage inventory. It reduces expenses and increases customer satisfaction by guaranteeing that products are in stock and delivered quickly.</a:t>
            </a:r>
          </a:p>
          <a:p>
            <a:pPr>
              <a:buFont typeface="Wingdings" panose="05000000000000000000" pitchFamily="2" charset="2"/>
              <a:buChar char="Ø"/>
            </a:pPr>
            <a:r>
              <a:rPr lang="en-US" sz="5500" dirty="0">
                <a:solidFill>
                  <a:schemeClr val="tx2"/>
                </a:solidFill>
              </a:rPr>
              <a:t>To assist with complex decision-making processes in areas like healthcare, where the stakes are high, and accuracy is critical.</a:t>
            </a:r>
          </a:p>
          <a:p>
            <a:pPr>
              <a:buFont typeface="Wingdings" panose="05000000000000000000" pitchFamily="2" charset="2"/>
              <a:buChar char="Ø"/>
            </a:pPr>
            <a:r>
              <a:rPr lang="en-US" sz="5500" dirty="0">
                <a:solidFill>
                  <a:schemeClr val="tx2"/>
                </a:solidFill>
              </a:rPr>
              <a:t>To Implement ML for real-time anomaly detection to safeguard both the organization and its consumers from fraud, resulting in significant cost savings and brand trust from fraud detection.</a:t>
            </a:r>
          </a:p>
          <a:p>
            <a:pPr>
              <a:buFont typeface="Wingdings" panose="05000000000000000000" pitchFamily="2" charset="2"/>
              <a:buChar char="Ø"/>
            </a:pPr>
            <a:r>
              <a:rPr lang="en-US" sz="5500" dirty="0">
                <a:solidFill>
                  <a:schemeClr val="tx2"/>
                </a:solidFill>
              </a:rPr>
              <a:t>Embed ML into business workflows to automate complex analytical tasks, which can help clients increase efficiency and make more informed decisions quickly.</a:t>
            </a:r>
          </a:p>
          <a:p>
            <a:pPr>
              <a:buFont typeface="Wingdings" panose="05000000000000000000" pitchFamily="2" charset="2"/>
              <a:buChar char="Ø"/>
            </a:pPr>
            <a:r>
              <a:rPr lang="en-US" sz="5500" dirty="0">
                <a:solidFill>
                  <a:schemeClr val="tx2"/>
                </a:solidFill>
              </a:rPr>
              <a:t>Incorporate machine learning (ML) into analytics systems to streamline the process from data preparation to insight creation, hence making sophisticated analytics more accessible to non-tech users.</a:t>
            </a:r>
            <a:endParaRPr lang="en-IE" sz="5500" dirty="0">
              <a:solidFill>
                <a:schemeClr val="tx2"/>
              </a:solidFill>
            </a:endParaRPr>
          </a:p>
          <a:p>
            <a:endParaRPr lang="en-IE" sz="1800" dirty="0">
              <a:solidFill>
                <a:schemeClr val="tx2"/>
              </a:solidFill>
            </a:endParaRPr>
          </a:p>
          <a:p>
            <a:endParaRPr lang="en-IE" sz="1800" dirty="0">
              <a:solidFill>
                <a:schemeClr val="tx2"/>
              </a:solidFill>
            </a:endParaRPr>
          </a:p>
          <a:p>
            <a:endParaRPr lang="en-IE" sz="1800" dirty="0">
              <a:solidFill>
                <a:schemeClr val="tx2"/>
              </a:solidFill>
            </a:endParaRPr>
          </a:p>
          <a:p>
            <a:endParaRPr lang="en-IE" sz="1800" dirty="0">
              <a:solidFill>
                <a:schemeClr val="tx2"/>
              </a:solidFill>
            </a:endParaRPr>
          </a:p>
          <a:p>
            <a:endParaRPr lang="en-IE" sz="1800" dirty="0">
              <a:solidFill>
                <a:schemeClr val="tx2"/>
              </a:solidFill>
            </a:endParaRPr>
          </a:p>
        </p:txBody>
      </p:sp>
    </p:spTree>
    <p:extLst>
      <p:ext uri="{BB962C8B-B14F-4D97-AF65-F5344CB8AC3E}">
        <p14:creationId xmlns:p14="http://schemas.microsoft.com/office/powerpoint/2010/main" val="264961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inning turntable and bokeh">
            <a:extLst>
              <a:ext uri="{FF2B5EF4-FFF2-40B4-BE49-F238E27FC236}">
                <a16:creationId xmlns:a16="http://schemas.microsoft.com/office/drawing/2014/main" id="{C56D281F-6546-9C68-EFAB-C68A9CB9F470}"/>
              </a:ext>
            </a:extLst>
          </p:cNvPr>
          <p:cNvPicPr>
            <a:picLocks noChangeAspect="1"/>
          </p:cNvPicPr>
          <p:nvPr/>
        </p:nvPicPr>
        <p:blipFill rotWithShape="1">
          <a:blip r:embed="rId2"/>
          <a:srcRect t="6311" b="942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68563-4D07-7CC6-F0E4-B9E9DC39728E}"/>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Thank You for Listening</a:t>
            </a:r>
          </a:p>
        </p:txBody>
      </p:sp>
    </p:spTree>
    <p:extLst>
      <p:ext uri="{BB962C8B-B14F-4D97-AF65-F5344CB8AC3E}">
        <p14:creationId xmlns:p14="http://schemas.microsoft.com/office/powerpoint/2010/main" val="46405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3118</TotalTime>
  <Words>920</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Calibri</vt:lpstr>
      <vt:lpstr>Calibri Light</vt:lpstr>
      <vt:lpstr>Times New Roman</vt:lpstr>
      <vt:lpstr>Wingdings</vt:lpstr>
      <vt:lpstr>Office Theme</vt:lpstr>
      <vt:lpstr>Introduction to Machine Learning Operations (MLOPs)</vt:lpstr>
      <vt:lpstr>What is Machine Learning Operations (MLOps)?</vt:lpstr>
      <vt:lpstr>Overview of a Machine Learning Lifecycle</vt:lpstr>
      <vt:lpstr>What is DevOps? DevOps is a set of practices that combines software development (Dev) and IT operations (Ops). It aims to shorten the systems development life cycle and provide continuous delivery with high software quality. That combines multiple team to co-ordinate &amp; collaborate to produce better and reliable products. </vt:lpstr>
      <vt:lpstr>Typical MLOps Pipeline  MLOps, is a method of collaboration and communication between data scientists and operations specialists. It covers the complete process of model development and deployment.</vt:lpstr>
      <vt:lpstr>Recommendations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Operations</dc:title>
  <dc:creator>Edwina Sweeney</dc:creator>
  <cp:lastModifiedBy>Bargela Pranay Raj - STUDENT</cp:lastModifiedBy>
  <cp:revision>10</cp:revision>
  <dcterms:created xsi:type="dcterms:W3CDTF">2023-03-02T09:24:22Z</dcterms:created>
  <dcterms:modified xsi:type="dcterms:W3CDTF">2024-09-06T10:28:49Z</dcterms:modified>
</cp:coreProperties>
</file>