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E376F-02CB-E03C-8CB2-7386DF2827EF}" v="562" dt="2022-12-11T22:59:22.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hyperlink" Target="https://www.atmosera.com/blog/creating-a-simple-linear-regression-machine-learning-model-with-scikit-learn/" TargetMode="External"/><Relationship Id="rId2" Type="http://schemas.openxmlformats.org/officeDocument/2006/relationships/hyperlink" Target="https://towardsdatascience.com/simple-linear-regression-model-using-python-machine-learning-eab7924d18b4" TargetMode="External"/><Relationship Id="rId1" Type="http://schemas.openxmlformats.org/officeDocument/2006/relationships/hyperlink" Target="https://www.kaggle.com/kralmachine/analyzing-the-heart-disease" TargetMode="External"/><Relationship Id="rId6" Type="http://schemas.openxmlformats.org/officeDocument/2006/relationships/hyperlink" Target="https://jakevdp.github.io/PythonDataScienceHandbook/" TargetMode="External"/><Relationship Id="rId5" Type="http://schemas.openxmlformats.org/officeDocument/2006/relationships/hyperlink" Target="https://www.open.ac.uk/socialsciences/spsstutorial/files/tutorials/graphs.pdf" TargetMode="External"/><Relationship Id="rId4" Type="http://schemas.openxmlformats.org/officeDocument/2006/relationships/hyperlink" Target="https://www.ibm.com/support/pages/producing-line-graph-dual-y-axes-spss-statistics"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hyperlink" Target="https://www.atmosera.com/blog/creating-a-simple-linear-regression-machine-learning-model-with-scikit-learn/" TargetMode="External"/><Relationship Id="rId2" Type="http://schemas.openxmlformats.org/officeDocument/2006/relationships/hyperlink" Target="https://towardsdatascience.com/simple-linear-regression-model-using-python-machine-learning-eab7924d18b4" TargetMode="External"/><Relationship Id="rId1" Type="http://schemas.openxmlformats.org/officeDocument/2006/relationships/hyperlink" Target="https://www.kaggle.com/kralmachine/analyzing-the-heart-disease" TargetMode="External"/><Relationship Id="rId6" Type="http://schemas.openxmlformats.org/officeDocument/2006/relationships/hyperlink" Target="https://jakevdp.github.io/PythonDataScienceHandbook/" TargetMode="External"/><Relationship Id="rId5" Type="http://schemas.openxmlformats.org/officeDocument/2006/relationships/hyperlink" Target="https://www.open.ac.uk/socialsciences/spsstutorial/files/tutorials/graphs.pdf" TargetMode="External"/><Relationship Id="rId4" Type="http://schemas.openxmlformats.org/officeDocument/2006/relationships/hyperlink" Target="https://www.ibm.com/support/pages/producing-line-graph-dual-y-axes-spss-statistic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5A5A2-5089-4844-82CE-31CAF3B2C51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ED37BEE-26BC-4897-993D-714BD60D9B28}">
      <dgm:prSet/>
      <dgm:spPr/>
      <dgm:t>
        <a:bodyPr/>
        <a:lstStyle/>
        <a:p>
          <a:r>
            <a:rPr lang="en-US"/>
            <a:t>•The aim of EDA is to find underlying patterns within the data, detect outliers and test assumptions with the final aim of finding a model that fits the data well.</a:t>
          </a:r>
        </a:p>
      </dgm:t>
    </dgm:pt>
    <dgm:pt modelId="{8860B454-0087-49C8-9510-AE68A3CBB160}" type="parTrans" cxnId="{9956B2DE-AD15-44C7-BF4F-0B47AE262041}">
      <dgm:prSet/>
      <dgm:spPr/>
      <dgm:t>
        <a:bodyPr/>
        <a:lstStyle/>
        <a:p>
          <a:endParaRPr lang="en-US"/>
        </a:p>
      </dgm:t>
    </dgm:pt>
    <dgm:pt modelId="{2688C8E0-222E-4657-869C-953AF8942C06}" type="sibTrans" cxnId="{9956B2DE-AD15-44C7-BF4F-0B47AE262041}">
      <dgm:prSet/>
      <dgm:spPr/>
      <dgm:t>
        <a:bodyPr/>
        <a:lstStyle/>
        <a:p>
          <a:endParaRPr lang="en-US"/>
        </a:p>
      </dgm:t>
    </dgm:pt>
    <dgm:pt modelId="{98CDAF35-3D25-451E-B389-97E4B384C379}">
      <dgm:prSet/>
      <dgm:spPr/>
      <dgm:t>
        <a:bodyPr/>
        <a:lstStyle/>
        <a:p>
          <a:r>
            <a:rPr lang="en-US"/>
            <a:t>•There are four main types of EDA:</a:t>
          </a:r>
        </a:p>
      </dgm:t>
    </dgm:pt>
    <dgm:pt modelId="{83483975-2C50-4B21-BD1A-8C723F2D8286}" type="parTrans" cxnId="{B811F43B-33FE-4EC6-A288-6AA20EE11A85}">
      <dgm:prSet/>
      <dgm:spPr/>
      <dgm:t>
        <a:bodyPr/>
        <a:lstStyle/>
        <a:p>
          <a:endParaRPr lang="en-US"/>
        </a:p>
      </dgm:t>
    </dgm:pt>
    <dgm:pt modelId="{1B208D48-81CD-454D-BA3F-22F12E63BE74}" type="sibTrans" cxnId="{B811F43B-33FE-4EC6-A288-6AA20EE11A85}">
      <dgm:prSet/>
      <dgm:spPr/>
      <dgm:t>
        <a:bodyPr/>
        <a:lstStyle/>
        <a:p>
          <a:endParaRPr lang="en-US"/>
        </a:p>
      </dgm:t>
    </dgm:pt>
    <dgm:pt modelId="{9E271A7E-C42E-4BB2-A2B2-E82B0CAFDF23}">
      <dgm:prSet/>
      <dgm:spPr/>
      <dgm:t>
        <a:bodyPr/>
        <a:lstStyle/>
        <a:p>
          <a:r>
            <a:rPr lang="en-US"/>
            <a:t>•Univariate non-graphical: make observations of the population and understand sample distributions of a single variable. (e.g. the measure of spread, the measure of central tendency, outlier detection)</a:t>
          </a:r>
        </a:p>
      </dgm:t>
    </dgm:pt>
    <dgm:pt modelId="{5D21366A-7AEC-433A-899F-800D44FB5A7B}" type="parTrans" cxnId="{01E8F1B0-A319-4577-A5BE-F9CA1B2AFCC8}">
      <dgm:prSet/>
      <dgm:spPr/>
      <dgm:t>
        <a:bodyPr/>
        <a:lstStyle/>
        <a:p>
          <a:endParaRPr lang="en-US"/>
        </a:p>
      </dgm:t>
    </dgm:pt>
    <dgm:pt modelId="{9AEA17D7-DDA9-48CC-84F7-022703EBE8C9}" type="sibTrans" cxnId="{01E8F1B0-A319-4577-A5BE-F9CA1B2AFCC8}">
      <dgm:prSet/>
      <dgm:spPr/>
      <dgm:t>
        <a:bodyPr/>
        <a:lstStyle/>
        <a:p>
          <a:endParaRPr lang="en-US"/>
        </a:p>
      </dgm:t>
    </dgm:pt>
    <dgm:pt modelId="{B90D3FBA-3910-4A2A-A7FD-71E76571658A}">
      <dgm:prSet/>
      <dgm:spPr/>
      <dgm:t>
        <a:bodyPr/>
        <a:lstStyle/>
        <a:p>
          <a:r>
            <a:rPr lang="en-US"/>
            <a:t>•Univariate graphical: graphical analysis on a single variable. (e.g. Histograms, Boxplots, Stem and leaf)</a:t>
          </a:r>
        </a:p>
      </dgm:t>
    </dgm:pt>
    <dgm:pt modelId="{BB1CD435-A7A4-41F3-9F09-3D95EE8D3DAF}" type="parTrans" cxnId="{08F5BE61-3FE3-4F86-B9DA-5CA3F8C8FEF7}">
      <dgm:prSet/>
      <dgm:spPr/>
      <dgm:t>
        <a:bodyPr/>
        <a:lstStyle/>
        <a:p>
          <a:endParaRPr lang="en-US"/>
        </a:p>
      </dgm:t>
    </dgm:pt>
    <dgm:pt modelId="{09DBAEF0-623D-4F03-B289-F2EAC2A43E56}" type="sibTrans" cxnId="{08F5BE61-3FE3-4F86-B9DA-5CA3F8C8FEF7}">
      <dgm:prSet/>
      <dgm:spPr/>
      <dgm:t>
        <a:bodyPr/>
        <a:lstStyle/>
        <a:p>
          <a:endParaRPr lang="en-US"/>
        </a:p>
      </dgm:t>
    </dgm:pt>
    <dgm:pt modelId="{06D9183C-891B-47AD-8427-42E65134F8E9}">
      <dgm:prSet/>
      <dgm:spPr/>
      <dgm:t>
        <a:bodyPr/>
        <a:lstStyle/>
        <a:p>
          <a:r>
            <a:rPr lang="en-US"/>
            <a:t>•Multivariate non-graphical: techniques which show the relationship between two or more variables. (e.g. covariance, correlations)</a:t>
          </a:r>
        </a:p>
      </dgm:t>
    </dgm:pt>
    <dgm:pt modelId="{84477433-7D22-4556-84C9-ADDB8A47F4A6}" type="parTrans" cxnId="{E7A5C01F-12E0-4C95-8465-214B7C6F71CA}">
      <dgm:prSet/>
      <dgm:spPr/>
      <dgm:t>
        <a:bodyPr/>
        <a:lstStyle/>
        <a:p>
          <a:endParaRPr lang="en-US"/>
        </a:p>
      </dgm:t>
    </dgm:pt>
    <dgm:pt modelId="{C7DEAB71-A87E-4FAE-9C9D-7088BE5D0C92}" type="sibTrans" cxnId="{E7A5C01F-12E0-4C95-8465-214B7C6F71CA}">
      <dgm:prSet/>
      <dgm:spPr/>
      <dgm:t>
        <a:bodyPr/>
        <a:lstStyle/>
        <a:p>
          <a:endParaRPr lang="en-US"/>
        </a:p>
      </dgm:t>
    </dgm:pt>
    <dgm:pt modelId="{451569EB-709A-4F72-A114-D7F813D7AA1B}">
      <dgm:prSet/>
      <dgm:spPr/>
      <dgm:t>
        <a:bodyPr/>
        <a:lstStyle/>
        <a:p>
          <a:r>
            <a:rPr lang="en-US"/>
            <a:t>•Multivariate graphical: graphically show the relationship between two or more variables. (e.g. bar plots, scatterplots)</a:t>
          </a:r>
        </a:p>
      </dgm:t>
    </dgm:pt>
    <dgm:pt modelId="{6DD205E9-8641-4E5E-B509-F11E435DAEB5}" type="parTrans" cxnId="{B3C3F1D8-8F7C-4CAD-95E3-D88B3AEAE56B}">
      <dgm:prSet/>
      <dgm:spPr/>
      <dgm:t>
        <a:bodyPr/>
        <a:lstStyle/>
        <a:p>
          <a:endParaRPr lang="en-US"/>
        </a:p>
      </dgm:t>
    </dgm:pt>
    <dgm:pt modelId="{9A8DA601-96B1-4A03-B531-1DD531FE5AB6}" type="sibTrans" cxnId="{B3C3F1D8-8F7C-4CAD-95E3-D88B3AEAE56B}">
      <dgm:prSet/>
      <dgm:spPr/>
      <dgm:t>
        <a:bodyPr/>
        <a:lstStyle/>
        <a:p>
          <a:endParaRPr lang="en-US"/>
        </a:p>
      </dgm:t>
    </dgm:pt>
    <dgm:pt modelId="{7680A873-0F7B-42C2-B163-D380E145BF58}" type="pres">
      <dgm:prSet presAssocID="{8655A5A2-5089-4844-82CE-31CAF3B2C518}" presName="linear" presStyleCnt="0">
        <dgm:presLayoutVars>
          <dgm:animLvl val="lvl"/>
          <dgm:resizeHandles val="exact"/>
        </dgm:presLayoutVars>
      </dgm:prSet>
      <dgm:spPr/>
    </dgm:pt>
    <dgm:pt modelId="{1B68236D-B0EE-4A8F-976D-5B77DBE4B9BC}" type="pres">
      <dgm:prSet presAssocID="{8ED37BEE-26BC-4897-993D-714BD60D9B28}" presName="parentText" presStyleLbl="node1" presStyleIdx="0" presStyleCnt="6">
        <dgm:presLayoutVars>
          <dgm:chMax val="0"/>
          <dgm:bulletEnabled val="1"/>
        </dgm:presLayoutVars>
      </dgm:prSet>
      <dgm:spPr/>
    </dgm:pt>
    <dgm:pt modelId="{C56175C0-AE1E-433A-9335-CAF6A113C245}" type="pres">
      <dgm:prSet presAssocID="{2688C8E0-222E-4657-869C-953AF8942C06}" presName="spacer" presStyleCnt="0"/>
      <dgm:spPr/>
    </dgm:pt>
    <dgm:pt modelId="{7E3CF3E5-590F-4C62-BC77-8B6356656D6F}" type="pres">
      <dgm:prSet presAssocID="{98CDAF35-3D25-451E-B389-97E4B384C379}" presName="parentText" presStyleLbl="node1" presStyleIdx="1" presStyleCnt="6">
        <dgm:presLayoutVars>
          <dgm:chMax val="0"/>
          <dgm:bulletEnabled val="1"/>
        </dgm:presLayoutVars>
      </dgm:prSet>
      <dgm:spPr/>
    </dgm:pt>
    <dgm:pt modelId="{15BF778E-282C-44A6-B7D8-C8575A9E0D78}" type="pres">
      <dgm:prSet presAssocID="{1B208D48-81CD-454D-BA3F-22F12E63BE74}" presName="spacer" presStyleCnt="0"/>
      <dgm:spPr/>
    </dgm:pt>
    <dgm:pt modelId="{1A184E66-562B-4997-A56B-C873D2939F1A}" type="pres">
      <dgm:prSet presAssocID="{9E271A7E-C42E-4BB2-A2B2-E82B0CAFDF23}" presName="parentText" presStyleLbl="node1" presStyleIdx="2" presStyleCnt="6">
        <dgm:presLayoutVars>
          <dgm:chMax val="0"/>
          <dgm:bulletEnabled val="1"/>
        </dgm:presLayoutVars>
      </dgm:prSet>
      <dgm:spPr/>
    </dgm:pt>
    <dgm:pt modelId="{5108F729-FA8D-4CE3-B25A-E8E37C7B52D2}" type="pres">
      <dgm:prSet presAssocID="{9AEA17D7-DDA9-48CC-84F7-022703EBE8C9}" presName="spacer" presStyleCnt="0"/>
      <dgm:spPr/>
    </dgm:pt>
    <dgm:pt modelId="{3EFE3C5E-1EA1-42A4-8821-0F08478CE753}" type="pres">
      <dgm:prSet presAssocID="{B90D3FBA-3910-4A2A-A7FD-71E76571658A}" presName="parentText" presStyleLbl="node1" presStyleIdx="3" presStyleCnt="6">
        <dgm:presLayoutVars>
          <dgm:chMax val="0"/>
          <dgm:bulletEnabled val="1"/>
        </dgm:presLayoutVars>
      </dgm:prSet>
      <dgm:spPr/>
    </dgm:pt>
    <dgm:pt modelId="{D18EBD9F-60CD-469C-A64E-AF6610A4CB9B}" type="pres">
      <dgm:prSet presAssocID="{09DBAEF0-623D-4F03-B289-F2EAC2A43E56}" presName="spacer" presStyleCnt="0"/>
      <dgm:spPr/>
    </dgm:pt>
    <dgm:pt modelId="{E73FE734-7B36-48F7-8C17-8448DA4C786F}" type="pres">
      <dgm:prSet presAssocID="{06D9183C-891B-47AD-8427-42E65134F8E9}" presName="parentText" presStyleLbl="node1" presStyleIdx="4" presStyleCnt="6">
        <dgm:presLayoutVars>
          <dgm:chMax val="0"/>
          <dgm:bulletEnabled val="1"/>
        </dgm:presLayoutVars>
      </dgm:prSet>
      <dgm:spPr/>
    </dgm:pt>
    <dgm:pt modelId="{6697DD11-0D05-4C73-A91F-5178FB6025F1}" type="pres">
      <dgm:prSet presAssocID="{C7DEAB71-A87E-4FAE-9C9D-7088BE5D0C92}" presName="spacer" presStyleCnt="0"/>
      <dgm:spPr/>
    </dgm:pt>
    <dgm:pt modelId="{1A074DF4-FEE6-4ECB-9584-1DEA28E62FE6}" type="pres">
      <dgm:prSet presAssocID="{451569EB-709A-4F72-A114-D7F813D7AA1B}" presName="parentText" presStyleLbl="node1" presStyleIdx="5" presStyleCnt="6">
        <dgm:presLayoutVars>
          <dgm:chMax val="0"/>
          <dgm:bulletEnabled val="1"/>
        </dgm:presLayoutVars>
      </dgm:prSet>
      <dgm:spPr/>
    </dgm:pt>
  </dgm:ptLst>
  <dgm:cxnLst>
    <dgm:cxn modelId="{E7A5C01F-12E0-4C95-8465-214B7C6F71CA}" srcId="{8655A5A2-5089-4844-82CE-31CAF3B2C518}" destId="{06D9183C-891B-47AD-8427-42E65134F8E9}" srcOrd="4" destOrd="0" parTransId="{84477433-7D22-4556-84C9-ADDB8A47F4A6}" sibTransId="{C7DEAB71-A87E-4FAE-9C9D-7088BE5D0C92}"/>
    <dgm:cxn modelId="{B811F43B-33FE-4EC6-A288-6AA20EE11A85}" srcId="{8655A5A2-5089-4844-82CE-31CAF3B2C518}" destId="{98CDAF35-3D25-451E-B389-97E4B384C379}" srcOrd="1" destOrd="0" parTransId="{83483975-2C50-4B21-BD1A-8C723F2D8286}" sibTransId="{1B208D48-81CD-454D-BA3F-22F12E63BE74}"/>
    <dgm:cxn modelId="{08F5BE61-3FE3-4F86-B9DA-5CA3F8C8FEF7}" srcId="{8655A5A2-5089-4844-82CE-31CAF3B2C518}" destId="{B90D3FBA-3910-4A2A-A7FD-71E76571658A}" srcOrd="3" destOrd="0" parTransId="{BB1CD435-A7A4-41F3-9F09-3D95EE8D3DAF}" sibTransId="{09DBAEF0-623D-4F03-B289-F2EAC2A43E56}"/>
    <dgm:cxn modelId="{D1820751-FA08-419B-A685-412D8FD1D36E}" type="presOf" srcId="{8ED37BEE-26BC-4897-993D-714BD60D9B28}" destId="{1B68236D-B0EE-4A8F-976D-5B77DBE4B9BC}" srcOrd="0" destOrd="0" presId="urn:microsoft.com/office/officeart/2005/8/layout/vList2"/>
    <dgm:cxn modelId="{C3522953-937D-484F-94EC-E2D6953EB9E3}" type="presOf" srcId="{06D9183C-891B-47AD-8427-42E65134F8E9}" destId="{E73FE734-7B36-48F7-8C17-8448DA4C786F}" srcOrd="0" destOrd="0" presId="urn:microsoft.com/office/officeart/2005/8/layout/vList2"/>
    <dgm:cxn modelId="{E4E61CA1-C160-45A5-A1E5-70074ADF3F36}" type="presOf" srcId="{451569EB-709A-4F72-A114-D7F813D7AA1B}" destId="{1A074DF4-FEE6-4ECB-9584-1DEA28E62FE6}" srcOrd="0" destOrd="0" presId="urn:microsoft.com/office/officeart/2005/8/layout/vList2"/>
    <dgm:cxn modelId="{01E8F1B0-A319-4577-A5BE-F9CA1B2AFCC8}" srcId="{8655A5A2-5089-4844-82CE-31CAF3B2C518}" destId="{9E271A7E-C42E-4BB2-A2B2-E82B0CAFDF23}" srcOrd="2" destOrd="0" parTransId="{5D21366A-7AEC-433A-899F-800D44FB5A7B}" sibTransId="{9AEA17D7-DDA9-48CC-84F7-022703EBE8C9}"/>
    <dgm:cxn modelId="{C53359D4-1EF1-4FBB-A893-C958A28C642D}" type="presOf" srcId="{9E271A7E-C42E-4BB2-A2B2-E82B0CAFDF23}" destId="{1A184E66-562B-4997-A56B-C873D2939F1A}" srcOrd="0" destOrd="0" presId="urn:microsoft.com/office/officeart/2005/8/layout/vList2"/>
    <dgm:cxn modelId="{B3C3F1D8-8F7C-4CAD-95E3-D88B3AEAE56B}" srcId="{8655A5A2-5089-4844-82CE-31CAF3B2C518}" destId="{451569EB-709A-4F72-A114-D7F813D7AA1B}" srcOrd="5" destOrd="0" parTransId="{6DD205E9-8641-4E5E-B509-F11E435DAEB5}" sibTransId="{9A8DA601-96B1-4A03-B531-1DD531FE5AB6}"/>
    <dgm:cxn modelId="{202440DD-EB37-4142-A6E1-6865339589CE}" type="presOf" srcId="{8655A5A2-5089-4844-82CE-31CAF3B2C518}" destId="{7680A873-0F7B-42C2-B163-D380E145BF58}" srcOrd="0" destOrd="0" presId="urn:microsoft.com/office/officeart/2005/8/layout/vList2"/>
    <dgm:cxn modelId="{9956B2DE-AD15-44C7-BF4F-0B47AE262041}" srcId="{8655A5A2-5089-4844-82CE-31CAF3B2C518}" destId="{8ED37BEE-26BC-4897-993D-714BD60D9B28}" srcOrd="0" destOrd="0" parTransId="{8860B454-0087-49C8-9510-AE68A3CBB160}" sibTransId="{2688C8E0-222E-4657-869C-953AF8942C06}"/>
    <dgm:cxn modelId="{236D45E9-4AB3-4D52-BEF6-22084ACEAE75}" type="presOf" srcId="{98CDAF35-3D25-451E-B389-97E4B384C379}" destId="{7E3CF3E5-590F-4C62-BC77-8B6356656D6F}" srcOrd="0" destOrd="0" presId="urn:microsoft.com/office/officeart/2005/8/layout/vList2"/>
    <dgm:cxn modelId="{674473F3-1E5E-4D6A-9862-217B25D59DB2}" type="presOf" srcId="{B90D3FBA-3910-4A2A-A7FD-71E76571658A}" destId="{3EFE3C5E-1EA1-42A4-8821-0F08478CE753}" srcOrd="0" destOrd="0" presId="urn:microsoft.com/office/officeart/2005/8/layout/vList2"/>
    <dgm:cxn modelId="{5748B505-2AFF-44BD-BFD9-468B70CE4912}" type="presParOf" srcId="{7680A873-0F7B-42C2-B163-D380E145BF58}" destId="{1B68236D-B0EE-4A8F-976D-5B77DBE4B9BC}" srcOrd="0" destOrd="0" presId="urn:microsoft.com/office/officeart/2005/8/layout/vList2"/>
    <dgm:cxn modelId="{A25BF7C7-3B57-4BFD-8FBE-DA90D3100B5A}" type="presParOf" srcId="{7680A873-0F7B-42C2-B163-D380E145BF58}" destId="{C56175C0-AE1E-433A-9335-CAF6A113C245}" srcOrd="1" destOrd="0" presId="urn:microsoft.com/office/officeart/2005/8/layout/vList2"/>
    <dgm:cxn modelId="{C2DFDBB6-E3F4-44B4-B32C-573DE7837802}" type="presParOf" srcId="{7680A873-0F7B-42C2-B163-D380E145BF58}" destId="{7E3CF3E5-590F-4C62-BC77-8B6356656D6F}" srcOrd="2" destOrd="0" presId="urn:microsoft.com/office/officeart/2005/8/layout/vList2"/>
    <dgm:cxn modelId="{243FC07E-095D-4758-BEFF-B4968CDF1A73}" type="presParOf" srcId="{7680A873-0F7B-42C2-B163-D380E145BF58}" destId="{15BF778E-282C-44A6-B7D8-C8575A9E0D78}" srcOrd="3" destOrd="0" presId="urn:microsoft.com/office/officeart/2005/8/layout/vList2"/>
    <dgm:cxn modelId="{03BEF4F3-8C02-4850-B356-38BB7696B066}" type="presParOf" srcId="{7680A873-0F7B-42C2-B163-D380E145BF58}" destId="{1A184E66-562B-4997-A56B-C873D2939F1A}" srcOrd="4" destOrd="0" presId="urn:microsoft.com/office/officeart/2005/8/layout/vList2"/>
    <dgm:cxn modelId="{B13BB182-69F9-4631-8E02-780FF8DBD024}" type="presParOf" srcId="{7680A873-0F7B-42C2-B163-D380E145BF58}" destId="{5108F729-FA8D-4CE3-B25A-E8E37C7B52D2}" srcOrd="5" destOrd="0" presId="urn:microsoft.com/office/officeart/2005/8/layout/vList2"/>
    <dgm:cxn modelId="{B66B576E-7988-4799-8C3B-E4611811CBDA}" type="presParOf" srcId="{7680A873-0F7B-42C2-B163-D380E145BF58}" destId="{3EFE3C5E-1EA1-42A4-8821-0F08478CE753}" srcOrd="6" destOrd="0" presId="urn:microsoft.com/office/officeart/2005/8/layout/vList2"/>
    <dgm:cxn modelId="{C3913EC3-13CD-4C1F-93C7-E2897B0814A9}" type="presParOf" srcId="{7680A873-0F7B-42C2-B163-D380E145BF58}" destId="{D18EBD9F-60CD-469C-A64E-AF6610A4CB9B}" srcOrd="7" destOrd="0" presId="urn:microsoft.com/office/officeart/2005/8/layout/vList2"/>
    <dgm:cxn modelId="{25E814E2-F5BF-4CA9-9F27-71E0395DC253}" type="presParOf" srcId="{7680A873-0F7B-42C2-B163-D380E145BF58}" destId="{E73FE734-7B36-48F7-8C17-8448DA4C786F}" srcOrd="8" destOrd="0" presId="urn:microsoft.com/office/officeart/2005/8/layout/vList2"/>
    <dgm:cxn modelId="{784B841B-F3A5-4F3F-A21E-F6FBEBD79A83}" type="presParOf" srcId="{7680A873-0F7B-42C2-B163-D380E145BF58}" destId="{6697DD11-0D05-4C73-A91F-5178FB6025F1}" srcOrd="9" destOrd="0" presId="urn:microsoft.com/office/officeart/2005/8/layout/vList2"/>
    <dgm:cxn modelId="{D41BBE95-FFE1-4F05-911E-626B3370E83C}" type="presParOf" srcId="{7680A873-0F7B-42C2-B163-D380E145BF58}" destId="{1A074DF4-FEE6-4ECB-9584-1DEA28E62FE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ADD5E3-1D63-4015-A459-61F52E8EF12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4EEC12B-2EB1-4416-A3F3-F6C4516A6EF1}">
      <dgm:prSet/>
      <dgm:spPr/>
      <dgm:t>
        <a:bodyPr/>
        <a:lstStyle/>
        <a:p>
          <a:pPr>
            <a:lnSpc>
              <a:spcPct val="100000"/>
            </a:lnSpc>
          </a:pPr>
          <a:r>
            <a:rPr lang="en-US"/>
            <a:t>In this project, we used data modeling to develop the most effective way to identify the results based on the accuracy rates of our four models, which include decision tree classifiers, random forest classification, and logistic regression. The best model for predicting the patient's heart illness is the one with the highest accuracy rate.</a:t>
          </a:r>
        </a:p>
      </dgm:t>
    </dgm:pt>
    <dgm:pt modelId="{41CE74D9-0474-4E17-9F89-479767A2F7D0}" type="parTrans" cxnId="{F6418481-084B-48E7-91E7-7239A546D01B}">
      <dgm:prSet/>
      <dgm:spPr/>
      <dgm:t>
        <a:bodyPr/>
        <a:lstStyle/>
        <a:p>
          <a:endParaRPr lang="en-US"/>
        </a:p>
      </dgm:t>
    </dgm:pt>
    <dgm:pt modelId="{528B80FC-93C5-4CE5-8375-4CD5A77AF9B4}" type="sibTrans" cxnId="{F6418481-084B-48E7-91E7-7239A546D01B}">
      <dgm:prSet/>
      <dgm:spPr/>
      <dgm:t>
        <a:bodyPr/>
        <a:lstStyle/>
        <a:p>
          <a:endParaRPr lang="en-US"/>
        </a:p>
      </dgm:t>
    </dgm:pt>
    <dgm:pt modelId="{CB27CF3B-FA80-4C47-ADBF-8F06BFCB3D64}">
      <dgm:prSet/>
      <dgm:spPr/>
      <dgm:t>
        <a:bodyPr/>
        <a:lstStyle/>
        <a:p>
          <a:pPr>
            <a:lnSpc>
              <a:spcPct val="100000"/>
            </a:lnSpc>
          </a:pPr>
          <a:r>
            <a:rPr lang="en-US"/>
            <a:t>This covers the following subjects: how we modified the data and added information to give clients accurate predictions.</a:t>
          </a:r>
        </a:p>
      </dgm:t>
    </dgm:pt>
    <dgm:pt modelId="{1B045F1E-F2F9-4A80-B26C-39578AA0478B}" type="parTrans" cxnId="{A4A6188A-309F-4BD7-AABB-590A54195202}">
      <dgm:prSet/>
      <dgm:spPr/>
      <dgm:t>
        <a:bodyPr/>
        <a:lstStyle/>
        <a:p>
          <a:endParaRPr lang="en-US"/>
        </a:p>
      </dgm:t>
    </dgm:pt>
    <dgm:pt modelId="{F2C99B69-41FD-4D4F-B9D5-362BBB89DA5E}" type="sibTrans" cxnId="{A4A6188A-309F-4BD7-AABB-590A54195202}">
      <dgm:prSet/>
      <dgm:spPr/>
      <dgm:t>
        <a:bodyPr/>
        <a:lstStyle/>
        <a:p>
          <a:endParaRPr lang="en-US"/>
        </a:p>
      </dgm:t>
    </dgm:pt>
    <dgm:pt modelId="{C8B891DF-9991-4E65-B75A-1C4E48920B0E}" type="pres">
      <dgm:prSet presAssocID="{35ADD5E3-1D63-4015-A459-61F52E8EF124}" presName="root" presStyleCnt="0">
        <dgm:presLayoutVars>
          <dgm:dir/>
          <dgm:resizeHandles val="exact"/>
        </dgm:presLayoutVars>
      </dgm:prSet>
      <dgm:spPr/>
    </dgm:pt>
    <dgm:pt modelId="{ED7F0B73-E9F7-41DE-8DD3-4BABFFF5BA3C}" type="pres">
      <dgm:prSet presAssocID="{84EEC12B-2EB1-4416-A3F3-F6C4516A6EF1}" presName="compNode" presStyleCnt="0"/>
      <dgm:spPr/>
    </dgm:pt>
    <dgm:pt modelId="{875352DE-0CC8-4E6D-936F-66D28E85259D}" type="pres">
      <dgm:prSet presAssocID="{84EEC12B-2EB1-4416-A3F3-F6C4516A6EF1}" presName="bgRect" presStyleLbl="bgShp" presStyleIdx="0" presStyleCnt="2"/>
      <dgm:spPr/>
    </dgm:pt>
    <dgm:pt modelId="{6C581991-B700-48F5-8A45-BFBED174960C}" type="pres">
      <dgm:prSet presAssocID="{84EEC12B-2EB1-4416-A3F3-F6C4516A6E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FBC12692-C0D1-40D6-9009-5385BA4512E3}" type="pres">
      <dgm:prSet presAssocID="{84EEC12B-2EB1-4416-A3F3-F6C4516A6EF1}" presName="spaceRect" presStyleCnt="0"/>
      <dgm:spPr/>
    </dgm:pt>
    <dgm:pt modelId="{071D2195-25D3-4194-9D1E-A59A3DB71910}" type="pres">
      <dgm:prSet presAssocID="{84EEC12B-2EB1-4416-A3F3-F6C4516A6EF1}" presName="parTx" presStyleLbl="revTx" presStyleIdx="0" presStyleCnt="2">
        <dgm:presLayoutVars>
          <dgm:chMax val="0"/>
          <dgm:chPref val="0"/>
        </dgm:presLayoutVars>
      </dgm:prSet>
      <dgm:spPr/>
    </dgm:pt>
    <dgm:pt modelId="{65B3A6E4-25D5-4A8F-B2F9-EC35E088945A}" type="pres">
      <dgm:prSet presAssocID="{528B80FC-93C5-4CE5-8375-4CD5A77AF9B4}" presName="sibTrans" presStyleCnt="0"/>
      <dgm:spPr/>
    </dgm:pt>
    <dgm:pt modelId="{FF972144-5F39-4266-9D6D-92C190BA7E05}" type="pres">
      <dgm:prSet presAssocID="{CB27CF3B-FA80-4C47-ADBF-8F06BFCB3D64}" presName="compNode" presStyleCnt="0"/>
      <dgm:spPr/>
    </dgm:pt>
    <dgm:pt modelId="{C2569F67-42F4-4B15-8F25-36FA33DD9233}" type="pres">
      <dgm:prSet presAssocID="{CB27CF3B-FA80-4C47-ADBF-8F06BFCB3D64}" presName="bgRect" presStyleLbl="bgShp" presStyleIdx="1" presStyleCnt="2"/>
      <dgm:spPr/>
    </dgm:pt>
    <dgm:pt modelId="{BC73D874-81D4-40DE-AFE0-157E0FE89961}" type="pres">
      <dgm:prSet presAssocID="{CB27CF3B-FA80-4C47-ADBF-8F06BFCB3D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EC2D5DBF-CA7D-4B35-A382-6A04B8B7B059}" type="pres">
      <dgm:prSet presAssocID="{CB27CF3B-FA80-4C47-ADBF-8F06BFCB3D64}" presName="spaceRect" presStyleCnt="0"/>
      <dgm:spPr/>
    </dgm:pt>
    <dgm:pt modelId="{4D9F6203-5574-4D33-804D-956A9263CEA9}" type="pres">
      <dgm:prSet presAssocID="{CB27CF3B-FA80-4C47-ADBF-8F06BFCB3D64}" presName="parTx" presStyleLbl="revTx" presStyleIdx="1" presStyleCnt="2">
        <dgm:presLayoutVars>
          <dgm:chMax val="0"/>
          <dgm:chPref val="0"/>
        </dgm:presLayoutVars>
      </dgm:prSet>
      <dgm:spPr/>
    </dgm:pt>
  </dgm:ptLst>
  <dgm:cxnLst>
    <dgm:cxn modelId="{6778B115-08D1-4D50-9710-BBDB4BB10DEF}" type="presOf" srcId="{CB27CF3B-FA80-4C47-ADBF-8F06BFCB3D64}" destId="{4D9F6203-5574-4D33-804D-956A9263CEA9}" srcOrd="0" destOrd="0" presId="urn:microsoft.com/office/officeart/2018/2/layout/IconVerticalSolidList"/>
    <dgm:cxn modelId="{F6418481-084B-48E7-91E7-7239A546D01B}" srcId="{35ADD5E3-1D63-4015-A459-61F52E8EF124}" destId="{84EEC12B-2EB1-4416-A3F3-F6C4516A6EF1}" srcOrd="0" destOrd="0" parTransId="{41CE74D9-0474-4E17-9F89-479767A2F7D0}" sibTransId="{528B80FC-93C5-4CE5-8375-4CD5A77AF9B4}"/>
    <dgm:cxn modelId="{A4A6188A-309F-4BD7-AABB-590A54195202}" srcId="{35ADD5E3-1D63-4015-A459-61F52E8EF124}" destId="{CB27CF3B-FA80-4C47-ADBF-8F06BFCB3D64}" srcOrd="1" destOrd="0" parTransId="{1B045F1E-F2F9-4A80-B26C-39578AA0478B}" sibTransId="{F2C99B69-41FD-4D4F-B9D5-362BBB89DA5E}"/>
    <dgm:cxn modelId="{206197CF-527F-4FF6-A125-F1B7E7B9C550}" type="presOf" srcId="{84EEC12B-2EB1-4416-A3F3-F6C4516A6EF1}" destId="{071D2195-25D3-4194-9D1E-A59A3DB71910}" srcOrd="0" destOrd="0" presId="urn:microsoft.com/office/officeart/2018/2/layout/IconVerticalSolidList"/>
    <dgm:cxn modelId="{CD7A47E5-D791-46AA-804B-CD968036797B}" type="presOf" srcId="{35ADD5E3-1D63-4015-A459-61F52E8EF124}" destId="{C8B891DF-9991-4E65-B75A-1C4E48920B0E}" srcOrd="0" destOrd="0" presId="urn:microsoft.com/office/officeart/2018/2/layout/IconVerticalSolidList"/>
    <dgm:cxn modelId="{5A7DDA0F-43EA-4EF2-B653-AECD205FAA10}" type="presParOf" srcId="{C8B891DF-9991-4E65-B75A-1C4E48920B0E}" destId="{ED7F0B73-E9F7-41DE-8DD3-4BABFFF5BA3C}" srcOrd="0" destOrd="0" presId="urn:microsoft.com/office/officeart/2018/2/layout/IconVerticalSolidList"/>
    <dgm:cxn modelId="{B78B271D-61C0-4210-9A4E-2C2F6EE5D524}" type="presParOf" srcId="{ED7F0B73-E9F7-41DE-8DD3-4BABFFF5BA3C}" destId="{875352DE-0CC8-4E6D-936F-66D28E85259D}" srcOrd="0" destOrd="0" presId="urn:microsoft.com/office/officeart/2018/2/layout/IconVerticalSolidList"/>
    <dgm:cxn modelId="{AF3212C3-E7B7-40CD-9E06-325F7C9D4575}" type="presParOf" srcId="{ED7F0B73-E9F7-41DE-8DD3-4BABFFF5BA3C}" destId="{6C581991-B700-48F5-8A45-BFBED174960C}" srcOrd="1" destOrd="0" presId="urn:microsoft.com/office/officeart/2018/2/layout/IconVerticalSolidList"/>
    <dgm:cxn modelId="{C4B4EEF9-737A-4A92-AA44-DA62E45509E3}" type="presParOf" srcId="{ED7F0B73-E9F7-41DE-8DD3-4BABFFF5BA3C}" destId="{FBC12692-C0D1-40D6-9009-5385BA4512E3}" srcOrd="2" destOrd="0" presId="urn:microsoft.com/office/officeart/2018/2/layout/IconVerticalSolidList"/>
    <dgm:cxn modelId="{5F135481-182E-4027-ADD2-9423626F4B82}" type="presParOf" srcId="{ED7F0B73-E9F7-41DE-8DD3-4BABFFF5BA3C}" destId="{071D2195-25D3-4194-9D1E-A59A3DB71910}" srcOrd="3" destOrd="0" presId="urn:microsoft.com/office/officeart/2018/2/layout/IconVerticalSolidList"/>
    <dgm:cxn modelId="{6569D9A0-6CB9-4396-8BC0-8B69413D3E30}" type="presParOf" srcId="{C8B891DF-9991-4E65-B75A-1C4E48920B0E}" destId="{65B3A6E4-25D5-4A8F-B2F9-EC35E088945A}" srcOrd="1" destOrd="0" presId="urn:microsoft.com/office/officeart/2018/2/layout/IconVerticalSolidList"/>
    <dgm:cxn modelId="{32026617-6728-4CDA-A490-0C1EFF76E38A}" type="presParOf" srcId="{C8B891DF-9991-4E65-B75A-1C4E48920B0E}" destId="{FF972144-5F39-4266-9D6D-92C190BA7E05}" srcOrd="2" destOrd="0" presId="urn:microsoft.com/office/officeart/2018/2/layout/IconVerticalSolidList"/>
    <dgm:cxn modelId="{782C9254-325B-461A-BCD5-8EE86E2648AC}" type="presParOf" srcId="{FF972144-5F39-4266-9D6D-92C190BA7E05}" destId="{C2569F67-42F4-4B15-8F25-36FA33DD9233}" srcOrd="0" destOrd="0" presId="urn:microsoft.com/office/officeart/2018/2/layout/IconVerticalSolidList"/>
    <dgm:cxn modelId="{50BB4C52-9553-4553-AE83-C74A58E03B13}" type="presParOf" srcId="{FF972144-5F39-4266-9D6D-92C190BA7E05}" destId="{BC73D874-81D4-40DE-AFE0-157E0FE89961}" srcOrd="1" destOrd="0" presId="urn:microsoft.com/office/officeart/2018/2/layout/IconVerticalSolidList"/>
    <dgm:cxn modelId="{82A79396-6EE8-4333-8F00-A9F54C860F6F}" type="presParOf" srcId="{FF972144-5F39-4266-9D6D-92C190BA7E05}" destId="{EC2D5DBF-CA7D-4B35-A382-6A04B8B7B059}" srcOrd="2" destOrd="0" presId="urn:microsoft.com/office/officeart/2018/2/layout/IconVerticalSolidList"/>
    <dgm:cxn modelId="{7FB78DB4-1053-484D-AEC0-0676E157996E}" type="presParOf" srcId="{FF972144-5F39-4266-9D6D-92C190BA7E05}" destId="{4D9F6203-5574-4D33-804D-956A9263CE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6DCA64-C471-413B-AD2A-35472864D56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4512F6E-15C3-458A-B266-49F8DB1D512B}">
      <dgm:prSet/>
      <dgm:spPr/>
      <dgm:t>
        <a:bodyPr/>
        <a:lstStyle/>
        <a:p>
          <a:r>
            <a:rPr lang="en-US"/>
            <a:t>•</a:t>
          </a:r>
          <a:r>
            <a:rPr lang="en-US">
              <a:hlinkClick xmlns:r="http://schemas.openxmlformats.org/officeDocument/2006/relationships" r:id="rId1"/>
            </a:rPr>
            <a:t>https://www.kaggle.com/kralmachine/analyzing-the-heart-disease</a:t>
          </a:r>
          <a:endParaRPr lang="en-US"/>
        </a:p>
      </dgm:t>
    </dgm:pt>
    <dgm:pt modelId="{3FCB9F23-719D-4228-AA72-4C83C9685A94}" type="parTrans" cxnId="{C7F31022-B8EC-4851-8AF9-F320C9843195}">
      <dgm:prSet/>
      <dgm:spPr/>
      <dgm:t>
        <a:bodyPr/>
        <a:lstStyle/>
        <a:p>
          <a:endParaRPr lang="en-US"/>
        </a:p>
      </dgm:t>
    </dgm:pt>
    <dgm:pt modelId="{BBF0A1CF-C4B6-4A31-A45D-7BA3C64DCB2F}" type="sibTrans" cxnId="{C7F31022-B8EC-4851-8AF9-F320C9843195}">
      <dgm:prSet/>
      <dgm:spPr/>
      <dgm:t>
        <a:bodyPr/>
        <a:lstStyle/>
        <a:p>
          <a:endParaRPr lang="en-US"/>
        </a:p>
      </dgm:t>
    </dgm:pt>
    <dgm:pt modelId="{7BE808C8-2909-4EE1-8711-288122C44F91}">
      <dgm:prSet/>
      <dgm:spPr/>
      <dgm:t>
        <a:bodyPr/>
        <a:lstStyle/>
        <a:p>
          <a:r>
            <a:rPr lang="en-US"/>
            <a:t>•</a:t>
          </a:r>
          <a:r>
            <a:rPr lang="en-US">
              <a:hlinkClick xmlns:r="http://schemas.openxmlformats.org/officeDocument/2006/relationships" r:id="rId2"/>
            </a:rPr>
            <a:t>https://towardsdatascience.com/simple-linear-regression-model-using-python-machine-learning-eab7924d18b4</a:t>
          </a:r>
          <a:endParaRPr lang="en-US"/>
        </a:p>
      </dgm:t>
    </dgm:pt>
    <dgm:pt modelId="{4DADE4E9-2ED8-491E-A963-0ECFCA41633B}" type="parTrans" cxnId="{C5842D5B-3BF1-4628-BE37-12CF3B30C0E4}">
      <dgm:prSet/>
      <dgm:spPr/>
      <dgm:t>
        <a:bodyPr/>
        <a:lstStyle/>
        <a:p>
          <a:endParaRPr lang="en-US"/>
        </a:p>
      </dgm:t>
    </dgm:pt>
    <dgm:pt modelId="{3E8FF917-7260-4AC2-B666-951FEC51AB06}" type="sibTrans" cxnId="{C5842D5B-3BF1-4628-BE37-12CF3B30C0E4}">
      <dgm:prSet/>
      <dgm:spPr/>
      <dgm:t>
        <a:bodyPr/>
        <a:lstStyle/>
        <a:p>
          <a:endParaRPr lang="en-US"/>
        </a:p>
      </dgm:t>
    </dgm:pt>
    <dgm:pt modelId="{9C6D3E82-C729-4584-BFBA-29E53B009760}">
      <dgm:prSet/>
      <dgm:spPr/>
      <dgm:t>
        <a:bodyPr/>
        <a:lstStyle/>
        <a:p>
          <a:r>
            <a:rPr lang="en-US"/>
            <a:t>•</a:t>
          </a:r>
          <a:r>
            <a:rPr lang="en-US">
              <a:hlinkClick xmlns:r="http://schemas.openxmlformats.org/officeDocument/2006/relationships" r:id="rId3"/>
            </a:rPr>
            <a:t>https://www.atmosera.com/blog/creating-a-simple-linear-regression-machine-learning-model-with-scikit-learn/</a:t>
          </a:r>
          <a:endParaRPr lang="en-US"/>
        </a:p>
      </dgm:t>
    </dgm:pt>
    <dgm:pt modelId="{7622FF9D-4EF6-497B-8C69-26838EE9FE64}" type="parTrans" cxnId="{13337C1C-95C6-46FF-BA5A-7B3778D48A2A}">
      <dgm:prSet/>
      <dgm:spPr/>
      <dgm:t>
        <a:bodyPr/>
        <a:lstStyle/>
        <a:p>
          <a:endParaRPr lang="en-US"/>
        </a:p>
      </dgm:t>
    </dgm:pt>
    <dgm:pt modelId="{F31E472A-B2FA-4739-979D-15B259C2B6B8}" type="sibTrans" cxnId="{13337C1C-95C6-46FF-BA5A-7B3778D48A2A}">
      <dgm:prSet/>
      <dgm:spPr/>
      <dgm:t>
        <a:bodyPr/>
        <a:lstStyle/>
        <a:p>
          <a:endParaRPr lang="en-US"/>
        </a:p>
      </dgm:t>
    </dgm:pt>
    <dgm:pt modelId="{534EF30E-2268-4DF0-A5A7-2B1152FB05AD}">
      <dgm:prSet/>
      <dgm:spPr/>
      <dgm:t>
        <a:bodyPr/>
        <a:lstStyle/>
        <a:p>
          <a:r>
            <a:rPr lang="en-US"/>
            <a:t>•</a:t>
          </a:r>
          <a:r>
            <a:rPr lang="en-US">
              <a:hlinkClick xmlns:r="http://schemas.openxmlformats.org/officeDocument/2006/relationships" r:id="rId4"/>
            </a:rPr>
            <a:t>https://www.ibm.com/support/pages/producing-line-graph-dual-y-axes-spss-statistics</a:t>
          </a:r>
          <a:endParaRPr lang="en-US"/>
        </a:p>
      </dgm:t>
    </dgm:pt>
    <dgm:pt modelId="{C8F7163F-CBA6-41AF-907C-A3E4743F8CA2}" type="parTrans" cxnId="{6AD6DA85-50E0-45C2-BB38-DD3B628F075C}">
      <dgm:prSet/>
      <dgm:spPr/>
      <dgm:t>
        <a:bodyPr/>
        <a:lstStyle/>
        <a:p>
          <a:endParaRPr lang="en-US"/>
        </a:p>
      </dgm:t>
    </dgm:pt>
    <dgm:pt modelId="{8C9D8054-F36B-424A-963A-049912B68AD0}" type="sibTrans" cxnId="{6AD6DA85-50E0-45C2-BB38-DD3B628F075C}">
      <dgm:prSet/>
      <dgm:spPr/>
      <dgm:t>
        <a:bodyPr/>
        <a:lstStyle/>
        <a:p>
          <a:endParaRPr lang="en-US"/>
        </a:p>
      </dgm:t>
    </dgm:pt>
    <dgm:pt modelId="{5E0841BA-507F-43BD-A316-EE329A90D24F}">
      <dgm:prSet/>
      <dgm:spPr/>
      <dgm:t>
        <a:bodyPr/>
        <a:lstStyle/>
        <a:p>
          <a:r>
            <a:rPr lang="en-US"/>
            <a:t>•</a:t>
          </a:r>
          <a:r>
            <a:rPr lang="en-US">
              <a:hlinkClick xmlns:r="http://schemas.openxmlformats.org/officeDocument/2006/relationships" r:id="rId5"/>
            </a:rPr>
            <a:t>https://www.open.ac.uk/socialsciences/spsstutorial/files/tutorials/graphs.pdf</a:t>
          </a:r>
          <a:endParaRPr lang="en-US"/>
        </a:p>
      </dgm:t>
    </dgm:pt>
    <dgm:pt modelId="{CB39A660-4241-4528-8CDF-8D1517B34ABC}" type="parTrans" cxnId="{65B19ED8-C68F-4C62-A386-7D0BC7987C98}">
      <dgm:prSet/>
      <dgm:spPr/>
      <dgm:t>
        <a:bodyPr/>
        <a:lstStyle/>
        <a:p>
          <a:endParaRPr lang="en-US"/>
        </a:p>
      </dgm:t>
    </dgm:pt>
    <dgm:pt modelId="{3C067903-841A-4C5F-A26D-A01C65785FF9}" type="sibTrans" cxnId="{65B19ED8-C68F-4C62-A386-7D0BC7987C98}">
      <dgm:prSet/>
      <dgm:spPr/>
      <dgm:t>
        <a:bodyPr/>
        <a:lstStyle/>
        <a:p>
          <a:endParaRPr lang="en-US"/>
        </a:p>
      </dgm:t>
    </dgm:pt>
    <dgm:pt modelId="{B5F6C619-E3D5-4843-A1A1-637B12B9EC8E}">
      <dgm:prSet/>
      <dgm:spPr/>
      <dgm:t>
        <a:bodyPr/>
        <a:lstStyle/>
        <a:p>
          <a:r>
            <a:rPr lang="en-US"/>
            <a:t>•</a:t>
          </a:r>
          <a:r>
            <a:rPr lang="en-US">
              <a:hlinkClick xmlns:r="http://schemas.openxmlformats.org/officeDocument/2006/relationships" r:id="rId6"/>
            </a:rPr>
            <a:t>https://jakevdp.github.io/PythonDataScienceHandbook/</a:t>
          </a:r>
          <a:endParaRPr lang="en-US"/>
        </a:p>
      </dgm:t>
    </dgm:pt>
    <dgm:pt modelId="{C1803936-29CF-4EA1-B9FE-9DFD58B5C735}" type="parTrans" cxnId="{1752B168-3342-4BF0-A1DD-60EDCF76AB5A}">
      <dgm:prSet/>
      <dgm:spPr/>
      <dgm:t>
        <a:bodyPr/>
        <a:lstStyle/>
        <a:p>
          <a:endParaRPr lang="en-US"/>
        </a:p>
      </dgm:t>
    </dgm:pt>
    <dgm:pt modelId="{AA8AAD41-7C9B-4C17-A081-034DB4595EE9}" type="sibTrans" cxnId="{1752B168-3342-4BF0-A1DD-60EDCF76AB5A}">
      <dgm:prSet/>
      <dgm:spPr/>
      <dgm:t>
        <a:bodyPr/>
        <a:lstStyle/>
        <a:p>
          <a:endParaRPr lang="en-US"/>
        </a:p>
      </dgm:t>
    </dgm:pt>
    <dgm:pt modelId="{FA03F287-6C54-4535-B94F-328A352468CA}" type="pres">
      <dgm:prSet presAssocID="{F46DCA64-C471-413B-AD2A-35472864D560}" presName="vert0" presStyleCnt="0">
        <dgm:presLayoutVars>
          <dgm:dir/>
          <dgm:animOne val="branch"/>
          <dgm:animLvl val="lvl"/>
        </dgm:presLayoutVars>
      </dgm:prSet>
      <dgm:spPr/>
    </dgm:pt>
    <dgm:pt modelId="{AF987C79-026D-4E86-8A91-87C455143CFA}" type="pres">
      <dgm:prSet presAssocID="{B4512F6E-15C3-458A-B266-49F8DB1D512B}" presName="thickLine" presStyleLbl="alignNode1" presStyleIdx="0" presStyleCnt="6"/>
      <dgm:spPr/>
    </dgm:pt>
    <dgm:pt modelId="{FA3D287B-9275-4DF8-BFA6-01DABE182BC3}" type="pres">
      <dgm:prSet presAssocID="{B4512F6E-15C3-458A-B266-49F8DB1D512B}" presName="horz1" presStyleCnt="0"/>
      <dgm:spPr/>
    </dgm:pt>
    <dgm:pt modelId="{B5A84603-0EDB-4AA1-998C-89D09B29777A}" type="pres">
      <dgm:prSet presAssocID="{B4512F6E-15C3-458A-B266-49F8DB1D512B}" presName="tx1" presStyleLbl="revTx" presStyleIdx="0" presStyleCnt="6"/>
      <dgm:spPr/>
    </dgm:pt>
    <dgm:pt modelId="{BAA528CF-BD69-41A6-B8BA-8E3557F64359}" type="pres">
      <dgm:prSet presAssocID="{B4512F6E-15C3-458A-B266-49F8DB1D512B}" presName="vert1" presStyleCnt="0"/>
      <dgm:spPr/>
    </dgm:pt>
    <dgm:pt modelId="{9F77B84B-518A-479B-890D-4D2A06BA747A}" type="pres">
      <dgm:prSet presAssocID="{7BE808C8-2909-4EE1-8711-288122C44F91}" presName="thickLine" presStyleLbl="alignNode1" presStyleIdx="1" presStyleCnt="6"/>
      <dgm:spPr/>
    </dgm:pt>
    <dgm:pt modelId="{7CD465B2-13A8-4F94-BD22-6E4E8F167F46}" type="pres">
      <dgm:prSet presAssocID="{7BE808C8-2909-4EE1-8711-288122C44F91}" presName="horz1" presStyleCnt="0"/>
      <dgm:spPr/>
    </dgm:pt>
    <dgm:pt modelId="{8C45C220-EB7F-4BBB-BEDE-89C5D2EE513F}" type="pres">
      <dgm:prSet presAssocID="{7BE808C8-2909-4EE1-8711-288122C44F91}" presName="tx1" presStyleLbl="revTx" presStyleIdx="1" presStyleCnt="6"/>
      <dgm:spPr/>
    </dgm:pt>
    <dgm:pt modelId="{5168BF0C-4059-429B-93DC-EA7D3C99A507}" type="pres">
      <dgm:prSet presAssocID="{7BE808C8-2909-4EE1-8711-288122C44F91}" presName="vert1" presStyleCnt="0"/>
      <dgm:spPr/>
    </dgm:pt>
    <dgm:pt modelId="{37E7C913-0F22-496E-881B-CBB3F79B0BAD}" type="pres">
      <dgm:prSet presAssocID="{9C6D3E82-C729-4584-BFBA-29E53B009760}" presName="thickLine" presStyleLbl="alignNode1" presStyleIdx="2" presStyleCnt="6"/>
      <dgm:spPr/>
    </dgm:pt>
    <dgm:pt modelId="{A07ED2AB-840D-419E-A3FA-460918270F54}" type="pres">
      <dgm:prSet presAssocID="{9C6D3E82-C729-4584-BFBA-29E53B009760}" presName="horz1" presStyleCnt="0"/>
      <dgm:spPr/>
    </dgm:pt>
    <dgm:pt modelId="{8C02B828-7AD7-485A-948B-7F28F7976E19}" type="pres">
      <dgm:prSet presAssocID="{9C6D3E82-C729-4584-BFBA-29E53B009760}" presName="tx1" presStyleLbl="revTx" presStyleIdx="2" presStyleCnt="6"/>
      <dgm:spPr/>
    </dgm:pt>
    <dgm:pt modelId="{8330D829-CBC3-46DF-8161-F72FEC92C75F}" type="pres">
      <dgm:prSet presAssocID="{9C6D3E82-C729-4584-BFBA-29E53B009760}" presName="vert1" presStyleCnt="0"/>
      <dgm:spPr/>
    </dgm:pt>
    <dgm:pt modelId="{2F3247DA-21F1-48EC-9786-E779BFA7C852}" type="pres">
      <dgm:prSet presAssocID="{534EF30E-2268-4DF0-A5A7-2B1152FB05AD}" presName="thickLine" presStyleLbl="alignNode1" presStyleIdx="3" presStyleCnt="6"/>
      <dgm:spPr/>
    </dgm:pt>
    <dgm:pt modelId="{FCA58938-6A89-4BC5-B425-352016930439}" type="pres">
      <dgm:prSet presAssocID="{534EF30E-2268-4DF0-A5A7-2B1152FB05AD}" presName="horz1" presStyleCnt="0"/>
      <dgm:spPr/>
    </dgm:pt>
    <dgm:pt modelId="{D19D5131-1133-478B-B43B-CD09C94B5C09}" type="pres">
      <dgm:prSet presAssocID="{534EF30E-2268-4DF0-A5A7-2B1152FB05AD}" presName="tx1" presStyleLbl="revTx" presStyleIdx="3" presStyleCnt="6"/>
      <dgm:spPr/>
    </dgm:pt>
    <dgm:pt modelId="{82CEE69F-8927-481F-BEA2-E09E27C252BF}" type="pres">
      <dgm:prSet presAssocID="{534EF30E-2268-4DF0-A5A7-2B1152FB05AD}" presName="vert1" presStyleCnt="0"/>
      <dgm:spPr/>
    </dgm:pt>
    <dgm:pt modelId="{62E0928C-DDA3-450A-8BBF-279197761645}" type="pres">
      <dgm:prSet presAssocID="{5E0841BA-507F-43BD-A316-EE329A90D24F}" presName="thickLine" presStyleLbl="alignNode1" presStyleIdx="4" presStyleCnt="6"/>
      <dgm:spPr/>
    </dgm:pt>
    <dgm:pt modelId="{0CCC8555-6939-4220-878B-58613E740B1C}" type="pres">
      <dgm:prSet presAssocID="{5E0841BA-507F-43BD-A316-EE329A90D24F}" presName="horz1" presStyleCnt="0"/>
      <dgm:spPr/>
    </dgm:pt>
    <dgm:pt modelId="{9F4BAFD0-0110-42D7-98CF-4DF74F527086}" type="pres">
      <dgm:prSet presAssocID="{5E0841BA-507F-43BD-A316-EE329A90D24F}" presName="tx1" presStyleLbl="revTx" presStyleIdx="4" presStyleCnt="6"/>
      <dgm:spPr/>
    </dgm:pt>
    <dgm:pt modelId="{06D9C98D-0FB6-4DCF-A1AE-9884CBCE05C2}" type="pres">
      <dgm:prSet presAssocID="{5E0841BA-507F-43BD-A316-EE329A90D24F}" presName="vert1" presStyleCnt="0"/>
      <dgm:spPr/>
    </dgm:pt>
    <dgm:pt modelId="{6F533E89-CB8B-44B6-87E1-8BDE73CEF00F}" type="pres">
      <dgm:prSet presAssocID="{B5F6C619-E3D5-4843-A1A1-637B12B9EC8E}" presName="thickLine" presStyleLbl="alignNode1" presStyleIdx="5" presStyleCnt="6"/>
      <dgm:spPr/>
    </dgm:pt>
    <dgm:pt modelId="{63EDC0B9-C0BD-44FB-A97E-4B1B7CC857B2}" type="pres">
      <dgm:prSet presAssocID="{B5F6C619-E3D5-4843-A1A1-637B12B9EC8E}" presName="horz1" presStyleCnt="0"/>
      <dgm:spPr/>
    </dgm:pt>
    <dgm:pt modelId="{1035A706-3C27-4A1C-AAC2-2E3359C1A29D}" type="pres">
      <dgm:prSet presAssocID="{B5F6C619-E3D5-4843-A1A1-637B12B9EC8E}" presName="tx1" presStyleLbl="revTx" presStyleIdx="5" presStyleCnt="6"/>
      <dgm:spPr/>
    </dgm:pt>
    <dgm:pt modelId="{EC6F9EF3-CEF4-42BA-A9FF-973DDD396DC0}" type="pres">
      <dgm:prSet presAssocID="{B5F6C619-E3D5-4843-A1A1-637B12B9EC8E}" presName="vert1" presStyleCnt="0"/>
      <dgm:spPr/>
    </dgm:pt>
  </dgm:ptLst>
  <dgm:cxnLst>
    <dgm:cxn modelId="{13337C1C-95C6-46FF-BA5A-7B3778D48A2A}" srcId="{F46DCA64-C471-413B-AD2A-35472864D560}" destId="{9C6D3E82-C729-4584-BFBA-29E53B009760}" srcOrd="2" destOrd="0" parTransId="{7622FF9D-4EF6-497B-8C69-26838EE9FE64}" sibTransId="{F31E472A-B2FA-4739-979D-15B259C2B6B8}"/>
    <dgm:cxn modelId="{C7F31022-B8EC-4851-8AF9-F320C9843195}" srcId="{F46DCA64-C471-413B-AD2A-35472864D560}" destId="{B4512F6E-15C3-458A-B266-49F8DB1D512B}" srcOrd="0" destOrd="0" parTransId="{3FCB9F23-719D-4228-AA72-4C83C9685A94}" sibTransId="{BBF0A1CF-C4B6-4A31-A45D-7BA3C64DCB2F}"/>
    <dgm:cxn modelId="{C5842D5B-3BF1-4628-BE37-12CF3B30C0E4}" srcId="{F46DCA64-C471-413B-AD2A-35472864D560}" destId="{7BE808C8-2909-4EE1-8711-288122C44F91}" srcOrd="1" destOrd="0" parTransId="{4DADE4E9-2ED8-491E-A963-0ECFCA41633B}" sibTransId="{3E8FF917-7260-4AC2-B666-951FEC51AB06}"/>
    <dgm:cxn modelId="{1DF6A05B-7CAC-4958-84F0-0C5A2E0D8950}" type="presOf" srcId="{9C6D3E82-C729-4584-BFBA-29E53B009760}" destId="{8C02B828-7AD7-485A-948B-7F28F7976E19}" srcOrd="0" destOrd="0" presId="urn:microsoft.com/office/officeart/2008/layout/LinedList"/>
    <dgm:cxn modelId="{E4B6325E-D802-493A-A33F-D2B7746B4E3F}" type="presOf" srcId="{5E0841BA-507F-43BD-A316-EE329A90D24F}" destId="{9F4BAFD0-0110-42D7-98CF-4DF74F527086}" srcOrd="0" destOrd="0" presId="urn:microsoft.com/office/officeart/2008/layout/LinedList"/>
    <dgm:cxn modelId="{1752B168-3342-4BF0-A1DD-60EDCF76AB5A}" srcId="{F46DCA64-C471-413B-AD2A-35472864D560}" destId="{B5F6C619-E3D5-4843-A1A1-637B12B9EC8E}" srcOrd="5" destOrd="0" parTransId="{C1803936-29CF-4EA1-B9FE-9DFD58B5C735}" sibTransId="{AA8AAD41-7C9B-4C17-A081-034DB4595EE9}"/>
    <dgm:cxn modelId="{BE982A74-8F6A-4CD0-8FE8-A0162ECE5A90}" type="presOf" srcId="{B5F6C619-E3D5-4843-A1A1-637B12B9EC8E}" destId="{1035A706-3C27-4A1C-AAC2-2E3359C1A29D}" srcOrd="0" destOrd="0" presId="urn:microsoft.com/office/officeart/2008/layout/LinedList"/>
    <dgm:cxn modelId="{6AD6DA85-50E0-45C2-BB38-DD3B628F075C}" srcId="{F46DCA64-C471-413B-AD2A-35472864D560}" destId="{534EF30E-2268-4DF0-A5A7-2B1152FB05AD}" srcOrd="3" destOrd="0" parTransId="{C8F7163F-CBA6-41AF-907C-A3E4743F8CA2}" sibTransId="{8C9D8054-F36B-424A-963A-049912B68AD0}"/>
    <dgm:cxn modelId="{AEEFA48A-FFA5-4B69-8EFC-6171A4A2298A}" type="presOf" srcId="{7BE808C8-2909-4EE1-8711-288122C44F91}" destId="{8C45C220-EB7F-4BBB-BEDE-89C5D2EE513F}" srcOrd="0" destOrd="0" presId="urn:microsoft.com/office/officeart/2008/layout/LinedList"/>
    <dgm:cxn modelId="{E599A39E-2EF5-4C80-A171-15F1B21B7A6D}" type="presOf" srcId="{B4512F6E-15C3-458A-B266-49F8DB1D512B}" destId="{B5A84603-0EDB-4AA1-998C-89D09B29777A}" srcOrd="0" destOrd="0" presId="urn:microsoft.com/office/officeart/2008/layout/LinedList"/>
    <dgm:cxn modelId="{CBEEB79E-5842-4661-884C-BDAA177966D8}" type="presOf" srcId="{534EF30E-2268-4DF0-A5A7-2B1152FB05AD}" destId="{D19D5131-1133-478B-B43B-CD09C94B5C09}" srcOrd="0" destOrd="0" presId="urn:microsoft.com/office/officeart/2008/layout/LinedList"/>
    <dgm:cxn modelId="{65B19ED8-C68F-4C62-A386-7D0BC7987C98}" srcId="{F46DCA64-C471-413B-AD2A-35472864D560}" destId="{5E0841BA-507F-43BD-A316-EE329A90D24F}" srcOrd="4" destOrd="0" parTransId="{CB39A660-4241-4528-8CDF-8D1517B34ABC}" sibTransId="{3C067903-841A-4C5F-A26D-A01C65785FF9}"/>
    <dgm:cxn modelId="{ED8F13FE-B02E-4F48-BD58-331908F5D537}" type="presOf" srcId="{F46DCA64-C471-413B-AD2A-35472864D560}" destId="{FA03F287-6C54-4535-B94F-328A352468CA}" srcOrd="0" destOrd="0" presId="urn:microsoft.com/office/officeart/2008/layout/LinedList"/>
    <dgm:cxn modelId="{09009E12-945A-4BA5-B0AA-8879F8BB3197}" type="presParOf" srcId="{FA03F287-6C54-4535-B94F-328A352468CA}" destId="{AF987C79-026D-4E86-8A91-87C455143CFA}" srcOrd="0" destOrd="0" presId="urn:microsoft.com/office/officeart/2008/layout/LinedList"/>
    <dgm:cxn modelId="{31E9F7BE-F3FF-4EC2-9A17-D2A946192F9D}" type="presParOf" srcId="{FA03F287-6C54-4535-B94F-328A352468CA}" destId="{FA3D287B-9275-4DF8-BFA6-01DABE182BC3}" srcOrd="1" destOrd="0" presId="urn:microsoft.com/office/officeart/2008/layout/LinedList"/>
    <dgm:cxn modelId="{D74FA4DF-242D-4FBC-836F-5463951B2697}" type="presParOf" srcId="{FA3D287B-9275-4DF8-BFA6-01DABE182BC3}" destId="{B5A84603-0EDB-4AA1-998C-89D09B29777A}" srcOrd="0" destOrd="0" presId="urn:microsoft.com/office/officeart/2008/layout/LinedList"/>
    <dgm:cxn modelId="{2705F2FE-B5EE-4379-B48A-915A877F053C}" type="presParOf" srcId="{FA3D287B-9275-4DF8-BFA6-01DABE182BC3}" destId="{BAA528CF-BD69-41A6-B8BA-8E3557F64359}" srcOrd="1" destOrd="0" presId="urn:microsoft.com/office/officeart/2008/layout/LinedList"/>
    <dgm:cxn modelId="{1533A525-E1A7-459F-9028-493935CD9565}" type="presParOf" srcId="{FA03F287-6C54-4535-B94F-328A352468CA}" destId="{9F77B84B-518A-479B-890D-4D2A06BA747A}" srcOrd="2" destOrd="0" presId="urn:microsoft.com/office/officeart/2008/layout/LinedList"/>
    <dgm:cxn modelId="{8E7C6F9C-04C9-4E1C-AA2F-D3A0ABDFBC05}" type="presParOf" srcId="{FA03F287-6C54-4535-B94F-328A352468CA}" destId="{7CD465B2-13A8-4F94-BD22-6E4E8F167F46}" srcOrd="3" destOrd="0" presId="urn:microsoft.com/office/officeart/2008/layout/LinedList"/>
    <dgm:cxn modelId="{F804CF4A-1BB9-441A-9D05-8BF2D9B93765}" type="presParOf" srcId="{7CD465B2-13A8-4F94-BD22-6E4E8F167F46}" destId="{8C45C220-EB7F-4BBB-BEDE-89C5D2EE513F}" srcOrd="0" destOrd="0" presId="urn:microsoft.com/office/officeart/2008/layout/LinedList"/>
    <dgm:cxn modelId="{3EA9482D-5260-463A-B78D-E0C4CAAB2E0D}" type="presParOf" srcId="{7CD465B2-13A8-4F94-BD22-6E4E8F167F46}" destId="{5168BF0C-4059-429B-93DC-EA7D3C99A507}" srcOrd="1" destOrd="0" presId="urn:microsoft.com/office/officeart/2008/layout/LinedList"/>
    <dgm:cxn modelId="{2C35C6AF-CAA2-4DD5-B520-15491D59DD9D}" type="presParOf" srcId="{FA03F287-6C54-4535-B94F-328A352468CA}" destId="{37E7C913-0F22-496E-881B-CBB3F79B0BAD}" srcOrd="4" destOrd="0" presId="urn:microsoft.com/office/officeart/2008/layout/LinedList"/>
    <dgm:cxn modelId="{CDC1102A-30E5-403A-80B7-4D19EDD27E1E}" type="presParOf" srcId="{FA03F287-6C54-4535-B94F-328A352468CA}" destId="{A07ED2AB-840D-419E-A3FA-460918270F54}" srcOrd="5" destOrd="0" presId="urn:microsoft.com/office/officeart/2008/layout/LinedList"/>
    <dgm:cxn modelId="{BC598609-8AD7-4A51-831E-7E65CEF964A1}" type="presParOf" srcId="{A07ED2AB-840D-419E-A3FA-460918270F54}" destId="{8C02B828-7AD7-485A-948B-7F28F7976E19}" srcOrd="0" destOrd="0" presId="urn:microsoft.com/office/officeart/2008/layout/LinedList"/>
    <dgm:cxn modelId="{D68FD297-8FB5-42A8-9A2D-567CF943A88A}" type="presParOf" srcId="{A07ED2AB-840D-419E-A3FA-460918270F54}" destId="{8330D829-CBC3-46DF-8161-F72FEC92C75F}" srcOrd="1" destOrd="0" presId="urn:microsoft.com/office/officeart/2008/layout/LinedList"/>
    <dgm:cxn modelId="{181060C7-AFC8-4031-8111-57196FA5554B}" type="presParOf" srcId="{FA03F287-6C54-4535-B94F-328A352468CA}" destId="{2F3247DA-21F1-48EC-9786-E779BFA7C852}" srcOrd="6" destOrd="0" presId="urn:microsoft.com/office/officeart/2008/layout/LinedList"/>
    <dgm:cxn modelId="{E0029244-5216-48F8-9A18-6B056EA83BDA}" type="presParOf" srcId="{FA03F287-6C54-4535-B94F-328A352468CA}" destId="{FCA58938-6A89-4BC5-B425-352016930439}" srcOrd="7" destOrd="0" presId="urn:microsoft.com/office/officeart/2008/layout/LinedList"/>
    <dgm:cxn modelId="{37F65FF0-D590-4340-86E4-9FD9244E7AFA}" type="presParOf" srcId="{FCA58938-6A89-4BC5-B425-352016930439}" destId="{D19D5131-1133-478B-B43B-CD09C94B5C09}" srcOrd="0" destOrd="0" presId="urn:microsoft.com/office/officeart/2008/layout/LinedList"/>
    <dgm:cxn modelId="{000E70C3-26E0-4147-806C-BA0062EF8BE4}" type="presParOf" srcId="{FCA58938-6A89-4BC5-B425-352016930439}" destId="{82CEE69F-8927-481F-BEA2-E09E27C252BF}" srcOrd="1" destOrd="0" presId="urn:microsoft.com/office/officeart/2008/layout/LinedList"/>
    <dgm:cxn modelId="{3FFF9B20-540B-4AFD-8474-232AB7D214E6}" type="presParOf" srcId="{FA03F287-6C54-4535-B94F-328A352468CA}" destId="{62E0928C-DDA3-450A-8BBF-279197761645}" srcOrd="8" destOrd="0" presId="urn:microsoft.com/office/officeart/2008/layout/LinedList"/>
    <dgm:cxn modelId="{A24E31AD-0A02-4F7C-85E1-9CBF07634E31}" type="presParOf" srcId="{FA03F287-6C54-4535-B94F-328A352468CA}" destId="{0CCC8555-6939-4220-878B-58613E740B1C}" srcOrd="9" destOrd="0" presId="urn:microsoft.com/office/officeart/2008/layout/LinedList"/>
    <dgm:cxn modelId="{B477F7F1-B37D-4289-A748-D35B30A25D21}" type="presParOf" srcId="{0CCC8555-6939-4220-878B-58613E740B1C}" destId="{9F4BAFD0-0110-42D7-98CF-4DF74F527086}" srcOrd="0" destOrd="0" presId="urn:microsoft.com/office/officeart/2008/layout/LinedList"/>
    <dgm:cxn modelId="{03F6A323-4E54-4FDF-81DF-9D63EAAF6006}" type="presParOf" srcId="{0CCC8555-6939-4220-878B-58613E740B1C}" destId="{06D9C98D-0FB6-4DCF-A1AE-9884CBCE05C2}" srcOrd="1" destOrd="0" presId="urn:microsoft.com/office/officeart/2008/layout/LinedList"/>
    <dgm:cxn modelId="{F603029E-9AF1-48AF-AA69-491649BF889A}" type="presParOf" srcId="{FA03F287-6C54-4535-B94F-328A352468CA}" destId="{6F533E89-CB8B-44B6-87E1-8BDE73CEF00F}" srcOrd="10" destOrd="0" presId="urn:microsoft.com/office/officeart/2008/layout/LinedList"/>
    <dgm:cxn modelId="{D465C849-7CE4-4A32-B8A0-1BB8BFE4A8AC}" type="presParOf" srcId="{FA03F287-6C54-4535-B94F-328A352468CA}" destId="{63EDC0B9-C0BD-44FB-A97E-4B1B7CC857B2}" srcOrd="11" destOrd="0" presId="urn:microsoft.com/office/officeart/2008/layout/LinedList"/>
    <dgm:cxn modelId="{3B3DDE54-A0D2-4E1C-AF11-D7526B0032DC}" type="presParOf" srcId="{63EDC0B9-C0BD-44FB-A97E-4B1B7CC857B2}" destId="{1035A706-3C27-4A1C-AAC2-2E3359C1A29D}" srcOrd="0" destOrd="0" presId="urn:microsoft.com/office/officeart/2008/layout/LinedList"/>
    <dgm:cxn modelId="{2C5D1593-D686-45BA-90E4-7F5C20C9E6B2}" type="presParOf" srcId="{63EDC0B9-C0BD-44FB-A97E-4B1B7CC857B2}" destId="{EC6F9EF3-CEF4-42BA-A9FF-973DDD396D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8236D-B0EE-4A8F-976D-5B77DBE4B9BC}">
      <dsp:nvSpPr>
        <dsp:cNvPr id="0" name=""/>
        <dsp:cNvSpPr/>
      </dsp:nvSpPr>
      <dsp:spPr>
        <a:xfrm>
          <a:off x="0" y="275230"/>
          <a:ext cx="6831118" cy="879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aim of EDA is to find underlying patterns within the data, detect outliers and test assumptions with the final aim of finding a model that fits the data well.</a:t>
          </a:r>
        </a:p>
      </dsp:txBody>
      <dsp:txXfrm>
        <a:off x="42950" y="318180"/>
        <a:ext cx="6745218" cy="793940"/>
      </dsp:txXfrm>
    </dsp:sp>
    <dsp:sp modelId="{7E3CF3E5-590F-4C62-BC77-8B6356656D6F}">
      <dsp:nvSpPr>
        <dsp:cNvPr id="0" name=""/>
        <dsp:cNvSpPr/>
      </dsp:nvSpPr>
      <dsp:spPr>
        <a:xfrm>
          <a:off x="0" y="1201150"/>
          <a:ext cx="6831118" cy="879840"/>
        </a:xfrm>
        <a:prstGeom prst="roundRect">
          <a:avLst/>
        </a:prstGeom>
        <a:solidFill>
          <a:schemeClr val="accent2">
            <a:hueOff val="-659642"/>
            <a:satOff val="-501"/>
            <a:lumOff val="-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•There are four main types of EDA:</a:t>
          </a:r>
        </a:p>
      </dsp:txBody>
      <dsp:txXfrm>
        <a:off x="42950" y="1244100"/>
        <a:ext cx="6745218" cy="793940"/>
      </dsp:txXfrm>
    </dsp:sp>
    <dsp:sp modelId="{1A184E66-562B-4997-A56B-C873D2939F1A}">
      <dsp:nvSpPr>
        <dsp:cNvPr id="0" name=""/>
        <dsp:cNvSpPr/>
      </dsp:nvSpPr>
      <dsp:spPr>
        <a:xfrm>
          <a:off x="0" y="2127070"/>
          <a:ext cx="6831118" cy="879840"/>
        </a:xfrm>
        <a:prstGeom prst="roundRect">
          <a:avLst/>
        </a:prstGeom>
        <a:solidFill>
          <a:schemeClr val="accent2">
            <a:hueOff val="-1319284"/>
            <a:satOff val="-1001"/>
            <a:lumOff val="-1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•Univariate non-graphical: make observations of the population and understand sample distributions of a single variable. (e.g. the measure of spread, the measure of central tendency, outlier detection)</a:t>
          </a:r>
        </a:p>
      </dsp:txBody>
      <dsp:txXfrm>
        <a:off x="42950" y="2170020"/>
        <a:ext cx="6745218" cy="793940"/>
      </dsp:txXfrm>
    </dsp:sp>
    <dsp:sp modelId="{3EFE3C5E-1EA1-42A4-8821-0F08478CE753}">
      <dsp:nvSpPr>
        <dsp:cNvPr id="0" name=""/>
        <dsp:cNvSpPr/>
      </dsp:nvSpPr>
      <dsp:spPr>
        <a:xfrm>
          <a:off x="0" y="3052990"/>
          <a:ext cx="6831118" cy="879840"/>
        </a:xfrm>
        <a:prstGeom prst="roundRect">
          <a:avLst/>
        </a:prstGeom>
        <a:solidFill>
          <a:schemeClr val="accent2">
            <a:hueOff val="-1978926"/>
            <a:satOff val="-1502"/>
            <a:lumOff val="-1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•Univariate graphical: graphical analysis on a single variable. (e.g. Histograms, Boxplots, Stem and leaf)</a:t>
          </a:r>
        </a:p>
      </dsp:txBody>
      <dsp:txXfrm>
        <a:off x="42950" y="3095940"/>
        <a:ext cx="6745218" cy="793940"/>
      </dsp:txXfrm>
    </dsp:sp>
    <dsp:sp modelId="{E73FE734-7B36-48F7-8C17-8448DA4C786F}">
      <dsp:nvSpPr>
        <dsp:cNvPr id="0" name=""/>
        <dsp:cNvSpPr/>
      </dsp:nvSpPr>
      <dsp:spPr>
        <a:xfrm>
          <a:off x="0" y="3978910"/>
          <a:ext cx="6831118" cy="879840"/>
        </a:xfrm>
        <a:prstGeom prst="roundRect">
          <a:avLst/>
        </a:prstGeom>
        <a:solidFill>
          <a:schemeClr val="accent2">
            <a:hueOff val="-2638568"/>
            <a:satOff val="-2002"/>
            <a:lumOff val="-2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•Multivariate non-graphical: techniques which show the relationship between two or more variables. (e.g. covariance, correlations)</a:t>
          </a:r>
        </a:p>
      </dsp:txBody>
      <dsp:txXfrm>
        <a:off x="42950" y="4021860"/>
        <a:ext cx="6745218" cy="793940"/>
      </dsp:txXfrm>
    </dsp:sp>
    <dsp:sp modelId="{1A074DF4-FEE6-4ECB-9584-1DEA28E62FE6}">
      <dsp:nvSpPr>
        <dsp:cNvPr id="0" name=""/>
        <dsp:cNvSpPr/>
      </dsp:nvSpPr>
      <dsp:spPr>
        <a:xfrm>
          <a:off x="0" y="4904830"/>
          <a:ext cx="6831118" cy="879840"/>
        </a:xfrm>
        <a:prstGeom prst="roundRect">
          <a:avLst/>
        </a:prstGeom>
        <a:solidFill>
          <a:schemeClr val="accent2">
            <a:hueOff val="-3298210"/>
            <a:satOff val="-2503"/>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•Multivariate graphical: graphically show the relationship between two or more variables. (e.g. bar plots, scatterplots)</a:t>
          </a:r>
        </a:p>
      </dsp:txBody>
      <dsp:txXfrm>
        <a:off x="42950" y="4947780"/>
        <a:ext cx="6745218" cy="793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352DE-0CC8-4E6D-936F-66D28E85259D}">
      <dsp:nvSpPr>
        <dsp:cNvPr id="0" name=""/>
        <dsp:cNvSpPr/>
      </dsp:nvSpPr>
      <dsp:spPr>
        <a:xfrm>
          <a:off x="0" y="41012"/>
          <a:ext cx="10487609" cy="8261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81991-B700-48F5-8A45-BFBED174960C}">
      <dsp:nvSpPr>
        <dsp:cNvPr id="0" name=""/>
        <dsp:cNvSpPr/>
      </dsp:nvSpPr>
      <dsp:spPr>
        <a:xfrm>
          <a:off x="249895" y="226884"/>
          <a:ext cx="454355" cy="454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D2195-25D3-4194-9D1E-A59A3DB71910}">
      <dsp:nvSpPr>
        <dsp:cNvPr id="0" name=""/>
        <dsp:cNvSpPr/>
      </dsp:nvSpPr>
      <dsp:spPr>
        <a:xfrm>
          <a:off x="954146" y="41012"/>
          <a:ext cx="9533462" cy="826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29" tIns="87429" rIns="87429" bIns="87429" numCol="1" spcCol="1270" anchor="ctr" anchorCtr="0">
          <a:noAutofit/>
        </a:bodyPr>
        <a:lstStyle/>
        <a:p>
          <a:pPr marL="0" lvl="0" indent="0" algn="l" defTabSz="622300">
            <a:lnSpc>
              <a:spcPct val="100000"/>
            </a:lnSpc>
            <a:spcBef>
              <a:spcPct val="0"/>
            </a:spcBef>
            <a:spcAft>
              <a:spcPct val="35000"/>
            </a:spcAft>
            <a:buNone/>
          </a:pPr>
          <a:r>
            <a:rPr lang="en-US" sz="1400" kern="1200"/>
            <a:t>In this project, we used data modeling to develop the most effective way to identify the results based on the accuracy rates of our four models, which include decision tree classifiers, random forest classification, and logistic regression. The best model for predicting the patient's heart illness is the one with the highest accuracy rate.</a:t>
          </a:r>
        </a:p>
      </dsp:txBody>
      <dsp:txXfrm>
        <a:off x="954146" y="41012"/>
        <a:ext cx="9533462" cy="826100"/>
      </dsp:txXfrm>
    </dsp:sp>
    <dsp:sp modelId="{C2569F67-42F4-4B15-8F25-36FA33DD9233}">
      <dsp:nvSpPr>
        <dsp:cNvPr id="0" name=""/>
        <dsp:cNvSpPr/>
      </dsp:nvSpPr>
      <dsp:spPr>
        <a:xfrm>
          <a:off x="0" y="1007725"/>
          <a:ext cx="10487609" cy="8261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73D874-81D4-40DE-AFE0-157E0FE89961}">
      <dsp:nvSpPr>
        <dsp:cNvPr id="0" name=""/>
        <dsp:cNvSpPr/>
      </dsp:nvSpPr>
      <dsp:spPr>
        <a:xfrm>
          <a:off x="249895" y="1193598"/>
          <a:ext cx="454355" cy="454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F6203-5574-4D33-804D-956A9263CEA9}">
      <dsp:nvSpPr>
        <dsp:cNvPr id="0" name=""/>
        <dsp:cNvSpPr/>
      </dsp:nvSpPr>
      <dsp:spPr>
        <a:xfrm>
          <a:off x="954146" y="1007725"/>
          <a:ext cx="9533462" cy="826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29" tIns="87429" rIns="87429" bIns="87429" numCol="1" spcCol="1270" anchor="ctr" anchorCtr="0">
          <a:noAutofit/>
        </a:bodyPr>
        <a:lstStyle/>
        <a:p>
          <a:pPr marL="0" lvl="0" indent="0" algn="l" defTabSz="622300">
            <a:lnSpc>
              <a:spcPct val="100000"/>
            </a:lnSpc>
            <a:spcBef>
              <a:spcPct val="0"/>
            </a:spcBef>
            <a:spcAft>
              <a:spcPct val="35000"/>
            </a:spcAft>
            <a:buNone/>
          </a:pPr>
          <a:r>
            <a:rPr lang="en-US" sz="1400" kern="1200"/>
            <a:t>This covers the following subjects: how we modified the data and added information to give clients accurate predictions.</a:t>
          </a:r>
        </a:p>
      </dsp:txBody>
      <dsp:txXfrm>
        <a:off x="954146" y="1007725"/>
        <a:ext cx="9533462" cy="826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87C79-026D-4E86-8A91-87C455143CFA}">
      <dsp:nvSpPr>
        <dsp:cNvPr id="0" name=""/>
        <dsp:cNvSpPr/>
      </dsp:nvSpPr>
      <dsp:spPr>
        <a:xfrm>
          <a:off x="0" y="2958"/>
          <a:ext cx="68311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A84603-0EDB-4AA1-998C-89D09B29777A}">
      <dsp:nvSpPr>
        <dsp:cNvPr id="0" name=""/>
        <dsp:cNvSpPr/>
      </dsp:nvSpPr>
      <dsp:spPr>
        <a:xfrm>
          <a:off x="0" y="2958"/>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t>
          </a:r>
          <a:r>
            <a:rPr lang="en-US" sz="1400" kern="1200">
              <a:hlinkClick xmlns:r="http://schemas.openxmlformats.org/officeDocument/2006/relationships" r:id="rId1"/>
            </a:rPr>
            <a:t>https://www.kaggle.com/kralmachine/analyzing-the-heart-disease</a:t>
          </a:r>
          <a:endParaRPr lang="en-US" sz="1400" kern="1200"/>
        </a:p>
      </dsp:txBody>
      <dsp:txXfrm>
        <a:off x="0" y="2958"/>
        <a:ext cx="6831118" cy="1008997"/>
      </dsp:txXfrm>
    </dsp:sp>
    <dsp:sp modelId="{9F77B84B-518A-479B-890D-4D2A06BA747A}">
      <dsp:nvSpPr>
        <dsp:cNvPr id="0" name=""/>
        <dsp:cNvSpPr/>
      </dsp:nvSpPr>
      <dsp:spPr>
        <a:xfrm>
          <a:off x="0" y="1011956"/>
          <a:ext cx="6831118" cy="0"/>
        </a:xfrm>
        <a:prstGeom prst="line">
          <a:avLst/>
        </a:prstGeom>
        <a:solidFill>
          <a:schemeClr val="accent2">
            <a:hueOff val="-659642"/>
            <a:satOff val="-501"/>
            <a:lumOff val="-510"/>
            <a:alphaOff val="0"/>
          </a:schemeClr>
        </a:solidFill>
        <a:ln w="12700" cap="flat" cmpd="sng" algn="ctr">
          <a:solidFill>
            <a:schemeClr val="accent2">
              <a:hueOff val="-659642"/>
              <a:satOff val="-501"/>
              <a:lumOff val="-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45C220-EB7F-4BBB-BEDE-89C5D2EE513F}">
      <dsp:nvSpPr>
        <dsp:cNvPr id="0" name=""/>
        <dsp:cNvSpPr/>
      </dsp:nvSpPr>
      <dsp:spPr>
        <a:xfrm>
          <a:off x="0" y="1011956"/>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t>
          </a:r>
          <a:r>
            <a:rPr lang="en-US" sz="1400" kern="1200">
              <a:hlinkClick xmlns:r="http://schemas.openxmlformats.org/officeDocument/2006/relationships" r:id="rId2"/>
            </a:rPr>
            <a:t>https://towardsdatascience.com/simple-linear-regression-model-using-python-machine-learning-eab7924d18b4</a:t>
          </a:r>
          <a:endParaRPr lang="en-US" sz="1400" kern="1200"/>
        </a:p>
      </dsp:txBody>
      <dsp:txXfrm>
        <a:off x="0" y="1011956"/>
        <a:ext cx="6831118" cy="1008997"/>
      </dsp:txXfrm>
    </dsp:sp>
    <dsp:sp modelId="{37E7C913-0F22-496E-881B-CBB3F79B0BAD}">
      <dsp:nvSpPr>
        <dsp:cNvPr id="0" name=""/>
        <dsp:cNvSpPr/>
      </dsp:nvSpPr>
      <dsp:spPr>
        <a:xfrm>
          <a:off x="0" y="2020953"/>
          <a:ext cx="6831118" cy="0"/>
        </a:xfrm>
        <a:prstGeom prst="line">
          <a:avLst/>
        </a:prstGeom>
        <a:solidFill>
          <a:schemeClr val="accent2">
            <a:hueOff val="-1319284"/>
            <a:satOff val="-1001"/>
            <a:lumOff val="-1020"/>
            <a:alphaOff val="0"/>
          </a:schemeClr>
        </a:solidFill>
        <a:ln w="12700" cap="flat" cmpd="sng" algn="ctr">
          <a:solidFill>
            <a:schemeClr val="accent2">
              <a:hueOff val="-1319284"/>
              <a:satOff val="-1001"/>
              <a:lumOff val="-1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2B828-7AD7-485A-948B-7F28F7976E19}">
      <dsp:nvSpPr>
        <dsp:cNvPr id="0" name=""/>
        <dsp:cNvSpPr/>
      </dsp:nvSpPr>
      <dsp:spPr>
        <a:xfrm>
          <a:off x="0" y="2020953"/>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t>
          </a:r>
          <a:r>
            <a:rPr lang="en-US" sz="1400" kern="1200">
              <a:hlinkClick xmlns:r="http://schemas.openxmlformats.org/officeDocument/2006/relationships" r:id="rId3"/>
            </a:rPr>
            <a:t>https://www.atmosera.com/blog/creating-a-simple-linear-regression-machine-learning-model-with-scikit-learn/</a:t>
          </a:r>
          <a:endParaRPr lang="en-US" sz="1400" kern="1200"/>
        </a:p>
      </dsp:txBody>
      <dsp:txXfrm>
        <a:off x="0" y="2020953"/>
        <a:ext cx="6831118" cy="1008997"/>
      </dsp:txXfrm>
    </dsp:sp>
    <dsp:sp modelId="{2F3247DA-21F1-48EC-9786-E779BFA7C852}">
      <dsp:nvSpPr>
        <dsp:cNvPr id="0" name=""/>
        <dsp:cNvSpPr/>
      </dsp:nvSpPr>
      <dsp:spPr>
        <a:xfrm>
          <a:off x="0" y="3029950"/>
          <a:ext cx="6831118" cy="0"/>
        </a:xfrm>
        <a:prstGeom prst="line">
          <a:avLst/>
        </a:prstGeom>
        <a:solidFill>
          <a:schemeClr val="accent2">
            <a:hueOff val="-1978926"/>
            <a:satOff val="-1502"/>
            <a:lumOff val="-1529"/>
            <a:alphaOff val="0"/>
          </a:schemeClr>
        </a:solidFill>
        <a:ln w="12700" cap="flat" cmpd="sng" algn="ctr">
          <a:solidFill>
            <a:schemeClr val="accent2">
              <a:hueOff val="-1978926"/>
              <a:satOff val="-1502"/>
              <a:lumOff val="-1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9D5131-1133-478B-B43B-CD09C94B5C09}">
      <dsp:nvSpPr>
        <dsp:cNvPr id="0" name=""/>
        <dsp:cNvSpPr/>
      </dsp:nvSpPr>
      <dsp:spPr>
        <a:xfrm>
          <a:off x="0" y="3029950"/>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t>
          </a:r>
          <a:r>
            <a:rPr lang="en-US" sz="1400" kern="1200">
              <a:hlinkClick xmlns:r="http://schemas.openxmlformats.org/officeDocument/2006/relationships" r:id="rId4"/>
            </a:rPr>
            <a:t>https://www.ibm.com/support/pages/producing-line-graph-dual-y-axes-spss-statistics</a:t>
          </a:r>
          <a:endParaRPr lang="en-US" sz="1400" kern="1200"/>
        </a:p>
      </dsp:txBody>
      <dsp:txXfrm>
        <a:off x="0" y="3029950"/>
        <a:ext cx="6831118" cy="1008997"/>
      </dsp:txXfrm>
    </dsp:sp>
    <dsp:sp modelId="{62E0928C-DDA3-450A-8BBF-279197761645}">
      <dsp:nvSpPr>
        <dsp:cNvPr id="0" name=""/>
        <dsp:cNvSpPr/>
      </dsp:nvSpPr>
      <dsp:spPr>
        <a:xfrm>
          <a:off x="0" y="4038947"/>
          <a:ext cx="6831118" cy="0"/>
        </a:xfrm>
        <a:prstGeom prst="line">
          <a:avLst/>
        </a:prstGeom>
        <a:solidFill>
          <a:schemeClr val="accent2">
            <a:hueOff val="-2638568"/>
            <a:satOff val="-2002"/>
            <a:lumOff val="-2039"/>
            <a:alphaOff val="0"/>
          </a:schemeClr>
        </a:solidFill>
        <a:ln w="12700" cap="flat" cmpd="sng" algn="ctr">
          <a:solidFill>
            <a:schemeClr val="accent2">
              <a:hueOff val="-2638568"/>
              <a:satOff val="-2002"/>
              <a:lumOff val="-2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4BAFD0-0110-42D7-98CF-4DF74F527086}">
      <dsp:nvSpPr>
        <dsp:cNvPr id="0" name=""/>
        <dsp:cNvSpPr/>
      </dsp:nvSpPr>
      <dsp:spPr>
        <a:xfrm>
          <a:off x="0" y="4038947"/>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t>
          </a:r>
          <a:r>
            <a:rPr lang="en-US" sz="1400" kern="1200">
              <a:hlinkClick xmlns:r="http://schemas.openxmlformats.org/officeDocument/2006/relationships" r:id="rId5"/>
            </a:rPr>
            <a:t>https://www.open.ac.uk/socialsciences/spsstutorial/files/tutorials/graphs.pdf</a:t>
          </a:r>
          <a:endParaRPr lang="en-US" sz="1400" kern="1200"/>
        </a:p>
      </dsp:txBody>
      <dsp:txXfrm>
        <a:off x="0" y="4038947"/>
        <a:ext cx="6831118" cy="1008997"/>
      </dsp:txXfrm>
    </dsp:sp>
    <dsp:sp modelId="{6F533E89-CB8B-44B6-87E1-8BDE73CEF00F}">
      <dsp:nvSpPr>
        <dsp:cNvPr id="0" name=""/>
        <dsp:cNvSpPr/>
      </dsp:nvSpPr>
      <dsp:spPr>
        <a:xfrm>
          <a:off x="0" y="5047944"/>
          <a:ext cx="6831118"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5A706-3C27-4A1C-AAC2-2E3359C1A29D}">
      <dsp:nvSpPr>
        <dsp:cNvPr id="0" name=""/>
        <dsp:cNvSpPr/>
      </dsp:nvSpPr>
      <dsp:spPr>
        <a:xfrm>
          <a:off x="0" y="5047944"/>
          <a:ext cx="6831118" cy="1008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t>
          </a:r>
          <a:r>
            <a:rPr lang="en-US" sz="1400" kern="1200">
              <a:hlinkClick xmlns:r="http://schemas.openxmlformats.org/officeDocument/2006/relationships" r:id="rId6"/>
            </a:rPr>
            <a:t>https://jakevdp.github.io/PythonDataScienceHandbook/</a:t>
          </a:r>
          <a:endParaRPr lang="en-US" sz="1400" kern="1200"/>
        </a:p>
      </dsp:txBody>
      <dsp:txXfrm>
        <a:off x="0" y="5047944"/>
        <a:ext cx="6831118" cy="10089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12/11/2022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6158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12/11/2022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0088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12/11/2022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0133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12/11/2022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8823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12/11/2022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3053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12/11/2022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4958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12/11/2022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5070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12/11/2022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4706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12/11/2022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0643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12/11/2022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0957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12/11/2022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4641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12/11/2022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130150722"/>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1" r:id="rId6"/>
    <p:sldLayoutId id="2147483927" r:id="rId7"/>
    <p:sldLayoutId id="2147483928" r:id="rId8"/>
    <p:sldLayoutId id="2147483929" r:id="rId9"/>
    <p:sldLayoutId id="2147483930" r:id="rId10"/>
    <p:sldLayoutId id="2147483932"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 name="Rectangle 25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54" name="Group 25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5" name="Straight Connector 25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85" name="Freeform: Shape 28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87" name="Freeform: Shape 28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89" name="Rectangle 28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1" name="Group 29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2" name="Straight Connector 29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2" name="Freeform: Shape 32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24" name="Group 32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25" name="Straight Connector 32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55" name="Rectangle 3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7" name="Rectangle 35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9" name="Right Triangle 35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Flowchart: Document 36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3" name="Group 36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364" name="Straight Connector 3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5757583" y="765967"/>
            <a:ext cx="6979022" cy="2296764"/>
          </a:xfrm>
        </p:spPr>
        <p:txBody>
          <a:bodyPr vert="horz" lIns="91440" tIns="45720" rIns="91440" bIns="45720" rtlCol="0" anchor="ctr">
            <a:normAutofit/>
          </a:bodyPr>
          <a:lstStyle/>
          <a:p>
            <a:pPr algn="l"/>
            <a:r>
              <a:rPr lang="en-US" sz="4400" spc="-50" baseline="0">
                <a:solidFill>
                  <a:schemeClr val="tx2"/>
                </a:solidFill>
              </a:rPr>
              <a:t>HEART DISEASE PREDICTION</a:t>
            </a:r>
          </a:p>
        </p:txBody>
      </p:sp>
      <p:pic>
        <p:nvPicPr>
          <p:cNvPr id="5" name="Picture 5" descr="Sunburst chart&#10;&#10;Description automatically generated">
            <a:extLst>
              <a:ext uri="{FF2B5EF4-FFF2-40B4-BE49-F238E27FC236}">
                <a16:creationId xmlns:a16="http://schemas.microsoft.com/office/drawing/2014/main" id="{3604863A-6224-8CFB-00CE-B677AF324D9A}"/>
              </a:ext>
            </a:extLst>
          </p:cNvPr>
          <p:cNvPicPr>
            <a:picLocks noChangeAspect="1"/>
          </p:cNvPicPr>
          <p:nvPr/>
        </p:nvPicPr>
        <p:blipFill rotWithShape="1">
          <a:blip r:embed="rId2"/>
          <a:srcRect l="19458" r="18592" b="1"/>
          <a:stretch/>
        </p:blipFill>
        <p:spPr>
          <a:xfrm>
            <a:off x="217222" y="953296"/>
            <a:ext cx="5009616" cy="5059447"/>
          </a:xfrm>
          <a:prstGeom prst="rect">
            <a:avLst/>
          </a:prstGeom>
        </p:spPr>
      </p:pic>
      <p:sp>
        <p:nvSpPr>
          <p:cNvPr id="7" name="Subtitle 6">
            <a:extLst>
              <a:ext uri="{FF2B5EF4-FFF2-40B4-BE49-F238E27FC236}">
                <a16:creationId xmlns:a16="http://schemas.microsoft.com/office/drawing/2014/main" id="{1FF0D038-C7EB-F57A-6A37-8BA7CB38020A}"/>
              </a:ext>
            </a:extLst>
          </p:cNvPr>
          <p:cNvSpPr>
            <a:spLocks noGrp="1"/>
          </p:cNvSpPr>
          <p:nvPr>
            <p:ph type="subTitle" idx="1"/>
          </p:nvPr>
        </p:nvSpPr>
        <p:spPr>
          <a:xfrm>
            <a:off x="2902324" y="-6256"/>
            <a:ext cx="9144000" cy="1655762"/>
          </a:xfrm>
        </p:spPr>
        <p:txBody>
          <a:bodyPr vert="horz" lIns="91440" tIns="45720" rIns="91440" bIns="45720" rtlCol="0" anchor="t">
            <a:normAutofit/>
          </a:bodyPr>
          <a:lstStyle/>
          <a:p>
            <a:r>
              <a:rPr lang="en-US" b="1" cap="all" dirty="0">
                <a:solidFill>
                  <a:schemeClr val="tx1"/>
                </a:solidFill>
                <a:ea typeface="+mn-lt"/>
                <a:cs typeface="+mn-lt"/>
              </a:rPr>
              <a:t>DSCI 6007-02</a:t>
            </a:r>
            <a:br>
              <a:rPr lang="en-US" b="1" cap="all" dirty="0">
                <a:ea typeface="+mn-lt"/>
                <a:cs typeface="+mn-lt"/>
              </a:rPr>
            </a:br>
            <a:r>
              <a:rPr lang="en-US" b="1" cap="all" dirty="0">
                <a:solidFill>
                  <a:schemeClr val="tx1"/>
                </a:solidFill>
                <a:ea typeface="+mn-lt"/>
                <a:cs typeface="+mn-lt"/>
              </a:rPr>
              <a:t>  DISTRIBUTED AND SCALABALE DATA ENGINEERING</a:t>
            </a:r>
            <a:endParaRPr lang="en-US" b="1">
              <a:solidFill>
                <a:schemeClr val="tx1"/>
              </a:solidFill>
            </a:endParaRPr>
          </a:p>
        </p:txBody>
      </p:sp>
      <p:sp>
        <p:nvSpPr>
          <p:cNvPr id="8" name="TextBox 7">
            <a:extLst>
              <a:ext uri="{FF2B5EF4-FFF2-40B4-BE49-F238E27FC236}">
                <a16:creationId xmlns:a16="http://schemas.microsoft.com/office/drawing/2014/main" id="{83BB134A-1CC9-A376-6234-20267FA20DAE}"/>
              </a:ext>
            </a:extLst>
          </p:cNvPr>
          <p:cNvSpPr txBox="1"/>
          <p:nvPr/>
        </p:nvSpPr>
        <p:spPr>
          <a:xfrm>
            <a:off x="7690035" y="3826808"/>
            <a:ext cx="4226298"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cap="all" dirty="0">
                <a:solidFill>
                  <a:schemeClr val="accent2">
                    <a:lumMod val="50000"/>
                  </a:schemeClr>
                </a:solidFill>
                <a:ea typeface="+mn-lt"/>
                <a:cs typeface="+mn-lt"/>
              </a:rPr>
              <a:t>Team 9</a:t>
            </a:r>
          </a:p>
          <a:p>
            <a:r>
              <a:rPr lang="en-US" sz="2000" b="1" cap="all" dirty="0">
                <a:ea typeface="+mn-lt"/>
                <a:cs typeface="+mn-lt"/>
              </a:rPr>
              <a:t>PRATHYUSHA BEEMANABOINA</a:t>
            </a:r>
            <a:endParaRPr lang="en-US" sz="2000" b="1"/>
          </a:p>
          <a:p>
            <a:r>
              <a:rPr lang="en-US" sz="2000" b="1" cap="all" dirty="0">
                <a:ea typeface="+mn-lt"/>
                <a:cs typeface="+mn-lt"/>
              </a:rPr>
              <a:t>VARSHITHA DANE</a:t>
            </a:r>
            <a:endParaRPr lang="en-US" sz="2000" b="1"/>
          </a:p>
          <a:p>
            <a:r>
              <a:rPr lang="en-US" sz="2000" b="1" cap="all" dirty="0">
                <a:ea typeface="+mn-lt"/>
                <a:cs typeface="+mn-lt"/>
              </a:rPr>
              <a:t>SIRAJUDDIN MOHAMMED</a:t>
            </a:r>
            <a:endParaRPr lang="en-US" sz="2000" b="1"/>
          </a:p>
          <a:p>
            <a:r>
              <a:rPr lang="en-US" sz="2000" b="1" cap="all" dirty="0">
                <a:ea typeface="+mn-lt"/>
                <a:cs typeface="+mn-lt"/>
              </a:rPr>
              <a:t>MANI KUMAR</a:t>
            </a:r>
            <a:endParaRPr lang="en-US" sz="2000" b="1"/>
          </a:p>
          <a:p>
            <a:r>
              <a:rPr lang="en-US" sz="2000" b="1" cap="all" dirty="0">
                <a:ea typeface="+mn-lt"/>
                <a:cs typeface="+mn-lt"/>
              </a:rPr>
              <a:t>NIKHIL SAI</a:t>
            </a:r>
            <a:endParaRPr lang="en-US" sz="2000" b="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5" y="4554328"/>
            <a:ext cx="12228056"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8611C463-BE6B-F512-F325-50FE31A8C00E}"/>
              </a:ext>
            </a:extLst>
          </p:cNvPr>
          <p:cNvSpPr>
            <a:spLocks noGrp="1"/>
          </p:cNvSpPr>
          <p:nvPr>
            <p:ph idx="1"/>
          </p:nvPr>
        </p:nvSpPr>
        <p:spPr>
          <a:xfrm>
            <a:off x="1021977" y="541847"/>
            <a:ext cx="10061506" cy="2972674"/>
          </a:xfrm>
        </p:spPr>
        <p:txBody>
          <a:bodyPr vert="horz" lIns="91440" tIns="45720" rIns="91440" bIns="45720" rtlCol="0" anchor="t">
            <a:normAutofit/>
          </a:bodyPr>
          <a:lstStyle/>
          <a:p>
            <a:pPr>
              <a:lnSpc>
                <a:spcPct val="100000"/>
              </a:lnSpc>
            </a:pPr>
            <a:endParaRPr lang="en-US" sz="1100">
              <a:solidFill>
                <a:schemeClr val="tx2"/>
              </a:solidFill>
            </a:endParaRPr>
          </a:p>
          <a:p>
            <a:pPr>
              <a:lnSpc>
                <a:spcPct val="100000"/>
              </a:lnSpc>
            </a:pPr>
            <a:r>
              <a:rPr lang="en-US" sz="2000" b="1" dirty="0">
                <a:solidFill>
                  <a:schemeClr val="tx2"/>
                </a:solidFill>
                <a:ea typeface="+mn-lt"/>
                <a:cs typeface="+mn-lt"/>
              </a:rPr>
              <a:t>We are performing a train test split on our dataset. We are providing the test size as 0.20, that means our training sample contains 320 training set and test sample contains 80 test set.</a:t>
            </a:r>
            <a:endParaRPr lang="en-US" sz="2000" b="1">
              <a:solidFill>
                <a:schemeClr val="tx2"/>
              </a:solidFill>
            </a:endParaRPr>
          </a:p>
          <a:p>
            <a:pPr>
              <a:lnSpc>
                <a:spcPct val="100000"/>
              </a:lnSpc>
              <a:buClr>
                <a:srgbClr val="FFFFFF"/>
              </a:buClr>
            </a:pPr>
            <a:r>
              <a:rPr lang="en-US" sz="2000" b="1" dirty="0">
                <a:solidFill>
                  <a:schemeClr val="tx2"/>
                </a:solidFill>
                <a:ea typeface="+mn-lt"/>
                <a:cs typeface="+mn-lt"/>
              </a:rPr>
              <a:t>And then we train the models on the training set and then we predicted the test results. Then we compared the predicted value and actual value</a:t>
            </a:r>
            <a:endParaRPr lang="en-US" sz="2000" b="1">
              <a:solidFill>
                <a:schemeClr val="tx2"/>
              </a:solidFill>
            </a:endParaRPr>
          </a:p>
          <a:p>
            <a:pPr>
              <a:lnSpc>
                <a:spcPct val="100000"/>
              </a:lnSpc>
              <a:buClr>
                <a:srgbClr val="FFFFFF"/>
              </a:buClr>
            </a:pPr>
            <a:r>
              <a:rPr lang="en-US" sz="2000" b="1" dirty="0">
                <a:solidFill>
                  <a:schemeClr val="tx2"/>
                </a:solidFill>
                <a:ea typeface="+mn-lt"/>
                <a:cs typeface="+mn-lt"/>
              </a:rPr>
              <a:t>And then we train the models on the training set and then we predicted the test results. Then we compared the predicted value and actual value</a:t>
            </a:r>
            <a:endParaRPr lang="en-US" sz="2000" b="1">
              <a:solidFill>
                <a:schemeClr val="tx2"/>
              </a:solidFill>
            </a:endParaRPr>
          </a:p>
        </p:txBody>
      </p:sp>
      <p:pic>
        <p:nvPicPr>
          <p:cNvPr id="5" name="Picture 5" descr="Text&#10;&#10;Description automatically generated">
            <a:extLst>
              <a:ext uri="{FF2B5EF4-FFF2-40B4-BE49-F238E27FC236}">
                <a16:creationId xmlns:a16="http://schemas.microsoft.com/office/drawing/2014/main" id="{DCD91F70-97F6-36BD-A48B-D53500372CBA}"/>
              </a:ext>
            </a:extLst>
          </p:cNvPr>
          <p:cNvPicPr>
            <a:picLocks noChangeAspect="1"/>
          </p:cNvPicPr>
          <p:nvPr/>
        </p:nvPicPr>
        <p:blipFill>
          <a:blip r:embed="rId2"/>
          <a:stretch>
            <a:fillRect/>
          </a:stretch>
        </p:blipFill>
        <p:spPr>
          <a:xfrm>
            <a:off x="178792" y="4279038"/>
            <a:ext cx="5830822" cy="962086"/>
          </a:xfrm>
          <a:prstGeom prst="rect">
            <a:avLst/>
          </a:prstGeom>
        </p:spPr>
      </p:pic>
      <p:pic>
        <p:nvPicPr>
          <p:cNvPr id="6" name="Picture 6" descr="Text&#10;&#10;Description automatically generated">
            <a:extLst>
              <a:ext uri="{FF2B5EF4-FFF2-40B4-BE49-F238E27FC236}">
                <a16:creationId xmlns:a16="http://schemas.microsoft.com/office/drawing/2014/main" id="{B55C02A9-D39F-2308-FCA3-824CAD473E07}"/>
              </a:ext>
            </a:extLst>
          </p:cNvPr>
          <p:cNvPicPr>
            <a:picLocks noChangeAspect="1"/>
          </p:cNvPicPr>
          <p:nvPr/>
        </p:nvPicPr>
        <p:blipFill>
          <a:blip r:embed="rId3"/>
          <a:stretch>
            <a:fillRect/>
          </a:stretch>
        </p:blipFill>
        <p:spPr>
          <a:xfrm>
            <a:off x="6160816" y="4337346"/>
            <a:ext cx="5830822" cy="845470"/>
          </a:xfrm>
          <a:prstGeom prst="rect">
            <a:avLst/>
          </a:prstGeom>
        </p:spPr>
      </p:pic>
    </p:spTree>
    <p:extLst>
      <p:ext uri="{BB962C8B-B14F-4D97-AF65-F5344CB8AC3E}">
        <p14:creationId xmlns:p14="http://schemas.microsoft.com/office/powerpoint/2010/main" val="182477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3" name="Group 15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4" name="Straight Connector 15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4" name="Freeform: Shape 18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6" name="Freeform: Shape 18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8" name="Rectangle 18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0" name="Group 18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1" name="Straight Connector 19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1" name="Freeform: Shape 22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23" name="Group 22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4" name="Straight Connector 22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54" name="Rectangle 25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6" name="Rectangle 25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8" name="Right Triangle 257">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lowchart: Document 259">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262" name="Group 261">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3" name="Straight Connector 262">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396E223-3D77-6D9D-E389-2C5F0E021E23}"/>
              </a:ext>
            </a:extLst>
          </p:cNvPr>
          <p:cNvSpPr>
            <a:spLocks noGrp="1"/>
          </p:cNvSpPr>
          <p:nvPr>
            <p:ph type="title"/>
          </p:nvPr>
        </p:nvSpPr>
        <p:spPr>
          <a:xfrm>
            <a:off x="285053" y="836314"/>
            <a:ext cx="5555624" cy="2232199"/>
          </a:xfrm>
        </p:spPr>
        <p:txBody>
          <a:bodyPr vert="horz" lIns="91440" tIns="45720" rIns="91440" bIns="45720" rtlCol="0" anchor="t">
            <a:normAutofit/>
          </a:bodyPr>
          <a:lstStyle/>
          <a:p>
            <a:r>
              <a:rPr lang="en-US" sz="5400" cap="all">
                <a:solidFill>
                  <a:schemeClr val="tx2"/>
                </a:solidFill>
              </a:rPr>
              <a:t>Evaluation:-</a:t>
            </a:r>
            <a:endParaRPr lang="en-US" sz="5400">
              <a:solidFill>
                <a:schemeClr val="tx2"/>
              </a:solidFill>
            </a:endParaRPr>
          </a:p>
        </p:txBody>
      </p:sp>
      <p:pic>
        <p:nvPicPr>
          <p:cNvPr id="4" name="Picture 4" descr="Graphical user interface, text, application&#10;&#10;Description automatically generated">
            <a:extLst>
              <a:ext uri="{FF2B5EF4-FFF2-40B4-BE49-F238E27FC236}">
                <a16:creationId xmlns:a16="http://schemas.microsoft.com/office/drawing/2014/main" id="{B8CE5837-EC61-A714-18CE-DC0B847D3E8D}"/>
              </a:ext>
            </a:extLst>
          </p:cNvPr>
          <p:cNvPicPr>
            <a:picLocks noChangeAspect="1"/>
          </p:cNvPicPr>
          <p:nvPr/>
        </p:nvPicPr>
        <p:blipFill>
          <a:blip r:embed="rId2"/>
          <a:stretch>
            <a:fillRect/>
          </a:stretch>
        </p:blipFill>
        <p:spPr>
          <a:xfrm>
            <a:off x="205216" y="2220100"/>
            <a:ext cx="6572316" cy="2880709"/>
          </a:xfrm>
          <a:prstGeom prst="rect">
            <a:avLst/>
          </a:prstGeom>
        </p:spPr>
      </p:pic>
      <p:sp>
        <p:nvSpPr>
          <p:cNvPr id="5" name="TextBox 4">
            <a:extLst>
              <a:ext uri="{FF2B5EF4-FFF2-40B4-BE49-F238E27FC236}">
                <a16:creationId xmlns:a16="http://schemas.microsoft.com/office/drawing/2014/main" id="{A23FCC26-43DF-5C19-66D6-CD98B93E1F4C}"/>
              </a:ext>
            </a:extLst>
          </p:cNvPr>
          <p:cNvSpPr txBox="1"/>
          <p:nvPr/>
        </p:nvSpPr>
        <p:spPr>
          <a:xfrm>
            <a:off x="6330807" y="403831"/>
            <a:ext cx="4705575"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Final point, which is also rather significant.</a:t>
            </a:r>
            <a:endParaRPr lang="en-US" sz="2000" b="1"/>
          </a:p>
          <a:p>
            <a:r>
              <a:rPr lang="en-US" sz="2000" b="1" dirty="0">
                <a:ea typeface="+mn-lt"/>
                <a:cs typeface="+mn-lt"/>
              </a:rPr>
              <a:t>We go through numerous stages during the evaluation process, including:</a:t>
            </a:r>
            <a:endParaRPr lang="en-US" sz="2000" b="1"/>
          </a:p>
          <a:p>
            <a:r>
              <a:rPr lang="en-US" sz="2000" b="1" dirty="0">
                <a:ea typeface="+mn-lt"/>
                <a:cs typeface="+mn-lt"/>
              </a:rPr>
              <a:t>By performing multiple analyses on the raw csv file using different software programs and uploading the data to Jupiter notebook, we can anticipate the output value (class).</a:t>
            </a:r>
            <a:endParaRPr lang="en-US" sz="2000" b="1"/>
          </a:p>
          <a:p>
            <a:r>
              <a:rPr lang="en-US" sz="2000" b="1" dirty="0">
                <a:ea typeface="+mn-lt"/>
                <a:cs typeface="+mn-lt"/>
              </a:rPr>
              <a:t>After modeling each method, we calculated the four models' accuracy ratings. Of the three models, Random Forest has the best accuracy rating (90.16%), followed by Logistic Regression (85.25%). Decision trees, with an accuracy rate of 81.97%, had the lowest accuracy rate.</a:t>
            </a:r>
            <a:endParaRPr lang="en-US" sz="2000" b="1"/>
          </a:p>
        </p:txBody>
      </p:sp>
    </p:spTree>
    <p:extLst>
      <p:ext uri="{BB962C8B-B14F-4D97-AF65-F5344CB8AC3E}">
        <p14:creationId xmlns:p14="http://schemas.microsoft.com/office/powerpoint/2010/main" val="109072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396FED2-45F7-8800-47EB-4ED05C42B4CF}"/>
              </a:ext>
            </a:extLst>
          </p:cNvPr>
          <p:cNvSpPr>
            <a:spLocks noGrp="1"/>
          </p:cNvSpPr>
          <p:nvPr>
            <p:ph type="title"/>
          </p:nvPr>
        </p:nvSpPr>
        <p:spPr>
          <a:xfrm>
            <a:off x="3496442" y="-1180473"/>
            <a:ext cx="10754527" cy="2228755"/>
          </a:xfrm>
        </p:spPr>
        <p:txBody>
          <a:bodyPr anchor="b">
            <a:normAutofit/>
          </a:bodyPr>
          <a:lstStyle/>
          <a:p>
            <a:r>
              <a:rPr lang="en-US" cap="all">
                <a:solidFill>
                  <a:schemeClr val="tx2"/>
                </a:solidFill>
                <a:ea typeface="+mj-lt"/>
                <a:cs typeface="+mj-lt"/>
              </a:rPr>
              <a:t>Visualization </a:t>
            </a:r>
            <a:endParaRPr lang="en-US">
              <a:solidFill>
                <a:schemeClr val="tx2"/>
              </a:solidFill>
            </a:endParaRPr>
          </a:p>
        </p:txBody>
      </p:sp>
      <p:sp>
        <p:nvSpPr>
          <p:cNvPr id="3" name="Content Placeholder 2">
            <a:extLst>
              <a:ext uri="{FF2B5EF4-FFF2-40B4-BE49-F238E27FC236}">
                <a16:creationId xmlns:a16="http://schemas.microsoft.com/office/drawing/2014/main" id="{51557B46-52E5-E981-B11D-0C40BD07DF60}"/>
              </a:ext>
            </a:extLst>
          </p:cNvPr>
          <p:cNvSpPr>
            <a:spLocks noGrp="1"/>
          </p:cNvSpPr>
          <p:nvPr>
            <p:ph idx="1"/>
          </p:nvPr>
        </p:nvSpPr>
        <p:spPr>
          <a:xfrm>
            <a:off x="1368097" y="997909"/>
            <a:ext cx="8571851" cy="2517852"/>
          </a:xfrm>
        </p:spPr>
        <p:txBody>
          <a:bodyPr anchor="t">
            <a:normAutofit fontScale="70000" lnSpcReduction="20000"/>
          </a:bodyPr>
          <a:lstStyle/>
          <a:p>
            <a:r>
              <a:rPr lang="en-US" sz="1800" dirty="0">
                <a:solidFill>
                  <a:schemeClr val="tx1"/>
                </a:solidFill>
                <a:ea typeface="+mn-lt"/>
                <a:cs typeface="+mn-lt"/>
              </a:rPr>
              <a:t>•As the image that describes the what and how the page works.</a:t>
            </a:r>
            <a:endParaRPr lang="en-US" sz="1800" dirty="0">
              <a:solidFill>
                <a:schemeClr val="tx1"/>
              </a:solidFill>
            </a:endParaRPr>
          </a:p>
          <a:p>
            <a:pPr>
              <a:buClr>
                <a:srgbClr val="FFFFFF"/>
              </a:buClr>
            </a:pPr>
            <a:r>
              <a:rPr lang="en-US" sz="1800" dirty="0">
                <a:solidFill>
                  <a:schemeClr val="tx1"/>
                </a:solidFill>
                <a:ea typeface="+mn-lt"/>
                <a:cs typeface="+mn-lt"/>
              </a:rPr>
              <a:t>•First the user required to provide the accurate data in respective positions.</a:t>
            </a:r>
            <a:endParaRPr lang="en-US">
              <a:solidFill>
                <a:schemeClr val="tx1"/>
              </a:solidFill>
            </a:endParaRPr>
          </a:p>
          <a:p>
            <a:pPr>
              <a:buClr>
                <a:srgbClr val="FFFFFF"/>
              </a:buClr>
            </a:pPr>
            <a:r>
              <a:rPr lang="en-US" sz="1800" dirty="0">
                <a:solidFill>
                  <a:schemeClr val="tx1"/>
                </a:solidFill>
                <a:ea typeface="+mn-lt"/>
                <a:cs typeface="+mn-lt"/>
              </a:rPr>
              <a:t>•For a sample output we described a required info.</a:t>
            </a:r>
            <a:endParaRPr lang="en-US">
              <a:solidFill>
                <a:schemeClr val="tx1"/>
              </a:solidFill>
            </a:endParaRPr>
          </a:p>
          <a:p>
            <a:pPr>
              <a:buClr>
                <a:srgbClr val="FFFFFF"/>
              </a:buClr>
            </a:pPr>
            <a:r>
              <a:rPr lang="en-US" sz="1800" dirty="0">
                <a:solidFill>
                  <a:schemeClr val="tx1"/>
                </a:solidFill>
                <a:ea typeface="+mn-lt"/>
                <a:cs typeface="+mn-lt"/>
              </a:rPr>
              <a:t>•After that the webpage will revert the data to source code and produce the predicated heart conduction class that a user is present. The output we produced from the sample data the provided in the previous stage</a:t>
            </a:r>
            <a:endParaRPr lang="en-US">
              <a:solidFill>
                <a:schemeClr val="tx1"/>
              </a:solidFill>
            </a:endParaRPr>
          </a:p>
          <a:p>
            <a:pPr>
              <a:buClr>
                <a:srgbClr val="FFFFFF"/>
              </a:buClr>
            </a:pPr>
            <a:r>
              <a:rPr lang="en-US" sz="1800" dirty="0">
                <a:solidFill>
                  <a:schemeClr val="tx1"/>
                </a:solidFill>
                <a:ea typeface="+mn-lt"/>
                <a:cs typeface="+mn-lt"/>
              </a:rPr>
              <a:t>•The output data indicates one out of two described class , such as:</a:t>
            </a:r>
            <a:endParaRPr lang="en-US">
              <a:solidFill>
                <a:schemeClr val="tx1"/>
              </a:solidFill>
            </a:endParaRPr>
          </a:p>
          <a:p>
            <a:pPr>
              <a:buClr>
                <a:srgbClr val="FFFFFF"/>
              </a:buClr>
            </a:pPr>
            <a:r>
              <a:rPr lang="en-US" sz="1800" dirty="0">
                <a:solidFill>
                  <a:schemeClr val="tx1"/>
                </a:solidFill>
                <a:ea typeface="+mn-lt"/>
                <a:cs typeface="+mn-lt"/>
              </a:rPr>
              <a:t>•Output-0 which indicates no heart disease</a:t>
            </a:r>
            <a:endParaRPr lang="en-US">
              <a:solidFill>
                <a:schemeClr val="tx1"/>
              </a:solidFill>
            </a:endParaRPr>
          </a:p>
          <a:p>
            <a:pPr>
              <a:buClr>
                <a:srgbClr val="FFFFFF"/>
              </a:buClr>
            </a:pPr>
            <a:r>
              <a:rPr lang="en-US" sz="1800" dirty="0">
                <a:solidFill>
                  <a:schemeClr val="tx1"/>
                </a:solidFill>
                <a:ea typeface="+mn-lt"/>
                <a:cs typeface="+mn-lt"/>
              </a:rPr>
              <a:t>•Output-1 which indicates there is heart disease</a:t>
            </a:r>
            <a:endParaRPr lang="en-US">
              <a:solidFill>
                <a:schemeClr val="tx1"/>
              </a:solidFill>
            </a:endParaRPr>
          </a:p>
          <a:p>
            <a:pPr>
              <a:buClr>
                <a:srgbClr val="FFFFFF"/>
              </a:buClr>
            </a:pPr>
            <a:endParaRPr lang="en-US" sz="1800" dirty="0">
              <a:solidFill>
                <a:schemeClr val="tx1"/>
              </a:solidFill>
            </a:endParaRPr>
          </a:p>
        </p:txBody>
      </p:sp>
      <p:pic>
        <p:nvPicPr>
          <p:cNvPr id="4" name="Picture 4">
            <a:extLst>
              <a:ext uri="{FF2B5EF4-FFF2-40B4-BE49-F238E27FC236}">
                <a16:creationId xmlns:a16="http://schemas.microsoft.com/office/drawing/2014/main" id="{60926D18-CB7C-C3FF-ACB0-283659AF7274}"/>
              </a:ext>
            </a:extLst>
          </p:cNvPr>
          <p:cNvPicPr>
            <a:picLocks noChangeAspect="1"/>
          </p:cNvPicPr>
          <p:nvPr/>
        </p:nvPicPr>
        <p:blipFill>
          <a:blip r:embed="rId2"/>
          <a:stretch>
            <a:fillRect/>
          </a:stretch>
        </p:blipFill>
        <p:spPr>
          <a:xfrm>
            <a:off x="8592898" y="3377324"/>
            <a:ext cx="1829169" cy="3273973"/>
          </a:xfrm>
          <a:prstGeom prst="rect">
            <a:avLst/>
          </a:prstGeom>
        </p:spPr>
      </p:pic>
      <p:sp>
        <p:nvSpPr>
          <p:cNvPr id="5" name="TextBox 4">
            <a:extLst>
              <a:ext uri="{FF2B5EF4-FFF2-40B4-BE49-F238E27FC236}">
                <a16:creationId xmlns:a16="http://schemas.microsoft.com/office/drawing/2014/main" id="{79498316-DA0E-0E71-EC50-731848FEBB6C}"/>
              </a:ext>
            </a:extLst>
          </p:cNvPr>
          <p:cNvSpPr txBox="1"/>
          <p:nvPr/>
        </p:nvSpPr>
        <p:spPr>
          <a:xfrm>
            <a:off x="8421414" y="2999827"/>
            <a:ext cx="2239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REQUIRED INFO</a:t>
            </a:r>
          </a:p>
        </p:txBody>
      </p:sp>
      <p:pic>
        <p:nvPicPr>
          <p:cNvPr id="6" name="Picture 6" descr="A picture containing calendar&#10;&#10;Description automatically generated">
            <a:extLst>
              <a:ext uri="{FF2B5EF4-FFF2-40B4-BE49-F238E27FC236}">
                <a16:creationId xmlns:a16="http://schemas.microsoft.com/office/drawing/2014/main" id="{284CC838-6253-82DB-33CF-3F059C32760D}"/>
              </a:ext>
            </a:extLst>
          </p:cNvPr>
          <p:cNvPicPr>
            <a:picLocks noChangeAspect="1"/>
          </p:cNvPicPr>
          <p:nvPr/>
        </p:nvPicPr>
        <p:blipFill>
          <a:blip r:embed="rId3"/>
          <a:stretch>
            <a:fillRect/>
          </a:stretch>
        </p:blipFill>
        <p:spPr>
          <a:xfrm>
            <a:off x="6258199" y="3577787"/>
            <a:ext cx="1961603" cy="2855530"/>
          </a:xfrm>
          <a:prstGeom prst="rect">
            <a:avLst/>
          </a:prstGeom>
        </p:spPr>
      </p:pic>
      <p:sp>
        <p:nvSpPr>
          <p:cNvPr id="7" name="TextBox 6">
            <a:extLst>
              <a:ext uri="{FF2B5EF4-FFF2-40B4-BE49-F238E27FC236}">
                <a16:creationId xmlns:a16="http://schemas.microsoft.com/office/drawing/2014/main" id="{8CD0B918-A71D-FEE6-371F-A4FC6CC55D0E}"/>
              </a:ext>
            </a:extLst>
          </p:cNvPr>
          <p:cNvSpPr txBox="1"/>
          <p:nvPr/>
        </p:nvSpPr>
        <p:spPr>
          <a:xfrm>
            <a:off x="6260224" y="3012965"/>
            <a:ext cx="24319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SAMPLE DATA</a:t>
            </a:r>
          </a:p>
        </p:txBody>
      </p:sp>
      <p:pic>
        <p:nvPicPr>
          <p:cNvPr id="9" name="Picture 10">
            <a:extLst>
              <a:ext uri="{FF2B5EF4-FFF2-40B4-BE49-F238E27FC236}">
                <a16:creationId xmlns:a16="http://schemas.microsoft.com/office/drawing/2014/main" id="{513B1432-5F76-3495-F723-C5046DA16C20}"/>
              </a:ext>
            </a:extLst>
          </p:cNvPr>
          <p:cNvPicPr>
            <a:picLocks noChangeAspect="1"/>
          </p:cNvPicPr>
          <p:nvPr/>
        </p:nvPicPr>
        <p:blipFill>
          <a:blip r:embed="rId4"/>
          <a:stretch>
            <a:fillRect/>
          </a:stretch>
        </p:blipFill>
        <p:spPr>
          <a:xfrm>
            <a:off x="3975101" y="3690772"/>
            <a:ext cx="1684284" cy="2699626"/>
          </a:xfrm>
          <a:prstGeom prst="rect">
            <a:avLst/>
          </a:prstGeom>
        </p:spPr>
      </p:pic>
      <p:sp>
        <p:nvSpPr>
          <p:cNvPr id="11" name="TextBox 10">
            <a:extLst>
              <a:ext uri="{FF2B5EF4-FFF2-40B4-BE49-F238E27FC236}">
                <a16:creationId xmlns:a16="http://schemas.microsoft.com/office/drawing/2014/main" id="{54962807-8149-32C4-1F31-0320F4959AA0}"/>
              </a:ext>
            </a:extLst>
          </p:cNvPr>
          <p:cNvSpPr txBox="1"/>
          <p:nvPr/>
        </p:nvSpPr>
        <p:spPr>
          <a:xfrm>
            <a:off x="4182240" y="3247258"/>
            <a:ext cx="16349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OUTPUT</a:t>
            </a:r>
          </a:p>
        </p:txBody>
      </p:sp>
      <p:pic>
        <p:nvPicPr>
          <p:cNvPr id="13" name="Picture 14">
            <a:extLst>
              <a:ext uri="{FF2B5EF4-FFF2-40B4-BE49-F238E27FC236}">
                <a16:creationId xmlns:a16="http://schemas.microsoft.com/office/drawing/2014/main" id="{3B66D2E0-31B4-6FFF-9D4D-870B5767E0C3}"/>
              </a:ext>
            </a:extLst>
          </p:cNvPr>
          <p:cNvPicPr>
            <a:picLocks noChangeAspect="1"/>
          </p:cNvPicPr>
          <p:nvPr/>
        </p:nvPicPr>
        <p:blipFill>
          <a:blip r:embed="rId5"/>
          <a:stretch>
            <a:fillRect/>
          </a:stretch>
        </p:blipFill>
        <p:spPr>
          <a:xfrm>
            <a:off x="1448676" y="4487635"/>
            <a:ext cx="2261476" cy="589145"/>
          </a:xfrm>
          <a:prstGeom prst="rect">
            <a:avLst/>
          </a:prstGeom>
        </p:spPr>
      </p:pic>
    </p:spTree>
    <p:extLst>
      <p:ext uri="{BB962C8B-B14F-4D97-AF65-F5344CB8AC3E}">
        <p14:creationId xmlns:p14="http://schemas.microsoft.com/office/powerpoint/2010/main" val="86223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B73489-D0E4-4C8B-884B-43A00CCD3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CC6C721-627E-376B-3165-E4D0563CAD86}"/>
              </a:ext>
            </a:extLst>
          </p:cNvPr>
          <p:cNvSpPr>
            <a:spLocks noGrp="1"/>
          </p:cNvSpPr>
          <p:nvPr>
            <p:ph type="title"/>
          </p:nvPr>
        </p:nvSpPr>
        <p:spPr>
          <a:xfrm>
            <a:off x="457200" y="725469"/>
            <a:ext cx="4952999" cy="2247614"/>
          </a:xfrm>
        </p:spPr>
        <p:txBody>
          <a:bodyPr>
            <a:normAutofit/>
          </a:bodyPr>
          <a:lstStyle/>
          <a:p>
            <a:r>
              <a:rPr lang="en-US" b="1" cap="all" dirty="0">
                <a:ea typeface="+mj-lt"/>
                <a:cs typeface="+mj-lt"/>
              </a:rPr>
              <a:t>conclusion</a:t>
            </a:r>
            <a:endParaRPr lang="en-US"/>
          </a:p>
          <a:p>
            <a:endParaRPr lang="en-US" dirty="0">
              <a:cs typeface="Posterama"/>
            </a:endParaRPr>
          </a:p>
        </p:txBody>
      </p:sp>
      <p:sp>
        <p:nvSpPr>
          <p:cNvPr id="3" name="Content Placeholder 2">
            <a:extLst>
              <a:ext uri="{FF2B5EF4-FFF2-40B4-BE49-F238E27FC236}">
                <a16:creationId xmlns:a16="http://schemas.microsoft.com/office/drawing/2014/main" id="{BF829D2C-FA4F-2639-0A82-5723FFE68C7C}"/>
              </a:ext>
            </a:extLst>
          </p:cNvPr>
          <p:cNvSpPr>
            <a:spLocks noGrp="1"/>
          </p:cNvSpPr>
          <p:nvPr>
            <p:ph idx="1"/>
          </p:nvPr>
        </p:nvSpPr>
        <p:spPr>
          <a:xfrm>
            <a:off x="457200" y="3264832"/>
            <a:ext cx="4952999" cy="3009494"/>
          </a:xfrm>
        </p:spPr>
        <p:txBody>
          <a:bodyPr vert="horz" lIns="91440" tIns="45720" rIns="91440" bIns="45720" rtlCol="0">
            <a:normAutofit/>
          </a:bodyPr>
          <a:lstStyle/>
          <a:p>
            <a:r>
              <a:rPr lang="en-US" sz="1700">
                <a:ea typeface="+mn-lt"/>
                <a:cs typeface="+mn-lt"/>
              </a:rPr>
              <a:t>Medical organizations can determine if patients are likely to have any cardiac ailments in the future using such very accurate models.</a:t>
            </a:r>
            <a:endParaRPr lang="en-US" sz="1700"/>
          </a:p>
          <a:p>
            <a:pPr>
              <a:buClr>
                <a:srgbClr val="FFFFFF"/>
              </a:buClr>
            </a:pPr>
            <a:r>
              <a:rPr lang="en-US" sz="1700">
                <a:ea typeface="+mn-lt"/>
                <a:cs typeface="+mn-lt"/>
              </a:rPr>
              <a:t>Such models can be used to a variety of medical illnesses, including cancer, diabetes, and patient mental health.</a:t>
            </a:r>
            <a:endParaRPr lang="en-US" sz="1700"/>
          </a:p>
          <a:p>
            <a:pPr>
              <a:buClr>
                <a:srgbClr val="FFFFFF"/>
              </a:buClr>
            </a:pPr>
            <a:r>
              <a:rPr lang="en-US" sz="1700">
                <a:ea typeface="+mn-lt"/>
                <a:cs typeface="+mn-lt"/>
              </a:rPr>
              <a:t>By foreseeing, medical professionals can alert their patients to take preventative measures to prevent cardiac arrests.</a:t>
            </a:r>
            <a:endParaRPr lang="en-US" sz="1700"/>
          </a:p>
        </p:txBody>
      </p:sp>
      <p:sp>
        <p:nvSpPr>
          <p:cNvPr id="46" name="Flowchart: Document 45">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 name="Picture 4">
            <a:extLst>
              <a:ext uri="{FF2B5EF4-FFF2-40B4-BE49-F238E27FC236}">
                <a16:creationId xmlns:a16="http://schemas.microsoft.com/office/drawing/2014/main" id="{91153A7B-C439-1C6E-CE38-89F976D592BE}"/>
              </a:ext>
            </a:extLst>
          </p:cNvPr>
          <p:cNvPicPr>
            <a:picLocks noChangeAspect="1"/>
          </p:cNvPicPr>
          <p:nvPr/>
        </p:nvPicPr>
        <p:blipFill rotWithShape="1">
          <a:blip r:embed="rId2"/>
          <a:srcRect l="18713" r="18509"/>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177082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 name="Rectangle 1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Rectangle 1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Right Triangle 1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863162B-B6CB-2DA2-90AE-F71479CFEB44}"/>
              </a:ext>
            </a:extLst>
          </p:cNvPr>
          <p:cNvSpPr>
            <a:spLocks noGrp="1"/>
          </p:cNvSpPr>
          <p:nvPr>
            <p:ph type="title"/>
          </p:nvPr>
        </p:nvSpPr>
        <p:spPr>
          <a:xfrm>
            <a:off x="457201" y="720772"/>
            <a:ext cx="3733078" cy="5531079"/>
          </a:xfrm>
        </p:spPr>
        <p:txBody>
          <a:bodyPr>
            <a:normAutofit/>
          </a:bodyPr>
          <a:lstStyle/>
          <a:p>
            <a:r>
              <a:rPr lang="en-US" dirty="0">
                <a:cs typeface="Posterama"/>
              </a:rPr>
              <a:t>REFERENCES</a:t>
            </a:r>
            <a:endParaRPr lang="en-US" dirty="0"/>
          </a:p>
        </p:txBody>
      </p:sp>
      <p:sp>
        <p:nvSpPr>
          <p:cNvPr id="69"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70" name="Content Placeholder 2">
            <a:extLst>
              <a:ext uri="{FF2B5EF4-FFF2-40B4-BE49-F238E27FC236}">
                <a16:creationId xmlns:a16="http://schemas.microsoft.com/office/drawing/2014/main" id="{32BEF2DD-0EE5-BF36-648F-BDA9A1A77DD8}"/>
              </a:ext>
            </a:extLst>
          </p:cNvPr>
          <p:cNvGraphicFramePr>
            <a:graphicFrameLocks noGrp="1"/>
          </p:cNvGraphicFramePr>
          <p:nvPr>
            <p:ph idx="1"/>
            <p:extLst>
              <p:ext uri="{D42A27DB-BD31-4B8C-83A1-F6EECF244321}">
                <p14:modId xmlns:p14="http://schemas.microsoft.com/office/powerpoint/2010/main" val="262506918"/>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388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 name="Rectangle 15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2" name="Group 15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1" name="Straight Connector 16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3" name="Freeform: Shape 19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4" name="Freeform: Shape 19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5" name="Rectangle 194">
            <a:extLst>
              <a:ext uri="{FF2B5EF4-FFF2-40B4-BE49-F238E27FC236}">
                <a16:creationId xmlns:a16="http://schemas.microsoft.com/office/drawing/2014/main" id="{326AD51D-D59E-4689-A5DF-6A9857053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6" name="Group 196">
            <a:extLst>
              <a:ext uri="{FF2B5EF4-FFF2-40B4-BE49-F238E27FC236}">
                <a16:creationId xmlns:a16="http://schemas.microsoft.com/office/drawing/2014/main" id="{05578CCE-1E06-4634-B7D3-B75915B79B54}"/>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8" name="Straight Connector 197">
              <a:extLst>
                <a:ext uri="{FF2B5EF4-FFF2-40B4-BE49-F238E27FC236}">
                  <a16:creationId xmlns:a16="http://schemas.microsoft.com/office/drawing/2014/main" id="{758694FA-DDF2-4463-8E27-E40C7B70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66F117C-BB6F-4A4D-B9E6-7352647BF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DD06D7-A858-4BE9-B269-78645172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B9716CE-4E07-44BE-9271-E478BBE7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4E8B64A-EF2F-47BF-AF60-22693FBD5B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9EBB16F-B1A9-45AE-9C7A-503A402FB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BF44818A-E73A-4763-8B27-B5244AD16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43A7F77-4F07-4CD4-B62F-B3AF76ADF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C64748D-7F97-429F-8A7B-8D7EEB1E2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0BB97A24-973F-442A-99BA-8AC5FB1D1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9732AE5-4438-4E42-834A-653713C0B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3E2B6CE-9310-4CD9-B1C7-2DBFB5613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959B4D1-86FF-4165-945E-3265E3F00D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8B56538-E579-4678-B2C4-190218F65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C898F5F-7AAE-453A-82FE-F4247F2F4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7D95DBF-0AAC-4741-91B1-649F6FE7D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B3F59BE-64EE-4780-9361-E231148A4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3BE6D2F5-CA3E-4BC3-B8FE-49E3FAC00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DEF74E0F-547D-4E30-B042-E040A1639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3948BBB3-C56E-4DCA-B93A-71D475476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6449CBA-E814-4F9C-9FC8-0B2E05BFB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5F9BC37-BDF5-45BE-B728-B10A9565A1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314572B9-7D58-48F6-A290-9EF097595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F2C4CAC2-0AC5-408F-92EA-7FB0F63A5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504E629-A4AD-411E-B4C0-B205748A1B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9BA5C51-7F10-4E99-BF13-383E0B5DE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7F8EAE2-B22F-48D7-875C-C68B07B5C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7E1B9FF-384B-455E-88A2-93A4CC791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9A8FF40-B2F4-4522-9598-E0F027915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7" name="Freeform: Shape 227">
            <a:extLst>
              <a:ext uri="{FF2B5EF4-FFF2-40B4-BE49-F238E27FC236}">
                <a16:creationId xmlns:a16="http://schemas.microsoft.com/office/drawing/2014/main" id="{7A6DA27B-24A2-4FAF-9CB9-A814BF8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18" name="Group 229">
            <a:extLst>
              <a:ext uri="{FF2B5EF4-FFF2-40B4-BE49-F238E27FC236}">
                <a16:creationId xmlns:a16="http://schemas.microsoft.com/office/drawing/2014/main" id="{ED48258A-6826-4A24-97F8-B65FE4D99A4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1" name="Straight Connector 230">
              <a:extLst>
                <a:ext uri="{FF2B5EF4-FFF2-40B4-BE49-F238E27FC236}">
                  <a16:creationId xmlns:a16="http://schemas.microsoft.com/office/drawing/2014/main" id="{A43F6B7F-6CF7-4212-8A4C-0AF81FCC7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ECD379A7-2614-4A67-8607-5A9FF0118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972002F-2AF6-4170-83C8-3AC461AEA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F1082F6-3D56-4AD7-A271-A7CDEE46C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CCEA333-BCA4-414F-8235-43D426595D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87971C1-BBD6-4201-A93D-DF09B2B42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28F0E17-F524-4028-ABA2-99D293B7F9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9CA3BF8-B976-46BC-9FD8-0BBFED3A5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130B60B9-F7F0-4B6E-848E-94EB0E9D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F33B57A-CBB1-4201-BB5A-75E5AB6F86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16721E5-E31C-4F26-9D10-29EDA029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DADFEDD-1B94-4EA7-B826-5E342BD4B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F0AE683-15D4-4904-BB82-96ADABE67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EF4A50C-5A07-4204-8915-10F2B32D6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3E84E616-3881-4F89-8F3A-EC4C9F3EB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ACE3E7B-5CF6-4605-8EA9-F03A222AA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77AE8FF-E1E0-49F8-972B-3BCAD57D0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8F76A8B-AC15-4215-884C-57C94FE75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29813CA-E925-41BB-A818-AEEBD58D7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ED9DD07-B629-4508-99B3-666544E5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3859C10A-6DEF-4B98-9208-9681745D0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8F930A6-B089-462C-8699-E7DEC651D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9FCA652-5425-4350-80D2-DF3A72932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14C2703-817B-4E61-B0C1-B8A18B7B7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9756F19-602C-437D-89D3-AA582DE6E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D912F9B-FBEE-468E-9E40-4A911738B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C3008689-B0A9-46C9-888F-042737287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AA2E07E-83FC-4A07-A945-64C914BB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FBC3CD54-7A49-4290-9D69-AC69160EE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19" name="Rectangle 260">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0" name="Rectangle 262">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1" name="Flowchart: Document 8">
            <a:extLst>
              <a:ext uri="{FF2B5EF4-FFF2-40B4-BE49-F238E27FC236}">
                <a16:creationId xmlns:a16="http://schemas.microsoft.com/office/drawing/2014/main" id="{4BE5C09D-B3C1-42F3-B945-39AEDFD198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46597" y="287679"/>
            <a:ext cx="6867330" cy="627331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22" name="Group 266">
            <a:extLst>
              <a:ext uri="{FF2B5EF4-FFF2-40B4-BE49-F238E27FC236}">
                <a16:creationId xmlns:a16="http://schemas.microsoft.com/office/drawing/2014/main" id="{628E122F-BCB2-43BD-850B-48491CEEF4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8" name="Straight Connector 267">
              <a:extLst>
                <a:ext uri="{FF2B5EF4-FFF2-40B4-BE49-F238E27FC236}">
                  <a16:creationId xmlns:a16="http://schemas.microsoft.com/office/drawing/2014/main" id="{414FAAF8-31CB-4B07-B529-5A88EFF68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746BA361-B0A5-4ABB-A288-CFDE7BAEF4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53021D8-E018-4408-8CCA-024F3FC3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B92D8BD-E859-46F2-89FC-FC259125D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731C846-C584-4E9F-872D-500B07D109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9FD6636C-54CD-4310-9F2B-9A9CF3EC9B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288113FA-166F-40E3-991C-33200E387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5DD2EA6-4E91-475D-B141-030955A02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77A4A45-7AB6-4608-9030-A70A5E3B3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8252ABC-9FDF-43E9-A030-94081E5837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3D5000E7-8B90-4C3E-9DA8-8A7DF0152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DD251B8-330C-4939-93B6-C4FEDF6AC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763F2D5-1D97-451F-9EE1-C959342FC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9B81618-BDA5-46C2-A54E-4448465A5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15D9E70-4AC3-46E9-93DB-07CB2B41E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15B884CB-61A3-4841-A661-215EE93E31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1808844-2CD5-4FB3-B3F6-CE5B82F89A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FFDFB79-ADB0-49E8-919B-A0BB9190F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63AABDCA-76BB-4D33-8117-D688C0BF9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C3DC4D8-930D-4D21-A1D0-45FF81BA15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DFC86F57-A8B2-4BA9-8751-CF0F43F25B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6A34578-DE1C-4566-8856-1430B428B8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DEE8827-9D87-4C09-9A85-FB043BFB0E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3FE11D9A-8DF5-4CD5-9B3C-4BBE6990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150C108-376E-4B3A-84BE-5288AC2D5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FBF9B4D-FC7D-4A99-9AD8-90C125364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C747BAB4-EE42-4FB9-ABB4-6ABF823F6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F56D09A2-DE8A-4396-A490-AC84A3878A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7F35D0F-3113-4375-9BA7-093C9BC71A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4" descr="Text, whiteboard&#10;&#10;Description automatically generated">
            <a:extLst>
              <a:ext uri="{FF2B5EF4-FFF2-40B4-BE49-F238E27FC236}">
                <a16:creationId xmlns:a16="http://schemas.microsoft.com/office/drawing/2014/main" id="{FF1B7851-CF97-90C8-E51A-66530C5367A1}"/>
              </a:ext>
            </a:extLst>
          </p:cNvPr>
          <p:cNvPicPr>
            <a:picLocks noChangeAspect="1"/>
          </p:cNvPicPr>
          <p:nvPr/>
        </p:nvPicPr>
        <p:blipFill rotWithShape="1">
          <a:blip r:embed="rId2"/>
          <a:srcRect t="5186" r="-1" b="-1"/>
          <a:stretch/>
        </p:blipFill>
        <p:spPr>
          <a:xfrm>
            <a:off x="175917" y="168275"/>
            <a:ext cx="11863679" cy="6531364"/>
          </a:xfrm>
          <a:prstGeom prst="rect">
            <a:avLst/>
          </a:prstGeom>
        </p:spPr>
      </p:pic>
    </p:spTree>
    <p:extLst>
      <p:ext uri="{BB962C8B-B14F-4D97-AF65-F5344CB8AC3E}">
        <p14:creationId xmlns:p14="http://schemas.microsoft.com/office/powerpoint/2010/main" val="52958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6" name="Group 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Freeform: Shape 4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3" name="Freeform: Shape 4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5" name="Group 4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46">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47">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48">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49">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50">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7" name="Straight Connector 76">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7" name="Rectangle 106">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9" name="Rectangle 108">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Freeform: Shape 110">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50" y="1"/>
            <a:ext cx="12188952" cy="2452880"/>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13" name="Right Triangle 112">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4918297"/>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6" name="Straight Connector 115">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CA7F42F-B322-B7BE-DD48-31C2D2F16F6B}"/>
              </a:ext>
            </a:extLst>
          </p:cNvPr>
          <p:cNvSpPr>
            <a:spLocks noGrp="1"/>
          </p:cNvSpPr>
          <p:nvPr>
            <p:ph type="title"/>
          </p:nvPr>
        </p:nvSpPr>
        <p:spPr>
          <a:xfrm>
            <a:off x="94555" y="-69288"/>
            <a:ext cx="11182150" cy="2227542"/>
          </a:xfrm>
        </p:spPr>
        <p:txBody>
          <a:bodyPr vert="horz" lIns="91440" tIns="45720" rIns="91440" bIns="45720" rtlCol="0" anchor="ctr">
            <a:normAutofit/>
          </a:bodyPr>
          <a:lstStyle/>
          <a:p>
            <a:r>
              <a:rPr lang="en-US" sz="2400" b="1" cap="all" dirty="0">
                <a:solidFill>
                  <a:schemeClr val="tx2">
                    <a:lumMod val="75000"/>
                    <a:lumOff val="25000"/>
                  </a:schemeClr>
                </a:solidFill>
                <a:ea typeface="+mj-lt"/>
                <a:cs typeface="+mj-lt"/>
              </a:rPr>
              <a:t>What is the most precious and important aspect for  every single human ???? </a:t>
            </a:r>
            <a:endParaRPr lang="en-US" sz="2400" b="1" dirty="0">
              <a:solidFill>
                <a:schemeClr val="tx2">
                  <a:lumMod val="75000"/>
                  <a:lumOff val="25000"/>
                </a:schemeClr>
              </a:solidFill>
              <a:cs typeface="Posterama"/>
            </a:endParaRPr>
          </a:p>
        </p:txBody>
      </p:sp>
      <p:sp>
        <p:nvSpPr>
          <p:cNvPr id="4" name="TextBox 3">
            <a:extLst>
              <a:ext uri="{FF2B5EF4-FFF2-40B4-BE49-F238E27FC236}">
                <a16:creationId xmlns:a16="http://schemas.microsoft.com/office/drawing/2014/main" id="{E8EDDE83-B559-D078-1E1D-6D50081A301E}"/>
              </a:ext>
            </a:extLst>
          </p:cNvPr>
          <p:cNvSpPr txBox="1"/>
          <p:nvPr/>
        </p:nvSpPr>
        <p:spPr>
          <a:xfrm>
            <a:off x="812425" y="2353235"/>
            <a:ext cx="838368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t>
            </a:r>
            <a:r>
              <a:rPr lang="en-US" sz="2000" b="1" dirty="0">
                <a:ea typeface="+mn-lt"/>
                <a:cs typeface="+mn-lt"/>
              </a:rPr>
              <a:t>Health.</a:t>
            </a:r>
            <a:endParaRPr lang="en-US" sz="2000" b="1"/>
          </a:p>
          <a:p>
            <a:r>
              <a:rPr lang="en-US" sz="2000" b="1" dirty="0">
                <a:ea typeface="+mn-lt"/>
                <a:cs typeface="+mn-lt"/>
              </a:rPr>
              <a:t>•Emotional stability.</a:t>
            </a:r>
            <a:endParaRPr lang="en-US" sz="2000" b="1"/>
          </a:p>
          <a:p>
            <a:r>
              <a:rPr lang="en-US" sz="2000" b="1" dirty="0">
                <a:ea typeface="+mn-lt"/>
                <a:cs typeface="+mn-lt"/>
              </a:rPr>
              <a:t>•Healthy diet.</a:t>
            </a:r>
            <a:endParaRPr lang="en-US" sz="2000" b="1"/>
          </a:p>
          <a:p>
            <a:r>
              <a:rPr lang="en-US" sz="2000" b="1" dirty="0">
                <a:ea typeface="+mn-lt"/>
                <a:cs typeface="+mn-lt"/>
              </a:rPr>
              <a:t>•And many more.</a:t>
            </a:r>
            <a:endParaRPr lang="en-US" sz="2000" b="1"/>
          </a:p>
          <a:p>
            <a:pPr algn="l"/>
            <a:endParaRPr lang="en-US" dirty="0"/>
          </a:p>
        </p:txBody>
      </p:sp>
      <p:sp>
        <p:nvSpPr>
          <p:cNvPr id="5" name="TextBox 4">
            <a:extLst>
              <a:ext uri="{FF2B5EF4-FFF2-40B4-BE49-F238E27FC236}">
                <a16:creationId xmlns:a16="http://schemas.microsoft.com/office/drawing/2014/main" id="{8B83BA49-5FA8-DCCA-19F1-5AB95BAC91B5}"/>
              </a:ext>
            </a:extLst>
          </p:cNvPr>
          <p:cNvSpPr txBox="1"/>
          <p:nvPr/>
        </p:nvSpPr>
        <p:spPr>
          <a:xfrm>
            <a:off x="84044" y="3795993"/>
            <a:ext cx="1203679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There are further factors we take into account in order to keep the human body functioning properly every morning, but there are a million to one chances to discover what we overlooked while pursuing each individual's promising future. The major goal of this study is to predict the approximate class at which a person may be affected by a heart problem using RAW data, even if we may not be able to determine exactly when and where it went wrong. This prediction was evaluated using the user's predetermined responses (which we will see in the following presentation).</a:t>
            </a:r>
            <a:endParaRPr lang="en-US" sz="2400"/>
          </a:p>
        </p:txBody>
      </p:sp>
    </p:spTree>
    <p:extLst>
      <p:ext uri="{BB962C8B-B14F-4D97-AF65-F5344CB8AC3E}">
        <p14:creationId xmlns:p14="http://schemas.microsoft.com/office/powerpoint/2010/main" val="216220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8" name="Rectangle 21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9" name="Rectangle 214">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0" name="Right Triangle 21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Document 218">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62" name="Group 22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22" name="Straight Connector 22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4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7C380F0-F57A-BC11-5497-1149FD7951D4}"/>
              </a:ext>
            </a:extLst>
          </p:cNvPr>
          <p:cNvSpPr>
            <a:spLocks noGrp="1"/>
          </p:cNvSpPr>
          <p:nvPr>
            <p:ph type="title"/>
          </p:nvPr>
        </p:nvSpPr>
        <p:spPr>
          <a:xfrm>
            <a:off x="5511053" y="3966"/>
            <a:ext cx="6295464" cy="1041705"/>
          </a:xfrm>
        </p:spPr>
        <p:txBody>
          <a:bodyPr vert="horz" lIns="91440" tIns="45720" rIns="91440" bIns="45720" rtlCol="0" anchor="ctr">
            <a:normAutofit fontScale="90000"/>
          </a:bodyPr>
          <a:lstStyle/>
          <a:p>
            <a:r>
              <a:rPr lang="en-US" cap="all">
                <a:solidFill>
                  <a:schemeClr val="tx2"/>
                </a:solidFill>
              </a:rPr>
              <a:t>DATA UNDERSTANDING </a:t>
            </a:r>
            <a:endParaRPr lang="en-US">
              <a:solidFill>
                <a:schemeClr val="tx2"/>
              </a:solidFill>
            </a:endParaRPr>
          </a:p>
        </p:txBody>
      </p:sp>
      <p:pic>
        <p:nvPicPr>
          <p:cNvPr id="5" name="Picture 5" descr="A picture containing table&#10;&#10;Description automatically generated">
            <a:extLst>
              <a:ext uri="{FF2B5EF4-FFF2-40B4-BE49-F238E27FC236}">
                <a16:creationId xmlns:a16="http://schemas.microsoft.com/office/drawing/2014/main" id="{FEE08605-B717-0CC0-56C5-A39E5DB8C66D}"/>
              </a:ext>
            </a:extLst>
          </p:cNvPr>
          <p:cNvPicPr>
            <a:picLocks noChangeAspect="1"/>
          </p:cNvPicPr>
          <p:nvPr/>
        </p:nvPicPr>
        <p:blipFill rotWithShape="1">
          <a:blip r:embed="rId2"/>
          <a:srcRect r="20237" b="-1"/>
          <a:stretch/>
        </p:blipFill>
        <p:spPr>
          <a:xfrm>
            <a:off x="217222" y="884384"/>
            <a:ext cx="5009616" cy="5197271"/>
          </a:xfrm>
          <a:prstGeom prst="rect">
            <a:avLst/>
          </a:prstGeom>
        </p:spPr>
      </p:pic>
      <p:sp>
        <p:nvSpPr>
          <p:cNvPr id="4" name="TextBox 3">
            <a:extLst>
              <a:ext uri="{FF2B5EF4-FFF2-40B4-BE49-F238E27FC236}">
                <a16:creationId xmlns:a16="http://schemas.microsoft.com/office/drawing/2014/main" id="{A97F8F6A-1E88-E015-FD8B-C69390369E61}"/>
              </a:ext>
            </a:extLst>
          </p:cNvPr>
          <p:cNvSpPr txBox="1"/>
          <p:nvPr/>
        </p:nvSpPr>
        <p:spPr>
          <a:xfrm>
            <a:off x="5600700" y="1202950"/>
            <a:ext cx="6362699" cy="435844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28600" indent="-228600">
              <a:spcAft>
                <a:spcPts val="600"/>
              </a:spcAft>
              <a:buClr>
                <a:schemeClr val="bg1"/>
              </a:buClr>
              <a:buSzPct val="75000"/>
              <a:buFont typeface="+mj-lt"/>
              <a:buAutoNum type="arabicPeriod"/>
            </a:pPr>
            <a:r>
              <a:rPr lang="en-US" b="1" dirty="0">
                <a:solidFill>
                  <a:schemeClr val="tx2"/>
                </a:solidFill>
              </a:rPr>
              <a:t>We have used a variety of tools, including </a:t>
            </a:r>
            <a:r>
              <a:rPr lang="en-US" b="1" dirty="0" err="1">
                <a:solidFill>
                  <a:schemeClr val="tx2"/>
                </a:solidFill>
              </a:rPr>
              <a:t>Numpy</a:t>
            </a:r>
            <a:r>
              <a:rPr lang="en-US" b="1" dirty="0">
                <a:solidFill>
                  <a:schemeClr val="tx2"/>
                </a:solidFill>
              </a:rPr>
              <a:t>, Pandas, Matplotlib, and Seaborn, to import the data from the data collection. We read the dataset after loading the data. These comprise the data loading components. Age, sex (Male = 1, Female = 0), chest pain type, </a:t>
            </a:r>
            <a:r>
              <a:rPr lang="en-US" b="1" dirty="0" err="1">
                <a:solidFill>
                  <a:schemeClr val="tx2"/>
                </a:solidFill>
              </a:rPr>
              <a:t>trestbps</a:t>
            </a:r>
            <a:r>
              <a:rPr lang="en-US" b="1" dirty="0">
                <a:solidFill>
                  <a:schemeClr val="tx2"/>
                </a:solidFill>
              </a:rPr>
              <a:t>, </a:t>
            </a:r>
            <a:r>
              <a:rPr lang="en-US" b="1" dirty="0" err="1">
                <a:solidFill>
                  <a:schemeClr val="tx2"/>
                </a:solidFill>
              </a:rPr>
              <a:t>chol</a:t>
            </a:r>
            <a:r>
              <a:rPr lang="en-US" b="1" dirty="0">
                <a:solidFill>
                  <a:schemeClr val="tx2"/>
                </a:solidFill>
              </a:rPr>
              <a:t>, fasting blood sugar (</a:t>
            </a:r>
            <a:r>
              <a:rPr lang="en-US" b="1" dirty="0" err="1">
                <a:solidFill>
                  <a:schemeClr val="tx2"/>
                </a:solidFill>
              </a:rPr>
              <a:t>fbs</a:t>
            </a:r>
            <a:r>
              <a:rPr lang="en-US" b="1" dirty="0">
                <a:solidFill>
                  <a:schemeClr val="tx2"/>
                </a:solidFill>
              </a:rPr>
              <a:t>), resting electro cartography findings (rest ECG), </a:t>
            </a:r>
            <a:r>
              <a:rPr lang="en-US" b="1" dirty="0" err="1">
                <a:solidFill>
                  <a:schemeClr val="tx2"/>
                </a:solidFill>
              </a:rPr>
              <a:t>thalach</a:t>
            </a:r>
            <a:r>
              <a:rPr lang="en-US" b="1" dirty="0">
                <a:solidFill>
                  <a:schemeClr val="tx2"/>
                </a:solidFill>
              </a:rPr>
              <a:t>, exercise including angina (</a:t>
            </a:r>
            <a:r>
              <a:rPr lang="en-US" b="1" dirty="0" err="1">
                <a:solidFill>
                  <a:schemeClr val="tx2"/>
                </a:solidFill>
              </a:rPr>
              <a:t>exang</a:t>
            </a:r>
            <a:r>
              <a:rPr lang="en-US" b="1" dirty="0">
                <a:solidFill>
                  <a:schemeClr val="tx2"/>
                </a:solidFill>
              </a:rPr>
              <a:t>), </a:t>
            </a:r>
            <a:r>
              <a:rPr lang="en-US" b="1" dirty="0" err="1">
                <a:solidFill>
                  <a:schemeClr val="tx2"/>
                </a:solidFill>
              </a:rPr>
              <a:t>oldpeak</a:t>
            </a:r>
            <a:r>
              <a:rPr lang="en-US" b="1" dirty="0">
                <a:solidFill>
                  <a:schemeClr val="tx2"/>
                </a:solidFill>
              </a:rPr>
              <a:t>, slope, ca, </a:t>
            </a:r>
            <a:r>
              <a:rPr lang="en-US" b="1" dirty="0" err="1">
                <a:solidFill>
                  <a:schemeClr val="tx2"/>
                </a:solidFill>
              </a:rPr>
              <a:t>thal</a:t>
            </a:r>
            <a:r>
              <a:rPr lang="en-US" b="1" dirty="0">
                <a:solidFill>
                  <a:schemeClr val="tx2"/>
                </a:solidFill>
              </a:rPr>
              <a:t>, and target are the thirteen columns that make up our dataset. We can determine whether the patient has heart-related disorders by having them fill out all the necessary fields. If our final result is an integer valued 0 then the patient in question does not have heart disease, and if it is an integer valued 1 then the patient does.</a:t>
            </a:r>
          </a:p>
        </p:txBody>
      </p:sp>
    </p:spTree>
    <p:extLst>
      <p:ext uri="{BB962C8B-B14F-4D97-AF65-F5344CB8AC3E}">
        <p14:creationId xmlns:p14="http://schemas.microsoft.com/office/powerpoint/2010/main" val="208464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7" name="Rectangle 67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79" name="Group 67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80" name="Straight Connector 67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1" name="Straight Connector 68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2" name="Straight Connector 68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Straight Connector 68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5" name="Straight Connector 68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6" name="Straight Connector 68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Straight Connector 68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0" name="Straight Connector 68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3" name="Straight Connector 69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4" name="Straight Connector 69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5" name="Straight Connector 69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6" name="Straight Connector 69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7" name="Straight Connector 69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8" name="Straight Connector 69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9" name="Straight Connector 69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0" name="Straight Connector 69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1" name="Straight Connector 70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2" name="Straight Connector 70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3" name="Straight Connector 70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38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38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38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8" name="Straight Connector 38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8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05" name="Freeform: Shape 70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707" name="Freeform: Shape 70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709" name="Freeform: Shape 70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711" name="Group 71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12" name="Straight Connector 71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3" name="Straight Connector 71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4" name="Straight Connector 71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5" name="Straight Connector 71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6" name="Straight Connector 71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7" name="Straight Connector 71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8" name="Straight Connector 71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9" name="Straight Connector 71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0" name="Straight Connector 71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1" name="Straight Connector 72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2" name="Straight Connector 72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3" name="Straight Connector 72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4" name="Straight Connector 72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5" name="Straight Connector 72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6" name="Straight Connector 72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7" name="Straight Connector 72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8" name="Straight Connector 72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9" name="Straight Connector 72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0" name="Straight Connector 72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1" name="Straight Connector 73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2" name="Straight Connector 73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3" name="Straight Connector 73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4" name="Straight Connector 73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5" name="Straight Connector 73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6" name="Straight Connector 73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8" name="Straight Connector 73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9" name="Straight Connector 73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0" name="Straight Connector 73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42" name="Rectangle 74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4" name="Rectangle 74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73" name="Picture 672" descr="Vibrant multicolour checkered floor design">
            <a:extLst>
              <a:ext uri="{FF2B5EF4-FFF2-40B4-BE49-F238E27FC236}">
                <a16:creationId xmlns:a16="http://schemas.microsoft.com/office/drawing/2014/main" id="{71F3FB66-E6B6-6DD3-F802-ADD0C88C78F2}"/>
              </a:ext>
            </a:extLst>
          </p:cNvPr>
          <p:cNvPicPr>
            <a:picLocks noChangeAspect="1"/>
          </p:cNvPicPr>
          <p:nvPr/>
        </p:nvPicPr>
        <p:blipFill rotWithShape="1">
          <a:blip r:embed="rId2">
            <a:alphaModFix amt="30000"/>
          </a:blip>
          <a:srcRect t="11787" r="6" b="4961"/>
          <a:stretch/>
        </p:blipFill>
        <p:spPr>
          <a:xfrm>
            <a:off x="-369774" y="-112049"/>
            <a:ext cx="12188932" cy="6857990"/>
          </a:xfrm>
          <a:prstGeom prst="rect">
            <a:avLst/>
          </a:prstGeom>
        </p:spPr>
      </p:pic>
      <p:grpSp>
        <p:nvGrpSpPr>
          <p:cNvPr id="746" name="Group 745">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47" name="Straight Connector 746">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8" name="Straight Connector 747">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9" name="Straight Connector 748">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0" name="Straight Connector 749">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1" name="Straight Connector 750">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2" name="Straight Connector 751">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3" name="Straight Connector 752">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4" name="Straight Connector 753">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5" name="Straight Connector 754">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6" name="Straight Connector 755">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7" name="Straight Connector 756">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8" name="Straight Connector 757">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9" name="Straight Connector 758">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0" name="Straight Connector 759">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1" name="Straight Connector 760">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2" name="Straight Connector 761">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3" name="Straight Connector 762">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4" name="Straight Connector 763">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5" name="Straight Connector 764">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6" name="Straight Connector 765">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7" name="Straight Connector 766">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8" name="Straight Connector 767">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9" name="Straight Connector 768">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0" name="Straight Connector 769">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1" name="Straight Connector 770">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2" name="Straight Connector 771">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3" name="Straight Connector 772">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4" name="Straight Connector 773">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5" name="Straight Connector 774">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4C5D988-AF9E-6E28-3576-C560C47B12C3}"/>
              </a:ext>
            </a:extLst>
          </p:cNvPr>
          <p:cNvSpPr>
            <a:spLocks noGrp="1"/>
          </p:cNvSpPr>
          <p:nvPr>
            <p:ph type="title"/>
          </p:nvPr>
        </p:nvSpPr>
        <p:spPr>
          <a:xfrm>
            <a:off x="2198155" y="-108573"/>
            <a:ext cx="7974719" cy="2288382"/>
          </a:xfrm>
        </p:spPr>
        <p:txBody>
          <a:bodyPr vert="horz" lIns="91440" tIns="45720" rIns="91440" bIns="45720" rtlCol="0" anchor="t">
            <a:normAutofit/>
          </a:bodyPr>
          <a:lstStyle/>
          <a:p>
            <a:pPr algn="ctr"/>
            <a:r>
              <a:rPr lang="en-US" sz="5400">
                <a:solidFill>
                  <a:schemeClr val="tx2"/>
                </a:solidFill>
              </a:rPr>
              <a:t>Sample data</a:t>
            </a:r>
          </a:p>
        </p:txBody>
      </p:sp>
      <p:sp>
        <p:nvSpPr>
          <p:cNvPr id="777" name="Right Triangle 776">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3" descr="Graphical user interface, application, table, Excel&#10;&#10;Description automatically generated">
            <a:extLst>
              <a:ext uri="{FF2B5EF4-FFF2-40B4-BE49-F238E27FC236}">
                <a16:creationId xmlns:a16="http://schemas.microsoft.com/office/drawing/2014/main" id="{924B50A7-E84C-9BB1-856D-F61CF84AD264}"/>
              </a:ext>
            </a:extLst>
          </p:cNvPr>
          <p:cNvPicPr>
            <a:picLocks noChangeAspect="1"/>
          </p:cNvPicPr>
          <p:nvPr/>
        </p:nvPicPr>
        <p:blipFill>
          <a:blip r:embed="rId3"/>
          <a:stretch>
            <a:fillRect/>
          </a:stretch>
        </p:blipFill>
        <p:spPr>
          <a:xfrm>
            <a:off x="-82922" y="643703"/>
            <a:ext cx="11965639" cy="5895565"/>
          </a:xfrm>
          <a:prstGeom prst="rect">
            <a:avLst/>
          </a:prstGeom>
        </p:spPr>
      </p:pic>
    </p:spTree>
    <p:extLst>
      <p:ext uri="{BB962C8B-B14F-4D97-AF65-F5344CB8AC3E}">
        <p14:creationId xmlns:p14="http://schemas.microsoft.com/office/powerpoint/2010/main" val="201821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ectangle 1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1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4876F61-F1E9-A2F0-1BFB-1C5D9875E887}"/>
              </a:ext>
            </a:extLst>
          </p:cNvPr>
          <p:cNvSpPr>
            <a:spLocks noGrp="1"/>
          </p:cNvSpPr>
          <p:nvPr>
            <p:ph type="title"/>
          </p:nvPr>
        </p:nvSpPr>
        <p:spPr>
          <a:xfrm>
            <a:off x="457201" y="720772"/>
            <a:ext cx="3733078" cy="5531079"/>
          </a:xfrm>
        </p:spPr>
        <p:txBody>
          <a:bodyPr>
            <a:normAutofit/>
          </a:bodyPr>
          <a:lstStyle/>
          <a:p>
            <a:r>
              <a:rPr lang="en-US" sz="3400" b="1" cap="all">
                <a:ea typeface="+mj-lt"/>
                <a:cs typeface="+mj-lt"/>
              </a:rPr>
              <a:t>Exploratory Data Analysis (EDA) and Data Preparation</a:t>
            </a:r>
            <a:br>
              <a:rPr lang="en-US" sz="3400" b="1" cap="all">
                <a:ea typeface="+mj-lt"/>
                <a:cs typeface="+mj-lt"/>
              </a:rPr>
            </a:br>
            <a:endParaRPr lang="en-US" sz="3400" b="1" cap="all">
              <a:ea typeface="+mj-lt"/>
              <a:cs typeface="+mj-lt"/>
            </a:endParaRPr>
          </a:p>
        </p:txBody>
      </p:sp>
      <p:sp>
        <p:nvSpPr>
          <p:cNvPr id="49"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E145F152-A0E9-133A-52E8-96D0A5BB4E86}"/>
              </a:ext>
            </a:extLst>
          </p:cNvPr>
          <p:cNvGraphicFramePr>
            <a:graphicFrameLocks noGrp="1"/>
          </p:cNvGraphicFramePr>
          <p:nvPr>
            <p:ph idx="1"/>
            <p:extLst>
              <p:ext uri="{D42A27DB-BD31-4B8C-83A1-F6EECF244321}">
                <p14:modId xmlns:p14="http://schemas.microsoft.com/office/powerpoint/2010/main" val="3257718780"/>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10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98D1-3FC6-8B5D-5616-C8AA551DF0F6}"/>
              </a:ext>
            </a:extLst>
          </p:cNvPr>
          <p:cNvSpPr>
            <a:spLocks noGrp="1"/>
          </p:cNvSpPr>
          <p:nvPr>
            <p:ph type="title"/>
          </p:nvPr>
        </p:nvSpPr>
        <p:spPr/>
        <p:txBody>
          <a:bodyPr/>
          <a:lstStyle/>
          <a:p>
            <a:r>
              <a:rPr lang="en-US" b="1" dirty="0">
                <a:solidFill>
                  <a:schemeClr val="bg2"/>
                </a:solidFill>
                <a:cs typeface="Posterama"/>
              </a:rPr>
              <a:t>MODELLING</a:t>
            </a:r>
            <a:endParaRPr lang="en-US" b="1" dirty="0">
              <a:solidFill>
                <a:schemeClr val="bg2"/>
              </a:solidFill>
            </a:endParaRPr>
          </a:p>
        </p:txBody>
      </p:sp>
      <p:graphicFrame>
        <p:nvGraphicFramePr>
          <p:cNvPr id="6" name="Content Placeholder 2">
            <a:extLst>
              <a:ext uri="{FF2B5EF4-FFF2-40B4-BE49-F238E27FC236}">
                <a16:creationId xmlns:a16="http://schemas.microsoft.com/office/drawing/2014/main" id="{98D49509-6BB8-E986-33FD-86BFA4F0E22E}"/>
              </a:ext>
            </a:extLst>
          </p:cNvPr>
          <p:cNvGraphicFramePr>
            <a:graphicFrameLocks noGrp="1"/>
          </p:cNvGraphicFramePr>
          <p:nvPr>
            <p:ph idx="1"/>
          </p:nvPr>
        </p:nvGraphicFramePr>
        <p:xfrm>
          <a:off x="457200" y="1825625"/>
          <a:ext cx="10487609" cy="1874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3CFD261-DD66-0129-F11D-818335BBBE46}"/>
              </a:ext>
            </a:extLst>
          </p:cNvPr>
          <p:cNvSpPr txBox="1"/>
          <p:nvPr/>
        </p:nvSpPr>
        <p:spPr>
          <a:xfrm>
            <a:off x="3541058" y="4406712"/>
            <a:ext cx="512276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ea typeface="+mn-lt"/>
                <a:cs typeface="+mn-lt"/>
              </a:rPr>
              <a:t>•Random forest classifier</a:t>
            </a:r>
            <a:endParaRPr lang="en-US" sz="2800" dirty="0">
              <a:solidFill>
                <a:schemeClr val="bg1"/>
              </a:solidFill>
            </a:endParaRPr>
          </a:p>
          <a:p>
            <a:r>
              <a:rPr lang="en-US" sz="2800" dirty="0">
                <a:solidFill>
                  <a:schemeClr val="bg1"/>
                </a:solidFill>
                <a:ea typeface="+mn-lt"/>
                <a:cs typeface="+mn-lt"/>
              </a:rPr>
              <a:t>•Logistic regression classifier</a:t>
            </a:r>
            <a:endParaRPr lang="en-US" sz="2800" dirty="0">
              <a:solidFill>
                <a:schemeClr val="bg1"/>
              </a:solidFill>
            </a:endParaRPr>
          </a:p>
          <a:p>
            <a:r>
              <a:rPr lang="en-US" sz="2800" dirty="0">
                <a:solidFill>
                  <a:schemeClr val="bg1"/>
                </a:solidFill>
                <a:ea typeface="+mn-lt"/>
                <a:cs typeface="+mn-lt"/>
              </a:rPr>
              <a:t>•Decision tree classifier</a:t>
            </a:r>
            <a:endParaRPr lang="en-US" sz="2800" dirty="0">
              <a:solidFill>
                <a:schemeClr val="bg1"/>
              </a:solidFill>
            </a:endParaRPr>
          </a:p>
          <a:p>
            <a:pPr algn="l"/>
            <a:endParaRPr lang="en-US" sz="2800" dirty="0">
              <a:solidFill>
                <a:schemeClr val="bg1"/>
              </a:solidFill>
            </a:endParaRPr>
          </a:p>
        </p:txBody>
      </p:sp>
    </p:spTree>
    <p:extLst>
      <p:ext uri="{BB962C8B-B14F-4D97-AF65-F5344CB8AC3E}">
        <p14:creationId xmlns:p14="http://schemas.microsoft.com/office/powerpoint/2010/main" val="215194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9" name="Rectangle 46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1" name="Rectangle 47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3" name="Right Triangle 47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77" name="Group 47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78" name="Straight Connector 47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BD9E38-79F0-ECD7-4B0B-4F9544D7E0C4}"/>
              </a:ext>
            </a:extLst>
          </p:cNvPr>
          <p:cNvSpPr>
            <a:spLocks noGrp="1"/>
          </p:cNvSpPr>
          <p:nvPr>
            <p:ph type="title"/>
          </p:nvPr>
        </p:nvSpPr>
        <p:spPr>
          <a:xfrm>
            <a:off x="580466" y="-589946"/>
            <a:ext cx="4419600" cy="2240735"/>
          </a:xfrm>
        </p:spPr>
        <p:txBody>
          <a:bodyPr vert="horz" lIns="91440" tIns="45720" rIns="91440" bIns="45720" rtlCol="0" anchor="ctr">
            <a:normAutofit/>
          </a:bodyPr>
          <a:lstStyle/>
          <a:p>
            <a:r>
              <a:rPr lang="en-US" cap="all">
                <a:solidFill>
                  <a:schemeClr val="tx2"/>
                </a:solidFill>
              </a:rPr>
              <a:t>3-D graph:</a:t>
            </a:r>
            <a:endParaRPr lang="en-US">
              <a:solidFill>
                <a:schemeClr val="tx2"/>
              </a:solidFill>
            </a:endParaRPr>
          </a:p>
        </p:txBody>
      </p:sp>
      <p:sp>
        <p:nvSpPr>
          <p:cNvPr id="5" name="TextBox 4">
            <a:extLst>
              <a:ext uri="{FF2B5EF4-FFF2-40B4-BE49-F238E27FC236}">
                <a16:creationId xmlns:a16="http://schemas.microsoft.com/office/drawing/2014/main" id="{73B3E0D8-7FA0-B297-0F2F-B547B000F4C0}"/>
              </a:ext>
            </a:extLst>
          </p:cNvPr>
          <p:cNvSpPr txBox="1"/>
          <p:nvPr/>
        </p:nvSpPr>
        <p:spPr>
          <a:xfrm>
            <a:off x="434790" y="1651185"/>
            <a:ext cx="4442011" cy="46196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28600" indent="-228600">
              <a:lnSpc>
                <a:spcPct val="110000"/>
              </a:lnSpc>
              <a:spcAft>
                <a:spcPts val="600"/>
              </a:spcAft>
              <a:buClr>
                <a:schemeClr val="bg1"/>
              </a:buClr>
              <a:buSzPct val="75000"/>
              <a:buFont typeface="+mj-lt"/>
              <a:buAutoNum type="arabicPeriod"/>
            </a:pPr>
            <a:r>
              <a:rPr lang="en-US" sz="2400" b="1" dirty="0">
                <a:solidFill>
                  <a:schemeClr val="tx2"/>
                </a:solidFill>
              </a:rPr>
              <a:t>A three-dimensional graph of sample data that was utilized to forecast the intended outcome.</a:t>
            </a:r>
          </a:p>
          <a:p>
            <a:pPr marL="228600" indent="-228600">
              <a:lnSpc>
                <a:spcPct val="110000"/>
              </a:lnSpc>
              <a:spcAft>
                <a:spcPts val="600"/>
              </a:spcAft>
              <a:buClr>
                <a:schemeClr val="bg1"/>
              </a:buClr>
              <a:buSzPct val="75000"/>
              <a:buFont typeface="+mj-lt"/>
              <a:buAutoNum type="arabicPeriod"/>
            </a:pPr>
            <a:r>
              <a:rPr lang="en-US" sz="2400" b="1" dirty="0">
                <a:solidFill>
                  <a:schemeClr val="tx2"/>
                </a:solidFill>
              </a:rPr>
              <a:t>As can be seen from the graphic, we used SPSS software to create bulk combination parameters like age vs. cp.</a:t>
            </a:r>
          </a:p>
        </p:txBody>
      </p:sp>
      <p:pic>
        <p:nvPicPr>
          <p:cNvPr id="4" name="Picture 4" descr="A picture containing diagram&#10;&#10;Description automatically generated">
            <a:extLst>
              <a:ext uri="{FF2B5EF4-FFF2-40B4-BE49-F238E27FC236}">
                <a16:creationId xmlns:a16="http://schemas.microsoft.com/office/drawing/2014/main" id="{0A0E7732-772B-AB4D-3626-F3A0312DACD4}"/>
              </a:ext>
            </a:extLst>
          </p:cNvPr>
          <p:cNvPicPr>
            <a:picLocks noChangeAspect="1"/>
          </p:cNvPicPr>
          <p:nvPr/>
        </p:nvPicPr>
        <p:blipFill>
          <a:blip r:embed="rId2"/>
          <a:stretch>
            <a:fillRect/>
          </a:stretch>
        </p:blipFill>
        <p:spPr>
          <a:xfrm>
            <a:off x="6024599" y="732348"/>
            <a:ext cx="5154036" cy="5541973"/>
          </a:xfrm>
          <a:prstGeom prst="rect">
            <a:avLst/>
          </a:prstGeom>
        </p:spPr>
      </p:pic>
    </p:spTree>
    <p:extLst>
      <p:ext uri="{BB962C8B-B14F-4D97-AF65-F5344CB8AC3E}">
        <p14:creationId xmlns:p14="http://schemas.microsoft.com/office/powerpoint/2010/main" val="287655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50" y="1"/>
            <a:ext cx="12188952" cy="2452880"/>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12" name="Right Triangle 111">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4918297"/>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5" name="Straight Connector 114">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296B135-6978-7310-AA2B-80997D9B459C}"/>
              </a:ext>
            </a:extLst>
          </p:cNvPr>
          <p:cNvSpPr>
            <a:spLocks noGrp="1"/>
          </p:cNvSpPr>
          <p:nvPr>
            <p:ph type="title"/>
          </p:nvPr>
        </p:nvSpPr>
        <p:spPr>
          <a:xfrm>
            <a:off x="598818" y="-304610"/>
            <a:ext cx="11372651" cy="2261158"/>
          </a:xfrm>
        </p:spPr>
        <p:txBody>
          <a:bodyPr vert="horz" lIns="91440" tIns="45720" rIns="91440" bIns="45720" rtlCol="0" anchor="ctr">
            <a:normAutofit/>
          </a:bodyPr>
          <a:lstStyle/>
          <a:p>
            <a:r>
              <a:rPr lang="en-US" sz="5400" cap="all">
                <a:solidFill>
                  <a:schemeClr val="tx2"/>
                </a:solidFill>
              </a:rPr>
              <a:t>Histogram analysis form Spss software:</a:t>
            </a:r>
            <a:endParaRPr lang="en-US" sz="5400">
              <a:solidFill>
                <a:schemeClr val="tx2"/>
              </a:solidFill>
            </a:endParaRPr>
          </a:p>
        </p:txBody>
      </p:sp>
      <p:pic>
        <p:nvPicPr>
          <p:cNvPr id="4" name="Picture 4" descr="Chart, histogram&#10;&#10;Description automatically generated">
            <a:extLst>
              <a:ext uri="{FF2B5EF4-FFF2-40B4-BE49-F238E27FC236}">
                <a16:creationId xmlns:a16="http://schemas.microsoft.com/office/drawing/2014/main" id="{771CFE66-5F0F-A113-29AB-C62204E2013A}"/>
              </a:ext>
            </a:extLst>
          </p:cNvPr>
          <p:cNvPicPr>
            <a:picLocks noChangeAspect="1"/>
          </p:cNvPicPr>
          <p:nvPr/>
        </p:nvPicPr>
        <p:blipFill>
          <a:blip r:embed="rId2"/>
          <a:stretch>
            <a:fillRect/>
          </a:stretch>
        </p:blipFill>
        <p:spPr>
          <a:xfrm>
            <a:off x="690283" y="1538376"/>
            <a:ext cx="11349316" cy="5686249"/>
          </a:xfrm>
          <a:prstGeom prst="rect">
            <a:avLst/>
          </a:prstGeom>
        </p:spPr>
      </p:pic>
    </p:spTree>
    <p:extLst>
      <p:ext uri="{BB962C8B-B14F-4D97-AF65-F5344CB8AC3E}">
        <p14:creationId xmlns:p14="http://schemas.microsoft.com/office/powerpoint/2010/main" val="334890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 name="Rectangle 30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78" name="Group 30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0" name="Straight Connector 30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79" name="Freeform: Shape 3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0" name="Freeform: Shape 3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1" name="Rectangle 343">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2" name="Group 345">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7" name="Straight Connector 346">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83" name="Freeform: Shape 376">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484" name="Group 378">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80" name="Straight Connector 379">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85" name="Rectangle 40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6" name="Rectangle 411">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7" name="Right Triangle 413">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Freeform: Shape 415">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80" y="4114802"/>
            <a:ext cx="12211777" cy="2743198"/>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489" name="Group 417">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9" name="Straight Connector 418">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AB10B0-66CF-B763-4C3D-5D5D6646956F}"/>
              </a:ext>
            </a:extLst>
          </p:cNvPr>
          <p:cNvSpPr>
            <a:spLocks noGrp="1"/>
          </p:cNvSpPr>
          <p:nvPr>
            <p:ph type="title"/>
          </p:nvPr>
        </p:nvSpPr>
        <p:spPr>
          <a:xfrm>
            <a:off x="3467525" y="1647452"/>
            <a:ext cx="5960210" cy="2395630"/>
          </a:xfrm>
        </p:spPr>
        <p:txBody>
          <a:bodyPr vert="horz" lIns="91440" tIns="45720" rIns="91440" bIns="45720" rtlCol="0" anchor="ctr">
            <a:normAutofit/>
          </a:bodyPr>
          <a:lstStyle/>
          <a:p>
            <a:r>
              <a:rPr lang="en-US" sz="1800" dirty="0">
                <a:solidFill>
                  <a:schemeClr val="tx1">
                    <a:lumMod val="85000"/>
                    <a:lumOff val="15000"/>
                  </a:schemeClr>
                </a:solidFill>
                <a:ea typeface="+mj-lt"/>
                <a:cs typeface="+mj-lt"/>
              </a:rPr>
              <a:t>Correlation data of same data in two different software such as :</a:t>
            </a:r>
            <a:endParaRPr lang="en-US" sz="1800">
              <a:solidFill>
                <a:schemeClr val="tx1">
                  <a:lumMod val="85000"/>
                  <a:lumOff val="15000"/>
                </a:schemeClr>
              </a:solidFill>
              <a:cs typeface="Posterama"/>
            </a:endParaRPr>
          </a:p>
          <a:p>
            <a:r>
              <a:rPr lang="en-US" sz="1800" dirty="0">
                <a:solidFill>
                  <a:schemeClr val="tx1">
                    <a:lumMod val="85000"/>
                    <a:lumOff val="15000"/>
                  </a:schemeClr>
                </a:solidFill>
                <a:ea typeface="+mj-lt"/>
                <a:cs typeface="+mj-lt"/>
              </a:rPr>
              <a:t>1.SPSS </a:t>
            </a:r>
            <a:endParaRPr lang="en-US" sz="1800">
              <a:solidFill>
                <a:schemeClr val="tx1">
                  <a:lumMod val="85000"/>
                  <a:lumOff val="15000"/>
                </a:schemeClr>
              </a:solidFill>
              <a:cs typeface="Posterama"/>
            </a:endParaRPr>
          </a:p>
          <a:p>
            <a:r>
              <a:rPr lang="en-US" sz="1800" dirty="0">
                <a:solidFill>
                  <a:schemeClr val="tx1">
                    <a:lumMod val="85000"/>
                    <a:lumOff val="15000"/>
                  </a:schemeClr>
                </a:solidFill>
                <a:ea typeface="+mj-lt"/>
                <a:cs typeface="+mj-lt"/>
              </a:rPr>
              <a:t>2. </a:t>
            </a:r>
            <a:r>
              <a:rPr lang="en-US" sz="1800" dirty="0" err="1">
                <a:solidFill>
                  <a:schemeClr val="tx1">
                    <a:lumMod val="85000"/>
                    <a:lumOff val="15000"/>
                  </a:schemeClr>
                </a:solidFill>
                <a:ea typeface="+mj-lt"/>
                <a:cs typeface="+mj-lt"/>
              </a:rPr>
              <a:t>Jupyter</a:t>
            </a:r>
            <a:r>
              <a:rPr lang="en-US" sz="1800" dirty="0">
                <a:solidFill>
                  <a:schemeClr val="tx1">
                    <a:lumMod val="85000"/>
                    <a:lumOff val="15000"/>
                  </a:schemeClr>
                </a:solidFill>
                <a:ea typeface="+mj-lt"/>
                <a:cs typeface="+mj-lt"/>
              </a:rPr>
              <a:t> Notebook</a:t>
            </a:r>
            <a:endParaRPr lang="en-US" sz="1800">
              <a:solidFill>
                <a:schemeClr val="tx1">
                  <a:lumMod val="85000"/>
                  <a:lumOff val="15000"/>
                </a:schemeClr>
              </a:solidFill>
              <a:cs typeface="Posterama"/>
            </a:endParaRPr>
          </a:p>
        </p:txBody>
      </p:sp>
      <p:pic>
        <p:nvPicPr>
          <p:cNvPr id="6" name="Picture 6" descr="Background pattern&#10;&#10;Description automatically generated">
            <a:extLst>
              <a:ext uri="{FF2B5EF4-FFF2-40B4-BE49-F238E27FC236}">
                <a16:creationId xmlns:a16="http://schemas.microsoft.com/office/drawing/2014/main" id="{A8ED46B6-3313-49AE-5266-6710DE671773}"/>
              </a:ext>
            </a:extLst>
          </p:cNvPr>
          <p:cNvPicPr>
            <a:picLocks noChangeAspect="1"/>
          </p:cNvPicPr>
          <p:nvPr/>
        </p:nvPicPr>
        <p:blipFill>
          <a:blip r:embed="rId2"/>
          <a:stretch>
            <a:fillRect/>
          </a:stretch>
        </p:blipFill>
        <p:spPr>
          <a:xfrm>
            <a:off x="148291" y="632012"/>
            <a:ext cx="3087595" cy="5190564"/>
          </a:xfrm>
          <a:prstGeom prst="rect">
            <a:avLst/>
          </a:prstGeom>
        </p:spPr>
      </p:pic>
      <p:pic>
        <p:nvPicPr>
          <p:cNvPr id="7" name="Picture 8">
            <a:extLst>
              <a:ext uri="{FF2B5EF4-FFF2-40B4-BE49-F238E27FC236}">
                <a16:creationId xmlns:a16="http://schemas.microsoft.com/office/drawing/2014/main" id="{4DE60B39-9CF6-DF74-2254-D8F9448EA656}"/>
              </a:ext>
            </a:extLst>
          </p:cNvPr>
          <p:cNvPicPr>
            <a:picLocks noChangeAspect="1"/>
          </p:cNvPicPr>
          <p:nvPr/>
        </p:nvPicPr>
        <p:blipFill>
          <a:blip r:embed="rId3"/>
          <a:stretch>
            <a:fillRect/>
          </a:stretch>
        </p:blipFill>
        <p:spPr>
          <a:xfrm>
            <a:off x="8969938" y="307042"/>
            <a:ext cx="3059949" cy="5369858"/>
          </a:xfrm>
          <a:prstGeom prst="rect">
            <a:avLst/>
          </a:prstGeom>
        </p:spPr>
      </p:pic>
    </p:spTree>
    <p:extLst>
      <p:ext uri="{BB962C8B-B14F-4D97-AF65-F5344CB8AC3E}">
        <p14:creationId xmlns:p14="http://schemas.microsoft.com/office/powerpoint/2010/main" val="1954022550"/>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SineVTI</vt:lpstr>
      <vt:lpstr>HEART DISEASE PREDICTION</vt:lpstr>
      <vt:lpstr>What is the most precious and important aspect for  every single human ???? </vt:lpstr>
      <vt:lpstr>DATA UNDERSTANDING </vt:lpstr>
      <vt:lpstr>Sample data</vt:lpstr>
      <vt:lpstr>Exploratory Data Analysis (EDA) and Data Preparation </vt:lpstr>
      <vt:lpstr>MODELLING</vt:lpstr>
      <vt:lpstr>3-D graph:</vt:lpstr>
      <vt:lpstr>Histogram analysis form Spss software:</vt:lpstr>
      <vt:lpstr>Correlation data of same data in two different software such as : 1.SPSS  2. Jupyter Notebook</vt:lpstr>
      <vt:lpstr>PowerPoint Presentation</vt:lpstr>
      <vt:lpstr>Evaluation:-</vt:lpstr>
      <vt:lpstr>Visualization </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388</cp:revision>
  <dcterms:created xsi:type="dcterms:W3CDTF">2022-12-11T20:55:12Z</dcterms:created>
  <dcterms:modified xsi:type="dcterms:W3CDTF">2022-12-11T23:05:31Z</dcterms:modified>
</cp:coreProperties>
</file>