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57" r:id="rId4"/>
    <p:sldId id="259" r:id="rId5"/>
    <p:sldId id="275" r:id="rId6"/>
    <p:sldId id="262" r:id="rId7"/>
    <p:sldId id="266" r:id="rId8"/>
    <p:sldId id="267" r:id="rId9"/>
    <p:sldId id="273" r:id="rId10"/>
    <p:sldId id="260" r:id="rId11"/>
    <p:sldId id="265" r:id="rId12"/>
    <p:sldId id="272" r:id="rId13"/>
    <p:sldId id="271" r:id="rId14"/>
    <p:sldId id="270" r:id="rId15"/>
    <p:sldId id="269" r:id="rId16"/>
    <p:sldId id="268" r:id="rId17"/>
    <p:sldId id="26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518149C-032D-4B64-BAB5-5625CEE816AD}" type="datetimeFigureOut">
              <a:rPr lang="en-IN" smtClean="0"/>
              <a:t>04-05-2022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D511575-F5EA-4280-99D8-775B05576B3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46315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8149C-032D-4B64-BAB5-5625CEE816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153220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8149C-032D-4B64-BAB5-5625CEE816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196865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8149C-032D-4B64-BAB5-5625CEE816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248029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8149C-032D-4B64-BAB5-5625CEE816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11575-F5EA-4280-99D8-775B05576B3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502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18149C-032D-4B64-BAB5-5625CEE816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403887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8149C-032D-4B64-BAB5-5625CEE816AD}"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268523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8149C-032D-4B64-BAB5-5625CEE816AD}"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418420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8149C-032D-4B64-BAB5-5625CEE816AD}"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168146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18149C-032D-4B64-BAB5-5625CEE816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108899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18149C-032D-4B64-BAB5-5625CEE816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11575-F5EA-4280-99D8-775B05576B30}" type="slidenum">
              <a:rPr lang="en-IN" smtClean="0"/>
              <a:t>‹#›</a:t>
            </a:fld>
            <a:endParaRPr lang="en-IN"/>
          </a:p>
        </p:txBody>
      </p:sp>
    </p:spTree>
    <p:extLst>
      <p:ext uri="{BB962C8B-B14F-4D97-AF65-F5344CB8AC3E}">
        <p14:creationId xmlns:p14="http://schemas.microsoft.com/office/powerpoint/2010/main" val="30651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518149C-032D-4B64-BAB5-5625CEE816AD}" type="datetimeFigureOut">
              <a:rPr lang="en-IN" smtClean="0"/>
              <a:t>04-05-2022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D511575-F5EA-4280-99D8-775B05576B30}" type="slidenum">
              <a:rPr lang="en-IN" smtClean="0"/>
              <a:t>‹#›</a:t>
            </a:fld>
            <a:endParaRPr lang="en-IN"/>
          </a:p>
        </p:txBody>
      </p:sp>
    </p:spTree>
    <p:extLst>
      <p:ext uri="{BB962C8B-B14F-4D97-AF65-F5344CB8AC3E}">
        <p14:creationId xmlns:p14="http://schemas.microsoft.com/office/powerpoint/2010/main" val="259336104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4DC3812-1569-E0DE-8415-B4FD511A696B}"/>
              </a:ext>
            </a:extLst>
          </p:cNvPr>
          <p:cNvSpPr>
            <a:spLocks noGrp="1"/>
          </p:cNvSpPr>
          <p:nvPr>
            <p:ph type="title"/>
          </p:nvPr>
        </p:nvSpPr>
        <p:spPr>
          <a:xfrm>
            <a:off x="682752" y="4826000"/>
            <a:ext cx="10340848" cy="1325562"/>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	</a:t>
            </a: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r>
              <a:rPr lang="en-IN" sz="5400" dirty="0">
                <a:solidFill>
                  <a:srgbClr val="C00000"/>
                </a:solidFill>
                <a:latin typeface="Times New Roman" panose="02020603050405020304" pitchFamily="18" charset="0"/>
                <a:cs typeface="Times New Roman" panose="02020603050405020304" pitchFamily="18" charset="0"/>
              </a:rPr>
              <a:t>TERM PROJECT</a:t>
            </a:r>
            <a:r>
              <a:rPr lang="en-IN" sz="5400"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 </a:t>
            </a:r>
            <a:r>
              <a:rPr lang="en-IN" sz="2700" dirty="0">
                <a:solidFill>
                  <a:schemeClr val="bg1"/>
                </a:solidFill>
                <a:latin typeface="Times New Roman" panose="02020603050405020304" pitchFamily="18" charset="0"/>
                <a:cs typeface="Times New Roman" panose="02020603050405020304" pitchFamily="18" charset="0"/>
              </a:rPr>
              <a:t>INTRO TO ARTIFICIAL INTELIGENCE</a:t>
            </a: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sz="3100" dirty="0">
                <a:solidFill>
                  <a:schemeClr val="bg1"/>
                </a:solidFill>
                <a:latin typeface="Times New Roman" panose="02020603050405020304" pitchFamily="18" charset="0"/>
                <a:cs typeface="Times New Roman" panose="02020603050405020304" pitchFamily="18" charset="0"/>
              </a:rPr>
              <a:t>- PROF VAHID BEHZADAN</a:t>
            </a:r>
          </a:p>
        </p:txBody>
      </p:sp>
    </p:spTree>
    <p:extLst>
      <p:ext uri="{BB962C8B-B14F-4D97-AF65-F5344CB8AC3E}">
        <p14:creationId xmlns:p14="http://schemas.microsoft.com/office/powerpoint/2010/main" val="392456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493B11-6A44-3E68-0E1D-81DC73766647}"/>
              </a:ext>
            </a:extLst>
          </p:cNvPr>
          <p:cNvSpPr>
            <a:spLocks noGrp="1"/>
          </p:cNvSpPr>
          <p:nvPr>
            <p:ph type="title"/>
          </p:nvPr>
        </p:nvSpPr>
        <p:spPr>
          <a:xfrm>
            <a:off x="1442847" y="0"/>
            <a:ext cx="9692640" cy="1325562"/>
          </a:xfrm>
        </p:spPr>
        <p:txBody>
          <a:bodyPr/>
          <a:lstStyle/>
          <a:p>
            <a:r>
              <a:rPr lang="en-IN" dirty="0">
                <a:solidFill>
                  <a:srgbClr val="C00000"/>
                </a:solidFill>
              </a:rPr>
              <a:t>MODELS USED:</a:t>
            </a:r>
          </a:p>
        </p:txBody>
      </p:sp>
      <p:sp>
        <p:nvSpPr>
          <p:cNvPr id="4" name="Content Placeholder 3">
            <a:extLst>
              <a:ext uri="{FF2B5EF4-FFF2-40B4-BE49-F238E27FC236}">
                <a16:creationId xmlns:a16="http://schemas.microsoft.com/office/drawing/2014/main" id="{1FD851DD-334E-7FBD-3CE0-61F7EAFF7E4A}"/>
              </a:ext>
            </a:extLst>
          </p:cNvPr>
          <p:cNvSpPr>
            <a:spLocks noGrp="1"/>
          </p:cNvSpPr>
          <p:nvPr>
            <p:ph idx="1"/>
          </p:nvPr>
        </p:nvSpPr>
        <p:spPr>
          <a:xfrm>
            <a:off x="781050" y="1857375"/>
            <a:ext cx="9982200" cy="4351337"/>
          </a:xfrm>
        </p:spPr>
        <p:txBody>
          <a:bodyPr>
            <a:normAutofit lnSpcReduction="10000"/>
          </a:bodyPr>
          <a:lstStyle/>
          <a:p>
            <a:pPr algn="just"/>
            <a:r>
              <a:rPr lang="en-IN" sz="2000" dirty="0">
                <a:solidFill>
                  <a:srgbClr val="C00000"/>
                </a:solidFill>
                <a:latin typeface="Times New Roman" panose="02020603050405020304" pitchFamily="18" charset="0"/>
                <a:cs typeface="Times New Roman" panose="02020603050405020304" pitchFamily="18" charset="0"/>
              </a:rPr>
              <a:t>RESNET34</a:t>
            </a:r>
            <a:r>
              <a:rPr lang="en-IN" sz="2000" dirty="0">
                <a:solidFill>
                  <a:schemeClr val="bg1"/>
                </a:solidFill>
                <a:latin typeface="Times New Roman" panose="02020603050405020304" pitchFamily="18" charset="0"/>
                <a:cs typeface="Times New Roman" panose="02020603050405020304" pitchFamily="18" charset="0"/>
              </a:rPr>
              <a:t> : </a:t>
            </a:r>
            <a:r>
              <a:rPr lang="en-US" sz="2000" dirty="0">
                <a:solidFill>
                  <a:schemeClr val="bg1"/>
                </a:solidFill>
                <a:latin typeface="Times New Roman" panose="02020603050405020304" pitchFamily="18" charset="0"/>
                <a:cs typeface="Times New Roman" panose="02020603050405020304" pitchFamily="18" charset="0"/>
              </a:rPr>
              <a:t>The ResNet34 network comprises 33 convolutional layers, a maximum pooling layer with a size of 3, an average pooling layer, and a fully connected layer. A classic </a:t>
            </a:r>
            <a:r>
              <a:rPr lang="en-US" sz="2000" dirty="0" err="1">
                <a:solidFill>
                  <a:schemeClr val="bg1"/>
                </a:solidFill>
                <a:latin typeface="Times New Roman" panose="02020603050405020304" pitchFamily="18" charset="0"/>
                <a:cs typeface="Times New Roman" panose="02020603050405020304" pitchFamily="18" charset="0"/>
              </a:rPr>
              <a:t>ResNet</a:t>
            </a:r>
            <a:r>
              <a:rPr lang="en-US" sz="2000" dirty="0">
                <a:solidFill>
                  <a:schemeClr val="bg1"/>
                </a:solidFill>
                <a:latin typeface="Times New Roman" panose="02020603050405020304" pitchFamily="18" charset="0"/>
                <a:cs typeface="Times New Roman" panose="02020603050405020304" pitchFamily="18" charset="0"/>
              </a:rPr>
              <a:t> 34 model has 63.5 million parameters, where batch </a:t>
            </a:r>
            <a:r>
              <a:rPr lang="en-US" sz="2000" dirty="0" err="1">
                <a:solidFill>
                  <a:schemeClr val="bg1"/>
                </a:solidFill>
                <a:latin typeface="Times New Roman" panose="02020603050405020304" pitchFamily="18" charset="0"/>
                <a:cs typeface="Times New Roman" panose="02020603050405020304" pitchFamily="18" charset="0"/>
              </a:rPr>
              <a:t>normalisation</a:t>
            </a:r>
            <a:r>
              <a:rPr lang="en-US" sz="2000" dirty="0">
                <a:solidFill>
                  <a:schemeClr val="bg1"/>
                </a:solidFill>
                <a:latin typeface="Times New Roman" panose="02020603050405020304" pitchFamily="18" charset="0"/>
                <a:cs typeface="Times New Roman" panose="02020603050405020304" pitchFamily="18" charset="0"/>
              </a:rPr>
              <a:t> (BN) and non-linearity (</a:t>
            </a:r>
            <a:r>
              <a:rPr lang="en-US" sz="2000" dirty="0" err="1">
                <a:solidFill>
                  <a:schemeClr val="bg1"/>
                </a:solidFill>
                <a:latin typeface="Times New Roman" panose="02020603050405020304" pitchFamily="18" charset="0"/>
                <a:cs typeface="Times New Roman" panose="02020603050405020304" pitchFamily="18" charset="0"/>
              </a:rPr>
              <a:t>ReLU</a:t>
            </a:r>
            <a:r>
              <a:rPr lang="en-US" sz="2000" dirty="0">
                <a:solidFill>
                  <a:schemeClr val="bg1"/>
                </a:solidFill>
                <a:latin typeface="Times New Roman" panose="02020603050405020304" pitchFamily="18" charset="0"/>
                <a:cs typeface="Times New Roman" panose="02020603050405020304" pitchFamily="18" charset="0"/>
              </a:rPr>
              <a:t>) activation is applied in all the rear "Basic-Block" convolution layers and </a:t>
            </a:r>
            <a:r>
              <a:rPr lang="en-US" sz="2000" dirty="0" err="1">
                <a:solidFill>
                  <a:schemeClr val="bg1"/>
                </a:solidFill>
                <a:latin typeface="Times New Roman" panose="02020603050405020304" pitchFamily="18" charset="0"/>
                <a:cs typeface="Times New Roman" panose="02020603050405020304" pitchFamily="18" charset="0"/>
              </a:rPr>
              <a:t>softmax</a:t>
            </a:r>
            <a:r>
              <a:rPr lang="en-US" sz="2000" dirty="0">
                <a:solidFill>
                  <a:schemeClr val="bg1"/>
                </a:solidFill>
                <a:latin typeface="Times New Roman" panose="02020603050405020304" pitchFamily="18" charset="0"/>
                <a:cs typeface="Times New Roman" panose="02020603050405020304" pitchFamily="18" charset="0"/>
              </a:rPr>
              <a:t> in the final layer.</a:t>
            </a:r>
          </a:p>
          <a:p>
            <a:pPr algn="just"/>
            <a:r>
              <a:rPr lang="en-US" sz="2000" dirty="0" err="1">
                <a:solidFill>
                  <a:srgbClr val="C00000"/>
                </a:solidFill>
              </a:rPr>
              <a:t>MOBILENet</a:t>
            </a:r>
            <a:r>
              <a:rPr lang="en-US" sz="2000" dirty="0">
                <a:solidFill>
                  <a:srgbClr val="C00000"/>
                </a:solidFill>
              </a:rPr>
              <a:t> </a:t>
            </a:r>
            <a:r>
              <a:rPr lang="en-US" sz="2000" dirty="0" err="1">
                <a:solidFill>
                  <a:schemeClr val="bg1"/>
                </a:solidFill>
                <a:latin typeface="Times New Roman" panose="02020603050405020304" pitchFamily="18" charset="0"/>
                <a:cs typeface="Times New Roman" panose="02020603050405020304" pitchFamily="18" charset="0"/>
              </a:rPr>
              <a:t>MobileNet</a:t>
            </a:r>
            <a:r>
              <a:rPr lang="en-US" sz="2000" dirty="0">
                <a:solidFill>
                  <a:schemeClr val="bg1"/>
                </a:solidFill>
                <a:latin typeface="Times New Roman" panose="02020603050405020304" pitchFamily="18" charset="0"/>
                <a:cs typeface="Times New Roman" panose="02020603050405020304" pitchFamily="18" charset="0"/>
              </a:rPr>
              <a:t> is the initial model for TensorFlow's mobile computer vision meant to be </a:t>
            </a:r>
            <a:r>
              <a:rPr lang="en-US" sz="2000" dirty="0" err="1">
                <a:solidFill>
                  <a:schemeClr val="bg1"/>
                </a:solidFill>
                <a:latin typeface="Times New Roman" panose="02020603050405020304" pitchFamily="18" charset="0"/>
                <a:cs typeface="Times New Roman" panose="02020603050405020304" pitchFamily="18" charset="0"/>
              </a:rPr>
              <a:t>utilised</a:t>
            </a:r>
            <a:r>
              <a:rPr lang="en-US" sz="2000" dirty="0">
                <a:solidFill>
                  <a:schemeClr val="bg1"/>
                </a:solidFill>
                <a:latin typeface="Times New Roman" panose="02020603050405020304" pitchFamily="18" charset="0"/>
                <a:cs typeface="Times New Roman" panose="02020603050405020304" pitchFamily="18" charset="0"/>
              </a:rPr>
              <a:t> in mobile apps. </a:t>
            </a:r>
            <a:r>
              <a:rPr lang="en-US" sz="2000" dirty="0" err="1">
                <a:solidFill>
                  <a:schemeClr val="bg1"/>
                </a:solidFill>
                <a:latin typeface="Times New Roman" panose="02020603050405020304" pitchFamily="18" charset="0"/>
                <a:cs typeface="Times New Roman" panose="02020603050405020304" pitchFamily="18" charset="0"/>
              </a:rPr>
              <a:t>MobileNet</a:t>
            </a:r>
            <a:r>
              <a:rPr lang="en-US" sz="2000" dirty="0">
                <a:solidFill>
                  <a:schemeClr val="bg1"/>
                </a:solidFill>
                <a:latin typeface="Times New Roman" panose="02020603050405020304" pitchFamily="18" charset="0"/>
                <a:cs typeface="Times New Roman" panose="02020603050405020304" pitchFamily="18" charset="0"/>
              </a:rPr>
              <a:t> uses profoundly separable convolutions. Compared to a network with standard convolutions with the same depth of networks, it dramatically reduces the parameters, leading to light deep neural networks. </a:t>
            </a:r>
            <a:r>
              <a:rPr lang="en-US" sz="2000" dirty="0" err="1">
                <a:solidFill>
                  <a:schemeClr val="bg1"/>
                </a:solidFill>
                <a:latin typeface="Times New Roman" panose="02020603050405020304" pitchFamily="18" charset="0"/>
                <a:cs typeface="Times New Roman" panose="02020603050405020304" pitchFamily="18" charset="0"/>
              </a:rPr>
              <a:t>MobileNet</a:t>
            </a:r>
            <a:r>
              <a:rPr lang="en-US" sz="2000" dirty="0">
                <a:solidFill>
                  <a:schemeClr val="bg1"/>
                </a:solidFill>
                <a:latin typeface="Times New Roman" panose="02020603050405020304" pitchFamily="18" charset="0"/>
                <a:cs typeface="Times New Roman" panose="02020603050405020304" pitchFamily="18" charset="0"/>
              </a:rPr>
              <a:t> is a CNN class that Google open-sourced, which provides us with an ideal starting point for training our insanely small and insanely fast classifiers. The </a:t>
            </a:r>
            <a:r>
              <a:rPr lang="en-US" sz="2000" dirty="0" err="1">
                <a:solidFill>
                  <a:schemeClr val="bg1"/>
                </a:solidFill>
                <a:latin typeface="Times New Roman" panose="02020603050405020304" pitchFamily="18" charset="0"/>
                <a:cs typeface="Times New Roman" panose="02020603050405020304" pitchFamily="18" charset="0"/>
              </a:rPr>
              <a:t>MobileNet</a:t>
            </a:r>
            <a:r>
              <a:rPr lang="en-US" sz="2000" dirty="0">
                <a:solidFill>
                  <a:schemeClr val="bg1"/>
                </a:solidFill>
                <a:latin typeface="Times New Roman" panose="02020603050405020304" pitchFamily="18" charset="0"/>
                <a:cs typeface="Times New Roman" panose="02020603050405020304" pitchFamily="18" charset="0"/>
              </a:rPr>
              <a:t> model is built on depth wise separable convolutions, a type of </a:t>
            </a:r>
            <a:r>
              <a:rPr lang="en-US" sz="2000" dirty="0" err="1">
                <a:solidFill>
                  <a:schemeClr val="bg1"/>
                </a:solidFill>
                <a:latin typeface="Times New Roman" panose="02020603050405020304" pitchFamily="18" charset="0"/>
                <a:cs typeface="Times New Roman" panose="02020603050405020304" pitchFamily="18" charset="0"/>
              </a:rPr>
              <a:t>factorised</a:t>
            </a:r>
            <a:r>
              <a:rPr lang="en-US" sz="2000" dirty="0">
                <a:solidFill>
                  <a:schemeClr val="bg1"/>
                </a:solidFill>
                <a:latin typeface="Times New Roman" panose="02020603050405020304" pitchFamily="18" charset="0"/>
                <a:cs typeface="Times New Roman" panose="02020603050405020304" pitchFamily="18" charset="0"/>
              </a:rPr>
              <a:t> convolution that </a:t>
            </a:r>
            <a:r>
              <a:rPr lang="en-US" sz="2000" dirty="0" err="1">
                <a:solidFill>
                  <a:schemeClr val="bg1"/>
                </a:solidFill>
                <a:latin typeface="Times New Roman" panose="02020603050405020304" pitchFamily="18" charset="0"/>
                <a:cs typeface="Times New Roman" panose="02020603050405020304" pitchFamily="18" charset="0"/>
              </a:rPr>
              <a:t>factorises</a:t>
            </a:r>
            <a:r>
              <a:rPr lang="en-US" sz="2000" dirty="0">
                <a:solidFill>
                  <a:schemeClr val="bg1"/>
                </a:solidFill>
                <a:latin typeface="Times New Roman" panose="02020603050405020304" pitchFamily="18" charset="0"/>
                <a:cs typeface="Times New Roman" panose="02020603050405020304" pitchFamily="18" charset="0"/>
              </a:rPr>
              <a:t> a regular convolution into a depth wise convolution and a 1x1 convolution known as pointwise convolution</a:t>
            </a: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61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F3EAF-3CA7-5B6B-B6CE-7C093C59B316}"/>
              </a:ext>
            </a:extLst>
          </p:cNvPr>
          <p:cNvSpPr>
            <a:spLocks noGrp="1"/>
          </p:cNvSpPr>
          <p:nvPr>
            <p:ph type="title"/>
          </p:nvPr>
        </p:nvSpPr>
        <p:spPr>
          <a:xfrm>
            <a:off x="1376172" y="15082"/>
            <a:ext cx="9692640" cy="1325562"/>
          </a:xfrm>
        </p:spPr>
        <p:txBody>
          <a:bodyPr/>
          <a:lstStyle/>
          <a:p>
            <a:r>
              <a:rPr lang="en-IN" dirty="0">
                <a:solidFill>
                  <a:srgbClr val="C00000"/>
                </a:solidFill>
              </a:rPr>
              <a:t>MODELS USED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5C49EDAA-1322-01D7-D04F-61ABED177605}"/>
              </a:ext>
            </a:extLst>
          </p:cNvPr>
          <p:cNvSpPr>
            <a:spLocks noGrp="1"/>
          </p:cNvSpPr>
          <p:nvPr>
            <p:ph idx="1"/>
          </p:nvPr>
        </p:nvSpPr>
        <p:spPr>
          <a:xfrm>
            <a:off x="581025" y="1828800"/>
            <a:ext cx="9982199" cy="4351337"/>
          </a:xfrm>
        </p:spPr>
        <p:txBody>
          <a:bodyPr>
            <a:norm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ResNet50V2: </a:t>
            </a:r>
            <a:r>
              <a:rPr lang="en-US" sz="2000" dirty="0">
                <a:solidFill>
                  <a:schemeClr val="bg1"/>
                </a:solidFill>
                <a:latin typeface="Times New Roman" panose="02020603050405020304" pitchFamily="18" charset="0"/>
                <a:cs typeface="Times New Roman" panose="02020603050405020304" pitchFamily="18" charset="0"/>
              </a:rPr>
              <a:t>ResNet50V2 has been amended to provide superior performance on the ImageNet dataset, compared with ResNet50 and ResNet101. In addition, the propagation equation for the connections between blocks has been modified in ResNet50V2. As a result, the ResNetV2 architecture also delivers a significant influence on the ImageNet dataset. This version of </a:t>
            </a:r>
            <a:r>
              <a:rPr lang="en-US" sz="2000" dirty="0" err="1">
                <a:solidFill>
                  <a:schemeClr val="bg1"/>
                </a:solidFill>
                <a:latin typeface="Times New Roman" panose="02020603050405020304" pitchFamily="18" charset="0"/>
                <a:cs typeface="Times New Roman" panose="02020603050405020304" pitchFamily="18" charset="0"/>
              </a:rPr>
              <a:t>ResNet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emphasises</a:t>
            </a:r>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err="1">
                <a:solidFill>
                  <a:schemeClr val="bg1"/>
                </a:solidFill>
                <a:latin typeface="Times New Roman" panose="02020603050405020304" pitchFamily="18" charset="0"/>
                <a:cs typeface="Times New Roman" panose="02020603050405020304" pitchFamily="18" charset="0"/>
              </a:rPr>
              <a:t>utilisation</a:t>
            </a:r>
            <a:r>
              <a:rPr lang="en-US" sz="2000" dirty="0">
                <a:solidFill>
                  <a:schemeClr val="bg1"/>
                </a:solidFill>
                <a:latin typeface="Times New Roman" panose="02020603050405020304" pitchFamily="18" charset="0"/>
                <a:cs typeface="Times New Roman" panose="02020603050405020304" pitchFamily="18" charset="0"/>
              </a:rPr>
              <a:t> of pre-activation of weight layers rather than post-activation</a:t>
            </a:r>
            <a:r>
              <a:rPr lang="en-IN" sz="2000" dirty="0">
                <a:solidFill>
                  <a:schemeClr val="bg1"/>
                </a:solidFill>
                <a:latin typeface="Times New Roman" panose="02020603050405020304" pitchFamily="18" charset="0"/>
                <a:cs typeface="Times New Roman" panose="02020603050405020304" pitchFamily="18" charset="0"/>
              </a:rPr>
              <a:t>.</a:t>
            </a:r>
          </a:p>
          <a:p>
            <a:pPr algn="just"/>
            <a:r>
              <a:rPr lang="en-IN" sz="2000" dirty="0" err="1">
                <a:solidFill>
                  <a:srgbClr val="C00000"/>
                </a:solidFill>
                <a:latin typeface="Times New Roman" panose="02020603050405020304" pitchFamily="18" charset="0"/>
                <a:cs typeface="Times New Roman" panose="02020603050405020304" pitchFamily="18" charset="0"/>
              </a:rPr>
              <a:t>MultiModel</a:t>
            </a:r>
            <a:r>
              <a:rPr lang="en-IN" sz="2000" dirty="0">
                <a:solidFill>
                  <a:srgbClr val="C00000"/>
                </a:solidFill>
                <a:latin typeface="Times New Roman" panose="02020603050405020304" pitchFamily="18" charset="0"/>
                <a:cs typeface="Times New Roman" panose="02020603050405020304" pitchFamily="18" charset="0"/>
              </a:rPr>
              <a:t> (Ensemble) : </a:t>
            </a:r>
            <a:r>
              <a:rPr lang="en-US" sz="2000" dirty="0">
                <a:solidFill>
                  <a:schemeClr val="bg1"/>
                </a:solidFill>
                <a:latin typeface="Times New Roman" panose="02020603050405020304" pitchFamily="18" charset="0"/>
                <a:cs typeface="Times New Roman" panose="02020603050405020304" pitchFamily="18" charset="0"/>
              </a:rPr>
              <a:t>Ensemble learning refers to the processes used to train and integrate the outputs of many learning machines, considering them as a "committee" of decision-makers. The premise is that when the committee members' decisions are pooled, on average, the committee's decisions will be more accurate than the individual member's forecasts. No less than several empirical and theoretical investigations have proven that ensemble models have been shown to achieve superior accuracy than single models.</a:t>
            </a:r>
            <a:endParaRPr lang="en-IN" sz="20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1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C2517A-FF3B-3813-7C1B-2A861FC3BC51}"/>
              </a:ext>
            </a:extLst>
          </p:cNvPr>
          <p:cNvSpPr>
            <a:spLocks noGrp="1"/>
          </p:cNvSpPr>
          <p:nvPr>
            <p:ph type="title"/>
          </p:nvPr>
        </p:nvSpPr>
        <p:spPr>
          <a:xfrm>
            <a:off x="1249680" y="-243840"/>
            <a:ext cx="9692640" cy="1325562"/>
          </a:xfrm>
        </p:spPr>
        <p:txBody>
          <a:bodyPr/>
          <a:lstStyle/>
          <a:p>
            <a:r>
              <a:rPr lang="en-IN" dirty="0">
                <a:solidFill>
                  <a:srgbClr val="C00000"/>
                </a:solidFill>
              </a:rPr>
              <a:t>Experiment:</a:t>
            </a:r>
          </a:p>
        </p:txBody>
      </p:sp>
      <p:sp>
        <p:nvSpPr>
          <p:cNvPr id="4" name="Content Placeholder 3">
            <a:extLst>
              <a:ext uri="{FF2B5EF4-FFF2-40B4-BE49-F238E27FC236}">
                <a16:creationId xmlns:a16="http://schemas.microsoft.com/office/drawing/2014/main" id="{BBD575E2-DBF1-77CA-ACC9-FCB9EF850EE9}"/>
              </a:ext>
            </a:extLst>
          </p:cNvPr>
          <p:cNvSpPr>
            <a:spLocks noGrp="1"/>
          </p:cNvSpPr>
          <p:nvPr>
            <p:ph idx="1"/>
          </p:nvPr>
        </p:nvSpPr>
        <p:spPr>
          <a:xfrm>
            <a:off x="800101" y="1171575"/>
            <a:ext cx="10067924" cy="4351337"/>
          </a:xfrm>
        </p:spPr>
        <p:txBody>
          <a:bodyPr>
            <a:noAutofit/>
          </a:bodyPr>
          <a:lstStyle/>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All the models used in this report follow the same pattern, which is as follows: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The base model is among pre-trained models with weights used from the model trained on the ImageNet dataset and removal of top layers as we would be adding our designed layers to it. 33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Next, the output from the base model is flattened and passed on to the next layer, which is a dense layer with 256 neurons.</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The output of this dense layer is passed on to the activation layer to add non-linearity to the system.</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A dropout of 50% is applied to the layer.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The Next layer is the final layer with a dense layer with two neurons and a </a:t>
            </a:r>
            <a:r>
              <a:rPr lang="en-US" sz="2000" dirty="0" err="1">
                <a:solidFill>
                  <a:schemeClr val="bg1"/>
                </a:solidFill>
                <a:latin typeface="Times New Roman" panose="02020603050405020304" pitchFamily="18" charset="0"/>
                <a:cs typeface="Times New Roman" panose="02020603050405020304" pitchFamily="18" charset="0"/>
              </a:rPr>
              <a:t>softmax</a:t>
            </a:r>
            <a:r>
              <a:rPr lang="en-US" sz="2000" dirty="0">
                <a:solidFill>
                  <a:schemeClr val="bg1"/>
                </a:solidFill>
                <a:latin typeface="Times New Roman" panose="02020603050405020304" pitchFamily="18" charset="0"/>
                <a:cs typeface="Times New Roman" panose="02020603050405020304" pitchFamily="18" charset="0"/>
              </a:rPr>
              <a:t> activation function.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The dependent variable is categorical, 'categorical cross entropy' is selected as loss function and metrics as 'accuracy‘’.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Finally, all the models are trained using five epochs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8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C56F02-2DEC-8FFC-5D49-2D04AE445180}"/>
              </a:ext>
            </a:extLst>
          </p:cNvPr>
          <p:cNvSpPr>
            <a:spLocks noGrp="1"/>
          </p:cNvSpPr>
          <p:nvPr>
            <p:ph type="title"/>
          </p:nvPr>
        </p:nvSpPr>
        <p:spPr>
          <a:xfrm>
            <a:off x="1023746" y="-434340"/>
            <a:ext cx="9692640" cy="1325562"/>
          </a:xfrm>
        </p:spPr>
        <p:txBody>
          <a:bodyPr/>
          <a:lstStyle/>
          <a:p>
            <a:r>
              <a:rPr lang="en-IN" dirty="0">
                <a:solidFill>
                  <a:srgbClr val="C00000"/>
                </a:solidFill>
              </a:rPr>
              <a:t>Result</a:t>
            </a:r>
          </a:p>
        </p:txBody>
      </p:sp>
      <p:sp>
        <p:nvSpPr>
          <p:cNvPr id="4" name="Content Placeholder 3">
            <a:extLst>
              <a:ext uri="{FF2B5EF4-FFF2-40B4-BE49-F238E27FC236}">
                <a16:creationId xmlns:a16="http://schemas.microsoft.com/office/drawing/2014/main" id="{D0D19DE6-7FEC-1EA2-B837-394FD0A91917}"/>
              </a:ext>
            </a:extLst>
          </p:cNvPr>
          <p:cNvSpPr>
            <a:spLocks noGrp="1"/>
          </p:cNvSpPr>
          <p:nvPr>
            <p:ph idx="1"/>
          </p:nvPr>
        </p:nvSpPr>
        <p:spPr>
          <a:xfrm>
            <a:off x="356997" y="1077912"/>
            <a:ext cx="10149078" cy="4351337"/>
          </a:xfrm>
        </p:spPr>
        <p:txBody>
          <a:bodyPr/>
          <a:lstStyle/>
          <a:p>
            <a:r>
              <a:rPr lang="en-IN" sz="3200" dirty="0">
                <a:solidFill>
                  <a:srgbClr val="C00000"/>
                </a:solidFill>
              </a:rPr>
              <a:t>Resnet34</a:t>
            </a:r>
            <a:r>
              <a:rPr lang="en-IN" dirty="0">
                <a:solidFill>
                  <a:srgbClr val="C00000"/>
                </a:solidFill>
              </a:rPr>
              <a:t> : </a:t>
            </a:r>
            <a:r>
              <a:rPr lang="en-US" dirty="0">
                <a:solidFill>
                  <a:schemeClr val="bg1"/>
                </a:solidFill>
              </a:rPr>
              <a:t>The time taken for training this model was approximately 500 seconds per epoch. This model resulted in a training accuracy of </a:t>
            </a:r>
            <a:r>
              <a:rPr lang="en-US" dirty="0">
                <a:solidFill>
                  <a:srgbClr val="00B0F0"/>
                </a:solidFill>
              </a:rPr>
              <a:t>76.90%</a:t>
            </a:r>
            <a:r>
              <a:rPr lang="en-US" dirty="0">
                <a:solidFill>
                  <a:schemeClr val="bg1"/>
                </a:solidFill>
              </a:rPr>
              <a:t>, while the validating accuracy is 51.65%. Therefore, the model seems to be over-fitting the data. Thus, this proves that the model performs better on the training data than the unseen data.</a:t>
            </a:r>
          </a:p>
          <a:p>
            <a:pPr marL="0" indent="0">
              <a:buNone/>
            </a:pPr>
            <a:r>
              <a:rPr lang="en-US" dirty="0">
                <a:solidFill>
                  <a:schemeClr val="bg1"/>
                </a:solidFill>
              </a:rPr>
              <a:t>From the confusion matrix </a:t>
            </a:r>
          </a:p>
          <a:p>
            <a:pPr marL="0" indent="0">
              <a:buNone/>
            </a:pPr>
            <a:r>
              <a:rPr lang="en-US" dirty="0">
                <a:solidFill>
                  <a:srgbClr val="00B0F0"/>
                </a:solidFill>
              </a:rPr>
              <a:t>20</a:t>
            </a:r>
            <a:r>
              <a:rPr lang="en-US" dirty="0">
                <a:solidFill>
                  <a:schemeClr val="bg1"/>
                </a:solidFill>
              </a:rPr>
              <a:t> people are correctly predicted as </a:t>
            </a:r>
            <a:r>
              <a:rPr lang="en-US" dirty="0">
                <a:solidFill>
                  <a:srgbClr val="00B0F0"/>
                </a:solidFill>
              </a:rPr>
              <a:t>shoulder fracture (TP), </a:t>
            </a:r>
          </a:p>
          <a:p>
            <a:pPr marL="0" indent="0">
              <a:buNone/>
            </a:pPr>
            <a:r>
              <a:rPr lang="en-US" dirty="0">
                <a:solidFill>
                  <a:srgbClr val="00B0F0"/>
                </a:solidFill>
              </a:rPr>
              <a:t>280</a:t>
            </a:r>
            <a:r>
              <a:rPr lang="en-US" dirty="0">
                <a:solidFill>
                  <a:schemeClr val="bg1"/>
                </a:solidFill>
              </a:rPr>
              <a:t> people are correctly predicted as </a:t>
            </a:r>
            <a:r>
              <a:rPr lang="en-US" dirty="0">
                <a:solidFill>
                  <a:srgbClr val="00B0F0"/>
                </a:solidFill>
              </a:rPr>
              <a:t>non-fracture (TN). </a:t>
            </a:r>
          </a:p>
          <a:p>
            <a:pPr marL="0" indent="0">
              <a:buNone/>
            </a:pPr>
            <a:r>
              <a:rPr lang="en-US" dirty="0">
                <a:solidFill>
                  <a:srgbClr val="00B0F0"/>
                </a:solidFill>
              </a:rPr>
              <a:t>258 </a:t>
            </a:r>
            <a:r>
              <a:rPr lang="en-US" dirty="0">
                <a:solidFill>
                  <a:schemeClr val="bg1"/>
                </a:solidFill>
              </a:rPr>
              <a:t>shoulder fracture people are incorrectly predicted as no fracture, </a:t>
            </a:r>
          </a:p>
          <a:p>
            <a:pPr marL="0" indent="0">
              <a:buNone/>
            </a:pPr>
            <a:r>
              <a:rPr lang="en-US" dirty="0">
                <a:solidFill>
                  <a:schemeClr val="bg1"/>
                </a:solidFill>
              </a:rPr>
              <a:t>whereas </a:t>
            </a:r>
            <a:r>
              <a:rPr lang="en-US" dirty="0">
                <a:solidFill>
                  <a:srgbClr val="00B0F0"/>
                </a:solidFill>
              </a:rPr>
              <a:t>5</a:t>
            </a:r>
            <a:r>
              <a:rPr lang="en-US" dirty="0">
                <a:solidFill>
                  <a:schemeClr val="bg1"/>
                </a:solidFill>
              </a:rPr>
              <a:t> non-fracture people are </a:t>
            </a:r>
            <a:r>
              <a:rPr lang="en-US" dirty="0">
                <a:solidFill>
                  <a:srgbClr val="00B0F0"/>
                </a:solidFill>
              </a:rPr>
              <a:t>incorrectly predicted </a:t>
            </a:r>
            <a:r>
              <a:rPr lang="en-US" dirty="0">
                <a:solidFill>
                  <a:schemeClr val="bg1"/>
                </a:solidFill>
              </a:rPr>
              <a:t>as shoulder fracture. </a:t>
            </a:r>
          </a:p>
          <a:p>
            <a:pPr marL="0" indent="0">
              <a:buNone/>
            </a:pPr>
            <a:r>
              <a:rPr lang="en-US" dirty="0">
                <a:solidFill>
                  <a:schemeClr val="bg1"/>
                </a:solidFill>
              </a:rPr>
              <a:t>This model is not great in predicting shoulder fracture.</a:t>
            </a:r>
          </a:p>
          <a:p>
            <a:pPr marL="0" indent="0">
              <a:buNone/>
            </a:pPr>
            <a:endParaRPr lang="en-US" dirty="0">
              <a:solidFill>
                <a:schemeClr val="bg1"/>
              </a:solidFill>
            </a:endParaRPr>
          </a:p>
          <a:p>
            <a:endParaRPr lang="en-IN" dirty="0">
              <a:solidFill>
                <a:schemeClr val="bg1"/>
              </a:solidFill>
            </a:endParaRPr>
          </a:p>
        </p:txBody>
      </p:sp>
      <p:pic>
        <p:nvPicPr>
          <p:cNvPr id="6" name="Picture 5">
            <a:extLst>
              <a:ext uri="{FF2B5EF4-FFF2-40B4-BE49-F238E27FC236}">
                <a16:creationId xmlns:a16="http://schemas.microsoft.com/office/drawing/2014/main" id="{1FACB12B-0F25-7131-04F8-C7ADCD14A658}"/>
              </a:ext>
            </a:extLst>
          </p:cNvPr>
          <p:cNvPicPr>
            <a:picLocks noChangeAspect="1"/>
          </p:cNvPicPr>
          <p:nvPr/>
        </p:nvPicPr>
        <p:blipFill>
          <a:blip r:embed="rId3"/>
          <a:stretch>
            <a:fillRect/>
          </a:stretch>
        </p:blipFill>
        <p:spPr>
          <a:xfrm>
            <a:off x="8097011" y="2395537"/>
            <a:ext cx="2619375" cy="2066925"/>
          </a:xfrm>
          <a:prstGeom prst="rect">
            <a:avLst/>
          </a:prstGeom>
        </p:spPr>
      </p:pic>
      <p:pic>
        <p:nvPicPr>
          <p:cNvPr id="8" name="Picture 7">
            <a:extLst>
              <a:ext uri="{FF2B5EF4-FFF2-40B4-BE49-F238E27FC236}">
                <a16:creationId xmlns:a16="http://schemas.microsoft.com/office/drawing/2014/main" id="{2C6FED54-C070-8805-4320-2949F78180C0}"/>
              </a:ext>
            </a:extLst>
          </p:cNvPr>
          <p:cNvPicPr>
            <a:picLocks noChangeAspect="1"/>
          </p:cNvPicPr>
          <p:nvPr/>
        </p:nvPicPr>
        <p:blipFill>
          <a:blip r:embed="rId4"/>
          <a:stretch>
            <a:fillRect/>
          </a:stretch>
        </p:blipFill>
        <p:spPr>
          <a:xfrm>
            <a:off x="2293048" y="5149532"/>
            <a:ext cx="6048375" cy="1634489"/>
          </a:xfrm>
          <a:prstGeom prst="rect">
            <a:avLst/>
          </a:prstGeom>
        </p:spPr>
      </p:pic>
    </p:spTree>
    <p:extLst>
      <p:ext uri="{BB962C8B-B14F-4D97-AF65-F5344CB8AC3E}">
        <p14:creationId xmlns:p14="http://schemas.microsoft.com/office/powerpoint/2010/main" val="268536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DC2D0-0112-A4F7-9B9A-A3A56F99A74F}"/>
              </a:ext>
            </a:extLst>
          </p:cNvPr>
          <p:cNvSpPr>
            <a:spLocks noGrp="1"/>
          </p:cNvSpPr>
          <p:nvPr>
            <p:ph type="title"/>
          </p:nvPr>
        </p:nvSpPr>
        <p:spPr>
          <a:xfrm>
            <a:off x="785622" y="-478630"/>
            <a:ext cx="9692640" cy="1325562"/>
          </a:xfrm>
        </p:spPr>
        <p:txBody>
          <a:bodyPr/>
          <a:lstStyle/>
          <a:p>
            <a:r>
              <a:rPr lang="en-IN" dirty="0">
                <a:solidFill>
                  <a:srgbClr val="C00000"/>
                </a:solidFill>
              </a:rPr>
              <a:t>Result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F92027C1-A8C6-CC7C-AE16-C0099DC12514}"/>
              </a:ext>
            </a:extLst>
          </p:cNvPr>
          <p:cNvSpPr>
            <a:spLocks noGrp="1"/>
          </p:cNvSpPr>
          <p:nvPr>
            <p:ph idx="1"/>
          </p:nvPr>
        </p:nvSpPr>
        <p:spPr>
          <a:xfrm>
            <a:off x="326517" y="1000125"/>
            <a:ext cx="10610849" cy="5705475"/>
          </a:xfrm>
        </p:spPr>
        <p:txBody>
          <a:bodyPr/>
          <a:lstStyle/>
          <a:p>
            <a:r>
              <a:rPr lang="en-US" dirty="0" err="1">
                <a:solidFill>
                  <a:srgbClr val="C00000"/>
                </a:solidFill>
              </a:rPr>
              <a:t>MobileNet</a:t>
            </a:r>
            <a:r>
              <a:rPr lang="en-US" dirty="0">
                <a:solidFill>
                  <a:srgbClr val="C00000"/>
                </a:solidFill>
              </a:rPr>
              <a:t>: </a:t>
            </a:r>
            <a:r>
              <a:rPr lang="en-US" dirty="0">
                <a:solidFill>
                  <a:schemeClr val="bg1"/>
                </a:solidFill>
              </a:rPr>
              <a:t>The time taken for training this model was approximately 440 seconds per epoch. The model has achieved a training accuracy of </a:t>
            </a:r>
            <a:r>
              <a:rPr lang="en-US" dirty="0">
                <a:solidFill>
                  <a:srgbClr val="00B0F0"/>
                </a:solidFill>
              </a:rPr>
              <a:t>75% </a:t>
            </a:r>
            <a:r>
              <a:rPr lang="en-US" dirty="0">
                <a:solidFill>
                  <a:schemeClr val="bg1"/>
                </a:solidFill>
              </a:rPr>
              <a:t>and 72.2% validation accuracy. The model seems to be fitted well without underfitting or overfitting the data. The model performs well on both the training and testing set. </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a:p>
            <a:pPr algn="just"/>
            <a:endParaRPr lang="en-US" dirty="0">
              <a:solidFill>
                <a:schemeClr val="bg1"/>
              </a:solidFill>
            </a:endParaRPr>
          </a:p>
          <a:p>
            <a:pPr marL="0" indent="0" algn="just">
              <a:buNone/>
            </a:pPr>
            <a:r>
              <a:rPr lang="en-US" dirty="0">
                <a:solidFill>
                  <a:srgbClr val="00B0F0"/>
                </a:solidFill>
              </a:rPr>
              <a:t>168</a:t>
            </a:r>
            <a:r>
              <a:rPr lang="en-US" dirty="0">
                <a:solidFill>
                  <a:schemeClr val="bg1"/>
                </a:solidFill>
              </a:rPr>
              <a:t> people are correctly predicted as </a:t>
            </a:r>
            <a:r>
              <a:rPr lang="en-US" dirty="0">
                <a:solidFill>
                  <a:srgbClr val="00B0F0"/>
                </a:solidFill>
              </a:rPr>
              <a:t>shoulder fracture (TP)</a:t>
            </a:r>
            <a:r>
              <a:rPr lang="en-US" dirty="0">
                <a:solidFill>
                  <a:schemeClr val="bg1"/>
                </a:solidFill>
              </a:rPr>
              <a:t>, and </a:t>
            </a:r>
            <a:r>
              <a:rPr lang="en-US" dirty="0">
                <a:solidFill>
                  <a:srgbClr val="00B0F0"/>
                </a:solidFill>
              </a:rPr>
              <a:t>242</a:t>
            </a:r>
            <a:r>
              <a:rPr lang="en-US" dirty="0">
                <a:solidFill>
                  <a:schemeClr val="bg1"/>
                </a:solidFill>
              </a:rPr>
              <a:t> people are correctly predicted as </a:t>
            </a:r>
            <a:r>
              <a:rPr lang="en-US" dirty="0">
                <a:solidFill>
                  <a:srgbClr val="00B0F0"/>
                </a:solidFill>
              </a:rPr>
              <a:t>non-fracture (TN</a:t>
            </a:r>
            <a:r>
              <a:rPr lang="en-US" dirty="0">
                <a:solidFill>
                  <a:schemeClr val="bg1"/>
                </a:solidFill>
              </a:rPr>
              <a:t>). However, </a:t>
            </a:r>
            <a:r>
              <a:rPr lang="en-US" dirty="0">
                <a:solidFill>
                  <a:srgbClr val="00B0F0"/>
                </a:solidFill>
              </a:rPr>
              <a:t>110</a:t>
            </a:r>
            <a:r>
              <a:rPr lang="en-US" dirty="0">
                <a:solidFill>
                  <a:schemeClr val="bg1"/>
                </a:solidFill>
              </a:rPr>
              <a:t> shoulder fracture people are incorrectly predicted as </a:t>
            </a:r>
            <a:r>
              <a:rPr lang="en-US" dirty="0">
                <a:solidFill>
                  <a:srgbClr val="00B0F0"/>
                </a:solidFill>
              </a:rPr>
              <a:t>no fracture</a:t>
            </a:r>
            <a:r>
              <a:rPr lang="en-US" dirty="0">
                <a:solidFill>
                  <a:schemeClr val="bg1"/>
                </a:solidFill>
              </a:rPr>
              <a:t>, whereas </a:t>
            </a:r>
            <a:r>
              <a:rPr lang="en-US" dirty="0">
                <a:solidFill>
                  <a:srgbClr val="00B0F0"/>
                </a:solidFill>
              </a:rPr>
              <a:t>43 non-fracture</a:t>
            </a:r>
            <a:r>
              <a:rPr lang="en-US" dirty="0">
                <a:solidFill>
                  <a:schemeClr val="bg1"/>
                </a:solidFill>
              </a:rPr>
              <a:t> people are incorrectly predicted as </a:t>
            </a:r>
            <a:r>
              <a:rPr lang="en-US" dirty="0">
                <a:solidFill>
                  <a:srgbClr val="00B0F0"/>
                </a:solidFill>
              </a:rPr>
              <a:t>shoulder fracture</a:t>
            </a:r>
            <a:r>
              <a:rPr lang="en-US" dirty="0">
                <a:solidFill>
                  <a:schemeClr val="bg1"/>
                </a:solidFill>
              </a:rPr>
              <a:t>.</a:t>
            </a:r>
            <a:endParaRPr lang="en-IN" dirty="0">
              <a:solidFill>
                <a:schemeClr val="bg1"/>
              </a:solidFill>
            </a:endParaRPr>
          </a:p>
        </p:txBody>
      </p:sp>
      <p:pic>
        <p:nvPicPr>
          <p:cNvPr id="5" name="Picture 4">
            <a:extLst>
              <a:ext uri="{FF2B5EF4-FFF2-40B4-BE49-F238E27FC236}">
                <a16:creationId xmlns:a16="http://schemas.microsoft.com/office/drawing/2014/main" id="{3206AEB5-C95B-3D82-262B-4ECED8C74B9D}"/>
              </a:ext>
            </a:extLst>
          </p:cNvPr>
          <p:cNvPicPr>
            <a:picLocks noChangeAspect="1"/>
          </p:cNvPicPr>
          <p:nvPr/>
        </p:nvPicPr>
        <p:blipFill>
          <a:blip r:embed="rId3"/>
          <a:stretch>
            <a:fillRect/>
          </a:stretch>
        </p:blipFill>
        <p:spPr>
          <a:xfrm>
            <a:off x="3919537" y="2228850"/>
            <a:ext cx="2581275" cy="1752600"/>
          </a:xfrm>
          <a:prstGeom prst="rect">
            <a:avLst/>
          </a:prstGeom>
        </p:spPr>
      </p:pic>
      <p:pic>
        <p:nvPicPr>
          <p:cNvPr id="7" name="Picture 6">
            <a:extLst>
              <a:ext uri="{FF2B5EF4-FFF2-40B4-BE49-F238E27FC236}">
                <a16:creationId xmlns:a16="http://schemas.microsoft.com/office/drawing/2014/main" id="{9884C543-35A7-BFB5-E344-69828A98F6AE}"/>
              </a:ext>
            </a:extLst>
          </p:cNvPr>
          <p:cNvPicPr>
            <a:picLocks noChangeAspect="1"/>
          </p:cNvPicPr>
          <p:nvPr/>
        </p:nvPicPr>
        <p:blipFill>
          <a:blip r:embed="rId4"/>
          <a:stretch>
            <a:fillRect/>
          </a:stretch>
        </p:blipFill>
        <p:spPr>
          <a:xfrm>
            <a:off x="2314575" y="5029200"/>
            <a:ext cx="6400800" cy="1657350"/>
          </a:xfrm>
          <a:prstGeom prst="rect">
            <a:avLst/>
          </a:prstGeom>
        </p:spPr>
      </p:pic>
    </p:spTree>
    <p:extLst>
      <p:ext uri="{BB962C8B-B14F-4D97-AF65-F5344CB8AC3E}">
        <p14:creationId xmlns:p14="http://schemas.microsoft.com/office/powerpoint/2010/main" val="87505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23230A-7D46-CAAD-D79C-A6C973874B5B}"/>
              </a:ext>
            </a:extLst>
          </p:cNvPr>
          <p:cNvSpPr>
            <a:spLocks noGrp="1"/>
          </p:cNvSpPr>
          <p:nvPr>
            <p:ph type="title"/>
          </p:nvPr>
        </p:nvSpPr>
        <p:spPr>
          <a:xfrm>
            <a:off x="713232" y="-434340"/>
            <a:ext cx="9692640" cy="1325562"/>
          </a:xfrm>
        </p:spPr>
        <p:txBody>
          <a:bodyPr/>
          <a:lstStyle/>
          <a:p>
            <a:r>
              <a:rPr lang="en-IN" dirty="0">
                <a:solidFill>
                  <a:srgbClr val="C00000"/>
                </a:solidFill>
              </a:rPr>
              <a:t>Result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C653B72B-E879-EFEA-27B5-2C71A802385D}"/>
              </a:ext>
            </a:extLst>
          </p:cNvPr>
          <p:cNvSpPr>
            <a:spLocks noGrp="1"/>
          </p:cNvSpPr>
          <p:nvPr>
            <p:ph idx="1"/>
          </p:nvPr>
        </p:nvSpPr>
        <p:spPr>
          <a:xfrm>
            <a:off x="804671" y="1095375"/>
            <a:ext cx="10120503" cy="5676900"/>
          </a:xfrm>
        </p:spPr>
        <p:txBody>
          <a:bodyPr/>
          <a:lstStyle/>
          <a:p>
            <a:r>
              <a:rPr lang="en-US" dirty="0">
                <a:solidFill>
                  <a:srgbClr val="C00000"/>
                </a:solidFill>
              </a:rPr>
              <a:t>RESNET50V2: </a:t>
            </a:r>
            <a:r>
              <a:rPr lang="en-US" dirty="0">
                <a:solidFill>
                  <a:schemeClr val="bg1"/>
                </a:solidFill>
              </a:rPr>
              <a:t>The time taken for training the model was approximately 440 seconds per epoch. The model has achieved a training accuracy of </a:t>
            </a:r>
            <a:r>
              <a:rPr lang="en-US" dirty="0">
                <a:solidFill>
                  <a:srgbClr val="00B0F0"/>
                </a:solidFill>
              </a:rPr>
              <a:t>75.16%</a:t>
            </a:r>
            <a:r>
              <a:rPr lang="en-US" dirty="0">
                <a:solidFill>
                  <a:schemeClr val="bg1"/>
                </a:solidFill>
              </a:rPr>
              <a:t> and 60.2% validation accuracy. Therefore, the model slightly seems to be underfitting the data. However, the model performs well on the training data compared to the validation data.</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rgbClr val="00B0F0"/>
                </a:solidFill>
              </a:rPr>
              <a:t>194</a:t>
            </a:r>
            <a:r>
              <a:rPr lang="en-US" dirty="0">
                <a:solidFill>
                  <a:schemeClr val="bg1"/>
                </a:solidFill>
              </a:rPr>
              <a:t> people are correctly predicted as </a:t>
            </a:r>
            <a:r>
              <a:rPr lang="en-US" dirty="0">
                <a:solidFill>
                  <a:srgbClr val="00B0F0"/>
                </a:solidFill>
              </a:rPr>
              <a:t>shoulder fracture (TP), </a:t>
            </a:r>
            <a:r>
              <a:rPr lang="en-US" dirty="0">
                <a:solidFill>
                  <a:schemeClr val="bg1"/>
                </a:solidFill>
              </a:rPr>
              <a:t>and </a:t>
            </a:r>
            <a:r>
              <a:rPr lang="en-US" dirty="0">
                <a:solidFill>
                  <a:srgbClr val="00B0F0"/>
                </a:solidFill>
              </a:rPr>
              <a:t>147</a:t>
            </a:r>
            <a:r>
              <a:rPr lang="en-US" dirty="0">
                <a:solidFill>
                  <a:schemeClr val="bg1"/>
                </a:solidFill>
              </a:rPr>
              <a:t> people are correctly predicted as </a:t>
            </a:r>
            <a:r>
              <a:rPr lang="en-US" dirty="0">
                <a:solidFill>
                  <a:srgbClr val="00B0F0"/>
                </a:solidFill>
              </a:rPr>
              <a:t>non-fracture (TN). </a:t>
            </a:r>
            <a:r>
              <a:rPr lang="en-US" dirty="0">
                <a:solidFill>
                  <a:schemeClr val="bg1"/>
                </a:solidFill>
              </a:rPr>
              <a:t>However, </a:t>
            </a:r>
            <a:r>
              <a:rPr lang="en-US" dirty="0">
                <a:solidFill>
                  <a:srgbClr val="00B0F0"/>
                </a:solidFill>
              </a:rPr>
              <a:t>84</a:t>
            </a:r>
            <a:r>
              <a:rPr lang="en-US" dirty="0">
                <a:solidFill>
                  <a:schemeClr val="bg1"/>
                </a:solidFill>
              </a:rPr>
              <a:t> shoulder fracture people are incorrectly predicted as </a:t>
            </a:r>
            <a:r>
              <a:rPr lang="en-US" dirty="0">
                <a:solidFill>
                  <a:srgbClr val="00B0F0"/>
                </a:solidFill>
              </a:rPr>
              <a:t>no fracture</a:t>
            </a:r>
            <a:r>
              <a:rPr lang="en-US" dirty="0">
                <a:solidFill>
                  <a:schemeClr val="bg1"/>
                </a:solidFill>
              </a:rPr>
              <a:t>, whereas </a:t>
            </a:r>
            <a:r>
              <a:rPr lang="en-US" dirty="0">
                <a:solidFill>
                  <a:srgbClr val="00B0F0"/>
                </a:solidFill>
              </a:rPr>
              <a:t>138</a:t>
            </a:r>
            <a:r>
              <a:rPr lang="en-US" dirty="0">
                <a:solidFill>
                  <a:schemeClr val="bg1"/>
                </a:solidFill>
              </a:rPr>
              <a:t> non-fracture people are incorrectly predicted as </a:t>
            </a:r>
            <a:r>
              <a:rPr lang="en-US" dirty="0">
                <a:solidFill>
                  <a:srgbClr val="00B0F0"/>
                </a:solidFill>
              </a:rPr>
              <a:t>shoulder fracture</a:t>
            </a:r>
          </a:p>
          <a:p>
            <a:endParaRPr lang="en-IN" dirty="0">
              <a:solidFill>
                <a:srgbClr val="00B0F0"/>
              </a:solidFill>
            </a:endParaRPr>
          </a:p>
        </p:txBody>
      </p:sp>
      <p:pic>
        <p:nvPicPr>
          <p:cNvPr id="6" name="Picture 5">
            <a:extLst>
              <a:ext uri="{FF2B5EF4-FFF2-40B4-BE49-F238E27FC236}">
                <a16:creationId xmlns:a16="http://schemas.microsoft.com/office/drawing/2014/main" id="{7FB0CBD3-B47D-5CE6-3027-B0931BB41742}"/>
              </a:ext>
            </a:extLst>
          </p:cNvPr>
          <p:cNvPicPr>
            <a:picLocks noChangeAspect="1"/>
          </p:cNvPicPr>
          <p:nvPr/>
        </p:nvPicPr>
        <p:blipFill>
          <a:blip r:embed="rId3"/>
          <a:stretch>
            <a:fillRect/>
          </a:stretch>
        </p:blipFill>
        <p:spPr>
          <a:xfrm>
            <a:off x="3757612" y="2395537"/>
            <a:ext cx="2619375" cy="1719263"/>
          </a:xfrm>
          <a:prstGeom prst="rect">
            <a:avLst/>
          </a:prstGeom>
        </p:spPr>
      </p:pic>
      <p:pic>
        <p:nvPicPr>
          <p:cNvPr id="8" name="Picture 7">
            <a:extLst>
              <a:ext uri="{FF2B5EF4-FFF2-40B4-BE49-F238E27FC236}">
                <a16:creationId xmlns:a16="http://schemas.microsoft.com/office/drawing/2014/main" id="{C017D153-2817-6A52-025B-76092876562A}"/>
              </a:ext>
            </a:extLst>
          </p:cNvPr>
          <p:cNvPicPr>
            <a:picLocks noChangeAspect="1"/>
          </p:cNvPicPr>
          <p:nvPr/>
        </p:nvPicPr>
        <p:blipFill>
          <a:blip r:embed="rId4"/>
          <a:stretch>
            <a:fillRect/>
          </a:stretch>
        </p:blipFill>
        <p:spPr>
          <a:xfrm>
            <a:off x="2257425" y="5345906"/>
            <a:ext cx="6381750" cy="1426369"/>
          </a:xfrm>
          <a:prstGeom prst="rect">
            <a:avLst/>
          </a:prstGeom>
        </p:spPr>
      </p:pic>
    </p:spTree>
    <p:extLst>
      <p:ext uri="{BB962C8B-B14F-4D97-AF65-F5344CB8AC3E}">
        <p14:creationId xmlns:p14="http://schemas.microsoft.com/office/powerpoint/2010/main" val="325722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C3A5E-2F78-9309-36E0-CB1481AA5F22}"/>
              </a:ext>
            </a:extLst>
          </p:cNvPr>
          <p:cNvSpPr>
            <a:spLocks noGrp="1"/>
          </p:cNvSpPr>
          <p:nvPr>
            <p:ph type="title"/>
          </p:nvPr>
        </p:nvSpPr>
        <p:spPr>
          <a:xfrm>
            <a:off x="490347" y="-396240"/>
            <a:ext cx="9692640" cy="1325562"/>
          </a:xfrm>
        </p:spPr>
        <p:txBody>
          <a:bodyPr/>
          <a:lstStyle/>
          <a:p>
            <a:r>
              <a:rPr lang="en-IN" dirty="0">
                <a:solidFill>
                  <a:srgbClr val="C00000"/>
                </a:solidFill>
              </a:rPr>
              <a:t>Result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E60EDDC3-7E55-13A7-2B22-49F80EC28C57}"/>
              </a:ext>
            </a:extLst>
          </p:cNvPr>
          <p:cNvSpPr>
            <a:spLocks noGrp="1"/>
          </p:cNvSpPr>
          <p:nvPr>
            <p:ph idx="1"/>
          </p:nvPr>
        </p:nvSpPr>
        <p:spPr>
          <a:xfrm>
            <a:off x="419863" y="1024731"/>
            <a:ext cx="10639424" cy="5833269"/>
          </a:xfrm>
        </p:spPr>
        <p:txBody>
          <a:bodyPr/>
          <a:lstStyle/>
          <a:p>
            <a:r>
              <a:rPr lang="en-IN" sz="2800" dirty="0">
                <a:solidFill>
                  <a:srgbClr val="C00000"/>
                </a:solidFill>
              </a:rPr>
              <a:t>ENSEMBLE</a:t>
            </a:r>
            <a:r>
              <a:rPr lang="en-IN" dirty="0">
                <a:solidFill>
                  <a:srgbClr val="C00000"/>
                </a:solidFill>
              </a:rPr>
              <a:t> : </a:t>
            </a:r>
            <a:r>
              <a:rPr lang="en-US" dirty="0">
                <a:solidFill>
                  <a:schemeClr val="bg1"/>
                </a:solidFill>
              </a:rPr>
              <a:t>The training time for this model was approximately 450 seconds per epoch. The model showed a training accuracy of </a:t>
            </a:r>
            <a:r>
              <a:rPr lang="en-US" sz="2400" dirty="0">
                <a:solidFill>
                  <a:srgbClr val="00B0F0"/>
                </a:solidFill>
              </a:rPr>
              <a:t>86.25%</a:t>
            </a:r>
            <a:r>
              <a:rPr lang="en-US" dirty="0">
                <a:solidFill>
                  <a:schemeClr val="bg1"/>
                </a:solidFill>
              </a:rPr>
              <a:t> and validation accuracy of 77.3%. Thus, the model seems to fit the data well without showing neither overfitting nor underfitting the data. The model also appears to be working well on both the training and testing set.</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pPr marL="0" indent="0">
              <a:buNone/>
            </a:pPr>
            <a:r>
              <a:rPr lang="en-US" dirty="0">
                <a:solidFill>
                  <a:srgbClr val="00B0F0"/>
                </a:solidFill>
              </a:rPr>
              <a:t>178</a:t>
            </a:r>
            <a:r>
              <a:rPr lang="en-US" dirty="0">
                <a:solidFill>
                  <a:schemeClr val="bg1"/>
                </a:solidFill>
              </a:rPr>
              <a:t> people are correctly predicted as </a:t>
            </a:r>
            <a:r>
              <a:rPr lang="en-US" dirty="0">
                <a:solidFill>
                  <a:srgbClr val="00B0F0"/>
                </a:solidFill>
              </a:rPr>
              <a:t>shoulder fracture (TP) </a:t>
            </a:r>
            <a:r>
              <a:rPr lang="en-US" dirty="0">
                <a:solidFill>
                  <a:schemeClr val="bg1"/>
                </a:solidFill>
              </a:rPr>
              <a:t>and </a:t>
            </a:r>
            <a:r>
              <a:rPr lang="en-US" dirty="0">
                <a:solidFill>
                  <a:srgbClr val="00B0F0"/>
                </a:solidFill>
              </a:rPr>
              <a:t>262</a:t>
            </a:r>
            <a:r>
              <a:rPr lang="en-US" dirty="0">
                <a:solidFill>
                  <a:schemeClr val="bg1"/>
                </a:solidFill>
              </a:rPr>
              <a:t> people are correctly predicted as </a:t>
            </a:r>
            <a:r>
              <a:rPr lang="en-US" dirty="0">
                <a:solidFill>
                  <a:srgbClr val="00B0F0"/>
                </a:solidFill>
              </a:rPr>
              <a:t>non-fracture (TN). </a:t>
            </a:r>
            <a:r>
              <a:rPr lang="en-US" dirty="0">
                <a:solidFill>
                  <a:schemeClr val="bg1"/>
                </a:solidFill>
              </a:rPr>
              <a:t>However, </a:t>
            </a:r>
            <a:r>
              <a:rPr lang="en-US" dirty="0">
                <a:solidFill>
                  <a:srgbClr val="00B0F0"/>
                </a:solidFill>
              </a:rPr>
              <a:t>100</a:t>
            </a:r>
            <a:r>
              <a:rPr lang="en-US" dirty="0">
                <a:solidFill>
                  <a:schemeClr val="bg1"/>
                </a:solidFill>
              </a:rPr>
              <a:t> shoulder fracture people are incorrectly predicted as </a:t>
            </a:r>
            <a:r>
              <a:rPr lang="en-US" dirty="0">
                <a:solidFill>
                  <a:srgbClr val="00B0F0"/>
                </a:solidFill>
              </a:rPr>
              <a:t>no fracture</a:t>
            </a:r>
            <a:r>
              <a:rPr lang="en-US" dirty="0">
                <a:solidFill>
                  <a:schemeClr val="bg1"/>
                </a:solidFill>
              </a:rPr>
              <a:t>, whereas only </a:t>
            </a:r>
            <a:r>
              <a:rPr lang="en-US" dirty="0">
                <a:solidFill>
                  <a:srgbClr val="00B0F0"/>
                </a:solidFill>
              </a:rPr>
              <a:t>23</a:t>
            </a:r>
            <a:r>
              <a:rPr lang="en-US" dirty="0">
                <a:solidFill>
                  <a:schemeClr val="bg1"/>
                </a:solidFill>
              </a:rPr>
              <a:t> non-fracture people are incorrectly predicted as </a:t>
            </a:r>
            <a:r>
              <a:rPr lang="en-US" dirty="0">
                <a:solidFill>
                  <a:srgbClr val="00B0F0"/>
                </a:solidFill>
              </a:rPr>
              <a:t>shoulder fracture.</a:t>
            </a:r>
          </a:p>
          <a:p>
            <a:pPr marL="0" indent="0">
              <a:buNone/>
            </a:pPr>
            <a:endParaRPr lang="en-IN" dirty="0">
              <a:solidFill>
                <a:srgbClr val="00B0F0"/>
              </a:solidFill>
            </a:endParaRPr>
          </a:p>
          <a:p>
            <a:endParaRPr lang="en-IN" dirty="0"/>
          </a:p>
        </p:txBody>
      </p:sp>
      <p:pic>
        <p:nvPicPr>
          <p:cNvPr id="6" name="Picture 5">
            <a:extLst>
              <a:ext uri="{FF2B5EF4-FFF2-40B4-BE49-F238E27FC236}">
                <a16:creationId xmlns:a16="http://schemas.microsoft.com/office/drawing/2014/main" id="{161AA0B8-8CDE-2784-F799-D64F95A68CEC}"/>
              </a:ext>
            </a:extLst>
          </p:cNvPr>
          <p:cNvPicPr>
            <a:picLocks noChangeAspect="1"/>
          </p:cNvPicPr>
          <p:nvPr/>
        </p:nvPicPr>
        <p:blipFill>
          <a:blip r:embed="rId3"/>
          <a:stretch>
            <a:fillRect/>
          </a:stretch>
        </p:blipFill>
        <p:spPr>
          <a:xfrm>
            <a:off x="3700462" y="2533651"/>
            <a:ext cx="2619375" cy="1552574"/>
          </a:xfrm>
          <a:prstGeom prst="rect">
            <a:avLst/>
          </a:prstGeom>
        </p:spPr>
      </p:pic>
      <p:pic>
        <p:nvPicPr>
          <p:cNvPr id="8" name="Picture 7">
            <a:extLst>
              <a:ext uri="{FF2B5EF4-FFF2-40B4-BE49-F238E27FC236}">
                <a16:creationId xmlns:a16="http://schemas.microsoft.com/office/drawing/2014/main" id="{554027C2-8925-0D0E-581D-055EB12753B3}"/>
              </a:ext>
            </a:extLst>
          </p:cNvPr>
          <p:cNvPicPr>
            <a:picLocks noChangeAspect="1"/>
          </p:cNvPicPr>
          <p:nvPr/>
        </p:nvPicPr>
        <p:blipFill>
          <a:blip r:embed="rId4"/>
          <a:stretch>
            <a:fillRect/>
          </a:stretch>
        </p:blipFill>
        <p:spPr>
          <a:xfrm>
            <a:off x="2212467" y="5238750"/>
            <a:ext cx="6248400" cy="1552574"/>
          </a:xfrm>
          <a:prstGeom prst="rect">
            <a:avLst/>
          </a:prstGeom>
        </p:spPr>
      </p:pic>
    </p:spTree>
    <p:extLst>
      <p:ext uri="{BB962C8B-B14F-4D97-AF65-F5344CB8AC3E}">
        <p14:creationId xmlns:p14="http://schemas.microsoft.com/office/powerpoint/2010/main" val="203821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FCB8F9-2619-0C53-815F-71BC135E27CF}"/>
              </a:ext>
            </a:extLst>
          </p:cNvPr>
          <p:cNvSpPr>
            <a:spLocks noGrp="1"/>
          </p:cNvSpPr>
          <p:nvPr>
            <p:ph type="title"/>
          </p:nvPr>
        </p:nvSpPr>
        <p:spPr/>
        <p:txBody>
          <a:bodyPr/>
          <a:lstStyle/>
          <a:p>
            <a:r>
              <a:rPr lang="en-IN" dirty="0">
                <a:solidFill>
                  <a:srgbClr val="C00000"/>
                </a:solidFill>
              </a:rPr>
              <a:t>CONCLUSION</a:t>
            </a:r>
          </a:p>
        </p:txBody>
      </p:sp>
      <p:sp>
        <p:nvSpPr>
          <p:cNvPr id="4" name="Content Placeholder 3">
            <a:extLst>
              <a:ext uri="{FF2B5EF4-FFF2-40B4-BE49-F238E27FC236}">
                <a16:creationId xmlns:a16="http://schemas.microsoft.com/office/drawing/2014/main" id="{A3ACB0C4-092D-679C-2393-1DA2AD06C006}"/>
              </a:ext>
            </a:extLst>
          </p:cNvPr>
          <p:cNvSpPr>
            <a:spLocks noGrp="1"/>
          </p:cNvSpPr>
          <p:nvPr>
            <p:ph idx="1"/>
          </p:nvPr>
        </p:nvSpPr>
        <p:spPr>
          <a:xfrm>
            <a:off x="1261872" y="1828800"/>
            <a:ext cx="9368028" cy="4351337"/>
          </a:xfrm>
        </p:spPr>
        <p:txBody>
          <a:bodyPr>
            <a:normAutofit fontScale="92500" lnSpcReduction="20000"/>
          </a:bodyPr>
          <a:lstStyle/>
          <a:p>
            <a:r>
              <a:rPr lang="en-US" sz="2000" dirty="0">
                <a:solidFill>
                  <a:schemeClr val="bg1"/>
                </a:solidFill>
              </a:rPr>
              <a:t>In Addition to the training accuracy, the ensemble model Tested all the models in the validation accuracy with 77.3% .Thus, the analysis shows that the ensemble model has outperformed all the other models, while the next closest model was  </a:t>
            </a:r>
            <a:r>
              <a:rPr lang="en-US" sz="2000" dirty="0" err="1">
                <a:solidFill>
                  <a:schemeClr val="bg1"/>
                </a:solidFill>
              </a:rPr>
              <a:t>MobileNet</a:t>
            </a:r>
            <a:r>
              <a:rPr lang="en-US" sz="2000" dirty="0">
                <a:solidFill>
                  <a:schemeClr val="bg1"/>
                </a:solidFill>
              </a:rPr>
              <a:t>. </a:t>
            </a:r>
          </a:p>
          <a:p>
            <a:r>
              <a:rPr lang="en-US" sz="2000" dirty="0">
                <a:solidFill>
                  <a:schemeClr val="bg1"/>
                </a:solidFill>
              </a:rPr>
              <a:t>This information will result in advancements in medical imaging technology, which will classify any breakage of the specific regions of the body for diagnosis.</a:t>
            </a:r>
          </a:p>
          <a:p>
            <a:pPr marL="0" indent="0">
              <a:buNone/>
            </a:pPr>
            <a:r>
              <a:rPr lang="en-US" sz="2800" dirty="0">
                <a:solidFill>
                  <a:srgbClr val="C00000"/>
                </a:solidFill>
              </a:rPr>
              <a:t>Future Enhancements</a:t>
            </a:r>
            <a:r>
              <a:rPr lang="en-US" sz="2800" dirty="0">
                <a:solidFill>
                  <a:schemeClr val="bg1"/>
                </a:solidFill>
              </a:rPr>
              <a:t> </a:t>
            </a:r>
            <a:r>
              <a:rPr lang="en-US" sz="2000" dirty="0">
                <a:solidFill>
                  <a:schemeClr val="bg1"/>
                </a:solidFill>
              </a:rPr>
              <a:t>: The ensemble classifier may be further improved by using a weighted vote -based technique to include more deep learning networks. Consequently, a better ensemble classifier might be developed based on the weighted vote-based method, and better ensemble results may be achieved.</a:t>
            </a:r>
          </a:p>
          <a:p>
            <a:pPr marL="0" indent="0">
              <a:buNone/>
            </a:pPr>
            <a:r>
              <a:rPr lang="en-US" sz="2000" dirty="0"/>
              <a:t> </a:t>
            </a:r>
            <a:r>
              <a:rPr lang="en-US" sz="2000" dirty="0">
                <a:solidFill>
                  <a:schemeClr val="bg1"/>
                </a:solidFill>
              </a:rPr>
              <a:t>Furthermore, a real-time mobile application for detecting shoulder bone fractures may be created to assist physicians in conducting emergency treatments.</a:t>
            </a:r>
            <a:endParaRPr lang="en-IN" sz="2000" dirty="0">
              <a:solidFill>
                <a:schemeClr val="bg1"/>
              </a:solidFill>
            </a:endParaRPr>
          </a:p>
        </p:txBody>
      </p:sp>
    </p:spTree>
    <p:extLst>
      <p:ext uri="{BB962C8B-B14F-4D97-AF65-F5344CB8AC3E}">
        <p14:creationId xmlns:p14="http://schemas.microsoft.com/office/powerpoint/2010/main" val="51282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FCB8F9-2619-0C53-815F-71BC135E27CF}"/>
              </a:ext>
            </a:extLst>
          </p:cNvPr>
          <p:cNvSpPr>
            <a:spLocks noGrp="1"/>
          </p:cNvSpPr>
          <p:nvPr>
            <p:ph type="title"/>
          </p:nvPr>
        </p:nvSpPr>
        <p:spPr/>
        <p:txBody>
          <a:bodyPr/>
          <a:lstStyle/>
          <a:p>
            <a:r>
              <a:rPr lang="en-IN" dirty="0">
                <a:solidFill>
                  <a:srgbClr val="C00000"/>
                </a:solidFill>
              </a:rPr>
              <a:t>References :</a:t>
            </a:r>
          </a:p>
        </p:txBody>
      </p:sp>
      <p:sp>
        <p:nvSpPr>
          <p:cNvPr id="4" name="Content Placeholder 3">
            <a:extLst>
              <a:ext uri="{FF2B5EF4-FFF2-40B4-BE49-F238E27FC236}">
                <a16:creationId xmlns:a16="http://schemas.microsoft.com/office/drawing/2014/main" id="{A3ACB0C4-092D-679C-2393-1DA2AD06C006}"/>
              </a:ext>
            </a:extLst>
          </p:cNvPr>
          <p:cNvSpPr>
            <a:spLocks noGrp="1"/>
          </p:cNvSpPr>
          <p:nvPr>
            <p:ph idx="1"/>
          </p:nvPr>
        </p:nvSpPr>
        <p:spPr>
          <a:xfrm>
            <a:off x="1261872" y="1828800"/>
            <a:ext cx="9368028" cy="4351337"/>
          </a:xfrm>
        </p:spPr>
        <p:txBody>
          <a:bodyPr>
            <a:normAutofit/>
          </a:bodyPr>
          <a:lstStyle/>
          <a:p>
            <a:r>
              <a:rPr lang="en-US" sz="2000" dirty="0">
                <a:solidFill>
                  <a:schemeClr val="bg1"/>
                </a:solidFill>
              </a:rPr>
              <a:t>https://www.researchgate.net/publication/335013263_Abnormality_Detection_in_Muscul oskeletal_Radiographs_with_Convolutional_Neural_NetworksEnsembles_and_Performance_Optimization [Accessed 27 March 2021]</a:t>
            </a:r>
          </a:p>
          <a:p>
            <a:r>
              <a:rPr lang="en-US" sz="2000" dirty="0">
                <a:solidFill>
                  <a:schemeClr val="bg1"/>
                </a:solidFill>
              </a:rPr>
              <a:t>Bakhsh, W., </a:t>
            </a:r>
            <a:r>
              <a:rPr lang="en-US" sz="2000" dirty="0" err="1">
                <a:solidFill>
                  <a:schemeClr val="bg1"/>
                </a:solidFill>
              </a:rPr>
              <a:t>Nicandri</a:t>
            </a:r>
            <a:r>
              <a:rPr lang="en-US" sz="2000" dirty="0">
                <a:solidFill>
                  <a:schemeClr val="bg1"/>
                </a:solidFill>
              </a:rPr>
              <a:t>, G., 2018. Anatomy and Physical Examination of the Shoulder. Sports Medicine and </a:t>
            </a:r>
            <a:r>
              <a:rPr lang="en-US" sz="2000" dirty="0" err="1">
                <a:solidFill>
                  <a:schemeClr val="bg1"/>
                </a:solidFill>
              </a:rPr>
              <a:t>anthroscopy</a:t>
            </a:r>
            <a:r>
              <a:rPr lang="en-US" sz="2000" dirty="0">
                <a:solidFill>
                  <a:schemeClr val="bg1"/>
                </a:solidFill>
              </a:rPr>
              <a:t> Review [online], 26(3):e10-e22. DOI: 10.1097/JSA.0000000000000202 [Accessed 28 March 2021] </a:t>
            </a:r>
          </a:p>
          <a:p>
            <a:r>
              <a:rPr lang="en-IN" sz="2000" dirty="0">
                <a:solidFill>
                  <a:schemeClr val="bg1"/>
                </a:solidFill>
              </a:rPr>
              <a:t>Chung S.W., Han, S.S., Lee, J.W., Oh, K.S., Kim, N.R., Yoon, J.P., Kim, J.Y., Moon, S.H., Kwon, J., Lee, H.J., Noh, Y.M., and Kim, Y., 2018. Automated detection and classification of the proximal humerus fracture by using deep learning algorithm. Acta </a:t>
            </a:r>
            <a:r>
              <a:rPr lang="en-IN" sz="2000" dirty="0" err="1">
                <a:solidFill>
                  <a:schemeClr val="bg1"/>
                </a:solidFill>
              </a:rPr>
              <a:t>Orthopaedica</a:t>
            </a:r>
            <a:r>
              <a:rPr lang="en-IN" sz="2000" dirty="0">
                <a:solidFill>
                  <a:schemeClr val="bg1"/>
                </a:solidFill>
              </a:rPr>
              <a:t> [online], 89(4), 468–73. [Accessed 27 March 2021] </a:t>
            </a:r>
          </a:p>
        </p:txBody>
      </p:sp>
    </p:spTree>
    <p:extLst>
      <p:ext uri="{BB962C8B-B14F-4D97-AF65-F5344CB8AC3E}">
        <p14:creationId xmlns:p14="http://schemas.microsoft.com/office/powerpoint/2010/main" val="101470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6C55-3298-1153-D6CF-C127584A2AF4}"/>
              </a:ext>
            </a:extLst>
          </p:cNvPr>
          <p:cNvSpPr>
            <a:spLocks noGrp="1"/>
          </p:cNvSpPr>
          <p:nvPr>
            <p:ph type="title"/>
          </p:nvPr>
        </p:nvSpPr>
        <p:spPr>
          <a:xfrm>
            <a:off x="865632" y="1483360"/>
            <a:ext cx="9692640" cy="2707322"/>
          </a:xfrm>
        </p:spPr>
        <p:txBody>
          <a:bodyPr>
            <a:normAutofit/>
          </a:bodyPr>
          <a:lstStyle/>
          <a:p>
            <a:pPr algn="ctr"/>
            <a:r>
              <a:rPr lang="en-IN" b="1" dirty="0">
                <a:solidFill>
                  <a:schemeClr val="bg1"/>
                </a:solidFill>
                <a:latin typeface="Times New Roman" panose="02020603050405020304" pitchFamily="18" charset="0"/>
                <a:cs typeface="Times New Roman" panose="02020603050405020304" pitchFamily="18" charset="0"/>
              </a:rPr>
              <a:t>SHOULDER BONE CLASSIFICATION USING CNN MODELS</a:t>
            </a:r>
          </a:p>
        </p:txBody>
      </p:sp>
    </p:spTree>
    <p:extLst>
      <p:ext uri="{BB962C8B-B14F-4D97-AF65-F5344CB8AC3E}">
        <p14:creationId xmlns:p14="http://schemas.microsoft.com/office/powerpoint/2010/main" val="346992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6C55-3298-1153-D6CF-C127584A2AF4}"/>
              </a:ext>
            </a:extLst>
          </p:cNvPr>
          <p:cNvSpPr>
            <a:spLocks noGrp="1"/>
          </p:cNvSpPr>
          <p:nvPr>
            <p:ph type="title"/>
          </p:nvPr>
        </p:nvSpPr>
        <p:spPr>
          <a:xfrm>
            <a:off x="977392" y="1767840"/>
            <a:ext cx="9692640" cy="2707322"/>
          </a:xfrm>
        </p:spPr>
        <p:txBody>
          <a:bodyPr>
            <a:normAutofit/>
          </a:bodyPr>
          <a:lstStyle/>
          <a:p>
            <a:r>
              <a:rPr lang="en-IN" b="1" dirty="0">
                <a:solidFill>
                  <a:srgbClr val="C00000"/>
                </a:solidFill>
                <a:latin typeface="Times New Roman" panose="02020603050405020304" pitchFamily="18" charset="0"/>
                <a:cs typeface="Times New Roman" panose="02020603050405020304" pitchFamily="18" charset="0"/>
              </a:rPr>
              <a:t>TEAM</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rPr>
            </a:br>
            <a:br>
              <a:rPr lang="en-IN" dirty="0">
                <a:solidFill>
                  <a:schemeClr val="bg1"/>
                </a:solidFill>
              </a:rPr>
            </a:br>
            <a:r>
              <a:rPr lang="en-IN" dirty="0">
                <a:solidFill>
                  <a:schemeClr val="bg1"/>
                </a:solidFill>
                <a:latin typeface="Times New Roman" panose="02020603050405020304" pitchFamily="18" charset="0"/>
                <a:cs typeface="Times New Roman" panose="02020603050405020304" pitchFamily="18" charset="0"/>
              </a:rPr>
              <a:t>Mohammed Sirajuddin</a:t>
            </a:r>
            <a:br>
              <a:rPr lang="en-IN" dirty="0">
                <a:solidFill>
                  <a:schemeClr val="bg1"/>
                </a:solidFill>
                <a:latin typeface="Times New Roman" panose="02020603050405020304" pitchFamily="18" charset="0"/>
                <a:cs typeface="Times New Roman" panose="02020603050405020304" pitchFamily="18" charset="0"/>
              </a:rPr>
            </a:br>
            <a:r>
              <a:rPr lang="en-IN" dirty="0" err="1">
                <a:solidFill>
                  <a:schemeClr val="bg1"/>
                </a:solidFill>
                <a:latin typeface="Times New Roman" panose="02020603050405020304" pitchFamily="18" charset="0"/>
                <a:cs typeface="Times New Roman" panose="02020603050405020304" pitchFamily="18" charset="0"/>
              </a:rPr>
              <a:t>Prathyusha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Beemanaboina</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79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0B01F-94DD-2C98-9327-822AB05193F9}"/>
              </a:ext>
            </a:extLst>
          </p:cNvPr>
          <p:cNvSpPr>
            <a:spLocks noGrp="1"/>
          </p:cNvSpPr>
          <p:nvPr>
            <p:ph type="title"/>
          </p:nvPr>
        </p:nvSpPr>
        <p:spPr/>
        <p:txBody>
          <a:bodyPr/>
          <a:lstStyle/>
          <a:p>
            <a:r>
              <a:rPr lang="en-IN" dirty="0">
                <a:solidFill>
                  <a:srgbClr val="C00000"/>
                </a:solidFill>
              </a:rPr>
              <a:t>ABSTRACT</a:t>
            </a:r>
            <a:r>
              <a:rPr lang="en-IN" dirty="0">
                <a:solidFill>
                  <a:schemeClr val="bg1"/>
                </a:solidFill>
              </a:rPr>
              <a:t> :</a:t>
            </a:r>
          </a:p>
        </p:txBody>
      </p:sp>
      <p:sp>
        <p:nvSpPr>
          <p:cNvPr id="4" name="Content Placeholder 3">
            <a:extLst>
              <a:ext uri="{FF2B5EF4-FFF2-40B4-BE49-F238E27FC236}">
                <a16:creationId xmlns:a16="http://schemas.microsoft.com/office/drawing/2014/main" id="{5BC2A46C-5D4D-42CB-2CB4-F7504ACB021A}"/>
              </a:ext>
            </a:extLst>
          </p:cNvPr>
          <p:cNvSpPr>
            <a:spLocks noGrp="1"/>
          </p:cNvSpPr>
          <p:nvPr>
            <p:ph idx="1"/>
          </p:nvPr>
        </p:nvSpPr>
        <p:spPr/>
        <p:txBody>
          <a:bodyPr>
            <a:normAutofit lnSpcReduction="10000"/>
          </a:bodyPr>
          <a:lstStyle/>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Fractures develop in the shoulder region, which has a more excellent range of motion than other joints in the body.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Computed tomography (CT) or magnetic resonance imaging (MRI) are used to identify these fractures, whereas X-ray is </a:t>
            </a:r>
            <a:r>
              <a:rPr lang="en-US" sz="2000" dirty="0" err="1">
                <a:solidFill>
                  <a:schemeClr val="bg1"/>
                </a:solidFill>
                <a:latin typeface="Times New Roman" panose="02020603050405020304" pitchFamily="18" charset="0"/>
                <a:cs typeface="Times New Roman" panose="02020603050405020304" pitchFamily="18" charset="0"/>
              </a:rPr>
              <a:t>utilised</a:t>
            </a:r>
            <a:r>
              <a:rPr lang="en-US" sz="2000" dirty="0">
                <a:solidFill>
                  <a:schemeClr val="bg1"/>
                </a:solidFill>
                <a:latin typeface="Times New Roman" panose="02020603050405020304" pitchFamily="18" charset="0"/>
                <a:cs typeface="Times New Roman" panose="02020603050405020304" pitchFamily="18" charset="0"/>
              </a:rPr>
              <a:t> to examine the bones.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The purpose of this research is to aid clinicians by using artificial intelligence to categorize shoulder pictures obtained from X-ray machines as fracture/non-fracture.</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 In this project, three different convolution neural network-based models are trained and built to identify the shoulder fractures using a modified version of the extensive MURA dataset that includes pictures of the shoulders.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A random split was done so that the testing and training sets included 563 and 8379 photos, respectively. These testing and training set consist of positive (Fracture) and negative (non - fracture).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3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0B01F-94DD-2C98-9327-822AB05193F9}"/>
              </a:ext>
            </a:extLst>
          </p:cNvPr>
          <p:cNvSpPr>
            <a:spLocks noGrp="1"/>
          </p:cNvSpPr>
          <p:nvPr>
            <p:ph type="title"/>
          </p:nvPr>
        </p:nvSpPr>
        <p:spPr/>
        <p:txBody>
          <a:bodyPr/>
          <a:lstStyle/>
          <a:p>
            <a:r>
              <a:rPr lang="en-IN" dirty="0">
                <a:solidFill>
                  <a:srgbClr val="C00000"/>
                </a:solidFill>
              </a:rPr>
              <a:t>Main Idea</a:t>
            </a:r>
            <a:r>
              <a:rPr lang="en-IN" dirty="0">
                <a:solidFill>
                  <a:schemeClr val="bg1"/>
                </a:solidFill>
              </a:rPr>
              <a:t>:</a:t>
            </a:r>
          </a:p>
        </p:txBody>
      </p:sp>
      <p:sp>
        <p:nvSpPr>
          <p:cNvPr id="4" name="Content Placeholder 3">
            <a:extLst>
              <a:ext uri="{FF2B5EF4-FFF2-40B4-BE49-F238E27FC236}">
                <a16:creationId xmlns:a16="http://schemas.microsoft.com/office/drawing/2014/main" id="{5BC2A46C-5D4D-42CB-2CB4-F7504ACB021A}"/>
              </a:ext>
            </a:extLst>
          </p:cNvPr>
          <p:cNvSpPr>
            <a:spLocks noGrp="1"/>
          </p:cNvSpPr>
          <p:nvPr>
            <p:ph idx="1"/>
          </p:nvPr>
        </p:nvSpPr>
        <p:spPr>
          <a:xfrm>
            <a:off x="1338072" y="1962150"/>
            <a:ext cx="8595360" cy="4351337"/>
          </a:xfrm>
        </p:spPr>
        <p:txBody>
          <a:bodyPr>
            <a:normAutofit/>
          </a:bodyPr>
          <a:lstStyle/>
          <a:p>
            <a:pPr marL="0" indent="0" algn="just">
              <a:buNone/>
            </a:pPr>
            <a:r>
              <a:rPr lang="en-US" sz="2000" dirty="0">
                <a:solidFill>
                  <a:schemeClr val="bg1"/>
                </a:solidFill>
              </a:rPr>
              <a:t>Three topics have been identified as the main topics covered in this project  which are as follows: </a:t>
            </a:r>
          </a:p>
          <a:p>
            <a:pPr marL="0" indent="0" algn="just">
              <a:buNone/>
            </a:pPr>
            <a:r>
              <a:rPr lang="en-US" sz="2000" dirty="0">
                <a:solidFill>
                  <a:schemeClr val="bg1"/>
                </a:solidFill>
              </a:rPr>
              <a:t>• Different kinds of studies carried on the shoulder crack X-ray images and their classification techniques performed to obtain the efficiency of the deep learning models. </a:t>
            </a:r>
          </a:p>
          <a:p>
            <a:pPr marL="0" indent="0" algn="just">
              <a:buNone/>
            </a:pPr>
            <a:r>
              <a:rPr lang="en-US" sz="2000" dirty="0">
                <a:solidFill>
                  <a:schemeClr val="bg1"/>
                </a:solidFill>
              </a:rPr>
              <a:t>• Usage of MURA dataset for this research and investigations directed </a:t>
            </a:r>
            <a:r>
              <a:rPr lang="en-US" sz="2000" dirty="0" err="1">
                <a:solidFill>
                  <a:schemeClr val="bg1"/>
                </a:solidFill>
              </a:rPr>
              <a:t>utilising</a:t>
            </a:r>
            <a:r>
              <a:rPr lang="en-US" sz="2000" dirty="0">
                <a:solidFill>
                  <a:schemeClr val="bg1"/>
                </a:solidFill>
              </a:rPr>
              <a:t> the dataset. </a:t>
            </a:r>
          </a:p>
          <a:p>
            <a:pPr marL="0" indent="0" algn="just">
              <a:buNone/>
            </a:pPr>
            <a:r>
              <a:rPr lang="en-US" sz="2000" dirty="0">
                <a:solidFill>
                  <a:schemeClr val="bg1"/>
                </a:solidFill>
              </a:rPr>
              <a:t>• Study of the Ensemble learning</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6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2101B1-1C6D-356D-FF31-8D9B6BAB9984}"/>
              </a:ext>
            </a:extLst>
          </p:cNvPr>
          <p:cNvSpPr>
            <a:spLocks noGrp="1"/>
          </p:cNvSpPr>
          <p:nvPr>
            <p:ph type="title"/>
          </p:nvPr>
        </p:nvSpPr>
        <p:spPr/>
        <p:txBody>
          <a:bodyPr/>
          <a:lstStyle/>
          <a:p>
            <a:r>
              <a:rPr lang="en-IN" dirty="0">
                <a:solidFill>
                  <a:srgbClr val="C00000"/>
                </a:solidFill>
              </a:rPr>
              <a:t>Highlights of this project :</a:t>
            </a:r>
          </a:p>
        </p:txBody>
      </p:sp>
      <p:sp>
        <p:nvSpPr>
          <p:cNvPr id="4" name="Content Placeholder 3">
            <a:extLst>
              <a:ext uri="{FF2B5EF4-FFF2-40B4-BE49-F238E27FC236}">
                <a16:creationId xmlns:a16="http://schemas.microsoft.com/office/drawing/2014/main" id="{F7B0915D-64F5-1CEF-CD2E-660217A60341}"/>
              </a:ext>
            </a:extLst>
          </p:cNvPr>
          <p:cNvSpPr>
            <a:spLocks noGrp="1"/>
          </p:cNvSpPr>
          <p:nvPr>
            <p:ph idx="1"/>
          </p:nvPr>
        </p:nvSpPr>
        <p:spPr>
          <a:xfrm>
            <a:off x="1328547" y="2506663"/>
            <a:ext cx="8595360" cy="4351337"/>
          </a:xfrm>
        </p:spPr>
        <p:txBody>
          <a:bodyPr>
            <a:normAutofit/>
          </a:bodyPr>
          <a:lstStyle/>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1.Tool setup</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2.Cleansing dataset and performing Data Augmentation for better performance</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3. </a:t>
            </a:r>
            <a:r>
              <a:rPr lang="en-US" sz="2400" dirty="0">
                <a:solidFill>
                  <a:schemeClr val="bg1"/>
                </a:solidFill>
                <a:latin typeface="Times New Roman" panose="02020603050405020304" pitchFamily="18" charset="0"/>
                <a:cs typeface="Times New Roman" panose="02020603050405020304" pitchFamily="18" charset="0"/>
              </a:rPr>
              <a:t>Building different convolutional neural network models and discussing their prediction performance and accuracy individually. </a:t>
            </a:r>
          </a:p>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4. </a:t>
            </a:r>
            <a:r>
              <a:rPr lang="en-US" sz="2400" dirty="0" err="1">
                <a:solidFill>
                  <a:schemeClr val="bg1"/>
                </a:solidFill>
                <a:latin typeface="Times New Roman" panose="02020603050405020304" pitchFamily="18" charset="0"/>
                <a:cs typeface="Times New Roman" panose="02020603050405020304" pitchFamily="18" charset="0"/>
              </a:rPr>
              <a:t>Ensembling</a:t>
            </a:r>
            <a:r>
              <a:rPr lang="en-US" sz="2400" dirty="0">
                <a:solidFill>
                  <a:schemeClr val="bg1"/>
                </a:solidFill>
                <a:latin typeface="Times New Roman" panose="02020603050405020304" pitchFamily="18" charset="0"/>
                <a:cs typeface="Times New Roman" panose="02020603050405020304" pitchFamily="18" charset="0"/>
              </a:rPr>
              <a:t> these models and predicting the performance accuracy</a:t>
            </a:r>
            <a:r>
              <a:rPr lang="en-US" sz="2000" dirty="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80410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0FB78-9D87-566A-1EB9-11D690B3E06C}"/>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EVALUATION METRICS:</a:t>
            </a:r>
          </a:p>
        </p:txBody>
      </p:sp>
      <p:sp>
        <p:nvSpPr>
          <p:cNvPr id="4" name="Content Placeholder 3">
            <a:extLst>
              <a:ext uri="{FF2B5EF4-FFF2-40B4-BE49-F238E27FC236}">
                <a16:creationId xmlns:a16="http://schemas.microsoft.com/office/drawing/2014/main" id="{E27A6AB4-A76A-9CA5-0BDD-9AF5A15B9490}"/>
              </a:ext>
            </a:extLst>
          </p:cNvPr>
          <p:cNvSpPr>
            <a:spLocks noGrp="1"/>
          </p:cNvSpPr>
          <p:nvPr>
            <p:ph idx="1"/>
          </p:nvPr>
        </p:nvSpPr>
        <p:spPr/>
        <p:txBody>
          <a:bodyPr/>
          <a:lstStyle/>
          <a:p>
            <a:pPr algn="just"/>
            <a:r>
              <a:rPr lang="en-US" dirty="0">
                <a:solidFill>
                  <a:schemeClr val="bg1"/>
                </a:solidFill>
                <a:latin typeface="Times New Roman" panose="02020603050405020304" pitchFamily="18" charset="0"/>
                <a:cs typeface="Times New Roman" panose="02020603050405020304" pitchFamily="18" charset="0"/>
              </a:rPr>
              <a:t>The MURA dataset used consists of bone X-ray images of the shoulder region. This dataset consists of two classes, i.e., positive and negative, also called binary classification. A commonly used binary classification measurement is shown in the table below. TP = true positive (all samples correctly classified as positive); TN = true negative (all samples correctly classified as negative); FP = false positive (some samples incorrectly classified as positive); FN = false negative (some samples incorrectly classified as negative).</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EDD33F5-2898-B245-ABB5-678DFD2978B8}"/>
              </a:ext>
            </a:extLst>
          </p:cNvPr>
          <p:cNvPicPr>
            <a:picLocks noChangeAspect="1"/>
          </p:cNvPicPr>
          <p:nvPr/>
        </p:nvPicPr>
        <p:blipFill>
          <a:blip r:embed="rId3"/>
          <a:stretch>
            <a:fillRect/>
          </a:stretch>
        </p:blipFill>
        <p:spPr>
          <a:xfrm>
            <a:off x="1261872" y="4004468"/>
            <a:ext cx="8991600" cy="1647825"/>
          </a:xfrm>
          <a:prstGeom prst="rect">
            <a:avLst/>
          </a:prstGeom>
        </p:spPr>
      </p:pic>
    </p:spTree>
    <p:extLst>
      <p:ext uri="{BB962C8B-B14F-4D97-AF65-F5344CB8AC3E}">
        <p14:creationId xmlns:p14="http://schemas.microsoft.com/office/powerpoint/2010/main" val="346253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59C0C-B812-EFCF-A7B5-F0AE6733E6B7}"/>
              </a:ext>
            </a:extLst>
          </p:cNvPr>
          <p:cNvSpPr>
            <a:spLocks noGrp="1"/>
          </p:cNvSpPr>
          <p:nvPr>
            <p:ph type="title"/>
          </p:nvPr>
        </p:nvSpPr>
        <p:spPr>
          <a:xfrm>
            <a:off x="713232" y="-303410"/>
            <a:ext cx="9692640" cy="1325562"/>
          </a:xfrm>
        </p:spPr>
        <p:txBody>
          <a:bodyPr/>
          <a:lstStyle/>
          <a:p>
            <a:r>
              <a:rPr lang="en-IN" dirty="0">
                <a:solidFill>
                  <a:srgbClr val="C00000"/>
                </a:solidFill>
              </a:rPr>
              <a:t>EVALUATION METRICS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79978CA6-B27E-C063-4E12-A9464C83453A}"/>
              </a:ext>
            </a:extLst>
          </p:cNvPr>
          <p:cNvSpPr>
            <a:spLocks noGrp="1"/>
          </p:cNvSpPr>
          <p:nvPr>
            <p:ph idx="1"/>
          </p:nvPr>
        </p:nvSpPr>
        <p:spPr>
          <a:xfrm>
            <a:off x="1138047" y="1128713"/>
            <a:ext cx="8595360" cy="5443537"/>
          </a:xfrm>
        </p:spPr>
        <p:txBody>
          <a:bodyPr>
            <a:normAutofit/>
          </a:bodyPr>
          <a:lstStyle/>
          <a:p>
            <a:pPr marL="0" indent="0">
              <a:buNone/>
            </a:pPr>
            <a:r>
              <a:rPr lang="en-IN" dirty="0">
                <a:solidFill>
                  <a:schemeClr val="bg1"/>
                </a:solidFill>
              </a:rPr>
              <a:t>We calculate the below parameters:</a:t>
            </a:r>
          </a:p>
          <a:p>
            <a:pPr marL="0" indent="0">
              <a:buNone/>
            </a:pPr>
            <a:r>
              <a:rPr lang="en-IN" dirty="0">
                <a:solidFill>
                  <a:srgbClr val="C00000"/>
                </a:solidFill>
              </a:rPr>
              <a:t>Accuracy </a:t>
            </a:r>
            <a:r>
              <a:rPr lang="en-IN" dirty="0">
                <a:solidFill>
                  <a:schemeClr val="bg1"/>
                </a:solidFill>
              </a:rPr>
              <a:t>:  </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rgbClr val="C00000"/>
              </a:solidFill>
            </a:endParaRPr>
          </a:p>
          <a:p>
            <a:pPr marL="0" indent="0">
              <a:buNone/>
            </a:pPr>
            <a:r>
              <a:rPr lang="en-IN" dirty="0">
                <a:solidFill>
                  <a:srgbClr val="C00000"/>
                </a:solidFill>
              </a:rPr>
              <a:t>Recall :  </a:t>
            </a:r>
          </a:p>
          <a:p>
            <a:pPr marL="0" indent="0">
              <a:buNone/>
            </a:pPr>
            <a:endParaRPr lang="en-IN" dirty="0">
              <a:solidFill>
                <a:srgbClr val="C00000"/>
              </a:solidFill>
            </a:endParaRPr>
          </a:p>
          <a:p>
            <a:pPr marL="0" indent="0">
              <a:buNone/>
            </a:pPr>
            <a:endParaRPr lang="en-IN" dirty="0">
              <a:solidFill>
                <a:srgbClr val="C00000"/>
              </a:solidFill>
            </a:endParaRPr>
          </a:p>
          <a:p>
            <a:pPr marL="0" indent="0">
              <a:buNone/>
            </a:pPr>
            <a:endParaRPr lang="en-IN" dirty="0">
              <a:solidFill>
                <a:srgbClr val="C00000"/>
              </a:solidFill>
            </a:endParaRPr>
          </a:p>
          <a:p>
            <a:pPr marL="0" indent="0">
              <a:buNone/>
            </a:pPr>
            <a:r>
              <a:rPr lang="en-IN" dirty="0">
                <a:solidFill>
                  <a:srgbClr val="C00000"/>
                </a:solidFill>
              </a:rPr>
              <a:t>Precision: </a:t>
            </a:r>
          </a:p>
          <a:p>
            <a:pPr marL="0" indent="0">
              <a:buNone/>
            </a:pPr>
            <a:endParaRPr lang="en-IN" dirty="0">
              <a:solidFill>
                <a:srgbClr val="C00000"/>
              </a:solidFill>
            </a:endParaRPr>
          </a:p>
          <a:p>
            <a:pPr marL="0" indent="0">
              <a:buNone/>
            </a:pPr>
            <a:endParaRPr lang="en-IN" dirty="0">
              <a:solidFill>
                <a:srgbClr val="C00000"/>
              </a:solidFill>
            </a:endParaRPr>
          </a:p>
          <a:p>
            <a:pPr marL="0" indent="0">
              <a:buNone/>
            </a:pPr>
            <a:endParaRPr lang="en-IN" dirty="0">
              <a:solidFill>
                <a:srgbClr val="C00000"/>
              </a:solidFill>
            </a:endParaRPr>
          </a:p>
        </p:txBody>
      </p:sp>
      <p:pic>
        <p:nvPicPr>
          <p:cNvPr id="6" name="Picture 5">
            <a:extLst>
              <a:ext uri="{FF2B5EF4-FFF2-40B4-BE49-F238E27FC236}">
                <a16:creationId xmlns:a16="http://schemas.microsoft.com/office/drawing/2014/main" id="{087CCCD8-8748-3607-7484-E6482DE65533}"/>
              </a:ext>
            </a:extLst>
          </p:cNvPr>
          <p:cNvPicPr>
            <a:picLocks noChangeAspect="1"/>
          </p:cNvPicPr>
          <p:nvPr/>
        </p:nvPicPr>
        <p:blipFill>
          <a:blip r:embed="rId3"/>
          <a:stretch>
            <a:fillRect/>
          </a:stretch>
        </p:blipFill>
        <p:spPr>
          <a:xfrm>
            <a:off x="1414462" y="2042498"/>
            <a:ext cx="3571875" cy="1114425"/>
          </a:xfrm>
          <a:prstGeom prst="rect">
            <a:avLst/>
          </a:prstGeom>
        </p:spPr>
      </p:pic>
      <p:pic>
        <p:nvPicPr>
          <p:cNvPr id="8" name="Picture 7">
            <a:extLst>
              <a:ext uri="{FF2B5EF4-FFF2-40B4-BE49-F238E27FC236}">
                <a16:creationId xmlns:a16="http://schemas.microsoft.com/office/drawing/2014/main" id="{20B30585-FEA3-D443-4213-49E895B51DD5}"/>
              </a:ext>
            </a:extLst>
          </p:cNvPr>
          <p:cNvPicPr>
            <a:picLocks noChangeAspect="1"/>
          </p:cNvPicPr>
          <p:nvPr/>
        </p:nvPicPr>
        <p:blipFill>
          <a:blip r:embed="rId4"/>
          <a:stretch>
            <a:fillRect/>
          </a:stretch>
        </p:blipFill>
        <p:spPr>
          <a:xfrm>
            <a:off x="1414462" y="3850481"/>
            <a:ext cx="3571875" cy="971550"/>
          </a:xfrm>
          <a:prstGeom prst="rect">
            <a:avLst/>
          </a:prstGeom>
        </p:spPr>
      </p:pic>
      <p:pic>
        <p:nvPicPr>
          <p:cNvPr id="10" name="Picture 9">
            <a:extLst>
              <a:ext uri="{FF2B5EF4-FFF2-40B4-BE49-F238E27FC236}">
                <a16:creationId xmlns:a16="http://schemas.microsoft.com/office/drawing/2014/main" id="{A5F0A60E-D193-BB78-EACB-9530185F8CED}"/>
              </a:ext>
            </a:extLst>
          </p:cNvPr>
          <p:cNvPicPr>
            <a:picLocks noChangeAspect="1"/>
          </p:cNvPicPr>
          <p:nvPr/>
        </p:nvPicPr>
        <p:blipFill>
          <a:blip r:embed="rId5"/>
          <a:stretch>
            <a:fillRect/>
          </a:stretch>
        </p:blipFill>
        <p:spPr>
          <a:xfrm>
            <a:off x="1414462" y="5591175"/>
            <a:ext cx="3943350" cy="981075"/>
          </a:xfrm>
          <a:prstGeom prst="rect">
            <a:avLst/>
          </a:prstGeom>
        </p:spPr>
      </p:pic>
    </p:spTree>
    <p:extLst>
      <p:ext uri="{BB962C8B-B14F-4D97-AF65-F5344CB8AC3E}">
        <p14:creationId xmlns:p14="http://schemas.microsoft.com/office/powerpoint/2010/main" val="358519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EC116-0B75-4B52-158C-1D13C73A18D5}"/>
              </a:ext>
            </a:extLst>
          </p:cNvPr>
          <p:cNvSpPr>
            <a:spLocks noGrp="1"/>
          </p:cNvSpPr>
          <p:nvPr>
            <p:ph type="title"/>
          </p:nvPr>
        </p:nvSpPr>
        <p:spPr>
          <a:xfrm>
            <a:off x="1080897" y="116919"/>
            <a:ext cx="9692640" cy="1325562"/>
          </a:xfrm>
        </p:spPr>
        <p:txBody>
          <a:bodyPr/>
          <a:lstStyle/>
          <a:p>
            <a:r>
              <a:rPr lang="en-IN" dirty="0">
                <a:solidFill>
                  <a:srgbClr val="C00000"/>
                </a:solidFill>
              </a:rPr>
              <a:t>Evaluation Metrics :  </a:t>
            </a:r>
            <a:r>
              <a:rPr lang="en-IN" dirty="0" err="1">
                <a:solidFill>
                  <a:srgbClr val="C00000"/>
                </a:solidFill>
              </a:rPr>
              <a:t>contd</a:t>
            </a:r>
            <a:endParaRPr lang="en-IN" dirty="0">
              <a:solidFill>
                <a:srgbClr val="C00000"/>
              </a:solidFill>
            </a:endParaRPr>
          </a:p>
        </p:txBody>
      </p:sp>
      <p:sp>
        <p:nvSpPr>
          <p:cNvPr id="4" name="Content Placeholder 3">
            <a:extLst>
              <a:ext uri="{FF2B5EF4-FFF2-40B4-BE49-F238E27FC236}">
                <a16:creationId xmlns:a16="http://schemas.microsoft.com/office/drawing/2014/main" id="{60BDE728-D154-3443-2362-0D478B28D980}"/>
              </a:ext>
            </a:extLst>
          </p:cNvPr>
          <p:cNvSpPr>
            <a:spLocks noGrp="1"/>
          </p:cNvSpPr>
          <p:nvPr>
            <p:ph idx="1"/>
          </p:nvPr>
        </p:nvSpPr>
        <p:spPr>
          <a:xfrm>
            <a:off x="1261872" y="1691322"/>
            <a:ext cx="8595360" cy="4488815"/>
          </a:xfrm>
        </p:spPr>
        <p:txBody>
          <a:bodyPr/>
          <a:lstStyle/>
          <a:p>
            <a:endParaRPr lang="en-IN" dirty="0">
              <a:solidFill>
                <a:srgbClr val="C00000"/>
              </a:solidFill>
            </a:endParaRPr>
          </a:p>
          <a:p>
            <a:r>
              <a:rPr lang="en-IN" sz="2000" dirty="0">
                <a:solidFill>
                  <a:srgbClr val="C00000"/>
                </a:solidFill>
              </a:rPr>
              <a:t>F1 Score</a:t>
            </a:r>
            <a:r>
              <a:rPr lang="en-IN" dirty="0">
                <a:solidFill>
                  <a:srgbClr val="C00000"/>
                </a:solidFill>
              </a:rPr>
              <a:t>:</a:t>
            </a:r>
          </a:p>
          <a:p>
            <a:endParaRPr lang="en-IN" dirty="0">
              <a:solidFill>
                <a:srgbClr val="C00000"/>
              </a:solidFill>
            </a:endParaRPr>
          </a:p>
          <a:p>
            <a:r>
              <a:rPr lang="en-IN" sz="2000" dirty="0">
                <a:solidFill>
                  <a:srgbClr val="C00000"/>
                </a:solidFill>
              </a:rPr>
              <a:t>Area Under Curve (AUC)</a:t>
            </a:r>
          </a:p>
          <a:p>
            <a:endParaRPr lang="en-IN" sz="2000" dirty="0">
              <a:solidFill>
                <a:srgbClr val="C00000"/>
              </a:solidFill>
            </a:endParaRPr>
          </a:p>
          <a:p>
            <a:endParaRPr lang="en-IN" dirty="0">
              <a:solidFill>
                <a:srgbClr val="C00000"/>
              </a:solidFill>
            </a:endParaRPr>
          </a:p>
          <a:p>
            <a:endParaRPr lang="en-IN" dirty="0">
              <a:solidFill>
                <a:srgbClr val="C00000"/>
              </a:solidFill>
            </a:endParaRPr>
          </a:p>
          <a:p>
            <a:r>
              <a:rPr lang="en-IN" sz="2000" dirty="0">
                <a:solidFill>
                  <a:srgbClr val="C00000"/>
                </a:solidFill>
              </a:rPr>
              <a:t>Cohen's Kappa score</a:t>
            </a:r>
            <a:r>
              <a:rPr lang="en-IN" dirty="0">
                <a:solidFill>
                  <a:srgbClr val="C00000"/>
                </a:solidFill>
              </a:rPr>
              <a:t>: </a:t>
            </a:r>
          </a:p>
          <a:p>
            <a:endParaRPr lang="en-IN" dirty="0">
              <a:solidFill>
                <a:srgbClr val="C00000"/>
              </a:solidFill>
            </a:endParaRPr>
          </a:p>
        </p:txBody>
      </p:sp>
      <p:pic>
        <p:nvPicPr>
          <p:cNvPr id="6" name="Picture 5">
            <a:extLst>
              <a:ext uri="{FF2B5EF4-FFF2-40B4-BE49-F238E27FC236}">
                <a16:creationId xmlns:a16="http://schemas.microsoft.com/office/drawing/2014/main" id="{BBC92EBE-74D3-C14F-7497-299BD68A2DB2}"/>
              </a:ext>
            </a:extLst>
          </p:cNvPr>
          <p:cNvPicPr>
            <a:picLocks noChangeAspect="1"/>
          </p:cNvPicPr>
          <p:nvPr/>
        </p:nvPicPr>
        <p:blipFill>
          <a:blip r:embed="rId3"/>
          <a:stretch>
            <a:fillRect/>
          </a:stretch>
        </p:blipFill>
        <p:spPr>
          <a:xfrm>
            <a:off x="1633537" y="3679030"/>
            <a:ext cx="2971800" cy="971550"/>
          </a:xfrm>
          <a:prstGeom prst="rect">
            <a:avLst/>
          </a:prstGeom>
        </p:spPr>
      </p:pic>
      <p:pic>
        <p:nvPicPr>
          <p:cNvPr id="8" name="Picture 7">
            <a:extLst>
              <a:ext uri="{FF2B5EF4-FFF2-40B4-BE49-F238E27FC236}">
                <a16:creationId xmlns:a16="http://schemas.microsoft.com/office/drawing/2014/main" id="{58E2F112-E123-D452-58A6-FB20D3A8227B}"/>
              </a:ext>
            </a:extLst>
          </p:cNvPr>
          <p:cNvPicPr>
            <a:picLocks noChangeAspect="1"/>
          </p:cNvPicPr>
          <p:nvPr/>
        </p:nvPicPr>
        <p:blipFill>
          <a:blip r:embed="rId4"/>
          <a:stretch>
            <a:fillRect/>
          </a:stretch>
        </p:blipFill>
        <p:spPr>
          <a:xfrm>
            <a:off x="4977002" y="3690459"/>
            <a:ext cx="2695575" cy="981075"/>
          </a:xfrm>
          <a:prstGeom prst="rect">
            <a:avLst/>
          </a:prstGeom>
        </p:spPr>
      </p:pic>
      <p:pic>
        <p:nvPicPr>
          <p:cNvPr id="10" name="Picture 9">
            <a:extLst>
              <a:ext uri="{FF2B5EF4-FFF2-40B4-BE49-F238E27FC236}">
                <a16:creationId xmlns:a16="http://schemas.microsoft.com/office/drawing/2014/main" id="{F1A98A3D-230D-63A5-6D58-B3CB6BE46ECE}"/>
              </a:ext>
            </a:extLst>
          </p:cNvPr>
          <p:cNvPicPr>
            <a:picLocks noChangeAspect="1"/>
          </p:cNvPicPr>
          <p:nvPr/>
        </p:nvPicPr>
        <p:blipFill>
          <a:blip r:embed="rId5"/>
          <a:stretch>
            <a:fillRect/>
          </a:stretch>
        </p:blipFill>
        <p:spPr>
          <a:xfrm>
            <a:off x="3119437" y="5431790"/>
            <a:ext cx="2562225" cy="885825"/>
          </a:xfrm>
          <a:prstGeom prst="rect">
            <a:avLst/>
          </a:prstGeom>
        </p:spPr>
      </p:pic>
      <p:pic>
        <p:nvPicPr>
          <p:cNvPr id="11" name="Picture 10">
            <a:extLst>
              <a:ext uri="{FF2B5EF4-FFF2-40B4-BE49-F238E27FC236}">
                <a16:creationId xmlns:a16="http://schemas.microsoft.com/office/drawing/2014/main" id="{0C33BD2E-D0FB-5824-0570-2D5C2470ECF8}"/>
              </a:ext>
            </a:extLst>
          </p:cNvPr>
          <p:cNvPicPr>
            <a:picLocks noChangeAspect="1"/>
          </p:cNvPicPr>
          <p:nvPr/>
        </p:nvPicPr>
        <p:blipFill>
          <a:blip r:embed="rId6"/>
          <a:stretch>
            <a:fillRect/>
          </a:stretch>
        </p:blipFill>
        <p:spPr>
          <a:xfrm>
            <a:off x="3119437" y="1989137"/>
            <a:ext cx="3762375" cy="885825"/>
          </a:xfrm>
          <a:prstGeom prst="rect">
            <a:avLst/>
          </a:prstGeom>
        </p:spPr>
      </p:pic>
    </p:spTree>
    <p:extLst>
      <p:ext uri="{BB962C8B-B14F-4D97-AF65-F5344CB8AC3E}">
        <p14:creationId xmlns:p14="http://schemas.microsoft.com/office/powerpoint/2010/main" val="61908995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1508</TotalTime>
  <Words>1741</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Schoolbook</vt:lpstr>
      <vt:lpstr>Times New Roman</vt:lpstr>
      <vt:lpstr>Wingdings 2</vt:lpstr>
      <vt:lpstr>View</vt:lpstr>
      <vt:lpstr>   TERM PROJECT  - INTRO TO ARTIFICIAL INTELIGENCE             - PROF VAHID BEHZADAN</vt:lpstr>
      <vt:lpstr>SHOULDER BONE CLASSIFICATION USING CNN MODELS</vt:lpstr>
      <vt:lpstr>TEAM:  Mohammed Sirajuddin Prathyusha Beemanaboina</vt:lpstr>
      <vt:lpstr>ABSTRACT :</vt:lpstr>
      <vt:lpstr>Main Idea:</vt:lpstr>
      <vt:lpstr>Highlights of this project :</vt:lpstr>
      <vt:lpstr>EVALUATION METRICS:</vt:lpstr>
      <vt:lpstr>EVALUATION METRICS - contd</vt:lpstr>
      <vt:lpstr>Evaluation Metrics :  contd</vt:lpstr>
      <vt:lpstr>MODELS USED:</vt:lpstr>
      <vt:lpstr>MODELS USED  - contd</vt:lpstr>
      <vt:lpstr>Experiment:</vt:lpstr>
      <vt:lpstr>Result</vt:lpstr>
      <vt:lpstr>Result - contd</vt:lpstr>
      <vt:lpstr>Result - contd</vt:lpstr>
      <vt:lpstr>Result - contd</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TERM PROJECT  - INTRO TO ARTIFICIAL INTELIGENCE             - PROF VAHID BEHZADAN</dc:title>
  <dc:creator>MR NARASIMHA</dc:creator>
  <cp:lastModifiedBy>MR NARASIMHA</cp:lastModifiedBy>
  <cp:revision>6</cp:revision>
  <dcterms:created xsi:type="dcterms:W3CDTF">2022-05-03T21:55:03Z</dcterms:created>
  <dcterms:modified xsi:type="dcterms:W3CDTF">2022-05-04T23:04:45Z</dcterms:modified>
</cp:coreProperties>
</file>