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Old Standard TT"/>
      <p:regular r:id="rId51"/>
      <p:bold r:id="rId52"/>
      <p: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70CD9B-02BD-4CC2-9B26-78BD7D6D6F1F}">
  <a:tblStyle styleId="{8970CD9B-02BD-4CC2-9B26-78BD7D6D6F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1E3BE3-4F13-4DC7-AB5A-E6F235E4D89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F5D55FB-86D2-46F1-82EC-BB0CAAF537FE}" styleName="Table_2">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ldStandardTT-regular.fntdata"/><Relationship Id="rId50" Type="http://schemas.openxmlformats.org/officeDocument/2006/relationships/font" Target="fonts/Roboto-boldItalic.fntdata"/><Relationship Id="rId53" Type="http://schemas.openxmlformats.org/officeDocument/2006/relationships/font" Target="fonts/OldStandardTT-italic.fntdata"/><Relationship Id="rId52" Type="http://schemas.openxmlformats.org/officeDocument/2006/relationships/font" Target="fonts/OldStandardT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be06b6e2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e06b6e2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be06b6e28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e06b6e2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be06b6e2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e06b6e2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be06b6e28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e06b6e28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be06b6e28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be06b6e28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be06b6e2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e06b6e2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be06b6e2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e06b6e2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e06b6e28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e06b6e28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e06b6e28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e06b6e28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be06b6e28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e06b6e28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be06b6e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e06b6e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e06b6e2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e06b6e2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e06b6e28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e06b6e28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be06b6e2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e06b6e28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be06b6e2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e06b6e28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be06b6e28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e06b6e28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be06b6e28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e06b6e28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be06b6e28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e06b6e28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be314f54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e314f54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be314f54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be314f54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be314f5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be314f5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be06b6e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e06b6e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be06b6e28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be06b6e28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be06b6e2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be06b6e28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be314f54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be314f54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be06b6e28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be06b6e28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586c3e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586c3e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be314f5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be314f5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be314f54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be314f54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be314f54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be314f54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be314f54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be314f54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be314f54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be314f54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be06b6e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e06b6e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61b8a7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f61b8a7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be06b6e28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be06b6e28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be06b6e28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be06b6e28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be06b6e28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e06b6e2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be06b6e2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e06b6e2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be06b6e2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e06b6e2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Architecture Review</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Template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2"/>
          <p:cNvGraphicFramePr/>
          <p:nvPr/>
        </p:nvGraphicFramePr>
        <p:xfrm>
          <a:off x="143875" y="807525"/>
          <a:ext cx="3000000" cy="3000000"/>
        </p:xfrm>
        <a:graphic>
          <a:graphicData uri="http://schemas.openxmlformats.org/drawingml/2006/table">
            <a:tbl>
              <a:tblPr>
                <a:noFill/>
                <a:tableStyleId>{261E3BE3-4F13-4DC7-AB5A-E6F235E4D892}</a:tableStyleId>
              </a:tblPr>
              <a:tblGrid>
                <a:gridCol w="1632150"/>
                <a:gridCol w="3888800"/>
                <a:gridCol w="3335275"/>
              </a:tblGrid>
              <a:tr h="227375">
                <a:tc gridSpan="3">
                  <a:txBody>
                    <a:bodyPr/>
                    <a:lstStyle/>
                    <a:p>
                      <a:pPr indent="0" lvl="0" marL="0" rtl="0" algn="ctr">
                        <a:spcBef>
                          <a:spcPts val="0"/>
                        </a:spcBef>
                        <a:spcAft>
                          <a:spcPts val="0"/>
                        </a:spcAft>
                        <a:buNone/>
                      </a:pPr>
                      <a:r>
                        <a:rPr b="1" lang="en" sz="1000"/>
                        <a:t>Availability</a:t>
                      </a:r>
                      <a:endParaRPr b="1" sz="1000"/>
                    </a:p>
                  </a:txBody>
                  <a:tcPr marT="63500" marB="63500" marR="63500" marL="63500">
                    <a:solidFill>
                      <a:srgbClr val="D9EAD3"/>
                    </a:solidFill>
                  </a:tcPr>
                </a:tc>
                <a:tc hMerge="1"/>
                <a:tc hMerge="1"/>
              </a:tr>
              <a:tr h="242875">
                <a:tc>
                  <a:txBody>
                    <a:bodyPr/>
                    <a:lstStyle/>
                    <a:p>
                      <a:pPr indent="0" lvl="0" marL="0" rtl="0" algn="l">
                        <a:spcBef>
                          <a:spcPts val="0"/>
                        </a:spcBef>
                        <a:spcAft>
                          <a:spcPts val="0"/>
                        </a:spcAft>
                        <a:buNone/>
                      </a:pPr>
                      <a:r>
                        <a:rPr b="1" lang="en" sz="1000"/>
                        <a:t>Requirement</a:t>
                      </a:r>
                      <a:endParaRPr b="1" sz="1000"/>
                    </a:p>
                  </a:txBody>
                  <a:tcPr marT="63500" marB="63500" marR="63500" marL="63500">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solidFill>
                      <a:srgbClr val="B6D7A8"/>
                    </a:solidFill>
                  </a:tcPr>
                </a:tc>
              </a:tr>
              <a:tr h="479525">
                <a:tc>
                  <a:txBody>
                    <a:bodyPr/>
                    <a:lstStyle/>
                    <a:p>
                      <a:pPr indent="0" lvl="0" marL="0" rtl="0" algn="l">
                        <a:spcBef>
                          <a:spcPts val="0"/>
                        </a:spcBef>
                        <a:spcAft>
                          <a:spcPts val="0"/>
                        </a:spcAft>
                        <a:buNone/>
                      </a:pPr>
                      <a:r>
                        <a:rPr b="1" lang="en" sz="1000"/>
                        <a:t>Hours of Operations</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Describe</a:t>
                      </a:r>
                      <a:r>
                        <a:rPr lang="en" sz="1000"/>
                        <a:t> hours of operation for the Solution. E.g. 24/7 or </a:t>
                      </a:r>
                      <a:r>
                        <a:rPr lang="en" sz="1000"/>
                        <a:t>weekdays</a:t>
                      </a:r>
                      <a:r>
                        <a:rPr lang="en" sz="1000"/>
                        <a:t> only between 8am and 5pm</a:t>
                      </a:r>
                      <a:endParaRPr sz="1000"/>
                    </a:p>
                  </a:txBody>
                  <a:tcPr marT="63500" marB="63500" marR="63500" marL="63500"/>
                </a:tc>
                <a:tc>
                  <a:txBody>
                    <a:bodyPr/>
                    <a:lstStyle/>
                    <a:p>
                      <a:pPr indent="0" lvl="0" marL="0" rtl="0" algn="l">
                        <a:spcBef>
                          <a:spcPts val="0"/>
                        </a:spcBef>
                        <a:spcAft>
                          <a:spcPts val="0"/>
                        </a:spcAft>
                        <a:buNone/>
                      </a:pPr>
                      <a:r>
                        <a:rPr lang="en" sz="1000"/>
                        <a:t>24/7</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Availability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Percentage of time that the application, process or capability needs to be available (i.e. 99.99%)</a:t>
                      </a:r>
                      <a:endParaRPr sz="1000"/>
                    </a:p>
                  </a:txBody>
                  <a:tcPr marT="63500" marB="63500" marR="63500" marL="63500"/>
                </a:tc>
                <a:tc>
                  <a:txBody>
                    <a:bodyPr/>
                    <a:lstStyle/>
                    <a:p>
                      <a:pPr indent="0" lvl="0" marL="0" rtl="0" algn="l">
                        <a:spcBef>
                          <a:spcPts val="0"/>
                        </a:spcBef>
                        <a:spcAft>
                          <a:spcPts val="0"/>
                        </a:spcAft>
                        <a:buNone/>
                      </a:pPr>
                      <a:r>
                        <a:rPr lang="en" sz="1000"/>
                        <a:t>99.99%</a:t>
                      </a:r>
                      <a:endParaRPr sz="1000"/>
                    </a:p>
                  </a:txBody>
                  <a:tcPr marT="63500" marB="63500" marR="63500" marL="63500"/>
                </a:tc>
              </a:tr>
              <a:tr h="798525">
                <a:tc>
                  <a:txBody>
                    <a:bodyPr/>
                    <a:lstStyle/>
                    <a:p>
                      <a:pPr indent="0" lvl="0" marL="0" rtl="0" algn="l">
                        <a:spcBef>
                          <a:spcPts val="0"/>
                        </a:spcBef>
                        <a:spcAft>
                          <a:spcPts val="0"/>
                        </a:spcAft>
                        <a:buNone/>
                      </a:pPr>
                      <a:r>
                        <a:rPr b="1" lang="en" sz="1000"/>
                        <a:t>SLA</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Service Level Agreement as measured by time (E.g. 30 minutes for completion of the process or batch). If external interfaces are part of the solution, provide the SLA for these individual interfaces (E.g. file delivered by 2 AM)</a:t>
                      </a:r>
                      <a:endParaRPr sz="1000"/>
                    </a:p>
                  </a:txBody>
                  <a:tcPr marT="63500" marB="63500" marR="63500" marL="63500"/>
                </a:tc>
                <a:tc>
                  <a:txBody>
                    <a:bodyPr/>
                    <a:lstStyle/>
                    <a:p>
                      <a:pPr indent="0" lvl="0" marL="0" rtl="0" algn="l">
                        <a:spcBef>
                          <a:spcPts val="0"/>
                        </a:spcBef>
                        <a:spcAft>
                          <a:spcPts val="0"/>
                        </a:spcAft>
                        <a:buNone/>
                      </a:pPr>
                      <a:r>
                        <a:rPr lang="en" sz="1000"/>
                        <a:t>Deliver emails to customers not more than 10 minutes after order placed</a:t>
                      </a:r>
                      <a:endParaRPr sz="1000"/>
                    </a:p>
                  </a:txBody>
                  <a:tcPr marT="63500" marB="63500" marR="63500" marL="63500"/>
                </a:tc>
              </a:tr>
              <a:tr h="489550">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Maintenance/Upgrade Time</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When do you plan for upgrades on the system? Define a maintenance window</a:t>
                      </a:r>
                      <a:r>
                        <a:rPr lang="en" sz="1000"/>
                        <a:t> (E.g. Sundays from 1:00 AM – 4:00 AM)</a:t>
                      </a:r>
                      <a:endParaRPr sz="1000"/>
                    </a:p>
                  </a:txBody>
                  <a:tcPr marT="63500" marB="63500" marR="63500" marL="63500"/>
                </a:tc>
                <a:tc>
                  <a:txBody>
                    <a:bodyPr/>
                    <a:lstStyle/>
                    <a:p>
                      <a:pPr indent="0" lvl="0" marL="0" rtl="0" algn="l">
                        <a:lnSpc>
                          <a:spcPct val="115000"/>
                        </a:lnSpc>
                        <a:spcBef>
                          <a:spcPts val="0"/>
                        </a:spcBef>
                        <a:spcAft>
                          <a:spcPts val="0"/>
                        </a:spcAft>
                        <a:buNone/>
                      </a:pPr>
                      <a:r>
                        <a:rPr lang="en" sz="1000"/>
                        <a:t>Planned downtime for Monday mornings 1 to 2 hours only at 1am</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Unplanned Downtime Impact</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Describe the impact of any unplanned downtime on the business or process</a:t>
                      </a:r>
                      <a:endParaRPr sz="1000"/>
                    </a:p>
                  </a:txBody>
                  <a:tcPr marT="63500" marB="63500" marR="63500" marL="63500"/>
                </a:tc>
                <a:tc>
                  <a:txBody>
                    <a:bodyPr/>
                    <a:lstStyle/>
                    <a:p>
                      <a:pPr indent="0" lvl="0" marL="0" rtl="0" algn="l">
                        <a:spcBef>
                          <a:spcPts val="0"/>
                        </a:spcBef>
                        <a:spcAft>
                          <a:spcPts val="0"/>
                        </a:spcAft>
                        <a:buNone/>
                      </a:pPr>
                      <a:r>
                        <a:rPr lang="en" sz="1000"/>
                        <a:t>Sales will be impacted</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Batch Processing Times</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Define any </a:t>
                      </a:r>
                      <a:r>
                        <a:rPr lang="en" sz="1000"/>
                        <a:t>batch process time windows (E.g. batches can only run between 2 AM and 4 AM)</a:t>
                      </a:r>
                      <a:endParaRPr sz="1000"/>
                    </a:p>
                  </a:txBody>
                  <a:tcPr marT="63500" marB="63500" marR="63500" marL="63500"/>
                </a:tc>
                <a:tc>
                  <a:txBody>
                    <a:bodyPr/>
                    <a:lstStyle/>
                    <a:p>
                      <a:pPr indent="0" lvl="0" marL="0" rtl="0" algn="l">
                        <a:lnSpc>
                          <a:spcPct val="115000"/>
                        </a:lnSpc>
                        <a:spcBef>
                          <a:spcPts val="0"/>
                        </a:spcBef>
                        <a:spcAft>
                          <a:spcPts val="0"/>
                        </a:spcAft>
                        <a:buNone/>
                      </a:pPr>
                      <a:r>
                        <a:rPr lang="en" sz="1000"/>
                        <a:t>Batches are expected to run to check delivery status. This should run every 10 minutes</a:t>
                      </a:r>
                      <a:endParaRPr sz="1000"/>
                    </a:p>
                  </a:txBody>
                  <a:tcPr marT="63500" marB="63500" marR="63500" marL="63500"/>
                </a:tc>
              </a:tr>
            </a:tbl>
          </a:graphicData>
        </a:graphic>
      </p:graphicFrame>
      <p:sp>
        <p:nvSpPr>
          <p:cNvPr id="114" name="Google Shape;114;p22"/>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20" name="Google Shape;120;p23"/>
          <p:cNvGraphicFramePr/>
          <p:nvPr/>
        </p:nvGraphicFramePr>
        <p:xfrm>
          <a:off x="143875" y="764000"/>
          <a:ext cx="3000000" cy="3000000"/>
        </p:xfrm>
        <a:graphic>
          <a:graphicData uri="http://schemas.openxmlformats.org/drawingml/2006/table">
            <a:tbl>
              <a:tblPr>
                <a:noFill/>
                <a:tableStyleId>{261E3BE3-4F13-4DC7-AB5A-E6F235E4D892}</a:tableStyleId>
              </a:tblPr>
              <a:tblGrid>
                <a:gridCol w="1632150"/>
                <a:gridCol w="3888800"/>
                <a:gridCol w="3335275"/>
              </a:tblGrid>
              <a:tr h="266700">
                <a:tc gridSpan="3">
                  <a:txBody>
                    <a:bodyPr/>
                    <a:lstStyle/>
                    <a:p>
                      <a:pPr indent="0" lvl="0" marL="0" rtl="0" algn="ctr">
                        <a:spcBef>
                          <a:spcPts val="0"/>
                        </a:spcBef>
                        <a:spcAft>
                          <a:spcPts val="0"/>
                        </a:spcAft>
                        <a:buNone/>
                      </a:pPr>
                      <a:r>
                        <a:rPr b="1" lang="en" sz="1000"/>
                        <a:t>Performance</a:t>
                      </a:r>
                      <a:endParaRPr b="1" sz="1000"/>
                    </a:p>
                  </a:txBody>
                  <a:tcPr marT="63500" marB="63500" marR="63500" marL="63500">
                    <a:solidFill>
                      <a:srgbClr val="D9EAD3"/>
                    </a:solidFill>
                  </a:tcPr>
                </a:tc>
                <a:tc hMerge="1"/>
                <a:tc hMerge="1"/>
              </a:tr>
              <a:tr h="12700">
                <a:tc>
                  <a:txBody>
                    <a:bodyPr/>
                    <a:lstStyle/>
                    <a:p>
                      <a:pPr indent="0" lvl="0" marL="0" rtl="0" algn="l">
                        <a:spcBef>
                          <a:spcPts val="0"/>
                        </a:spcBef>
                        <a:spcAft>
                          <a:spcPts val="0"/>
                        </a:spcAft>
                        <a:buNone/>
                      </a:pPr>
                      <a:r>
                        <a:rPr b="1" lang="en" sz="1000"/>
                        <a:t>Requirement</a:t>
                      </a:r>
                      <a:endParaRPr b="1" sz="1000"/>
                    </a:p>
                  </a:txBody>
                  <a:tcPr marT="63500" marB="63500" marR="63500" marL="63500">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solidFill>
                      <a:srgbClr val="B6D7A8"/>
                    </a:solidFill>
                  </a:tcPr>
                </a:tc>
              </a:tr>
              <a:tr h="12700">
                <a:tc>
                  <a:txBody>
                    <a:bodyPr/>
                    <a:lstStyle/>
                    <a:p>
                      <a:pPr indent="0" lvl="0" marL="0" rtl="0" algn="l">
                        <a:lnSpc>
                          <a:spcPct val="115000"/>
                        </a:lnSpc>
                        <a:spcBef>
                          <a:spcPts val="0"/>
                        </a:spcBef>
                        <a:spcAft>
                          <a:spcPts val="0"/>
                        </a:spcAft>
                        <a:buNone/>
                      </a:pPr>
                      <a:r>
                        <a:rPr b="1" lang="en" sz="1000"/>
                        <a:t>Response Time</a:t>
                      </a:r>
                      <a:endParaRPr b="1" sz="1000"/>
                    </a:p>
                    <a:p>
                      <a:pPr indent="0" lvl="0" marL="0" rtl="0" algn="l">
                        <a:spcBef>
                          <a:spcPts val="0"/>
                        </a:spcBef>
                        <a:spcAft>
                          <a:spcPts val="0"/>
                        </a:spcAft>
                        <a:buNone/>
                      </a:pPr>
                      <a:r>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Measurement in time of the response of the system, to include the average expected response time and the maximum acceptable response time. This can either be the screen response time (E.g. Less than 2 seconds) </a:t>
                      </a:r>
                      <a:endParaRPr sz="1000"/>
                    </a:p>
                  </a:txBody>
                  <a:tcPr marT="63500" marB="63500" marR="63500" marL="63500"/>
                </a:tc>
                <a:tc>
                  <a:txBody>
                    <a:bodyPr/>
                    <a:lstStyle/>
                    <a:p>
                      <a:pPr indent="-292100" lvl="0" marL="457200" rtl="0" algn="l">
                        <a:lnSpc>
                          <a:spcPct val="115000"/>
                        </a:lnSpc>
                        <a:spcBef>
                          <a:spcPts val="0"/>
                        </a:spcBef>
                        <a:spcAft>
                          <a:spcPts val="0"/>
                        </a:spcAft>
                        <a:buSzPts val="1000"/>
                        <a:buChar char="-"/>
                      </a:pPr>
                      <a:r>
                        <a:rPr lang="en" sz="1000"/>
                        <a:t>Website response time less than 2 seconds</a:t>
                      </a:r>
                      <a:endParaRPr sz="1000"/>
                    </a:p>
                    <a:p>
                      <a:pPr indent="-292100" lvl="0" marL="457200" rtl="0" algn="l">
                        <a:lnSpc>
                          <a:spcPct val="115000"/>
                        </a:lnSpc>
                        <a:spcBef>
                          <a:spcPts val="0"/>
                        </a:spcBef>
                        <a:spcAft>
                          <a:spcPts val="0"/>
                        </a:spcAft>
                        <a:buSzPts val="1000"/>
                        <a:buChar char="-"/>
                      </a:pPr>
                      <a:r>
                        <a:rPr lang="en" sz="1000"/>
                        <a:t>Allow for a thousand hit per day</a:t>
                      </a:r>
                      <a:endParaRPr sz="1000"/>
                    </a:p>
                    <a:p>
                      <a:pPr indent="-292100" lvl="0" marL="457200" rtl="0" algn="l">
                        <a:lnSpc>
                          <a:spcPct val="115000"/>
                        </a:lnSpc>
                        <a:spcBef>
                          <a:spcPts val="0"/>
                        </a:spcBef>
                        <a:spcAft>
                          <a:spcPts val="0"/>
                        </a:spcAft>
                        <a:buSzPts val="1000"/>
                        <a:buChar char="-"/>
                      </a:pPr>
                      <a:r>
                        <a:rPr lang="en" sz="1000"/>
                        <a:t>Solution should allowed for auto scalability on evenings and weekends </a:t>
                      </a:r>
                      <a:endParaRPr sz="1000"/>
                    </a:p>
                  </a:txBody>
                  <a:tcPr marT="63500" marB="63500" marR="63500" marL="63500"/>
                </a:tc>
              </a:tr>
              <a:tr h="12700">
                <a:tc>
                  <a:txBody>
                    <a:bodyPr/>
                    <a:lstStyle/>
                    <a:p>
                      <a:pPr indent="0" lvl="0" marL="0" rtl="0" algn="l">
                        <a:lnSpc>
                          <a:spcPct val="115000"/>
                        </a:lnSpc>
                        <a:spcBef>
                          <a:spcPts val="0"/>
                        </a:spcBef>
                        <a:spcAft>
                          <a:spcPts val="0"/>
                        </a:spcAft>
                        <a:buNone/>
                      </a:pPr>
                      <a:r>
                        <a:rPr b="1" lang="en" sz="1000"/>
                        <a:t>Data Latency</a:t>
                      </a:r>
                      <a:endParaRPr b="1" sz="1000"/>
                    </a:p>
                    <a:p>
                      <a:pPr indent="0" lvl="0" marL="0" rtl="0" algn="l">
                        <a:lnSpc>
                          <a:spcPct val="115000"/>
                        </a:lnSpc>
                        <a:spcBef>
                          <a:spcPts val="0"/>
                        </a:spcBef>
                        <a:spcAft>
                          <a:spcPts val="0"/>
                        </a:spcAft>
                        <a:buNone/>
                      </a:pPr>
                      <a:r>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Define th</a:t>
                      </a:r>
                      <a:r>
                        <a:rPr lang="en" sz="1000"/>
                        <a:t>e acceptable data latency of data required for the Solution. E.g. customer address can be a maximum of 1 day.</a:t>
                      </a:r>
                      <a:endParaRPr sz="1000"/>
                    </a:p>
                  </a:txBody>
                  <a:tcPr marT="63500" marB="63500" marR="63500" marL="63500"/>
                </a:tc>
                <a:tc>
                  <a:txBody>
                    <a:bodyPr/>
                    <a:lstStyle/>
                    <a:p>
                      <a:pPr indent="0" lvl="0" marL="0" rtl="0" algn="l">
                        <a:spcBef>
                          <a:spcPts val="0"/>
                        </a:spcBef>
                        <a:spcAft>
                          <a:spcPts val="0"/>
                        </a:spcAft>
                        <a:buNone/>
                      </a:pPr>
                      <a:r>
                        <a:rPr lang="en" sz="1000"/>
                        <a:t>No data latency expected</a:t>
                      </a:r>
                      <a:endParaRPr sz="10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26" name="Google Shape;126;p24"/>
          <p:cNvGraphicFramePr/>
          <p:nvPr/>
        </p:nvGraphicFramePr>
        <p:xfrm>
          <a:off x="113813" y="653325"/>
          <a:ext cx="3000000" cy="3000000"/>
        </p:xfrm>
        <a:graphic>
          <a:graphicData uri="http://schemas.openxmlformats.org/drawingml/2006/table">
            <a:tbl>
              <a:tblPr>
                <a:noFill/>
                <a:tableStyleId>{9F5D55FB-86D2-46F1-82EC-BB0CAAF537FE}</a:tableStyleId>
              </a:tblPr>
              <a:tblGrid>
                <a:gridCol w="1657525"/>
                <a:gridCol w="3886625"/>
                <a:gridCol w="3372225"/>
              </a:tblGrid>
              <a:tr h="276875">
                <a:tc gridSpan="3">
                  <a:txBody>
                    <a:bodyPr/>
                    <a:lstStyle/>
                    <a:p>
                      <a:pPr indent="0" lvl="0" marL="0" rtl="0" algn="ctr">
                        <a:lnSpc>
                          <a:spcPct val="115000"/>
                        </a:lnSpc>
                        <a:spcBef>
                          <a:spcPts val="0"/>
                        </a:spcBef>
                        <a:spcAft>
                          <a:spcPts val="0"/>
                        </a:spcAft>
                        <a:buNone/>
                      </a:pPr>
                      <a:r>
                        <a:rPr b="1" lang="en" sz="1000"/>
                        <a:t>Volumes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768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89325">
                <a:tc>
                  <a:txBody>
                    <a:bodyPr/>
                    <a:lstStyle/>
                    <a:p>
                      <a:pPr indent="0" lvl="0" marL="0" rtl="0" algn="l">
                        <a:lnSpc>
                          <a:spcPct val="115000"/>
                        </a:lnSpc>
                        <a:spcBef>
                          <a:spcPts val="0"/>
                        </a:spcBef>
                        <a:spcAft>
                          <a:spcPts val="0"/>
                        </a:spcAft>
                        <a:buNone/>
                      </a:pPr>
                      <a:r>
                        <a:rPr b="1" lang="en" sz="1000"/>
                        <a:t>Average Volume Estimates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Measure of the average volume of the solution over a period of time such as daily or monthly (E.g. 1000 transactions per day)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500 transactions per month, but website can be hit 1000  times per day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900">
                <a:tc>
                  <a:txBody>
                    <a:bodyPr/>
                    <a:lstStyle/>
                    <a:p>
                      <a:pPr indent="0" lvl="0" marL="0" rtl="0" algn="l">
                        <a:lnSpc>
                          <a:spcPct val="115000"/>
                        </a:lnSpc>
                        <a:spcBef>
                          <a:spcPts val="0"/>
                        </a:spcBef>
                        <a:spcAft>
                          <a:spcPts val="0"/>
                        </a:spcAft>
                        <a:buNone/>
                      </a:pPr>
                      <a:r>
                        <a:rPr b="1" lang="en" sz="1000"/>
                        <a:t>Peak Estimates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Define the p</a:t>
                      </a:r>
                      <a:r>
                        <a:rPr lang="en" sz="1000">
                          <a:solidFill>
                            <a:schemeClr val="dk1"/>
                          </a:solidFill>
                        </a:rPr>
                        <a:t>eak time period for high volumes of data. (E.g. end of the month) Also define a peak time time period during a day or week (E.g. Between 5pm and 8pm or weekends)</a:t>
                      </a:r>
                      <a:endParaRPr sz="10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Peak times expected in the evenings and weekends</a:t>
                      </a:r>
                      <a:endParaRPr sz="10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5000">
                <a:tc>
                  <a:txBody>
                    <a:bodyPr/>
                    <a:lstStyle/>
                    <a:p>
                      <a:pPr indent="0" lvl="0" marL="0" rtl="0" algn="l">
                        <a:lnSpc>
                          <a:spcPct val="115000"/>
                        </a:lnSpc>
                        <a:spcBef>
                          <a:spcPts val="0"/>
                        </a:spcBef>
                        <a:spcAft>
                          <a:spcPts val="0"/>
                        </a:spcAft>
                        <a:buNone/>
                      </a:pPr>
                      <a:r>
                        <a:rPr b="1" lang="en" sz="1000"/>
                        <a:t>File Sizes &amp; Interface Type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Size in gigabytes, megabytes or kilobytes of any files that is required for processing E.g. interface size on a web services, image files or any other document files,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Product images are stored on AWS S3 Buckets for the stock management. Images are about 50kb average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Backups / Archiving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percentage of data that needs to be either purged or archived, and define the percentage over time. Also indicate when and how backups should be taken.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solution should include replication for the database. Daily backups using AWS Backup top the AWS RDS database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History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how long you need to keep data history. E.g. the solution needs 2 years of history for online transactional data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Keep sales for 10 Years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Database Growth Projections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Indication of the percentage increase or decrease of the size of the database over time. E.g. 5% increase over the first 12 months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10% growth expected after 12 months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32" name="Google Shape;132;p25"/>
          <p:cNvGraphicFramePr/>
          <p:nvPr/>
        </p:nvGraphicFramePr>
        <p:xfrm>
          <a:off x="143875" y="666575"/>
          <a:ext cx="3000000" cy="3000000"/>
        </p:xfrm>
        <a:graphic>
          <a:graphicData uri="http://schemas.openxmlformats.org/drawingml/2006/table">
            <a:tbl>
              <a:tblPr>
                <a:noFill/>
                <a:tableStyleId>{9F5D55FB-86D2-46F1-82EC-BB0CAAF537FE}</a:tableStyleId>
              </a:tblPr>
              <a:tblGrid>
                <a:gridCol w="1592325"/>
                <a:gridCol w="3923975"/>
                <a:gridCol w="3369500"/>
              </a:tblGrid>
              <a:tr h="352425">
                <a:tc gridSpan="3">
                  <a:txBody>
                    <a:bodyPr/>
                    <a:lstStyle/>
                    <a:p>
                      <a:pPr indent="0" lvl="0" marL="0" rtl="0" algn="ctr">
                        <a:lnSpc>
                          <a:spcPct val="115000"/>
                        </a:lnSpc>
                        <a:spcBef>
                          <a:spcPts val="0"/>
                        </a:spcBef>
                        <a:spcAft>
                          <a:spcPts val="0"/>
                        </a:spcAft>
                        <a:buNone/>
                      </a:pPr>
                      <a:r>
                        <a:rPr b="1" lang="en" sz="1000"/>
                        <a:t>User Interactions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952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98475">
                <a:tc>
                  <a:txBody>
                    <a:bodyPr/>
                    <a:lstStyle/>
                    <a:p>
                      <a:pPr indent="0" lvl="0" marL="0" rtl="0" algn="l">
                        <a:lnSpc>
                          <a:spcPct val="115000"/>
                        </a:lnSpc>
                        <a:spcBef>
                          <a:spcPts val="0"/>
                        </a:spcBef>
                        <a:spcAft>
                          <a:spcPts val="0"/>
                        </a:spcAft>
                        <a:buNone/>
                      </a:pPr>
                      <a:r>
                        <a:rPr b="1" lang="en" sz="1000"/>
                        <a:t>Number of Total Users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a:t>
                      </a:r>
                      <a:r>
                        <a:rPr lang="en" sz="1000"/>
                        <a:t>otal number of users expected to use the soluti</a:t>
                      </a:r>
                      <a:r>
                        <a:rPr lang="en" sz="1000"/>
                        <a:t>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company expect 500 customer for the first 3 months, and 2000 after 12 months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475">
                <a:tc>
                  <a:txBody>
                    <a:bodyPr/>
                    <a:lstStyle/>
                    <a:p>
                      <a:pPr indent="0" lvl="0" marL="0" rtl="0" algn="l">
                        <a:lnSpc>
                          <a:spcPct val="115000"/>
                        </a:lnSpc>
                        <a:spcBef>
                          <a:spcPts val="0"/>
                        </a:spcBef>
                        <a:spcAft>
                          <a:spcPts val="0"/>
                        </a:spcAft>
                        <a:buNone/>
                      </a:pPr>
                      <a:r>
                        <a:rPr b="1" lang="en" sz="1000"/>
                        <a:t>Number of Concurrent Users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a:t>
                      </a:r>
                      <a:r>
                        <a:rPr lang="en" sz="1000"/>
                        <a:t>umber of concurrent users expected to use the system at the same time.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Allow for at least 10 concurrent users accessing the web site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rtl="0" algn="l">
                        <a:lnSpc>
                          <a:spcPct val="115000"/>
                        </a:lnSpc>
                        <a:spcBef>
                          <a:spcPts val="0"/>
                        </a:spcBef>
                        <a:spcAft>
                          <a:spcPts val="0"/>
                        </a:spcAft>
                        <a:buNone/>
                      </a:pPr>
                      <a:r>
                        <a:rPr b="1" lang="en" sz="1000"/>
                        <a:t>User Locations &amp; User Totals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Provide total </a:t>
                      </a:r>
                      <a:r>
                        <a:rPr lang="en" sz="1000"/>
                        <a:t>number of users per each locations. Describe from where in the world will the solution be accessed or allowed to be accessed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User locations should only be from America, Europe and South Africa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rtl="0" algn="l">
                        <a:lnSpc>
                          <a:spcPct val="115000"/>
                        </a:lnSpc>
                        <a:spcBef>
                          <a:spcPts val="0"/>
                        </a:spcBef>
                        <a:spcAft>
                          <a:spcPts val="0"/>
                        </a:spcAft>
                        <a:buNone/>
                      </a:pPr>
                      <a:r>
                        <a:rPr b="1" lang="en" sz="1000"/>
                        <a:t>User Roles &amp; Role  Totals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List the user roles that will access the system. Include the total number of users per role. E.g. 2x admin, 1000x customer, 1x store manager,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1x administrator, 2000 customers, 1x store manager</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38" name="Google Shape;138;p26"/>
          <p:cNvGraphicFramePr/>
          <p:nvPr/>
        </p:nvGraphicFramePr>
        <p:xfrm>
          <a:off x="133863" y="664775"/>
          <a:ext cx="3000000" cy="3000000"/>
        </p:xfrm>
        <a:graphic>
          <a:graphicData uri="http://schemas.openxmlformats.org/drawingml/2006/table">
            <a:tbl>
              <a:tblPr>
                <a:noFill/>
                <a:tableStyleId>{9F5D55FB-86D2-46F1-82EC-BB0CAAF537FE}</a:tableStyleId>
              </a:tblPr>
              <a:tblGrid>
                <a:gridCol w="1564725"/>
                <a:gridCol w="3926050"/>
                <a:gridCol w="3385500"/>
              </a:tblGrid>
              <a:tr h="290275">
                <a:tc gridSpan="3">
                  <a:txBody>
                    <a:bodyPr/>
                    <a:lstStyle/>
                    <a:p>
                      <a:pPr indent="0" lvl="0" marL="0" rtl="0" algn="ctr">
                        <a:lnSpc>
                          <a:spcPct val="115000"/>
                        </a:lnSpc>
                        <a:spcBef>
                          <a:spcPts val="0"/>
                        </a:spcBef>
                        <a:spcAft>
                          <a:spcPts val="0"/>
                        </a:spcAft>
                        <a:buNone/>
                      </a:pPr>
                      <a:r>
                        <a:rPr b="1" lang="en" sz="1000"/>
                        <a:t>Business Continuity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902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638600">
                <a:tc>
                  <a:txBody>
                    <a:bodyPr/>
                    <a:lstStyle/>
                    <a:p>
                      <a:pPr indent="0" lvl="0" marL="0" rtl="0" algn="l">
                        <a:lnSpc>
                          <a:spcPct val="115000"/>
                        </a:lnSpc>
                        <a:spcBef>
                          <a:spcPts val="0"/>
                        </a:spcBef>
                        <a:spcAft>
                          <a:spcPts val="0"/>
                        </a:spcAft>
                        <a:buNone/>
                      </a:pPr>
                      <a:r>
                        <a:rPr b="1" lang="en" sz="1000">
                          <a:solidFill>
                            <a:schemeClr val="dk1"/>
                          </a:solidFill>
                        </a:rPr>
                        <a:t>Business Continuity</a:t>
                      </a:r>
                      <a:r>
                        <a:rPr b="1" lang="en" sz="1000"/>
                        <a:t> Plan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high level </a:t>
                      </a:r>
                      <a:r>
                        <a:rPr lang="en" sz="1000"/>
                        <a:t>Business Continuity Plan. This is usually a created by business and IT management or IT governance.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Utilize AWS high availability, by using multi-availability zones. Use AWS CloudFront for pushing content to 3 regions, us-east-1, eu-west-1, af-south-1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3325">
                <a:tc>
                  <a:txBody>
                    <a:bodyPr/>
                    <a:lstStyle/>
                    <a:p>
                      <a:pPr indent="0" lvl="0" marL="0" rtl="0" algn="l">
                        <a:lnSpc>
                          <a:spcPct val="115000"/>
                        </a:lnSpc>
                        <a:spcBef>
                          <a:spcPts val="0"/>
                        </a:spcBef>
                        <a:spcAft>
                          <a:spcPts val="0"/>
                        </a:spcAft>
                        <a:buNone/>
                      </a:pPr>
                      <a:r>
                        <a:rPr b="1" lang="en" sz="1000"/>
                        <a:t>Minimum Acceptable Number of Users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Give a </a:t>
                      </a:r>
                      <a:r>
                        <a:rPr lang="en" sz="1000"/>
                        <a:t>percent that indicates the minimum number of acceptable users in a disaster recovery situation. E.g. total users are 200, but in a disaster recovery, allow only for 10% user base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applicable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600">
                <a:tc>
                  <a:txBody>
                    <a:bodyPr/>
                    <a:lstStyle/>
                    <a:p>
                      <a:pPr indent="0" lvl="0" marL="0" rtl="0" algn="l">
                        <a:lnSpc>
                          <a:spcPct val="115000"/>
                        </a:lnSpc>
                        <a:spcBef>
                          <a:spcPts val="0"/>
                        </a:spcBef>
                        <a:spcAft>
                          <a:spcPts val="0"/>
                        </a:spcAft>
                        <a:buNone/>
                      </a:pPr>
                      <a:r>
                        <a:rPr b="1" lang="en" sz="1000"/>
                        <a:t>Minimum Acceptable Number of Transactions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Give a</a:t>
                      </a:r>
                      <a:r>
                        <a:rPr lang="en" sz="1000"/>
                        <a:t> percentage indicating the minimum number of acceptable transactions in a </a:t>
                      </a:r>
                      <a:r>
                        <a:rPr lang="en" sz="1000">
                          <a:solidFill>
                            <a:schemeClr val="dk1"/>
                          </a:solidFill>
                        </a:rPr>
                        <a:t>disaster recovery</a:t>
                      </a:r>
                      <a:r>
                        <a:rPr lang="en" sz="1000"/>
                        <a:t> situation.  For example 50% of the average transaction volume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Not applicable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600">
                <a:tc>
                  <a:txBody>
                    <a:bodyPr/>
                    <a:lstStyle/>
                    <a:p>
                      <a:pPr indent="0" lvl="0" marL="0" rtl="0" algn="l">
                        <a:lnSpc>
                          <a:spcPct val="115000"/>
                        </a:lnSpc>
                        <a:spcBef>
                          <a:spcPts val="0"/>
                        </a:spcBef>
                        <a:spcAft>
                          <a:spcPts val="0"/>
                        </a:spcAft>
                        <a:buNone/>
                      </a:pPr>
                      <a:r>
                        <a:rPr b="1" lang="en" sz="1000"/>
                        <a:t>Minimum Acceptable Availability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the minimally acceptable hours of operation and/or availability of the system in a </a:t>
                      </a:r>
                      <a:r>
                        <a:rPr lang="en" sz="1000">
                          <a:solidFill>
                            <a:schemeClr val="dk1"/>
                          </a:solidFill>
                        </a:rPr>
                        <a:t>disaster recovery</a:t>
                      </a:r>
                      <a:r>
                        <a:rPr lang="en" sz="1000"/>
                        <a:t> situation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Not applicable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42750">
                <a:tc>
                  <a:txBody>
                    <a:bodyPr/>
                    <a:lstStyle/>
                    <a:p>
                      <a:pPr indent="0" lvl="0" marL="0" rtl="0" algn="l">
                        <a:lnSpc>
                          <a:spcPct val="115000"/>
                        </a:lnSpc>
                        <a:spcBef>
                          <a:spcPts val="0"/>
                        </a:spcBef>
                        <a:spcAft>
                          <a:spcPts val="0"/>
                        </a:spcAft>
                        <a:buNone/>
                      </a:pPr>
                      <a:r>
                        <a:rPr b="1" lang="en" sz="1000"/>
                        <a:t>Acceptable Performance Degradation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Give a percentage</a:t>
                      </a:r>
                      <a:r>
                        <a:rPr lang="en" sz="1000"/>
                        <a:t> indicating the acceptable performance degradation that is acceptable in a </a:t>
                      </a:r>
                      <a:r>
                        <a:rPr lang="en" sz="1000">
                          <a:solidFill>
                            <a:schemeClr val="dk1"/>
                          </a:solidFill>
                        </a:rPr>
                        <a:t>disaster recovery </a:t>
                      </a:r>
                      <a:r>
                        <a:rPr lang="en" sz="1000"/>
                        <a:t>situation. E.g. the existing UI performance is less than 2 seconds, however in a </a:t>
                      </a:r>
                      <a:r>
                        <a:rPr lang="en" sz="1000">
                          <a:solidFill>
                            <a:schemeClr val="dk1"/>
                          </a:solidFill>
                        </a:rPr>
                        <a:t>disaster recovery situation</a:t>
                      </a:r>
                      <a:r>
                        <a:rPr lang="en" sz="1000"/>
                        <a:t> acceptable performance would be 4 seconds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Not applicable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44" name="Google Shape;144;p27"/>
          <p:cNvGraphicFramePr/>
          <p:nvPr/>
        </p:nvGraphicFramePr>
        <p:xfrm>
          <a:off x="143863" y="733950"/>
          <a:ext cx="3000000" cy="3000000"/>
        </p:xfrm>
        <a:graphic>
          <a:graphicData uri="http://schemas.openxmlformats.org/drawingml/2006/table">
            <a:tbl>
              <a:tblPr>
                <a:noFill/>
                <a:tableStyleId>{9F5D55FB-86D2-46F1-82EC-BB0CAAF537FE}</a:tableStyleId>
              </a:tblPr>
              <a:tblGrid>
                <a:gridCol w="1641400"/>
                <a:gridCol w="4424650"/>
                <a:gridCol w="2840325"/>
              </a:tblGrid>
              <a:tr h="252100">
                <a:tc gridSpan="3">
                  <a:txBody>
                    <a:bodyPr/>
                    <a:lstStyle/>
                    <a:p>
                      <a:pPr indent="0" lvl="0" marL="0" rtl="0" algn="ctr">
                        <a:lnSpc>
                          <a:spcPct val="115000"/>
                        </a:lnSpc>
                        <a:spcBef>
                          <a:spcPts val="0"/>
                        </a:spcBef>
                        <a:spcAft>
                          <a:spcPts val="0"/>
                        </a:spcAft>
                        <a:buNone/>
                      </a:pPr>
                      <a:r>
                        <a:rPr b="1" lang="en" sz="1000"/>
                        <a:t>Security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521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1126850">
                <a:tc>
                  <a:txBody>
                    <a:bodyPr/>
                    <a:lstStyle/>
                    <a:p>
                      <a:pPr indent="0" lvl="0" marL="0" rtl="0" algn="l">
                        <a:lnSpc>
                          <a:spcPct val="115000"/>
                        </a:lnSpc>
                        <a:spcBef>
                          <a:spcPts val="0"/>
                        </a:spcBef>
                        <a:spcAft>
                          <a:spcPts val="0"/>
                        </a:spcAft>
                        <a:buNone/>
                      </a:pPr>
                      <a:r>
                        <a:rPr b="1" lang="en" sz="1000"/>
                        <a:t>Authentication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what </a:t>
                      </a:r>
                      <a:r>
                        <a:rPr lang="en" sz="1000"/>
                        <a:t>authentication is required, and if required additional details should be provided to further clarify the authentication requirements (for example):</a:t>
                      </a:r>
                      <a:endParaRPr sz="1000"/>
                    </a:p>
                    <a:p>
                      <a:pPr indent="0" lvl="0" marL="0" rtl="0" algn="l">
                        <a:lnSpc>
                          <a:spcPct val="115000"/>
                        </a:lnSpc>
                        <a:spcBef>
                          <a:spcPts val="0"/>
                        </a:spcBef>
                        <a:spcAft>
                          <a:spcPts val="0"/>
                        </a:spcAft>
                        <a:buNone/>
                      </a:pPr>
                      <a:r>
                        <a:rPr lang="en" sz="1000"/>
                        <a:t>•  Username / Password Requirements (</a:t>
                      </a:r>
                      <a:r>
                        <a:rPr lang="en" sz="1000">
                          <a:solidFill>
                            <a:schemeClr val="dk1"/>
                          </a:solidFill>
                        </a:rPr>
                        <a:t>Complexity, </a:t>
                      </a:r>
                      <a:r>
                        <a:rPr lang="en" sz="1000"/>
                        <a:t>Length, Numerical Numbers, etc)</a:t>
                      </a:r>
                      <a:endParaRPr sz="1000"/>
                    </a:p>
                    <a:p>
                      <a:pPr indent="0" lvl="0" marL="0" rtl="0" algn="l">
                        <a:lnSpc>
                          <a:spcPct val="115000"/>
                        </a:lnSpc>
                        <a:spcBef>
                          <a:spcPts val="0"/>
                        </a:spcBef>
                        <a:spcAft>
                          <a:spcPts val="0"/>
                        </a:spcAft>
                        <a:buNone/>
                      </a:pPr>
                      <a:r>
                        <a:rPr lang="en" sz="1000"/>
                        <a:t>•  Password change requirements (initial login, every 30 days, etc.)</a:t>
                      </a:r>
                      <a:endParaRPr sz="1000"/>
                    </a:p>
                    <a:p>
                      <a:pPr indent="0" lvl="0" marL="0" rtl="0" algn="l">
                        <a:lnSpc>
                          <a:spcPct val="115000"/>
                        </a:lnSpc>
                        <a:spcBef>
                          <a:spcPts val="0"/>
                        </a:spcBef>
                        <a:spcAft>
                          <a:spcPts val="0"/>
                        </a:spcAft>
                        <a:buNone/>
                      </a:pPr>
                      <a:r>
                        <a:rPr lang="en" sz="1000"/>
                        <a:t>•  Password Storage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AWS Cognito to implement user authentication with Google and Facebook logins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900">
                <a:tc>
                  <a:txBody>
                    <a:bodyPr/>
                    <a:lstStyle/>
                    <a:p>
                      <a:pPr indent="0" lvl="0" marL="0" rtl="0" algn="l">
                        <a:lnSpc>
                          <a:spcPct val="115000"/>
                        </a:lnSpc>
                        <a:spcBef>
                          <a:spcPts val="0"/>
                        </a:spcBef>
                        <a:spcAft>
                          <a:spcPts val="0"/>
                        </a:spcAft>
                        <a:buNone/>
                      </a:pPr>
                      <a:r>
                        <a:rPr b="1" lang="en" sz="1000"/>
                        <a:t>Authorization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authorization requirements for the system. E.g. is the user or system authorized to access the database or API’s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Ensure that only the web application can access the database.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6550">
                <a:tc>
                  <a:txBody>
                    <a:bodyPr/>
                    <a:lstStyle/>
                    <a:p>
                      <a:pPr indent="0" lvl="0" marL="0" rtl="0" algn="l">
                        <a:lnSpc>
                          <a:spcPct val="115000"/>
                        </a:lnSpc>
                        <a:spcBef>
                          <a:spcPts val="0"/>
                        </a:spcBef>
                        <a:spcAft>
                          <a:spcPts val="0"/>
                        </a:spcAft>
                        <a:buNone/>
                      </a:pPr>
                      <a:r>
                        <a:rPr b="1" lang="en" sz="1000"/>
                        <a:t>Attestation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attestation requirements for the solution. E.g. managers need to review or approve user access, or process owner needs to review or approve user access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 attestation needed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900">
                <a:tc>
                  <a:txBody>
                    <a:bodyPr/>
                    <a:lstStyle/>
                    <a:p>
                      <a:pPr indent="0" lvl="0" marL="0" rtl="0" algn="l">
                        <a:lnSpc>
                          <a:spcPct val="115000"/>
                        </a:lnSpc>
                        <a:spcBef>
                          <a:spcPts val="0"/>
                        </a:spcBef>
                        <a:spcAft>
                          <a:spcPts val="0"/>
                        </a:spcAft>
                        <a:buNone/>
                      </a:pPr>
                      <a:r>
                        <a:rPr b="1" lang="en" sz="1000"/>
                        <a:t>Audit Controls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any audit controls that are required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When user change address, add an audit table to capture the change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1725">
                <a:tc>
                  <a:txBody>
                    <a:bodyPr/>
                    <a:lstStyle/>
                    <a:p>
                      <a:pPr indent="0" lvl="0" marL="0" rtl="0" algn="l">
                        <a:lnSpc>
                          <a:spcPct val="115000"/>
                        </a:lnSpc>
                        <a:spcBef>
                          <a:spcPts val="0"/>
                        </a:spcBef>
                        <a:spcAft>
                          <a:spcPts val="0"/>
                        </a:spcAft>
                        <a:buNone/>
                      </a:pPr>
                      <a:r>
                        <a:rPr b="1" lang="en" sz="1000"/>
                        <a:t>Confidentiality of Data</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Details on the confidentiality of the data for the solution. E.g. is it customer personal information, secret information or public information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Customer data should be encrypted on the database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50" name="Google Shape;150;p28"/>
          <p:cNvGraphicFramePr/>
          <p:nvPr/>
        </p:nvGraphicFramePr>
        <p:xfrm>
          <a:off x="76200" y="613200"/>
          <a:ext cx="3000000" cy="3000000"/>
        </p:xfrm>
        <a:graphic>
          <a:graphicData uri="http://schemas.openxmlformats.org/drawingml/2006/table">
            <a:tbl>
              <a:tblPr>
                <a:noFill/>
                <a:tableStyleId>{9F5D55FB-86D2-46F1-82EC-BB0CAAF537FE}</a:tableStyleId>
              </a:tblPr>
              <a:tblGrid>
                <a:gridCol w="1815600"/>
                <a:gridCol w="4279650"/>
                <a:gridCol w="2896325"/>
              </a:tblGrid>
              <a:tr h="302500">
                <a:tc gridSpan="3">
                  <a:txBody>
                    <a:bodyPr/>
                    <a:lstStyle/>
                    <a:p>
                      <a:pPr indent="0" lvl="0" marL="0" rtl="0" algn="ctr">
                        <a:lnSpc>
                          <a:spcPct val="115000"/>
                        </a:lnSpc>
                        <a:spcBef>
                          <a:spcPts val="0"/>
                        </a:spcBef>
                        <a:spcAft>
                          <a:spcPts val="0"/>
                        </a:spcAft>
                        <a:buNone/>
                      </a:pPr>
                      <a:r>
                        <a:rPr b="1" lang="en" sz="1000"/>
                        <a:t>Security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302500">
                <a:tc>
                  <a:txBody>
                    <a:bodyPr/>
                    <a:lstStyle/>
                    <a:p>
                      <a:pPr indent="0" lvl="0" marL="0" rtl="0" algn="l">
                        <a:spcBef>
                          <a:spcPts val="0"/>
                        </a:spcBef>
                        <a:spcAft>
                          <a:spcPts val="0"/>
                        </a:spcAft>
                        <a:buNone/>
                      </a:pPr>
                      <a:r>
                        <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733625">
                <a:tc>
                  <a:txBody>
                    <a:bodyPr/>
                    <a:lstStyle/>
                    <a:p>
                      <a:pPr indent="0" lvl="0" marL="0" rtl="0" algn="l">
                        <a:lnSpc>
                          <a:spcPct val="115000"/>
                        </a:lnSpc>
                        <a:spcBef>
                          <a:spcPts val="0"/>
                        </a:spcBef>
                        <a:spcAft>
                          <a:spcPts val="0"/>
                        </a:spcAft>
                        <a:buNone/>
                      </a:pPr>
                      <a:r>
                        <a:rPr b="1" lang="en" sz="900"/>
                        <a:t>Integrity of Data</a:t>
                      </a:r>
                      <a:endParaRPr b="1"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Requirements in regards to the integrity of the data. E.g. the integrity of the public facing internet site would be considered high due to the reputational risk associated with unauthorized changes to the content.</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Validate the the customer is a real person. Use captcha to validate that it is not a bot trying to add an account. </a:t>
                      </a:r>
                      <a:endParaRPr sz="900"/>
                    </a:p>
                    <a:p>
                      <a:pPr indent="0" lvl="0" marL="0" rtl="0" algn="l">
                        <a:lnSpc>
                          <a:spcPct val="115000"/>
                        </a:lnSpc>
                        <a:spcBef>
                          <a:spcPts val="0"/>
                        </a:spcBef>
                        <a:spcAft>
                          <a:spcPts val="0"/>
                        </a:spcAft>
                        <a:buNone/>
                      </a:pPr>
                      <a:r>
                        <a:rPr lang="en" sz="900"/>
                        <a:t>Use SMS to verify that the customer is valid. Use AWS Cognito</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68975">
                <a:tc>
                  <a:txBody>
                    <a:bodyPr/>
                    <a:lstStyle/>
                    <a:p>
                      <a:pPr indent="0" lvl="0" marL="0" rtl="0" algn="l">
                        <a:lnSpc>
                          <a:spcPct val="115000"/>
                        </a:lnSpc>
                        <a:spcBef>
                          <a:spcPts val="0"/>
                        </a:spcBef>
                        <a:spcAft>
                          <a:spcPts val="0"/>
                        </a:spcAft>
                        <a:buNone/>
                      </a:pPr>
                      <a:r>
                        <a:rPr b="1" lang="en" sz="900"/>
                        <a:t>Logging Requirements</a:t>
                      </a:r>
                      <a:endParaRPr b="1"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Detail </a:t>
                      </a:r>
                      <a:r>
                        <a:rPr lang="en" sz="900"/>
                        <a:t>on whether logging is required. Provide further details for logging:</a:t>
                      </a:r>
                      <a:endParaRPr sz="900"/>
                    </a:p>
                    <a:p>
                      <a:pPr indent="0" lvl="0" marL="0" rtl="0" algn="l">
                        <a:lnSpc>
                          <a:spcPct val="115000"/>
                        </a:lnSpc>
                        <a:spcBef>
                          <a:spcPts val="0"/>
                        </a:spcBef>
                        <a:spcAft>
                          <a:spcPts val="0"/>
                        </a:spcAft>
                        <a:buNone/>
                      </a:pPr>
                      <a:r>
                        <a:rPr lang="en" sz="900"/>
                        <a:t>•  System Events to Log: Security, Configuration, Admin Events</a:t>
                      </a:r>
                      <a:endParaRPr sz="900"/>
                    </a:p>
                    <a:p>
                      <a:pPr indent="0" lvl="0" marL="0" rtl="0" algn="l">
                        <a:lnSpc>
                          <a:spcPct val="115000"/>
                        </a:lnSpc>
                        <a:spcBef>
                          <a:spcPts val="0"/>
                        </a:spcBef>
                        <a:spcAft>
                          <a:spcPts val="0"/>
                        </a:spcAft>
                        <a:buNone/>
                      </a:pPr>
                      <a:r>
                        <a:rPr lang="en" sz="900"/>
                        <a:t>•  Log File Details: Date, Time, User Initiating Activity, Details, etc.</a:t>
                      </a:r>
                      <a:endParaRPr sz="900"/>
                    </a:p>
                    <a:p>
                      <a:pPr indent="0" lvl="0" marL="0" rtl="0" algn="l">
                        <a:lnSpc>
                          <a:spcPct val="115000"/>
                        </a:lnSpc>
                        <a:spcBef>
                          <a:spcPts val="0"/>
                        </a:spcBef>
                        <a:spcAft>
                          <a:spcPts val="0"/>
                        </a:spcAft>
                        <a:buNone/>
                      </a:pPr>
                      <a:r>
                        <a:rPr lang="en" sz="900"/>
                        <a:t>•  Time period for keeping log information</a:t>
                      </a:r>
                      <a:endParaRPr sz="900"/>
                    </a:p>
                    <a:p>
                      <a:pPr indent="0" lvl="0" marL="0" rtl="0" algn="l">
                        <a:lnSpc>
                          <a:spcPct val="115000"/>
                        </a:lnSpc>
                        <a:spcBef>
                          <a:spcPts val="0"/>
                        </a:spcBef>
                        <a:spcAft>
                          <a:spcPts val="0"/>
                        </a:spcAft>
                        <a:buNone/>
                      </a:pPr>
                      <a:r>
                        <a:rPr lang="en" sz="900"/>
                        <a:t>•  Required reviews of log information (timing / responsibility)</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Build exceptional handling to add an error to the system events. </a:t>
                      </a:r>
                      <a:endParaRPr sz="900"/>
                    </a:p>
                    <a:p>
                      <a:pPr indent="0" lvl="0" marL="0" rtl="0" algn="l">
                        <a:lnSpc>
                          <a:spcPct val="115000"/>
                        </a:lnSpc>
                        <a:spcBef>
                          <a:spcPts val="0"/>
                        </a:spcBef>
                        <a:spcAft>
                          <a:spcPts val="0"/>
                        </a:spcAft>
                        <a:buNone/>
                      </a:pPr>
                      <a:r>
                        <a:rPr lang="en" sz="900"/>
                        <a:t>Developers should create a log file for error handling. </a:t>
                      </a:r>
                      <a:endParaRPr sz="900"/>
                    </a:p>
                    <a:p>
                      <a:pPr indent="0" lvl="0" marL="0" rtl="0" algn="l">
                        <a:lnSpc>
                          <a:spcPct val="115000"/>
                        </a:lnSpc>
                        <a:spcBef>
                          <a:spcPts val="0"/>
                        </a:spcBef>
                        <a:spcAft>
                          <a:spcPts val="0"/>
                        </a:spcAft>
                        <a:buNone/>
                      </a:pPr>
                      <a:r>
                        <a:rPr lang="en" sz="900"/>
                        <a:t>Keep log files for 7 days, then auto delete the log files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5950">
                <a:tc>
                  <a:txBody>
                    <a:bodyPr/>
                    <a:lstStyle/>
                    <a:p>
                      <a:pPr indent="0" lvl="0" marL="0" rtl="0" algn="l">
                        <a:lnSpc>
                          <a:spcPct val="115000"/>
                        </a:lnSpc>
                        <a:spcBef>
                          <a:spcPts val="0"/>
                        </a:spcBef>
                        <a:spcAft>
                          <a:spcPts val="0"/>
                        </a:spcAft>
                        <a:buNone/>
                      </a:pPr>
                      <a:r>
                        <a:rPr b="1" lang="en" sz="900"/>
                        <a:t>In Transit / At Rest</a:t>
                      </a:r>
                      <a:endParaRPr b="1"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Describe the security requirements when data is in transit and when data is in storage or at rest. </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Use X509 Certificates for data in transit. </a:t>
                      </a:r>
                      <a:endParaRPr sz="900"/>
                    </a:p>
                    <a:p>
                      <a:pPr indent="0" lvl="0" marL="0" rtl="0" algn="l">
                        <a:lnSpc>
                          <a:spcPct val="115000"/>
                        </a:lnSpc>
                        <a:spcBef>
                          <a:spcPts val="0"/>
                        </a:spcBef>
                        <a:spcAft>
                          <a:spcPts val="0"/>
                        </a:spcAft>
                        <a:buNone/>
                      </a:pPr>
                      <a:r>
                        <a:rPr lang="en" sz="900"/>
                        <a:t>Use AWS KMS for security at rest on S3 Buckets</a:t>
                      </a:r>
                      <a:endParaRPr sz="900"/>
                    </a:p>
                    <a:p>
                      <a:pPr indent="0" lvl="0" marL="0" rtl="0" algn="l">
                        <a:lnSpc>
                          <a:spcPct val="115000"/>
                        </a:lnSpc>
                        <a:spcBef>
                          <a:spcPts val="0"/>
                        </a:spcBef>
                        <a:spcAft>
                          <a:spcPts val="0"/>
                        </a:spcAft>
                        <a:buNone/>
                      </a:pPr>
                      <a:r>
                        <a:rPr lang="en" sz="900"/>
                        <a:t>Ensure AWS RDS uses the AES-256 encryption algorithm</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350">
                <a:tc>
                  <a:txBody>
                    <a:bodyPr/>
                    <a:lstStyle/>
                    <a:p>
                      <a:pPr indent="0" lvl="0" marL="0" rtl="0" algn="l">
                        <a:lnSpc>
                          <a:spcPct val="115000"/>
                        </a:lnSpc>
                        <a:spcBef>
                          <a:spcPts val="0"/>
                        </a:spcBef>
                        <a:spcAft>
                          <a:spcPts val="0"/>
                        </a:spcAft>
                        <a:buNone/>
                      </a:pPr>
                      <a:r>
                        <a:rPr b="1" lang="en" sz="900"/>
                        <a:t>Functional Level Authorization</a:t>
                      </a:r>
                      <a:endParaRPr b="1"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D</a:t>
                      </a:r>
                      <a:r>
                        <a:rPr lang="en" sz="900"/>
                        <a:t>etails on the Functional Level Authorization requirements for the solution.E.g. Is a user allowed to perform a specific function on the system</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Not required</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125">
                <a:tc>
                  <a:txBody>
                    <a:bodyPr/>
                    <a:lstStyle/>
                    <a:p>
                      <a:pPr indent="0" lvl="0" marL="0" rtl="0" algn="l">
                        <a:lnSpc>
                          <a:spcPct val="115000"/>
                        </a:lnSpc>
                        <a:spcBef>
                          <a:spcPts val="0"/>
                        </a:spcBef>
                        <a:spcAft>
                          <a:spcPts val="0"/>
                        </a:spcAft>
                        <a:buNone/>
                      </a:pPr>
                      <a:r>
                        <a:rPr b="1" lang="en" sz="900"/>
                        <a:t>Data Level Authorization</a:t>
                      </a:r>
                      <a:endParaRPr b="1"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D</a:t>
                      </a:r>
                      <a:r>
                        <a:rPr lang="en" sz="900"/>
                        <a:t>etails on the Data Level Authorization requirements for the solution. </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Not required</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56" name="Google Shape;156;p29"/>
          <p:cNvGraphicFramePr/>
          <p:nvPr/>
        </p:nvGraphicFramePr>
        <p:xfrm>
          <a:off x="143875" y="703825"/>
          <a:ext cx="3000000" cy="3000000"/>
        </p:xfrm>
        <a:graphic>
          <a:graphicData uri="http://schemas.openxmlformats.org/drawingml/2006/table">
            <a:tbl>
              <a:tblPr>
                <a:noFill/>
                <a:tableStyleId>{9F5D55FB-86D2-46F1-82EC-BB0CAAF537FE}</a:tableStyleId>
              </a:tblPr>
              <a:tblGrid>
                <a:gridCol w="1773850"/>
                <a:gridCol w="4277250"/>
                <a:gridCol w="2875350"/>
              </a:tblGrid>
              <a:tr h="266700">
                <a:tc gridSpan="3">
                  <a:txBody>
                    <a:bodyPr/>
                    <a:lstStyle/>
                    <a:p>
                      <a:pPr indent="0" lvl="0" marL="0" rtl="0" algn="ctr">
                        <a:lnSpc>
                          <a:spcPct val="115000"/>
                        </a:lnSpc>
                        <a:spcBef>
                          <a:spcPts val="0"/>
                        </a:spcBef>
                        <a:spcAft>
                          <a:spcPts val="0"/>
                        </a:spcAft>
                        <a:buNone/>
                      </a:pPr>
                      <a:r>
                        <a:rPr b="1" lang="en" sz="1000"/>
                        <a:t>Operations and Monitoring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667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98475">
                <a:tc>
                  <a:txBody>
                    <a:bodyPr/>
                    <a:lstStyle/>
                    <a:p>
                      <a:pPr indent="0" lvl="0" marL="0" rtl="0" algn="l">
                        <a:lnSpc>
                          <a:spcPct val="115000"/>
                        </a:lnSpc>
                        <a:spcBef>
                          <a:spcPts val="0"/>
                        </a:spcBef>
                        <a:spcAft>
                          <a:spcPts val="0"/>
                        </a:spcAft>
                        <a:buNone/>
                      </a:pPr>
                      <a:r>
                        <a:rPr b="1" lang="en" sz="1000"/>
                        <a:t>Monitoring Requirements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a:t>
                      </a:r>
                      <a:r>
                        <a:rPr lang="en" sz="1000"/>
                        <a:t>monitoring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 AWS CloudWatch to check system health and report using AWS SNS if any issues occur</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rtl="0" algn="l">
                        <a:lnSpc>
                          <a:spcPct val="115000"/>
                        </a:lnSpc>
                        <a:spcBef>
                          <a:spcPts val="0"/>
                        </a:spcBef>
                        <a:spcAft>
                          <a:spcPts val="0"/>
                        </a:spcAft>
                        <a:buNone/>
                      </a:pPr>
                      <a:r>
                        <a:rPr b="1" lang="en" sz="1000"/>
                        <a:t>Operational Support Roles and Responsibilities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a:t>
                      </a:r>
                      <a:r>
                        <a:rPr lang="en" sz="1000"/>
                        <a:t> operational support roles and responsibility requirements for the final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IT Operations should monitor support emails from AWS CloudWatch</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30"/>
          <p:cNvGraphicFramePr/>
          <p:nvPr/>
        </p:nvGraphicFramePr>
        <p:xfrm>
          <a:off x="123825" y="703825"/>
          <a:ext cx="3000000" cy="3000000"/>
        </p:xfrm>
        <a:graphic>
          <a:graphicData uri="http://schemas.openxmlformats.org/drawingml/2006/table">
            <a:tbl>
              <a:tblPr>
                <a:noFill/>
                <a:tableStyleId>{9F5D55FB-86D2-46F1-82EC-BB0CAAF537FE}</a:tableStyleId>
              </a:tblPr>
              <a:tblGrid>
                <a:gridCol w="1767875"/>
                <a:gridCol w="4205800"/>
                <a:gridCol w="2922675"/>
              </a:tblGrid>
              <a:tr h="236225">
                <a:tc gridSpan="3">
                  <a:txBody>
                    <a:bodyPr/>
                    <a:lstStyle/>
                    <a:p>
                      <a:pPr indent="0" lvl="0" marL="0" rtl="0" algn="ctr">
                        <a:lnSpc>
                          <a:spcPct val="115000"/>
                        </a:lnSpc>
                        <a:spcBef>
                          <a:spcPts val="0"/>
                        </a:spcBef>
                        <a:spcAft>
                          <a:spcPts val="0"/>
                        </a:spcAft>
                        <a:buNone/>
                      </a:pPr>
                      <a:r>
                        <a:rPr b="1" lang="en" sz="1000"/>
                        <a:t>Networking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3622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507625">
                <a:tc>
                  <a:txBody>
                    <a:bodyPr/>
                    <a:lstStyle/>
                    <a:p>
                      <a:pPr indent="0" lvl="0" marL="0" rtl="0" algn="l">
                        <a:lnSpc>
                          <a:spcPct val="115000"/>
                        </a:lnSpc>
                        <a:spcBef>
                          <a:spcPts val="0"/>
                        </a:spcBef>
                        <a:spcAft>
                          <a:spcPts val="0"/>
                        </a:spcAft>
                        <a:buNone/>
                      </a:pPr>
                      <a:r>
                        <a:rPr b="1" lang="en" sz="1000"/>
                        <a:t>LAN/WAN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 </a:t>
                      </a:r>
                      <a:r>
                        <a:rPr lang="en" sz="1000"/>
                        <a:t>LAN or WAN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applicable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Cloud Networking</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Describe any Cloud Networking requirements. E.g. VPC on AWS or VNet on Azure. Include the address spaces if known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Create new VPC, use a public subnet for the web site, and private subnet for the database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None/>
                      </a:pPr>
                      <a:r>
                        <a:rPr b="1" lang="en" sz="1000"/>
                        <a:t>Network Bandwidth Requirements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a:t>
                      </a:r>
                      <a:r>
                        <a:rPr lang="en" sz="1000"/>
                        <a:t>the network bandwidth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Data : 5 kbps up and down</a:t>
                      </a:r>
                      <a:endParaRPr sz="1000"/>
                    </a:p>
                    <a:p>
                      <a:pPr indent="0" lvl="0" marL="0" rtl="0" algn="l">
                        <a:lnSpc>
                          <a:spcPct val="115000"/>
                        </a:lnSpc>
                        <a:spcBef>
                          <a:spcPts val="0"/>
                        </a:spcBef>
                        <a:spcAft>
                          <a:spcPts val="0"/>
                        </a:spcAft>
                        <a:buNone/>
                      </a:pPr>
                      <a:r>
                        <a:rPr lang="en" sz="1000"/>
                        <a:t>Image : 500 kbps up and down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25">
                <a:tc>
                  <a:txBody>
                    <a:bodyPr/>
                    <a:lstStyle/>
                    <a:p>
                      <a:pPr indent="0" lvl="0" marL="0" rtl="0" algn="l">
                        <a:lnSpc>
                          <a:spcPct val="115000"/>
                        </a:lnSpc>
                        <a:spcBef>
                          <a:spcPts val="0"/>
                        </a:spcBef>
                        <a:spcAft>
                          <a:spcPts val="0"/>
                        </a:spcAft>
                        <a:buNone/>
                      </a:pPr>
                      <a:r>
                        <a:rPr b="1" lang="en" sz="1000"/>
                        <a:t>Inbound/Outbound Traffic</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Requirements on whether a firewall usage is required for the solution for inbound and outbound traffic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Configure security groups for inbound traffic to allow all on public subnet, and deny all on private subnet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None/>
                      </a:pPr>
                      <a:r>
                        <a:rPr b="1" lang="en" sz="1000"/>
                        <a:t>Internal / External Connectivity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a:t>
                      </a:r>
                      <a:r>
                        <a:rPr lang="en" sz="1000"/>
                        <a:t> internal or external connectivity requirements for the solution. E.g. VPN, SFTP, API Gateways,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AWS API Gateway to access Delivery Vendor API’s. Vendor requires to whitelist the IP Address and accepts a secret and key.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25">
                <a:tc>
                  <a:txBody>
                    <a:bodyPr/>
                    <a:lstStyle/>
                    <a:p>
                      <a:pPr indent="0" lvl="0" marL="0" rtl="0" algn="l">
                        <a:lnSpc>
                          <a:spcPct val="115000"/>
                        </a:lnSpc>
                        <a:spcBef>
                          <a:spcPts val="0"/>
                        </a:spcBef>
                        <a:spcAft>
                          <a:spcPts val="0"/>
                        </a:spcAft>
                        <a:buNone/>
                      </a:pPr>
                      <a:r>
                        <a:rPr b="1" lang="en" sz="1000"/>
                        <a:t>Load Balancing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whether a load balancer is needed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Application load balancer for handling web site traffic to multiple EC2 instances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2" name="Google Shape;162;p30"/>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31"/>
          <p:cNvGraphicFramePr/>
          <p:nvPr/>
        </p:nvGraphicFramePr>
        <p:xfrm>
          <a:off x="143875" y="753975"/>
          <a:ext cx="3000000" cy="3000000"/>
        </p:xfrm>
        <a:graphic>
          <a:graphicData uri="http://schemas.openxmlformats.org/drawingml/2006/table">
            <a:tbl>
              <a:tblPr>
                <a:noFill/>
                <a:tableStyleId>{9F5D55FB-86D2-46F1-82EC-BB0CAAF537FE}</a:tableStyleId>
              </a:tblPr>
              <a:tblGrid>
                <a:gridCol w="1774075"/>
                <a:gridCol w="4186850"/>
                <a:gridCol w="2895325"/>
              </a:tblGrid>
              <a:tr h="301600">
                <a:tc gridSpan="3">
                  <a:txBody>
                    <a:bodyPr/>
                    <a:lstStyle/>
                    <a:p>
                      <a:pPr indent="0" lvl="0" marL="0" rtl="0" algn="ctr">
                        <a:lnSpc>
                          <a:spcPct val="115000"/>
                        </a:lnSpc>
                        <a:spcBef>
                          <a:spcPts val="0"/>
                        </a:spcBef>
                        <a:spcAft>
                          <a:spcPts val="0"/>
                        </a:spcAft>
                        <a:buNone/>
                      </a:pPr>
                      <a:r>
                        <a:rPr b="1" lang="en" sz="1000"/>
                        <a:t>User Interface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3016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849800">
                <a:tc>
                  <a:txBody>
                    <a:bodyPr/>
                    <a:lstStyle/>
                    <a:p>
                      <a:pPr indent="0" lvl="0" marL="0" rtl="0" algn="l">
                        <a:lnSpc>
                          <a:spcPct val="115000"/>
                        </a:lnSpc>
                        <a:spcBef>
                          <a:spcPts val="0"/>
                        </a:spcBef>
                        <a:spcAft>
                          <a:spcPts val="0"/>
                        </a:spcAft>
                        <a:buNone/>
                      </a:pPr>
                      <a:r>
                        <a:rPr b="1" lang="en" sz="1000"/>
                        <a:t>User Interface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User requirements for the solution. If this solution is required to run on a laptop or desktop, describe the hardware requirements.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a web application that will only be accessed via browsers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4850">
                <a:tc>
                  <a:txBody>
                    <a:bodyPr/>
                    <a:lstStyle/>
                    <a:p>
                      <a:pPr indent="0" lvl="0" marL="0" rtl="0" algn="l">
                        <a:lnSpc>
                          <a:spcPct val="115000"/>
                        </a:lnSpc>
                        <a:spcBef>
                          <a:spcPts val="0"/>
                        </a:spcBef>
                        <a:spcAft>
                          <a:spcPts val="0"/>
                        </a:spcAft>
                        <a:buNone/>
                      </a:pPr>
                      <a:r>
                        <a:rPr b="1" lang="en" sz="1000"/>
                        <a:t>UI Channels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which channels will use the solution. Desktop, Mobile, Browsers, Tablets, IoT Devices, etc.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Web application should be access from the following browsers: Chrome, Internet Explorer, FireFox, Edge and Safari</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8" name="Google Shape;168;p31"/>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Project Description</a:t>
            </a:r>
            <a:endParaRPr sz="16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The purpose of this project is to </a:t>
            </a:r>
            <a:r>
              <a:rPr lang="en" sz="1100">
                <a:latin typeface="Arial"/>
                <a:ea typeface="Arial"/>
                <a:cs typeface="Arial"/>
                <a:sym typeface="Arial"/>
              </a:rPr>
              <a:t>develop</a:t>
            </a:r>
            <a:r>
              <a:rPr lang="en" sz="1100">
                <a:latin typeface="Arial"/>
                <a:ea typeface="Arial"/>
                <a:cs typeface="Arial"/>
                <a:sym typeface="Arial"/>
              </a:rPr>
              <a:t> an e-commerce web application for The Funny Hat Shop. The project includes building a solution architecture according to the IT architecture vision and </a:t>
            </a:r>
            <a:r>
              <a:rPr lang="en" sz="1100">
                <a:latin typeface="Arial"/>
                <a:ea typeface="Arial"/>
                <a:cs typeface="Arial"/>
                <a:sym typeface="Arial"/>
              </a:rPr>
              <a:t>business</a:t>
            </a:r>
            <a:r>
              <a:rPr lang="en" sz="1100">
                <a:latin typeface="Arial"/>
                <a:ea typeface="Arial"/>
                <a:cs typeface="Arial"/>
                <a:sym typeface="Arial"/>
              </a:rPr>
              <a:t> requirements.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The business outcome is to drive additional sales by implementing an e-commerce web site to sell its products online</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The web site should be easy to use, but fast and friendly to use on any channel, such as mobile phones, tablets and personal computers.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The Funny Hat Shop made an agreement with an external Vendor for deliveries of the products to the customers. The solution needs to integrate with the delivery companies API’s.</a:t>
            </a:r>
            <a:endParaRPr sz="1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74" name="Google Shape;174;p32"/>
          <p:cNvGraphicFramePr/>
          <p:nvPr/>
        </p:nvGraphicFramePr>
        <p:xfrm>
          <a:off x="118800" y="704600"/>
          <a:ext cx="3000000" cy="3000000"/>
        </p:xfrm>
        <a:graphic>
          <a:graphicData uri="http://schemas.openxmlformats.org/drawingml/2006/table">
            <a:tbl>
              <a:tblPr>
                <a:noFill/>
                <a:tableStyleId>{9F5D55FB-86D2-46F1-82EC-BB0CAAF537FE}</a:tableStyleId>
              </a:tblPr>
              <a:tblGrid>
                <a:gridCol w="1812675"/>
                <a:gridCol w="4267650"/>
                <a:gridCol w="2826050"/>
              </a:tblGrid>
              <a:tr h="272750">
                <a:tc gridSpan="3">
                  <a:txBody>
                    <a:bodyPr/>
                    <a:lstStyle/>
                    <a:p>
                      <a:pPr indent="0" lvl="0" marL="0" rtl="0" algn="ctr">
                        <a:lnSpc>
                          <a:spcPct val="115000"/>
                        </a:lnSpc>
                        <a:spcBef>
                          <a:spcPts val="0"/>
                        </a:spcBef>
                        <a:spcAft>
                          <a:spcPts val="0"/>
                        </a:spcAft>
                        <a:buNone/>
                      </a:pPr>
                      <a:r>
                        <a:rPr b="1" lang="en" sz="1000"/>
                        <a:t>Architectural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7275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765000">
                <a:tc>
                  <a:txBody>
                    <a:bodyPr/>
                    <a:lstStyle/>
                    <a:p>
                      <a:pPr indent="0" lvl="0" marL="0" rtl="0" algn="l">
                        <a:lnSpc>
                          <a:spcPct val="115000"/>
                        </a:lnSpc>
                        <a:spcBef>
                          <a:spcPts val="0"/>
                        </a:spcBef>
                        <a:spcAft>
                          <a:spcPts val="0"/>
                        </a:spcAft>
                        <a:buNone/>
                      </a:pPr>
                      <a:r>
                        <a:rPr b="1" lang="en" sz="1000"/>
                        <a:t>Architecture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any specific architecture requirements for the solution:</a:t>
                      </a:r>
                      <a:endParaRPr sz="1000"/>
                    </a:p>
                    <a:p>
                      <a:pPr indent="0" lvl="0" marL="0" rtl="0" algn="l">
                        <a:lnSpc>
                          <a:spcPct val="115000"/>
                        </a:lnSpc>
                        <a:spcBef>
                          <a:spcPts val="0"/>
                        </a:spcBef>
                        <a:spcAft>
                          <a:spcPts val="0"/>
                        </a:spcAft>
                        <a:buNone/>
                      </a:pPr>
                      <a:r>
                        <a:rPr lang="en" sz="1000"/>
                        <a:t>·System Design - N Tier, Web Services, API, Containers, Kubernetes, etc</a:t>
                      </a:r>
                      <a:endParaRPr sz="1000"/>
                    </a:p>
                    <a:p>
                      <a:pPr indent="0" lvl="0" marL="0" rtl="0" algn="l">
                        <a:lnSpc>
                          <a:spcPct val="115000"/>
                        </a:lnSpc>
                        <a:spcBef>
                          <a:spcPts val="0"/>
                        </a:spcBef>
                        <a:spcAft>
                          <a:spcPts val="0"/>
                        </a:spcAft>
                        <a:buNone/>
                      </a:pPr>
                      <a:r>
                        <a:rPr lang="en" sz="1000"/>
                        <a:t>·Required Patterns, Pub/Sub, Queues, ESB, Microservices,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the Microservices architecture patterns. Design should include using containerization technology, such as docker. API’s should use RESTful web services using json files.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0500">
                <a:tc>
                  <a:txBody>
                    <a:bodyPr/>
                    <a:lstStyle/>
                    <a:p>
                      <a:pPr indent="0" lvl="0" marL="0" rtl="0" algn="l">
                        <a:lnSpc>
                          <a:spcPct val="115000"/>
                        </a:lnSpc>
                        <a:spcBef>
                          <a:spcPts val="0"/>
                        </a:spcBef>
                        <a:spcAft>
                          <a:spcPts val="0"/>
                        </a:spcAft>
                        <a:buNone/>
                      </a:pPr>
                      <a:r>
                        <a:rPr b="1" lang="en" sz="1000"/>
                        <a:t>Environment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Details </a:t>
                      </a:r>
                      <a:r>
                        <a:rPr lang="en" sz="1000"/>
                        <a:t>on the number of environments required and sizing for each of the environments. E.g. the application will require Development, Quality Assurance, User Acceptance Test, and Production environments. Production and UAT might have the same size, while Development, Quality Assurance can all be 10% of the Production environment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Create 4 environments: Dev, QA, UAT and Production. Each environment needs to be in its own VPC on AWS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9425">
                <a:tc>
                  <a:txBody>
                    <a:bodyPr/>
                    <a:lstStyle/>
                    <a:p>
                      <a:pPr indent="0" lvl="0" marL="0" rtl="0" algn="l">
                        <a:lnSpc>
                          <a:spcPct val="115000"/>
                        </a:lnSpc>
                        <a:spcBef>
                          <a:spcPts val="0"/>
                        </a:spcBef>
                        <a:spcAft>
                          <a:spcPts val="0"/>
                        </a:spcAft>
                        <a:buNone/>
                      </a:pPr>
                      <a:r>
                        <a:rPr b="1" lang="en" sz="1000"/>
                        <a:t>Virtualization Support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Information on any requirements for virtualization support within the solution. E.g. on-premise use VMWare, Cloud use EC2 or ECS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EC2 to and apache to host the web application.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500">
                <a:tc>
                  <a:txBody>
                    <a:bodyPr/>
                    <a:lstStyle/>
                    <a:p>
                      <a:pPr indent="0" lvl="0" marL="0" rtl="0" algn="l">
                        <a:lnSpc>
                          <a:spcPct val="115000"/>
                        </a:lnSpc>
                        <a:spcBef>
                          <a:spcPts val="0"/>
                        </a:spcBef>
                        <a:spcAft>
                          <a:spcPts val="0"/>
                        </a:spcAft>
                        <a:buNone/>
                      </a:pPr>
                      <a:r>
                        <a:rPr b="1" lang="en" sz="1000"/>
                        <a:t>Development Stack</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Detailed requirements on development stack that need to be supported as part of the build of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Use the following development stack: C# ASP.Net Core 3.1, MVC Pattern, XUnit, Bootstrap, Docker, MySQL on AWS RDS, Apache Web Server, Angular and Javascript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 Solution Architecture Diagram</a:t>
            </a:r>
            <a:endParaRPr/>
          </a:p>
        </p:txBody>
      </p:sp>
      <p:sp>
        <p:nvSpPr>
          <p:cNvPr id="180" name="Google Shape;180;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no current state. This is a new e-commerce web application.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2303400" cy="27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State</a:t>
            </a:r>
            <a:r>
              <a:rPr lang="en"/>
              <a:t> Solution Architecture Diagram</a:t>
            </a:r>
            <a:endParaRPr/>
          </a:p>
        </p:txBody>
      </p:sp>
      <p:pic>
        <p:nvPicPr>
          <p:cNvPr id="186" name="Google Shape;186;p34"/>
          <p:cNvPicPr preferRelativeResize="0"/>
          <p:nvPr/>
        </p:nvPicPr>
        <p:blipFill>
          <a:blip r:embed="rId3">
            <a:alphaModFix/>
          </a:blip>
          <a:stretch>
            <a:fillRect/>
          </a:stretch>
        </p:blipFill>
        <p:spPr>
          <a:xfrm>
            <a:off x="3047350" y="152400"/>
            <a:ext cx="5323127"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Objectives</a:t>
            </a:r>
            <a:endParaRPr/>
          </a:p>
        </p:txBody>
      </p:sp>
      <p:sp>
        <p:nvSpPr>
          <p:cNvPr id="192" name="Google Shape;192;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Create a secure private network on AWS using VPC’s for all environments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Create a responsive single-page web application using </a:t>
            </a:r>
            <a:r>
              <a:rPr lang="en">
                <a:latin typeface="Arial"/>
                <a:ea typeface="Arial"/>
                <a:cs typeface="Arial"/>
                <a:sym typeface="Arial"/>
              </a:rPr>
              <a:t>bootstrap</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Use AWS Platform services for the solution, such as EC2, </a:t>
            </a:r>
            <a:r>
              <a:rPr lang="en">
                <a:latin typeface="Arial"/>
                <a:ea typeface="Arial"/>
                <a:cs typeface="Arial"/>
                <a:sym typeface="Arial"/>
              </a:rPr>
              <a:t>Elasticache</a:t>
            </a:r>
            <a:r>
              <a:rPr lang="en">
                <a:latin typeface="Arial"/>
                <a:ea typeface="Arial"/>
                <a:cs typeface="Arial"/>
                <a:sym typeface="Arial"/>
              </a:rPr>
              <a:t> for Redis, Amazon RDS on MySQL, ALB load balancer, Route 53 Hosted Zones and CloudWatch for monitoring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Ensure auto scaling is enabled on the load balancer</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Deployments should use a DevOps pipeline for continuous integration and continuous deployments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Adhere to security standards for both data in transit and data at rest by using X509 Certificates, AWS KMS encryption on S3 Buckets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Constraints</a:t>
            </a:r>
            <a:endParaRPr/>
          </a:p>
        </p:txBody>
      </p:sp>
      <p:sp>
        <p:nvSpPr>
          <p:cNvPr id="198" name="Google Shape;198;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The business only have a limited budget of $200,000 set out for development. The solution should consider as a constraint.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company relies on this solution to keep the business open and would like this solution in 3 months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company standard is to only use the Amazon AWS Cloud services</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Risks</a:t>
            </a:r>
            <a:endParaRPr/>
          </a:p>
        </p:txBody>
      </p:sp>
      <p:graphicFrame>
        <p:nvGraphicFramePr>
          <p:cNvPr id="204" name="Google Shape;204;p37"/>
          <p:cNvGraphicFramePr/>
          <p:nvPr/>
        </p:nvGraphicFramePr>
        <p:xfrm>
          <a:off x="373400" y="1277525"/>
          <a:ext cx="3000000" cy="3000000"/>
        </p:xfrm>
        <a:graphic>
          <a:graphicData uri="http://schemas.openxmlformats.org/drawingml/2006/table">
            <a:tbl>
              <a:tblPr>
                <a:noFill/>
                <a:tableStyleId>{261E3BE3-4F13-4DC7-AB5A-E6F235E4D892}</a:tableStyleId>
              </a:tblPr>
              <a:tblGrid>
                <a:gridCol w="2649025"/>
                <a:gridCol w="3918925"/>
                <a:gridCol w="1952650"/>
              </a:tblGrid>
              <a:tr h="349300">
                <a:tc>
                  <a:txBody>
                    <a:bodyPr/>
                    <a:lstStyle/>
                    <a:p>
                      <a:pPr indent="0" lvl="0" marL="0" rtl="0" algn="l">
                        <a:spcBef>
                          <a:spcPts val="0"/>
                        </a:spcBef>
                        <a:spcAft>
                          <a:spcPts val="0"/>
                        </a:spcAft>
                        <a:buNone/>
                      </a:pPr>
                      <a:r>
                        <a:rPr b="1" lang="en" sz="1100"/>
                        <a:t>Risk</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Mitigation</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Owner</a:t>
                      </a:r>
                      <a:endParaRPr b="1" sz="1100"/>
                    </a:p>
                  </a:txBody>
                  <a:tcPr marT="63500" marB="63500" marR="63500" marL="63500">
                    <a:solidFill>
                      <a:srgbClr val="B6D7A8"/>
                    </a:solidFill>
                  </a:tcPr>
                </a:tc>
              </a:tr>
              <a:tr h="549950">
                <a:tc>
                  <a:txBody>
                    <a:bodyPr/>
                    <a:lstStyle/>
                    <a:p>
                      <a:pPr indent="0" lvl="0" marL="0" rtl="0" algn="l">
                        <a:spcBef>
                          <a:spcPts val="0"/>
                        </a:spcBef>
                        <a:spcAft>
                          <a:spcPts val="0"/>
                        </a:spcAft>
                        <a:buNone/>
                      </a:pPr>
                      <a:r>
                        <a:rPr lang="en" sz="1100"/>
                        <a:t>Project Not Delivered in time</a:t>
                      </a:r>
                      <a:endParaRPr sz="1100"/>
                    </a:p>
                  </a:txBody>
                  <a:tcPr marT="63500" marB="63500" marR="63500" marL="63500"/>
                </a:tc>
                <a:tc>
                  <a:txBody>
                    <a:bodyPr/>
                    <a:lstStyle/>
                    <a:p>
                      <a:pPr indent="0" lvl="0" marL="0" rtl="0" algn="l">
                        <a:spcBef>
                          <a:spcPts val="0"/>
                        </a:spcBef>
                        <a:spcAft>
                          <a:spcPts val="0"/>
                        </a:spcAft>
                        <a:buNone/>
                      </a:pPr>
                      <a:r>
                        <a:rPr lang="en" sz="1100"/>
                        <a:t>Business are willing to get contractors to speed up development</a:t>
                      </a:r>
                      <a:endParaRPr sz="1100"/>
                    </a:p>
                  </a:txBody>
                  <a:tcPr marT="63500" marB="63500" marR="63500" marL="63500"/>
                </a:tc>
                <a:tc>
                  <a:txBody>
                    <a:bodyPr/>
                    <a:lstStyle/>
                    <a:p>
                      <a:pPr indent="0" lvl="0" marL="0" rtl="0" algn="l">
                        <a:spcBef>
                          <a:spcPts val="0"/>
                        </a:spcBef>
                        <a:spcAft>
                          <a:spcPts val="0"/>
                        </a:spcAft>
                        <a:buNone/>
                      </a:pPr>
                      <a:r>
                        <a:rPr lang="en" sz="1100"/>
                        <a:t>Business User (Sarah)</a:t>
                      </a:r>
                      <a:endParaRPr sz="1100"/>
                    </a:p>
                  </a:txBody>
                  <a:tcPr marT="63500" marB="63500" marR="63500" marL="63500"/>
                </a:tc>
              </a:tr>
              <a:tr h="549950">
                <a:tc>
                  <a:txBody>
                    <a:bodyPr/>
                    <a:lstStyle/>
                    <a:p>
                      <a:pPr indent="0" lvl="0" marL="0" rtl="0" algn="l">
                        <a:spcBef>
                          <a:spcPts val="0"/>
                        </a:spcBef>
                        <a:spcAft>
                          <a:spcPts val="0"/>
                        </a:spcAft>
                        <a:buNone/>
                      </a:pPr>
                      <a:r>
                        <a:rPr lang="en" sz="1100"/>
                        <a:t>IT Operational Cost Might be high</a:t>
                      </a:r>
                      <a:endParaRPr sz="1100"/>
                    </a:p>
                  </a:txBody>
                  <a:tcPr marT="63500" marB="63500" marR="63500" marL="63500"/>
                </a:tc>
                <a:tc>
                  <a:txBody>
                    <a:bodyPr/>
                    <a:lstStyle/>
                    <a:p>
                      <a:pPr indent="0" lvl="0" marL="0" rtl="0" algn="l">
                        <a:spcBef>
                          <a:spcPts val="0"/>
                        </a:spcBef>
                        <a:spcAft>
                          <a:spcPts val="0"/>
                        </a:spcAft>
                        <a:buNone/>
                      </a:pPr>
                      <a:r>
                        <a:rPr lang="en" sz="1100"/>
                        <a:t>Solution Architecture will include auto scaling capability</a:t>
                      </a:r>
                      <a:endParaRPr sz="1100"/>
                    </a:p>
                  </a:txBody>
                  <a:tcPr marT="63500" marB="63500" marR="63500" marL="63500"/>
                </a:tc>
                <a:tc>
                  <a:txBody>
                    <a:bodyPr/>
                    <a:lstStyle/>
                    <a:p>
                      <a:pPr indent="0" lvl="0" marL="0" rtl="0" algn="l">
                        <a:spcBef>
                          <a:spcPts val="0"/>
                        </a:spcBef>
                        <a:spcAft>
                          <a:spcPts val="0"/>
                        </a:spcAft>
                        <a:buNone/>
                      </a:pPr>
                      <a:r>
                        <a:rPr lang="en" sz="1100"/>
                        <a:t>Solution Architect</a:t>
                      </a:r>
                      <a:endParaRPr sz="1100"/>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 Diagram</a:t>
            </a:r>
            <a:endParaRPr/>
          </a:p>
        </p:txBody>
      </p:sp>
      <p:pic>
        <p:nvPicPr>
          <p:cNvPr id="210" name="Google Shape;210;p38"/>
          <p:cNvPicPr preferRelativeResize="0"/>
          <p:nvPr/>
        </p:nvPicPr>
        <p:blipFill>
          <a:blip r:embed="rId3">
            <a:alphaModFix/>
          </a:blip>
          <a:stretch>
            <a:fillRect/>
          </a:stretch>
        </p:blipFill>
        <p:spPr>
          <a:xfrm>
            <a:off x="2519363" y="1191325"/>
            <a:ext cx="4105275" cy="3533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48250" y="445025"/>
            <a:ext cx="2036100" cy="27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Interaction Sequence Diagram</a:t>
            </a:r>
            <a:endParaRPr/>
          </a:p>
        </p:txBody>
      </p:sp>
      <p:pic>
        <p:nvPicPr>
          <p:cNvPr id="216" name="Google Shape;216;p39"/>
          <p:cNvPicPr preferRelativeResize="0"/>
          <p:nvPr/>
        </p:nvPicPr>
        <p:blipFill>
          <a:blip r:embed="rId3">
            <a:alphaModFix/>
          </a:blip>
          <a:stretch>
            <a:fillRect/>
          </a:stretch>
        </p:blipFill>
        <p:spPr>
          <a:xfrm>
            <a:off x="2157700" y="129825"/>
            <a:ext cx="6768624" cy="4698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Component Model</a:t>
            </a:r>
            <a:endParaRPr/>
          </a:p>
        </p:txBody>
      </p:sp>
      <p:pic>
        <p:nvPicPr>
          <p:cNvPr id="222" name="Google Shape;222;p40"/>
          <p:cNvPicPr preferRelativeResize="0"/>
          <p:nvPr/>
        </p:nvPicPr>
        <p:blipFill>
          <a:blip r:embed="rId3">
            <a:alphaModFix/>
          </a:blip>
          <a:stretch>
            <a:fillRect/>
          </a:stretch>
        </p:blipFill>
        <p:spPr>
          <a:xfrm>
            <a:off x="2024038" y="1058225"/>
            <a:ext cx="5095921" cy="378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Development Stack</a:t>
            </a:r>
            <a:endParaRPr/>
          </a:p>
        </p:txBody>
      </p:sp>
      <p:pic>
        <p:nvPicPr>
          <p:cNvPr id="228" name="Google Shape;228;p41"/>
          <p:cNvPicPr preferRelativeResize="0"/>
          <p:nvPr/>
        </p:nvPicPr>
        <p:blipFill>
          <a:blip r:embed="rId3">
            <a:alphaModFix/>
          </a:blip>
          <a:stretch>
            <a:fillRect/>
          </a:stretch>
        </p:blipFill>
        <p:spPr>
          <a:xfrm>
            <a:off x="152400" y="1210625"/>
            <a:ext cx="8582025" cy="31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 Scope</a:t>
            </a:r>
            <a:endParaRPr sz="1600"/>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architecture building blocks are in scope of this project:</a:t>
            </a:r>
            <a:endParaRPr/>
          </a:p>
          <a:p>
            <a:pPr indent="-342900" lvl="0" marL="457200" rtl="0" algn="l">
              <a:spcBef>
                <a:spcPts val="1600"/>
              </a:spcBef>
              <a:spcAft>
                <a:spcPts val="0"/>
              </a:spcAft>
              <a:buSzPts val="1800"/>
              <a:buChar char="●"/>
            </a:pPr>
            <a:r>
              <a:rPr lang="en"/>
              <a:t>Create an e-commerce web application hosting on the AWS platform</a:t>
            </a:r>
            <a:endParaRPr/>
          </a:p>
          <a:p>
            <a:pPr indent="-342900" lvl="0" marL="457200" rtl="0" algn="l">
              <a:spcBef>
                <a:spcPts val="0"/>
              </a:spcBef>
              <a:spcAft>
                <a:spcPts val="0"/>
              </a:spcAft>
              <a:buSzPts val="1800"/>
              <a:buChar char="●"/>
            </a:pPr>
            <a:r>
              <a:rPr lang="en"/>
              <a:t>Integration with the stock management and </a:t>
            </a:r>
            <a:r>
              <a:rPr lang="en"/>
              <a:t>invoicing</a:t>
            </a:r>
            <a:r>
              <a:rPr lang="en"/>
              <a:t> systems</a:t>
            </a:r>
            <a:endParaRPr/>
          </a:p>
          <a:p>
            <a:pPr indent="-342900" lvl="0" marL="457200" rtl="0" algn="l">
              <a:spcBef>
                <a:spcPts val="0"/>
              </a:spcBef>
              <a:spcAft>
                <a:spcPts val="0"/>
              </a:spcAft>
              <a:buSzPts val="1800"/>
              <a:buChar char="●"/>
            </a:pPr>
            <a:r>
              <a:rPr lang="en"/>
              <a:t>Stand up a e-mail service to communicate to customer </a:t>
            </a:r>
            <a:endParaRPr/>
          </a:p>
          <a:p>
            <a:pPr indent="-342900" lvl="0" marL="457200" rtl="0" algn="l">
              <a:spcBef>
                <a:spcPts val="0"/>
              </a:spcBef>
              <a:spcAft>
                <a:spcPts val="0"/>
              </a:spcAft>
              <a:buSzPts val="1800"/>
              <a:buChar char="●"/>
            </a:pPr>
            <a:r>
              <a:rPr lang="en"/>
              <a:t>Work with a new Delivery Vendor to pick up and deliver products sold on the web site</a:t>
            </a:r>
            <a:endParaRPr/>
          </a:p>
          <a:p>
            <a:pPr indent="-342900" lvl="0" marL="457200" rtl="0" algn="l">
              <a:spcBef>
                <a:spcPts val="0"/>
              </a:spcBef>
              <a:spcAft>
                <a:spcPts val="0"/>
              </a:spcAft>
              <a:buSzPts val="1800"/>
              <a:buChar char="●"/>
            </a:pPr>
            <a:r>
              <a:rPr lang="en"/>
              <a:t>Integrate with the Delivery Vendor API to automate status updates and delivery requests</a:t>
            </a:r>
            <a:endParaRPr/>
          </a:p>
          <a:p>
            <a:pPr indent="-342900" lvl="0" marL="457200" rtl="0" algn="l">
              <a:spcBef>
                <a:spcPts val="0"/>
              </a:spcBef>
              <a:spcAft>
                <a:spcPts val="0"/>
              </a:spcAft>
              <a:buSzPts val="1800"/>
              <a:buChar char="●"/>
            </a:pPr>
            <a:r>
              <a:rPr lang="en"/>
              <a:t>Add images to the stock management system for each product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Model (DevOps)</a:t>
            </a:r>
            <a:endParaRPr/>
          </a:p>
        </p:txBody>
      </p:sp>
      <p:pic>
        <p:nvPicPr>
          <p:cNvPr id="234" name="Google Shape;234;p42"/>
          <p:cNvPicPr preferRelativeResize="0"/>
          <p:nvPr/>
        </p:nvPicPr>
        <p:blipFill>
          <a:blip r:embed="rId3">
            <a:alphaModFix/>
          </a:blip>
          <a:stretch>
            <a:fillRect/>
          </a:stretch>
        </p:blipFill>
        <p:spPr>
          <a:xfrm>
            <a:off x="152400" y="1210625"/>
            <a:ext cx="8839201" cy="36396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9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 / Infrastructure</a:t>
            </a:r>
            <a:endParaRPr/>
          </a:p>
        </p:txBody>
      </p:sp>
      <p:pic>
        <p:nvPicPr>
          <p:cNvPr id="240" name="Google Shape;240;p43"/>
          <p:cNvPicPr preferRelativeResize="0"/>
          <p:nvPr/>
        </p:nvPicPr>
        <p:blipFill>
          <a:blip r:embed="rId3">
            <a:alphaModFix/>
          </a:blip>
          <a:stretch>
            <a:fillRect/>
          </a:stretch>
        </p:blipFill>
        <p:spPr>
          <a:xfrm>
            <a:off x="691650" y="566075"/>
            <a:ext cx="7760702" cy="43997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Regions</a:t>
            </a:r>
            <a:endParaRPr/>
          </a:p>
        </p:txBody>
      </p:sp>
      <p:pic>
        <p:nvPicPr>
          <p:cNvPr id="246" name="Google Shape;246;p44"/>
          <p:cNvPicPr preferRelativeResize="0"/>
          <p:nvPr/>
        </p:nvPicPr>
        <p:blipFill>
          <a:blip r:embed="rId3">
            <a:alphaModFix/>
          </a:blip>
          <a:stretch>
            <a:fillRect/>
          </a:stretch>
        </p:blipFill>
        <p:spPr>
          <a:xfrm>
            <a:off x="1729675" y="1058225"/>
            <a:ext cx="5684646" cy="3780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Requirements</a:t>
            </a:r>
            <a:endParaRPr/>
          </a:p>
        </p:txBody>
      </p:sp>
      <p:graphicFrame>
        <p:nvGraphicFramePr>
          <p:cNvPr id="252" name="Google Shape;252;p45"/>
          <p:cNvGraphicFramePr/>
          <p:nvPr/>
        </p:nvGraphicFramePr>
        <p:xfrm>
          <a:off x="311700" y="1198600"/>
          <a:ext cx="3000000" cy="3000000"/>
        </p:xfrm>
        <a:graphic>
          <a:graphicData uri="http://schemas.openxmlformats.org/drawingml/2006/table">
            <a:tbl>
              <a:tblPr>
                <a:noFill/>
                <a:tableStyleId>{8970CD9B-02BD-4CC2-9B26-78BD7D6D6F1F}</a:tableStyleId>
              </a:tblPr>
              <a:tblGrid>
                <a:gridCol w="1857375"/>
                <a:gridCol w="6850475"/>
              </a:tblGrid>
              <a:tr h="485650">
                <a:tc>
                  <a:txBody>
                    <a:bodyPr/>
                    <a:lstStyle/>
                    <a:p>
                      <a:pPr indent="0" lvl="0" marL="0" rtl="0" algn="l">
                        <a:spcBef>
                          <a:spcPts val="0"/>
                        </a:spcBef>
                        <a:spcAft>
                          <a:spcPts val="0"/>
                        </a:spcAft>
                        <a:buNone/>
                      </a:pPr>
                      <a:r>
                        <a:rPr lang="en" sz="1000"/>
                        <a:t>Development</a:t>
                      </a:r>
                      <a:endParaRPr sz="1000"/>
                    </a:p>
                  </a:txBody>
                  <a:tcPr marT="91425" marB="91425" marR="91425" marL="91425"/>
                </a:tc>
                <a:tc>
                  <a:txBody>
                    <a:bodyPr/>
                    <a:lstStyle/>
                    <a:p>
                      <a:pPr indent="0" lvl="0" marL="0" rtl="0" algn="l">
                        <a:spcBef>
                          <a:spcPts val="0"/>
                        </a:spcBef>
                        <a:spcAft>
                          <a:spcPts val="0"/>
                        </a:spcAft>
                        <a:buNone/>
                      </a:pPr>
                      <a:r>
                        <a:rPr lang="en" sz="1000"/>
                        <a:t>The Funny hat store doesn’t have their own developers, and this project will be </a:t>
                      </a:r>
                      <a:r>
                        <a:rPr lang="en" sz="1000"/>
                        <a:t>outsourced</a:t>
                      </a:r>
                      <a:r>
                        <a:rPr lang="en" sz="1000"/>
                        <a:t>. (In a real-life example, teams are split into different areas of concerns, E.g. Systems of Insight. Systems of Record, Systems of Integration and Systems of Engagement)</a:t>
                      </a:r>
                      <a:endParaRPr sz="1000"/>
                    </a:p>
                  </a:txBody>
                  <a:tcPr marT="91425" marB="91425" marR="91425" marL="91425"/>
                </a:tc>
              </a:tr>
              <a:tr h="381000">
                <a:tc>
                  <a:txBody>
                    <a:bodyPr/>
                    <a:lstStyle/>
                    <a:p>
                      <a:pPr indent="0" lvl="0" marL="0" rtl="0" algn="l">
                        <a:spcBef>
                          <a:spcPts val="0"/>
                        </a:spcBef>
                        <a:spcAft>
                          <a:spcPts val="0"/>
                        </a:spcAft>
                        <a:buNone/>
                      </a:pPr>
                      <a:r>
                        <a:rPr lang="en" sz="1000"/>
                        <a:t>Configuration</a:t>
                      </a:r>
                      <a:endParaRPr sz="1000"/>
                    </a:p>
                  </a:txBody>
                  <a:tcPr marT="91425" marB="91425" marR="91425" marL="91425"/>
                </a:tc>
                <a:tc>
                  <a:txBody>
                    <a:bodyPr/>
                    <a:lstStyle/>
                    <a:p>
                      <a:pPr indent="0" lvl="0" marL="0" rtl="0" algn="l">
                        <a:spcBef>
                          <a:spcPts val="0"/>
                        </a:spcBef>
                        <a:spcAft>
                          <a:spcPts val="0"/>
                        </a:spcAft>
                        <a:buNone/>
                      </a:pPr>
                      <a:r>
                        <a:rPr lang="en" sz="1000"/>
                        <a:t>Create (Amazon Machine Images) AMI images for three container services using Ansible playbooks: Single-page web application, Web API application, and Comms Service. Use AWS KMS for secret keys and AWS Cognito service to control and authorize user access to the web site. </a:t>
                      </a:r>
                      <a:endParaRPr sz="1000"/>
                    </a:p>
                  </a:txBody>
                  <a:tcPr marT="91425" marB="91425" marR="91425" marL="91425"/>
                </a:tc>
              </a:tr>
              <a:tr h="381000">
                <a:tc>
                  <a:txBody>
                    <a:bodyPr/>
                    <a:lstStyle/>
                    <a:p>
                      <a:pPr indent="0" lvl="0" marL="0" rtl="0" algn="l">
                        <a:spcBef>
                          <a:spcPts val="0"/>
                        </a:spcBef>
                        <a:spcAft>
                          <a:spcPts val="0"/>
                        </a:spcAft>
                        <a:buNone/>
                      </a:pPr>
                      <a:r>
                        <a:rPr lang="en" sz="1000"/>
                        <a:t>Databases</a:t>
                      </a:r>
                      <a:endParaRPr sz="1000"/>
                    </a:p>
                  </a:txBody>
                  <a:tcPr marT="91425" marB="91425" marR="91425" marL="91425"/>
                </a:tc>
                <a:tc>
                  <a:txBody>
                    <a:bodyPr/>
                    <a:lstStyle/>
                    <a:p>
                      <a:pPr indent="0" lvl="0" marL="0" rtl="0" algn="l">
                        <a:spcBef>
                          <a:spcPts val="0"/>
                        </a:spcBef>
                        <a:spcAft>
                          <a:spcPts val="0"/>
                        </a:spcAft>
                        <a:buNone/>
                      </a:pPr>
                      <a:r>
                        <a:rPr lang="en" sz="1000"/>
                        <a:t>Create and design new database, thefunnyhatDatabase on MySQL AWS RDS. Database should include </a:t>
                      </a:r>
                      <a:r>
                        <a:rPr lang="en" sz="1000"/>
                        <a:t>synchronous</a:t>
                      </a:r>
                      <a:r>
                        <a:rPr lang="en" sz="1000"/>
                        <a:t> replication </a:t>
                      </a:r>
                      <a:r>
                        <a:rPr lang="en" sz="1000"/>
                        <a:t>between</a:t>
                      </a:r>
                      <a:r>
                        <a:rPr lang="en" sz="1000"/>
                        <a:t> different availability zones. Enable RDS encryption. Use db.m5.xlarge MySQL Instance. Use Multi-AZ deployment</a:t>
                      </a:r>
                      <a:endParaRPr sz="1000"/>
                    </a:p>
                  </a:txBody>
                  <a:tcPr marT="91425" marB="91425" marR="91425" marL="91425"/>
                </a:tc>
              </a:tr>
              <a:tr h="381000">
                <a:tc>
                  <a:txBody>
                    <a:bodyPr/>
                    <a:lstStyle/>
                    <a:p>
                      <a:pPr indent="0" lvl="0" marL="0" rtl="0" algn="l">
                        <a:spcBef>
                          <a:spcPts val="0"/>
                        </a:spcBef>
                        <a:spcAft>
                          <a:spcPts val="0"/>
                        </a:spcAft>
                        <a:buNone/>
                      </a:pPr>
                      <a:r>
                        <a:rPr lang="en" sz="1000"/>
                        <a:t>File Storage</a:t>
                      </a:r>
                      <a:endParaRPr sz="1000"/>
                    </a:p>
                  </a:txBody>
                  <a:tcPr marT="91425" marB="91425" marR="91425" marL="91425"/>
                </a:tc>
                <a:tc>
                  <a:txBody>
                    <a:bodyPr/>
                    <a:lstStyle/>
                    <a:p>
                      <a:pPr indent="0" lvl="0" marL="0" rtl="0" algn="l">
                        <a:spcBef>
                          <a:spcPts val="0"/>
                        </a:spcBef>
                        <a:spcAft>
                          <a:spcPts val="0"/>
                        </a:spcAft>
                        <a:buNone/>
                      </a:pPr>
                      <a:r>
                        <a:rPr lang="en" sz="1000"/>
                        <a:t>Attach an AWS Elastic Block Storage to each EC2 Instance for configuration files, exception files, and log files. Allocate 10gb per instance. </a:t>
                      </a:r>
                      <a:endParaRPr sz="1000"/>
                    </a:p>
                  </a:txBody>
                  <a:tcPr marT="91425" marB="91425" marR="91425" marL="91425"/>
                </a:tc>
              </a:tr>
              <a:tr h="381000">
                <a:tc>
                  <a:txBody>
                    <a:bodyPr/>
                    <a:lstStyle/>
                    <a:p>
                      <a:pPr indent="0" lvl="0" marL="0" rtl="0" algn="l">
                        <a:spcBef>
                          <a:spcPts val="0"/>
                        </a:spcBef>
                        <a:spcAft>
                          <a:spcPts val="0"/>
                        </a:spcAft>
                        <a:buNone/>
                      </a:pPr>
                      <a:r>
                        <a:rPr lang="en" sz="1000"/>
                        <a:t>Data Migration </a:t>
                      </a:r>
                      <a:endParaRPr sz="1000"/>
                    </a:p>
                  </a:txBody>
                  <a:tcPr marT="91425" marB="91425" marR="91425" marL="91425"/>
                </a:tc>
                <a:tc>
                  <a:txBody>
                    <a:bodyPr/>
                    <a:lstStyle/>
                    <a:p>
                      <a:pPr indent="0" lvl="0" marL="0" rtl="0" algn="l">
                        <a:spcBef>
                          <a:spcPts val="0"/>
                        </a:spcBef>
                        <a:spcAft>
                          <a:spcPts val="0"/>
                        </a:spcAft>
                        <a:buNone/>
                      </a:pPr>
                      <a:r>
                        <a:rPr lang="en" sz="1000"/>
                        <a:t>The only data capturing required is the images to be added to the stock management system. Use S3 Bucket to store the images, include a URL for each image on the </a:t>
                      </a:r>
                      <a:r>
                        <a:rPr lang="en" sz="1000">
                          <a:solidFill>
                            <a:schemeClr val="dk1"/>
                          </a:solidFill>
                        </a:rPr>
                        <a:t>stock management </a:t>
                      </a:r>
                      <a:r>
                        <a:rPr lang="en" sz="1000"/>
                        <a:t>database. </a:t>
                      </a:r>
                      <a:endParaRPr sz="1000"/>
                    </a:p>
                  </a:txBody>
                  <a:tcPr marT="91425" marB="91425" marR="91425" marL="91425"/>
                </a:tc>
              </a:tr>
              <a:tr h="381000">
                <a:tc>
                  <a:txBody>
                    <a:bodyPr/>
                    <a:lstStyle/>
                    <a:p>
                      <a:pPr indent="0" lvl="0" marL="0" rtl="0" algn="l">
                        <a:spcBef>
                          <a:spcPts val="0"/>
                        </a:spcBef>
                        <a:spcAft>
                          <a:spcPts val="0"/>
                        </a:spcAft>
                        <a:buNone/>
                      </a:pPr>
                      <a:r>
                        <a:rPr lang="en" sz="1000"/>
                        <a:t>Deployment Strategy</a:t>
                      </a:r>
                      <a:endParaRPr sz="1000"/>
                    </a:p>
                  </a:txBody>
                  <a:tcPr marT="91425" marB="91425" marR="91425" marL="91425"/>
                </a:tc>
                <a:tc>
                  <a:txBody>
                    <a:bodyPr/>
                    <a:lstStyle/>
                    <a:p>
                      <a:pPr indent="0" lvl="0" marL="0" rtl="0" algn="l">
                        <a:spcBef>
                          <a:spcPts val="0"/>
                        </a:spcBef>
                        <a:spcAft>
                          <a:spcPts val="0"/>
                        </a:spcAft>
                        <a:buNone/>
                      </a:pPr>
                      <a:r>
                        <a:rPr lang="en" sz="1000"/>
                        <a:t>Refer to the logical deployment model, by using the DevOps </a:t>
                      </a:r>
                      <a:r>
                        <a:rPr lang="en" sz="1000"/>
                        <a:t>deployment</a:t>
                      </a:r>
                      <a:r>
                        <a:rPr lang="en" sz="1000"/>
                        <a:t> strategy</a:t>
                      </a:r>
                      <a:endParaRPr sz="1000"/>
                    </a:p>
                  </a:txBody>
                  <a:tcPr marT="91425" marB="91425" marR="91425" marL="91425"/>
                </a:tc>
              </a:tr>
              <a:tr h="381000">
                <a:tc>
                  <a:txBody>
                    <a:bodyPr/>
                    <a:lstStyle/>
                    <a:p>
                      <a:pPr indent="0" lvl="0" marL="0" rtl="0" algn="l">
                        <a:spcBef>
                          <a:spcPts val="0"/>
                        </a:spcBef>
                        <a:spcAft>
                          <a:spcPts val="0"/>
                        </a:spcAft>
                        <a:buNone/>
                      </a:pPr>
                      <a:r>
                        <a:rPr lang="en" sz="1000"/>
                        <a:t>Reports</a:t>
                      </a:r>
                      <a:endParaRPr sz="1000"/>
                    </a:p>
                  </a:txBody>
                  <a:tcPr marT="91425" marB="91425" marR="91425" marL="91425"/>
                </a:tc>
                <a:tc>
                  <a:txBody>
                    <a:bodyPr/>
                    <a:lstStyle/>
                    <a:p>
                      <a:pPr indent="0" lvl="0" marL="0" rtl="0" algn="l">
                        <a:spcBef>
                          <a:spcPts val="0"/>
                        </a:spcBef>
                        <a:spcAft>
                          <a:spcPts val="0"/>
                        </a:spcAft>
                        <a:buNone/>
                      </a:pPr>
                      <a:r>
                        <a:rPr lang="en" sz="1000"/>
                        <a:t>Create a custom sales report</a:t>
                      </a:r>
                      <a:endParaRPr sz="10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Model Breakdown </a:t>
            </a:r>
            <a:endParaRPr/>
          </a:p>
        </p:txBody>
      </p:sp>
      <p:sp>
        <p:nvSpPr>
          <p:cNvPr id="258" name="Google Shape;258;p46"/>
          <p:cNvSpPr/>
          <p:nvPr/>
        </p:nvSpPr>
        <p:spPr>
          <a:xfrm>
            <a:off x="3410693" y="16210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Solution</a:t>
            </a:r>
            <a:endParaRPr>
              <a:solidFill>
                <a:srgbClr val="FFFFFF"/>
              </a:solidFill>
            </a:endParaRPr>
          </a:p>
        </p:txBody>
      </p:sp>
      <p:sp>
        <p:nvSpPr>
          <p:cNvPr id="259" name="Google Shape;259;p46"/>
          <p:cNvSpPr/>
          <p:nvPr/>
        </p:nvSpPr>
        <p:spPr>
          <a:xfrm>
            <a:off x="5180990" y="2520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Application</a:t>
            </a:r>
            <a:endParaRPr>
              <a:solidFill>
                <a:srgbClr val="FFFFFF"/>
              </a:solidFill>
            </a:endParaRPr>
          </a:p>
        </p:txBody>
      </p:sp>
      <p:sp>
        <p:nvSpPr>
          <p:cNvPr id="260" name="Google Shape;260;p46"/>
          <p:cNvSpPr/>
          <p:nvPr/>
        </p:nvSpPr>
        <p:spPr>
          <a:xfrm>
            <a:off x="1640397" y="2520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Infrastructure</a:t>
            </a:r>
            <a:endParaRPr>
              <a:solidFill>
                <a:srgbClr val="FFFFFF"/>
              </a:solidFill>
            </a:endParaRPr>
          </a:p>
        </p:txBody>
      </p:sp>
      <p:sp>
        <p:nvSpPr>
          <p:cNvPr id="261" name="Google Shape;261;p46"/>
          <p:cNvSpPr/>
          <p:nvPr/>
        </p:nvSpPr>
        <p:spPr>
          <a:xfrm>
            <a:off x="795150" y="3420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Cloud Services Costing Yearly</a:t>
            </a:r>
            <a:endParaRPr>
              <a:solidFill>
                <a:srgbClr val="FFFFFF"/>
              </a:solidFill>
            </a:endParaRPr>
          </a:p>
        </p:txBody>
      </p:sp>
      <p:sp>
        <p:nvSpPr>
          <p:cNvPr id="262" name="Google Shape;262;p46"/>
          <p:cNvSpPr/>
          <p:nvPr/>
        </p:nvSpPr>
        <p:spPr>
          <a:xfrm>
            <a:off x="2485643" y="3420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Monitoring &amp; </a:t>
            </a:r>
            <a:r>
              <a:rPr lang="en" sz="1000">
                <a:solidFill>
                  <a:srgbClr val="FFFFFF"/>
                </a:solidFill>
                <a:latin typeface="Roboto"/>
                <a:ea typeface="Roboto"/>
                <a:cs typeface="Roboto"/>
                <a:sym typeface="Roboto"/>
              </a:rPr>
              <a:t>Operational</a:t>
            </a:r>
            <a:r>
              <a:rPr lang="en" sz="1000">
                <a:solidFill>
                  <a:srgbClr val="FFFFFF"/>
                </a:solidFill>
                <a:latin typeface="Roboto"/>
                <a:ea typeface="Roboto"/>
                <a:cs typeface="Roboto"/>
                <a:sym typeface="Roboto"/>
              </a:rPr>
              <a:t> Costs</a:t>
            </a:r>
            <a:endParaRPr>
              <a:solidFill>
                <a:srgbClr val="FFFFFF"/>
              </a:solidFill>
            </a:endParaRPr>
          </a:p>
        </p:txBody>
      </p:sp>
      <p:sp>
        <p:nvSpPr>
          <p:cNvPr id="263" name="Google Shape;263;p46"/>
          <p:cNvSpPr/>
          <p:nvPr/>
        </p:nvSpPr>
        <p:spPr>
          <a:xfrm>
            <a:off x="4335750" y="3420450"/>
            <a:ext cx="12369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Web Site Hosting</a:t>
            </a:r>
            <a:endParaRPr>
              <a:solidFill>
                <a:srgbClr val="FFFFFF"/>
              </a:solidFill>
            </a:endParaRPr>
          </a:p>
        </p:txBody>
      </p:sp>
      <p:sp>
        <p:nvSpPr>
          <p:cNvPr id="264" name="Google Shape;264;p46"/>
          <p:cNvSpPr/>
          <p:nvPr/>
        </p:nvSpPr>
        <p:spPr>
          <a:xfrm>
            <a:off x="5725948" y="3420450"/>
            <a:ext cx="10044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Database</a:t>
            </a:r>
            <a:endParaRPr>
              <a:solidFill>
                <a:srgbClr val="FFFFFF"/>
              </a:solidFill>
            </a:endParaRPr>
          </a:p>
        </p:txBody>
      </p:sp>
      <p:cxnSp>
        <p:nvCxnSpPr>
          <p:cNvPr id="265" name="Google Shape;265;p46"/>
          <p:cNvCxnSpPr>
            <a:stCxn id="258" idx="2"/>
            <a:endCxn id="259" idx="0"/>
          </p:cNvCxnSpPr>
          <p:nvPr/>
        </p:nvCxnSpPr>
        <p:spPr>
          <a:xfrm flipH="1" rot="-5400000">
            <a:off x="4836293" y="14070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66" name="Google Shape;266;p46"/>
          <p:cNvCxnSpPr>
            <a:stCxn id="260" idx="0"/>
            <a:endCxn id="258" idx="2"/>
          </p:cNvCxnSpPr>
          <p:nvPr/>
        </p:nvCxnSpPr>
        <p:spPr>
          <a:xfrm rot="-5400000">
            <a:off x="3065997" y="14070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67" name="Google Shape;267;p46"/>
          <p:cNvCxnSpPr>
            <a:stCxn id="260" idx="2"/>
            <a:endCxn id="262" idx="0"/>
          </p:cNvCxnSpPr>
          <p:nvPr/>
        </p:nvCxnSpPr>
        <p:spPr>
          <a:xfrm flipH="1" rot="-5400000">
            <a:off x="2603397" y="27693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68" name="Google Shape;268;p46"/>
          <p:cNvCxnSpPr>
            <a:stCxn id="261" idx="0"/>
            <a:endCxn id="260" idx="2"/>
          </p:cNvCxnSpPr>
          <p:nvPr/>
        </p:nvCxnSpPr>
        <p:spPr>
          <a:xfrm rot="-5400000">
            <a:off x="1758150" y="27693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69" name="Google Shape;269;p46"/>
          <p:cNvCxnSpPr>
            <a:stCxn id="259" idx="2"/>
            <a:endCxn id="264" idx="0"/>
          </p:cNvCxnSpPr>
          <p:nvPr/>
        </p:nvCxnSpPr>
        <p:spPr>
          <a:xfrm flipH="1" rot="-5400000">
            <a:off x="5860490" y="3052801"/>
            <a:ext cx="457200" cy="278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70" name="Google Shape;270;p46"/>
          <p:cNvCxnSpPr>
            <a:stCxn id="263" idx="0"/>
            <a:endCxn id="259" idx="2"/>
          </p:cNvCxnSpPr>
          <p:nvPr/>
        </p:nvCxnSpPr>
        <p:spPr>
          <a:xfrm rot="-5400000">
            <a:off x="5223450" y="2694000"/>
            <a:ext cx="457200" cy="9957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71" name="Google Shape;271;p46"/>
          <p:cNvSpPr/>
          <p:nvPr/>
        </p:nvSpPr>
        <p:spPr>
          <a:xfrm>
            <a:off x="7659545" y="2520750"/>
            <a:ext cx="845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Tools</a:t>
            </a:r>
            <a:endParaRPr>
              <a:solidFill>
                <a:srgbClr val="FFFFFF"/>
              </a:solidFill>
            </a:endParaRPr>
          </a:p>
        </p:txBody>
      </p:sp>
      <p:cxnSp>
        <p:nvCxnSpPr>
          <p:cNvPr id="272" name="Google Shape;272;p46"/>
          <p:cNvCxnSpPr>
            <a:stCxn id="258" idx="2"/>
            <a:endCxn id="271" idx="0"/>
          </p:cNvCxnSpPr>
          <p:nvPr/>
        </p:nvCxnSpPr>
        <p:spPr>
          <a:xfrm flipH="1" rot="-5400000">
            <a:off x="5902343" y="340950"/>
            <a:ext cx="457200" cy="39024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73" name="Google Shape;273;p46"/>
          <p:cNvSpPr/>
          <p:nvPr/>
        </p:nvSpPr>
        <p:spPr>
          <a:xfrm>
            <a:off x="6883648" y="3420450"/>
            <a:ext cx="10044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App Services</a:t>
            </a:r>
            <a:endParaRPr>
              <a:solidFill>
                <a:srgbClr val="FFFFFF"/>
              </a:solidFill>
            </a:endParaRPr>
          </a:p>
        </p:txBody>
      </p:sp>
      <p:cxnSp>
        <p:nvCxnSpPr>
          <p:cNvPr id="274" name="Google Shape;274;p46"/>
          <p:cNvCxnSpPr>
            <a:stCxn id="259" idx="2"/>
            <a:endCxn id="273" idx="0"/>
          </p:cNvCxnSpPr>
          <p:nvPr/>
        </p:nvCxnSpPr>
        <p:spPr>
          <a:xfrm flipH="1" rot="-5400000">
            <a:off x="6439340" y="2473951"/>
            <a:ext cx="457200" cy="14358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Amazon AWS Cost - Per year</a:t>
            </a:r>
            <a:endParaRPr/>
          </a:p>
        </p:txBody>
      </p:sp>
      <p:pic>
        <p:nvPicPr>
          <p:cNvPr id="280" name="Google Shape;280;p47"/>
          <p:cNvPicPr preferRelativeResize="0"/>
          <p:nvPr/>
        </p:nvPicPr>
        <p:blipFill>
          <a:blip r:embed="rId3">
            <a:alphaModFix/>
          </a:blip>
          <a:stretch>
            <a:fillRect/>
          </a:stretch>
        </p:blipFill>
        <p:spPr>
          <a:xfrm>
            <a:off x="152400" y="1442225"/>
            <a:ext cx="8839200" cy="30937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Diagram Examples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BMPN - Business Process </a:t>
            </a:r>
            <a:endParaRPr/>
          </a:p>
        </p:txBody>
      </p:sp>
      <p:pic>
        <p:nvPicPr>
          <p:cNvPr id="291" name="Google Shape;291;p49"/>
          <p:cNvPicPr preferRelativeResize="0"/>
          <p:nvPr/>
        </p:nvPicPr>
        <p:blipFill>
          <a:blip r:embed="rId3">
            <a:alphaModFix/>
          </a:blip>
          <a:stretch>
            <a:fillRect/>
          </a:stretch>
        </p:blipFill>
        <p:spPr>
          <a:xfrm>
            <a:off x="2063125" y="1278175"/>
            <a:ext cx="4295775" cy="3438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Solution Architecture Diagram</a:t>
            </a:r>
            <a:endParaRPr/>
          </a:p>
        </p:txBody>
      </p:sp>
      <p:pic>
        <p:nvPicPr>
          <p:cNvPr id="297" name="Google Shape;297;p50"/>
          <p:cNvPicPr preferRelativeResize="0"/>
          <p:nvPr/>
        </p:nvPicPr>
        <p:blipFill>
          <a:blip r:embed="rId3">
            <a:alphaModFix/>
          </a:blip>
          <a:stretch>
            <a:fillRect/>
          </a:stretch>
        </p:blipFill>
        <p:spPr>
          <a:xfrm>
            <a:off x="1226063" y="1152725"/>
            <a:ext cx="6691873" cy="37804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445025"/>
            <a:ext cx="2670300" cy="27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On-Premise Network </a:t>
            </a:r>
            <a:r>
              <a:rPr lang="en"/>
              <a:t>Infrastructure</a:t>
            </a:r>
            <a:endParaRPr/>
          </a:p>
        </p:txBody>
      </p:sp>
      <p:pic>
        <p:nvPicPr>
          <p:cNvPr id="303" name="Google Shape;303;p51"/>
          <p:cNvPicPr preferRelativeResize="0"/>
          <p:nvPr/>
        </p:nvPicPr>
        <p:blipFill>
          <a:blip r:embed="rId3">
            <a:alphaModFix/>
          </a:blip>
          <a:stretch>
            <a:fillRect/>
          </a:stretch>
        </p:blipFill>
        <p:spPr>
          <a:xfrm>
            <a:off x="2982000" y="232225"/>
            <a:ext cx="5666626" cy="467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Out of</a:t>
            </a:r>
            <a:r>
              <a:rPr lang="en" sz="3200"/>
              <a:t> Scope</a:t>
            </a:r>
            <a:endParaRPr sz="1600"/>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Upgrading the stock management system is not in scope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Architecture Sample</a:t>
            </a:r>
            <a:endParaRPr/>
          </a:p>
        </p:txBody>
      </p:sp>
      <p:pic>
        <p:nvPicPr>
          <p:cNvPr id="309" name="Google Shape;309;p52"/>
          <p:cNvPicPr preferRelativeResize="0"/>
          <p:nvPr/>
        </p:nvPicPr>
        <p:blipFill>
          <a:blip r:embed="rId3">
            <a:alphaModFix/>
          </a:blip>
          <a:stretch>
            <a:fillRect/>
          </a:stretch>
        </p:blipFill>
        <p:spPr>
          <a:xfrm>
            <a:off x="152400" y="1210625"/>
            <a:ext cx="8839201" cy="37696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Architecture: Capability Map	</a:t>
            </a:r>
            <a:endParaRPr/>
          </a:p>
        </p:txBody>
      </p:sp>
      <p:pic>
        <p:nvPicPr>
          <p:cNvPr id="84" name="Google Shape;84;p17"/>
          <p:cNvPicPr preferRelativeResize="0"/>
          <p:nvPr/>
        </p:nvPicPr>
        <p:blipFill>
          <a:blip r:embed="rId3">
            <a:alphaModFix/>
          </a:blip>
          <a:stretch>
            <a:fillRect/>
          </a:stretch>
        </p:blipFill>
        <p:spPr>
          <a:xfrm>
            <a:off x="1078825" y="1297475"/>
            <a:ext cx="6867525" cy="296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9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Impacted</a:t>
            </a:r>
            <a:endParaRPr/>
          </a:p>
        </p:txBody>
      </p:sp>
      <p:graphicFrame>
        <p:nvGraphicFramePr>
          <p:cNvPr id="90" name="Google Shape;90;p18"/>
          <p:cNvGraphicFramePr/>
          <p:nvPr/>
        </p:nvGraphicFramePr>
        <p:xfrm>
          <a:off x="381750" y="855575"/>
          <a:ext cx="3000000" cy="3000000"/>
        </p:xfrm>
        <a:graphic>
          <a:graphicData uri="http://schemas.openxmlformats.org/drawingml/2006/table">
            <a:tbl>
              <a:tblPr>
                <a:noFill/>
                <a:tableStyleId>{8970CD9B-02BD-4CC2-9B26-78BD7D6D6F1F}</a:tableStyleId>
              </a:tblPr>
              <a:tblGrid>
                <a:gridCol w="2141875"/>
                <a:gridCol w="3194650"/>
                <a:gridCol w="1901225"/>
                <a:gridCol w="1329750"/>
              </a:tblGrid>
              <a:tr h="438650">
                <a:tc>
                  <a:txBody>
                    <a:bodyPr/>
                    <a:lstStyle/>
                    <a:p>
                      <a:pPr indent="0" lvl="0" marL="0" rtl="0" algn="l">
                        <a:spcBef>
                          <a:spcPts val="0"/>
                        </a:spcBef>
                        <a:spcAft>
                          <a:spcPts val="0"/>
                        </a:spcAft>
                        <a:buNone/>
                      </a:pPr>
                      <a:r>
                        <a:rPr b="1" lang="en" sz="1200"/>
                        <a:t>Business Capability</a:t>
                      </a:r>
                      <a:endParaRPr b="1" sz="1200"/>
                    </a:p>
                  </a:txBody>
                  <a:tcPr marT="91425" marB="91425" marR="91425" marL="91425">
                    <a:solidFill>
                      <a:srgbClr val="F4CCCC"/>
                    </a:solidFill>
                  </a:tcPr>
                </a:tc>
                <a:tc>
                  <a:txBody>
                    <a:bodyPr/>
                    <a:lstStyle/>
                    <a:p>
                      <a:pPr indent="0" lvl="0" marL="0" rtl="0" algn="l">
                        <a:spcBef>
                          <a:spcPts val="0"/>
                        </a:spcBef>
                        <a:spcAft>
                          <a:spcPts val="0"/>
                        </a:spcAft>
                        <a:buNone/>
                      </a:pPr>
                      <a:r>
                        <a:rPr b="1" lang="en" sz="1200"/>
                        <a:t>Application/System</a:t>
                      </a:r>
                      <a:endParaRPr b="1" sz="1200"/>
                    </a:p>
                  </a:txBody>
                  <a:tcPr marT="91425" marB="91425" marR="91425" marL="91425">
                    <a:solidFill>
                      <a:srgbClr val="F4CCCC"/>
                    </a:solidFill>
                  </a:tcPr>
                </a:tc>
                <a:tc>
                  <a:txBody>
                    <a:bodyPr/>
                    <a:lstStyle/>
                    <a:p>
                      <a:pPr indent="0" lvl="0" marL="0" rtl="0" algn="l">
                        <a:spcBef>
                          <a:spcPts val="0"/>
                        </a:spcBef>
                        <a:spcAft>
                          <a:spcPts val="0"/>
                        </a:spcAft>
                        <a:buNone/>
                      </a:pPr>
                      <a:r>
                        <a:rPr b="1" lang="en" sz="1200"/>
                        <a:t>Buy/Build/Reuse</a:t>
                      </a:r>
                      <a:endParaRPr b="1" sz="1200"/>
                    </a:p>
                  </a:txBody>
                  <a:tcPr marT="91425" marB="91425" marR="91425" marL="91425">
                    <a:solidFill>
                      <a:srgbClr val="F4CCCC"/>
                    </a:solidFill>
                  </a:tcPr>
                </a:tc>
                <a:tc>
                  <a:txBody>
                    <a:bodyPr/>
                    <a:lstStyle/>
                    <a:p>
                      <a:pPr indent="0" lvl="0" marL="0" rtl="0" algn="l">
                        <a:spcBef>
                          <a:spcPts val="0"/>
                        </a:spcBef>
                        <a:spcAft>
                          <a:spcPts val="0"/>
                        </a:spcAft>
                        <a:buNone/>
                      </a:pPr>
                      <a:r>
                        <a:rPr b="1" lang="en" sz="1200"/>
                        <a:t>Application</a:t>
                      </a:r>
                      <a:endParaRPr b="1" sz="1200"/>
                    </a:p>
                    <a:p>
                      <a:pPr indent="0" lvl="0" marL="0" rtl="0" algn="l">
                        <a:spcBef>
                          <a:spcPts val="0"/>
                        </a:spcBef>
                        <a:spcAft>
                          <a:spcPts val="0"/>
                        </a:spcAft>
                        <a:buNone/>
                      </a:pPr>
                      <a:r>
                        <a:rPr b="1" lang="en" sz="1200"/>
                        <a:t>Roadmap</a:t>
                      </a:r>
                      <a:endParaRPr b="1" sz="1200"/>
                    </a:p>
                  </a:txBody>
                  <a:tcPr marT="91425" marB="91425" marR="91425" marL="91425">
                    <a:solidFill>
                      <a:srgbClr val="F4CCCC"/>
                    </a:solidFill>
                  </a:tcPr>
                </a:tc>
              </a:tr>
              <a:tr h="349700">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Online Sales</a:t>
                      </a:r>
                      <a:endParaRPr sz="1100"/>
                    </a:p>
                  </a:txBody>
                  <a:tcPr marT="91425" marB="91425" marR="91425" marL="91425"/>
                </a:tc>
                <a:tc>
                  <a:txBody>
                    <a:bodyPr/>
                    <a:lstStyle/>
                    <a:p>
                      <a:pPr indent="0" lvl="0" marL="0" rtl="0" algn="l">
                        <a:spcBef>
                          <a:spcPts val="0"/>
                        </a:spcBef>
                        <a:spcAft>
                          <a:spcPts val="0"/>
                        </a:spcAft>
                        <a:buNone/>
                      </a:pPr>
                      <a:r>
                        <a:rPr lang="en" sz="1100"/>
                        <a:t>E-commerce Web Application</a:t>
                      </a:r>
                      <a:endParaRPr sz="1100"/>
                    </a:p>
                  </a:txBody>
                  <a:tcPr marT="91425" marB="91425" marR="91425" marL="91425"/>
                </a:tc>
                <a:tc>
                  <a:txBody>
                    <a:bodyPr/>
                    <a:lstStyle/>
                    <a:p>
                      <a:pPr indent="0" lvl="0" marL="0" rtl="0" algn="l">
                        <a:spcBef>
                          <a:spcPts val="0"/>
                        </a:spcBef>
                        <a:spcAft>
                          <a:spcPts val="0"/>
                        </a:spcAft>
                        <a:buNone/>
                      </a:pPr>
                      <a:r>
                        <a:rPr lang="en" sz="1100"/>
                        <a:t>Build</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r h="338975">
                <a:tc>
                  <a:txBody>
                    <a:bodyPr/>
                    <a:lstStyle/>
                    <a:p>
                      <a:pPr indent="0" lvl="0" marL="0" rtl="0" algn="l">
                        <a:spcBef>
                          <a:spcPts val="0"/>
                        </a:spcBef>
                        <a:spcAft>
                          <a:spcPts val="0"/>
                        </a:spcAft>
                        <a:buNone/>
                      </a:pPr>
                      <a:r>
                        <a:rPr lang="en" sz="1100"/>
                        <a:t>Customer Accounts</a:t>
                      </a:r>
                      <a:endParaRPr sz="1100"/>
                    </a:p>
                  </a:txBody>
                  <a:tcPr marT="91425" marB="91425" marR="91425" marL="91425"/>
                </a:tc>
                <a:tc>
                  <a:txBody>
                    <a:bodyPr/>
                    <a:lstStyle/>
                    <a:p>
                      <a:pPr indent="0" lvl="0" marL="0" rtl="0" algn="l">
                        <a:spcBef>
                          <a:spcPts val="0"/>
                        </a:spcBef>
                        <a:spcAft>
                          <a:spcPts val="0"/>
                        </a:spcAft>
                        <a:buNone/>
                      </a:pPr>
                      <a:r>
                        <a:rPr lang="en" sz="1100"/>
                        <a:t>CRM Database</a:t>
                      </a:r>
                      <a:endParaRPr sz="1100"/>
                    </a:p>
                  </a:txBody>
                  <a:tcPr marT="91425" marB="91425" marR="91425" marL="91425"/>
                </a:tc>
                <a:tc>
                  <a:txBody>
                    <a:bodyPr/>
                    <a:lstStyle/>
                    <a:p>
                      <a:pPr indent="0" lvl="0" marL="0" rtl="0" algn="l">
                        <a:spcBef>
                          <a:spcPts val="0"/>
                        </a:spcBef>
                        <a:spcAft>
                          <a:spcPts val="0"/>
                        </a:spcAft>
                        <a:buNone/>
                      </a:pPr>
                      <a:r>
                        <a:rPr lang="en" sz="1100"/>
                        <a:t>Build</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r h="353100">
                <a:tc>
                  <a:txBody>
                    <a:bodyPr/>
                    <a:lstStyle/>
                    <a:p>
                      <a:pPr indent="0" lvl="0" marL="0" rtl="0" algn="l">
                        <a:spcBef>
                          <a:spcPts val="0"/>
                        </a:spcBef>
                        <a:spcAft>
                          <a:spcPts val="0"/>
                        </a:spcAft>
                        <a:buNone/>
                      </a:pPr>
                      <a:r>
                        <a:rPr lang="en" sz="1100"/>
                        <a:t>Customer Insights</a:t>
                      </a:r>
                      <a:endParaRPr sz="1100"/>
                    </a:p>
                  </a:txBody>
                  <a:tcPr marT="91425" marB="91425" marR="91425" marL="91425"/>
                </a:tc>
                <a:tc>
                  <a:txBody>
                    <a:bodyPr/>
                    <a:lstStyle/>
                    <a:p>
                      <a:pPr indent="0" lvl="0" marL="0" rtl="0" algn="l">
                        <a:spcBef>
                          <a:spcPts val="0"/>
                        </a:spcBef>
                        <a:spcAft>
                          <a:spcPts val="0"/>
                        </a:spcAft>
                        <a:buNone/>
                      </a:pPr>
                      <a:r>
                        <a:rPr lang="en" sz="1100"/>
                        <a:t>BI Reporting</a:t>
                      </a:r>
                      <a:endParaRPr sz="1100"/>
                    </a:p>
                  </a:txBody>
                  <a:tcPr marT="91425" marB="91425" marR="91425" marL="91425"/>
                </a:tc>
                <a:tc>
                  <a:txBody>
                    <a:bodyPr/>
                    <a:lstStyle/>
                    <a:p>
                      <a:pPr indent="0" lvl="0" marL="0" rtl="0" algn="l">
                        <a:spcBef>
                          <a:spcPts val="0"/>
                        </a:spcBef>
                        <a:spcAft>
                          <a:spcPts val="0"/>
                        </a:spcAft>
                        <a:buNone/>
                      </a:pPr>
                      <a:r>
                        <a:rPr lang="en" sz="1100"/>
                        <a:t>Build </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r h="353100">
                <a:tc>
                  <a:txBody>
                    <a:bodyPr/>
                    <a:lstStyle/>
                    <a:p>
                      <a:pPr indent="0" lvl="0" marL="0" rtl="0" algn="l">
                        <a:spcBef>
                          <a:spcPts val="0"/>
                        </a:spcBef>
                        <a:spcAft>
                          <a:spcPts val="0"/>
                        </a:spcAft>
                        <a:buNone/>
                      </a:pPr>
                      <a:r>
                        <a:rPr lang="en" sz="1100"/>
                        <a:t>Order Management</a:t>
                      </a:r>
                      <a:endParaRPr sz="1100"/>
                    </a:p>
                  </a:txBody>
                  <a:tcPr marT="91425" marB="91425" marR="91425" marL="91425"/>
                </a:tc>
                <a:tc>
                  <a:txBody>
                    <a:bodyPr/>
                    <a:lstStyle/>
                    <a:p>
                      <a:pPr indent="0" lvl="0" marL="0" rtl="0" algn="l">
                        <a:spcBef>
                          <a:spcPts val="0"/>
                        </a:spcBef>
                        <a:spcAft>
                          <a:spcPts val="0"/>
                        </a:spcAft>
                        <a:buNone/>
                      </a:pPr>
                      <a:r>
                        <a:rPr lang="en" sz="1100"/>
                        <a:t>Stock Management System</a:t>
                      </a:r>
                      <a:endParaRPr sz="1100"/>
                    </a:p>
                  </a:txBody>
                  <a:tcPr marT="91425" marB="91425" marR="91425" marL="91425"/>
                </a:tc>
                <a:tc>
                  <a:txBody>
                    <a:bodyPr/>
                    <a:lstStyle/>
                    <a:p>
                      <a:pPr indent="0" lvl="0" marL="0" rtl="0" algn="l">
                        <a:spcBef>
                          <a:spcPts val="0"/>
                        </a:spcBef>
                        <a:spcAft>
                          <a:spcPts val="0"/>
                        </a:spcAft>
                        <a:buNone/>
                      </a:pPr>
                      <a:r>
                        <a:rPr lang="en" sz="1100"/>
                        <a:t>Reuse</a:t>
                      </a:r>
                      <a:endParaRPr sz="1100"/>
                    </a:p>
                  </a:txBody>
                  <a:tcPr marT="91425" marB="91425" marR="91425" marL="91425"/>
                </a:tc>
                <a:tc>
                  <a:txBody>
                    <a:bodyPr/>
                    <a:lstStyle/>
                    <a:p>
                      <a:pPr indent="0" lvl="0" marL="0" rtl="0" algn="l">
                        <a:spcBef>
                          <a:spcPts val="0"/>
                        </a:spcBef>
                        <a:spcAft>
                          <a:spcPts val="0"/>
                        </a:spcAft>
                        <a:buNone/>
                      </a:pPr>
                      <a:r>
                        <a:rPr lang="en" sz="1100"/>
                        <a:t>Change</a:t>
                      </a:r>
                      <a:endParaRPr sz="1100"/>
                    </a:p>
                  </a:txBody>
                  <a:tcPr marT="91425" marB="91425" marR="91425" marL="91425"/>
                </a:tc>
              </a:tr>
              <a:tr h="3531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Product Management</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Stock Management System</a:t>
                      </a:r>
                      <a:endParaRPr sz="1100"/>
                    </a:p>
                  </a:txBody>
                  <a:tcPr marT="91425" marB="91425" marR="91425" marL="91425"/>
                </a:tc>
                <a:tc>
                  <a:txBody>
                    <a:bodyPr/>
                    <a:lstStyle/>
                    <a:p>
                      <a:pPr indent="0" lvl="0" marL="0" rtl="0" algn="l">
                        <a:spcBef>
                          <a:spcPts val="0"/>
                        </a:spcBef>
                        <a:spcAft>
                          <a:spcPts val="0"/>
                        </a:spcAft>
                        <a:buNone/>
                      </a:pPr>
                      <a:r>
                        <a:rPr lang="en" sz="1100"/>
                        <a:t>Reuse</a:t>
                      </a:r>
                      <a:endParaRPr sz="1100"/>
                    </a:p>
                  </a:txBody>
                  <a:tcPr marT="91425" marB="91425" marR="91425" marL="91425"/>
                </a:tc>
                <a:tc>
                  <a:txBody>
                    <a:bodyPr/>
                    <a:lstStyle/>
                    <a:p>
                      <a:pPr indent="0" lvl="0" marL="0" rtl="0" algn="l">
                        <a:spcBef>
                          <a:spcPts val="0"/>
                        </a:spcBef>
                        <a:spcAft>
                          <a:spcPts val="0"/>
                        </a:spcAft>
                        <a:buNone/>
                      </a:pPr>
                      <a:r>
                        <a:rPr lang="en" sz="1100"/>
                        <a:t>Change</a:t>
                      </a:r>
                      <a:endParaRPr sz="1100"/>
                    </a:p>
                  </a:txBody>
                  <a:tcPr marT="91425" marB="91425" marR="91425" marL="91425"/>
                </a:tc>
              </a:tr>
              <a:tr h="353100">
                <a:tc>
                  <a:txBody>
                    <a:bodyPr/>
                    <a:lstStyle/>
                    <a:p>
                      <a:pPr indent="0" lvl="0" marL="0" rtl="0" algn="l">
                        <a:spcBef>
                          <a:spcPts val="0"/>
                        </a:spcBef>
                        <a:spcAft>
                          <a:spcPts val="0"/>
                        </a:spcAft>
                        <a:buNone/>
                      </a:pPr>
                      <a:r>
                        <a:rPr lang="en" sz="1100"/>
                        <a:t>Delivery Service</a:t>
                      </a:r>
                      <a:endParaRPr sz="1100"/>
                    </a:p>
                  </a:txBody>
                  <a:tcPr marT="91425" marB="91425" marR="91425" marL="91425"/>
                </a:tc>
                <a:tc>
                  <a:txBody>
                    <a:bodyPr/>
                    <a:lstStyle/>
                    <a:p>
                      <a:pPr indent="0" lvl="0" marL="0" rtl="0" algn="l">
                        <a:spcBef>
                          <a:spcPts val="0"/>
                        </a:spcBef>
                        <a:spcAft>
                          <a:spcPts val="0"/>
                        </a:spcAft>
                        <a:buNone/>
                      </a:pPr>
                      <a:r>
                        <a:rPr lang="en" sz="1100"/>
                        <a:t>External Vendor - Funny Delivery</a:t>
                      </a:r>
                      <a:endParaRPr sz="1100"/>
                    </a:p>
                  </a:txBody>
                  <a:tcPr marT="91425" marB="91425" marR="91425" marL="91425"/>
                </a:tc>
                <a:tc>
                  <a:txBody>
                    <a:bodyPr/>
                    <a:lstStyle/>
                    <a:p>
                      <a:pPr indent="0" lvl="0" marL="0" rtl="0" algn="l">
                        <a:spcBef>
                          <a:spcPts val="0"/>
                        </a:spcBef>
                        <a:spcAft>
                          <a:spcPts val="0"/>
                        </a:spcAft>
                        <a:buNone/>
                      </a:pPr>
                      <a:r>
                        <a:rPr lang="en" sz="1100"/>
                        <a:t>Buy</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r h="353100">
                <a:tc>
                  <a:txBody>
                    <a:bodyPr/>
                    <a:lstStyle/>
                    <a:p>
                      <a:pPr indent="0" lvl="0" marL="0" rtl="0" algn="l">
                        <a:spcBef>
                          <a:spcPts val="0"/>
                        </a:spcBef>
                        <a:spcAft>
                          <a:spcPts val="0"/>
                        </a:spcAft>
                        <a:buNone/>
                      </a:pPr>
                      <a:r>
                        <a:rPr lang="en" sz="1100"/>
                        <a:t>Invoicing</a:t>
                      </a:r>
                      <a:endParaRPr sz="1100"/>
                    </a:p>
                  </a:txBody>
                  <a:tcPr marT="91425" marB="91425" marR="91425" marL="91425"/>
                </a:tc>
                <a:tc>
                  <a:txBody>
                    <a:bodyPr/>
                    <a:lstStyle/>
                    <a:p>
                      <a:pPr indent="0" lvl="0" marL="0" rtl="0" algn="l">
                        <a:spcBef>
                          <a:spcPts val="0"/>
                        </a:spcBef>
                        <a:spcAft>
                          <a:spcPts val="0"/>
                        </a:spcAft>
                        <a:buNone/>
                      </a:pPr>
                      <a:r>
                        <a:rPr lang="en" sz="1100"/>
                        <a:t>Invoice System</a:t>
                      </a:r>
                      <a:endParaRPr sz="1100"/>
                    </a:p>
                  </a:txBody>
                  <a:tcPr marT="91425" marB="91425" marR="91425" marL="91425"/>
                </a:tc>
                <a:tc>
                  <a:txBody>
                    <a:bodyPr/>
                    <a:lstStyle/>
                    <a:p>
                      <a:pPr indent="0" lvl="0" marL="0" rtl="0" algn="l">
                        <a:spcBef>
                          <a:spcPts val="0"/>
                        </a:spcBef>
                        <a:spcAft>
                          <a:spcPts val="0"/>
                        </a:spcAft>
                        <a:buNone/>
                      </a:pPr>
                      <a:r>
                        <a:rPr lang="en" sz="1100"/>
                        <a:t>Reuse</a:t>
                      </a:r>
                      <a:endParaRPr sz="1100"/>
                    </a:p>
                  </a:txBody>
                  <a:tcPr marT="91425" marB="91425" marR="91425" marL="91425"/>
                </a:tc>
                <a:tc>
                  <a:txBody>
                    <a:bodyPr/>
                    <a:lstStyle/>
                    <a:p>
                      <a:pPr indent="0" lvl="0" marL="0" rtl="0" algn="l">
                        <a:spcBef>
                          <a:spcPts val="0"/>
                        </a:spcBef>
                        <a:spcAft>
                          <a:spcPts val="0"/>
                        </a:spcAft>
                        <a:buNone/>
                      </a:pPr>
                      <a:r>
                        <a:rPr lang="en" sz="1100"/>
                        <a:t>Change</a:t>
                      </a:r>
                      <a:endParaRPr sz="1100"/>
                    </a:p>
                  </a:txBody>
                  <a:tcPr marT="91425" marB="91425" marR="91425" marL="91425"/>
                </a:tc>
              </a:tr>
              <a:tr h="353100">
                <a:tc>
                  <a:txBody>
                    <a:bodyPr/>
                    <a:lstStyle/>
                    <a:p>
                      <a:pPr indent="0" lvl="0" marL="0" rtl="0" algn="l">
                        <a:spcBef>
                          <a:spcPts val="0"/>
                        </a:spcBef>
                        <a:spcAft>
                          <a:spcPts val="0"/>
                        </a:spcAft>
                        <a:buNone/>
                      </a:pPr>
                      <a:r>
                        <a:rPr lang="en" sz="1100"/>
                        <a:t>Communications</a:t>
                      </a:r>
                      <a:endParaRPr sz="1100"/>
                    </a:p>
                  </a:txBody>
                  <a:tcPr marT="91425" marB="91425" marR="91425" marL="91425"/>
                </a:tc>
                <a:tc>
                  <a:txBody>
                    <a:bodyPr/>
                    <a:lstStyle/>
                    <a:p>
                      <a:pPr indent="0" lvl="0" marL="0" rtl="0" algn="l">
                        <a:spcBef>
                          <a:spcPts val="0"/>
                        </a:spcBef>
                        <a:spcAft>
                          <a:spcPts val="0"/>
                        </a:spcAft>
                        <a:buNone/>
                      </a:pPr>
                      <a:r>
                        <a:rPr lang="en" sz="1100"/>
                        <a:t>AWS SES Service</a:t>
                      </a:r>
                      <a:endParaRPr sz="1100"/>
                    </a:p>
                  </a:txBody>
                  <a:tcPr marT="91425" marB="91425" marR="91425" marL="91425"/>
                </a:tc>
                <a:tc>
                  <a:txBody>
                    <a:bodyPr/>
                    <a:lstStyle/>
                    <a:p>
                      <a:pPr indent="0" lvl="0" marL="0" rtl="0" algn="l">
                        <a:spcBef>
                          <a:spcPts val="0"/>
                        </a:spcBef>
                        <a:spcAft>
                          <a:spcPts val="0"/>
                        </a:spcAft>
                        <a:buNone/>
                      </a:pPr>
                      <a:r>
                        <a:rPr lang="en" sz="1100"/>
                        <a:t>Build</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r h="353100">
                <a:tc>
                  <a:txBody>
                    <a:bodyPr/>
                    <a:lstStyle/>
                    <a:p>
                      <a:pPr indent="0" lvl="0" marL="0" rtl="0" algn="l">
                        <a:spcBef>
                          <a:spcPts val="0"/>
                        </a:spcBef>
                        <a:spcAft>
                          <a:spcPts val="0"/>
                        </a:spcAft>
                        <a:buNone/>
                      </a:pPr>
                      <a:r>
                        <a:rPr lang="en" sz="1100"/>
                        <a:t>IT Support</a:t>
                      </a:r>
                      <a:endParaRPr sz="1100"/>
                    </a:p>
                  </a:txBody>
                  <a:tcPr marT="91425" marB="91425" marR="91425" marL="91425"/>
                </a:tc>
                <a:tc>
                  <a:txBody>
                    <a:bodyPr/>
                    <a:lstStyle/>
                    <a:p>
                      <a:pPr indent="0" lvl="0" marL="0" rtl="0" algn="l">
                        <a:spcBef>
                          <a:spcPts val="0"/>
                        </a:spcBef>
                        <a:spcAft>
                          <a:spcPts val="0"/>
                        </a:spcAft>
                        <a:buNone/>
                      </a:pPr>
                      <a:r>
                        <a:rPr lang="en" sz="1100"/>
                        <a:t>AWS CloudWatch</a:t>
                      </a:r>
                      <a:endParaRPr sz="1100"/>
                    </a:p>
                  </a:txBody>
                  <a:tcPr marT="91425" marB="91425" marR="91425" marL="91425"/>
                </a:tc>
                <a:tc>
                  <a:txBody>
                    <a:bodyPr/>
                    <a:lstStyle/>
                    <a:p>
                      <a:pPr indent="0" lvl="0" marL="0" rtl="0" algn="l">
                        <a:spcBef>
                          <a:spcPts val="0"/>
                        </a:spcBef>
                        <a:spcAft>
                          <a:spcPts val="0"/>
                        </a:spcAft>
                        <a:buNone/>
                      </a:pPr>
                      <a:r>
                        <a:rPr lang="en" sz="1100"/>
                        <a:t>Build</a:t>
                      </a:r>
                      <a:endParaRPr sz="1100"/>
                    </a:p>
                  </a:txBody>
                  <a:tcPr marT="91425" marB="91425" marR="91425" marL="91425"/>
                </a:tc>
                <a:tc>
                  <a:txBody>
                    <a:bodyPr/>
                    <a:lstStyle/>
                    <a:p>
                      <a:pPr indent="0" lvl="0" marL="0" rtl="0" algn="l">
                        <a:spcBef>
                          <a:spcPts val="0"/>
                        </a:spcBef>
                        <a:spcAft>
                          <a:spcPts val="0"/>
                        </a:spcAft>
                        <a:buNone/>
                      </a:pPr>
                      <a:r>
                        <a:rPr lang="en" sz="1100"/>
                        <a:t>New</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 Context Diagram</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 As-Is </a:t>
            </a:r>
            <a:r>
              <a:rPr lang="en"/>
              <a:t>architecture</a:t>
            </a:r>
            <a:r>
              <a:rPr lang="en"/>
              <a:t> exist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2207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r>
              <a:rPr lang="en"/>
              <a:t> Context Diagram</a:t>
            </a:r>
            <a:endParaRPr/>
          </a:p>
        </p:txBody>
      </p:sp>
      <p:pic>
        <p:nvPicPr>
          <p:cNvPr id="102" name="Google Shape;102;p20"/>
          <p:cNvPicPr preferRelativeResize="0"/>
          <p:nvPr/>
        </p:nvPicPr>
        <p:blipFill>
          <a:blip r:embed="rId3">
            <a:alphaModFix/>
          </a:blip>
          <a:stretch>
            <a:fillRect/>
          </a:stretch>
        </p:blipFill>
        <p:spPr>
          <a:xfrm>
            <a:off x="2757950" y="71900"/>
            <a:ext cx="5280574" cy="4829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View</a:t>
            </a:r>
            <a:endParaRPr/>
          </a:p>
        </p:txBody>
      </p:sp>
      <p:pic>
        <p:nvPicPr>
          <p:cNvPr id="108" name="Google Shape;108;p21"/>
          <p:cNvPicPr preferRelativeResize="0"/>
          <p:nvPr/>
        </p:nvPicPr>
        <p:blipFill>
          <a:blip r:embed="rId3">
            <a:alphaModFix/>
          </a:blip>
          <a:stretch>
            <a:fillRect/>
          </a:stretch>
        </p:blipFill>
        <p:spPr>
          <a:xfrm>
            <a:off x="721750" y="1229925"/>
            <a:ext cx="7343775"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