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5218E7-0A85-4A69-A3F5-06EF5B1BCF4F}">
  <a:tblStyle styleId="{035218E7-0A85-4A69-A3F5-06EF5B1BCF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3D0D9FC-9016-44C0-B35D-98B67FC668A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41CA8C-2E40-46B2-829E-F59D903AD5B2}" styleName="Table_2">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ldStandardTT-bold.fntdata"/><Relationship Id="rId16" Type="http://schemas.openxmlformats.org/officeDocument/2006/relationships/slide" Target="slides/slide10.xml"/><Relationship Id="rId38" Type="http://schemas.openxmlformats.org/officeDocument/2006/relationships/font" Target="fonts/OldStandardT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be06b6e2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be06b6e28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be06b6e28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e06b6e2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be06b6e28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be06b6e28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be06b6e28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be06b6e28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be06b6e28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e06b6e28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be06b6e28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be06b6e28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be06b6e2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be06b6e28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be06b6e28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e06b6e28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be06b6e28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e06b6e28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be06b6e28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be06b6e28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be06b6e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be06b6e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be06b6e28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be06b6e28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be06b6e28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e06b6e28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be06b6e2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be06b6e28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be06b6e28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be06b6e28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be06b6e28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be06b6e28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be06b6e28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be06b6e28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be06b6e28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be06b6e28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be06b6e28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be06b6e28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be06b6e28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be06b6e28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be06b6e28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e06b6e28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be06b6e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be06b6e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be06b6e2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be06b6e28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be06b6e28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be06b6e28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be06b6e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be06b6e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be06b6e28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be06b6e28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be06b6e28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be06b6e28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be06b6e28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e06b6e28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be06b6e2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e06b6e2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be06b6e2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e06b6e2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Architecture Review</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Template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aphicFrame>
        <p:nvGraphicFramePr>
          <p:cNvPr id="108" name="Google Shape;108;p22"/>
          <p:cNvGraphicFramePr/>
          <p:nvPr/>
        </p:nvGraphicFramePr>
        <p:xfrm>
          <a:off x="143875" y="807525"/>
          <a:ext cx="3000000" cy="3000000"/>
        </p:xfrm>
        <a:graphic>
          <a:graphicData uri="http://schemas.openxmlformats.org/drawingml/2006/table">
            <a:tbl>
              <a:tblPr>
                <a:noFill/>
                <a:tableStyleId>{33D0D9FC-9016-44C0-B35D-98B67FC668A1}</a:tableStyleId>
              </a:tblPr>
              <a:tblGrid>
                <a:gridCol w="1632150"/>
                <a:gridCol w="3888800"/>
                <a:gridCol w="3335275"/>
              </a:tblGrid>
              <a:tr h="227375">
                <a:tc gridSpan="3">
                  <a:txBody>
                    <a:bodyPr/>
                    <a:lstStyle/>
                    <a:p>
                      <a:pPr indent="0" lvl="0" marL="0" rtl="0" algn="ctr">
                        <a:spcBef>
                          <a:spcPts val="0"/>
                        </a:spcBef>
                        <a:spcAft>
                          <a:spcPts val="0"/>
                        </a:spcAft>
                        <a:buNone/>
                      </a:pPr>
                      <a:r>
                        <a:rPr b="1" lang="en" sz="1000"/>
                        <a:t>Availability</a:t>
                      </a:r>
                      <a:endParaRPr b="1" sz="1000"/>
                    </a:p>
                  </a:txBody>
                  <a:tcPr marT="63500" marB="63500" marR="63500" marL="63500">
                    <a:solidFill>
                      <a:srgbClr val="D9EAD3"/>
                    </a:solidFill>
                  </a:tcPr>
                </a:tc>
                <a:tc hMerge="1"/>
                <a:tc hMerge="1"/>
              </a:tr>
              <a:tr h="242875">
                <a:tc>
                  <a:txBody>
                    <a:bodyPr/>
                    <a:lstStyle/>
                    <a:p>
                      <a:pPr indent="0" lvl="0" marL="0" rtl="0" algn="l">
                        <a:spcBef>
                          <a:spcPts val="0"/>
                        </a:spcBef>
                        <a:spcAft>
                          <a:spcPts val="0"/>
                        </a:spcAft>
                        <a:buNone/>
                      </a:pPr>
                      <a:r>
                        <a:rPr b="1" lang="en" sz="1000"/>
                        <a:t>Requirement</a:t>
                      </a:r>
                      <a:endParaRPr b="1" sz="1000"/>
                    </a:p>
                  </a:txBody>
                  <a:tcPr marT="63500" marB="63500" marR="63500" marL="63500">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solidFill>
                      <a:srgbClr val="B6D7A8"/>
                    </a:solidFill>
                  </a:tcPr>
                </a:tc>
              </a:tr>
              <a:tr h="479525">
                <a:tc>
                  <a:txBody>
                    <a:bodyPr/>
                    <a:lstStyle/>
                    <a:p>
                      <a:pPr indent="0" lvl="0" marL="0" rtl="0" algn="l">
                        <a:spcBef>
                          <a:spcPts val="0"/>
                        </a:spcBef>
                        <a:spcAft>
                          <a:spcPts val="0"/>
                        </a:spcAft>
                        <a:buNone/>
                      </a:pPr>
                      <a:r>
                        <a:rPr b="1" lang="en" sz="1000"/>
                        <a:t>Hours of Operations</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Describe</a:t>
                      </a:r>
                      <a:r>
                        <a:rPr lang="en" sz="1000"/>
                        <a:t> hours of operation for the Solution. E.g. 24/7 or </a:t>
                      </a:r>
                      <a:r>
                        <a:rPr lang="en" sz="1000"/>
                        <a:t>weekdays</a:t>
                      </a:r>
                      <a:r>
                        <a:rPr lang="en" sz="1000"/>
                        <a:t> only between 8am and 5pm</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r h="443150">
                <a:tc>
                  <a:txBody>
                    <a:bodyPr/>
                    <a:lstStyle/>
                    <a:p>
                      <a:pPr indent="0" lvl="0" marL="0" rtl="0" algn="l">
                        <a:lnSpc>
                          <a:spcPct val="115000"/>
                        </a:lnSpc>
                        <a:spcBef>
                          <a:spcPts val="0"/>
                        </a:spcBef>
                        <a:spcAft>
                          <a:spcPts val="0"/>
                        </a:spcAft>
                        <a:buNone/>
                      </a:pPr>
                      <a:r>
                        <a:rPr b="1" lang="en" sz="1000"/>
                        <a:t>Availability (%)</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Percentage of time that the application, process or capability needs to be available (i.e. 99.99%)</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r h="798525">
                <a:tc>
                  <a:txBody>
                    <a:bodyPr/>
                    <a:lstStyle/>
                    <a:p>
                      <a:pPr indent="0" lvl="0" marL="0" rtl="0" algn="l">
                        <a:spcBef>
                          <a:spcPts val="0"/>
                        </a:spcBef>
                        <a:spcAft>
                          <a:spcPts val="0"/>
                        </a:spcAft>
                        <a:buNone/>
                      </a:pPr>
                      <a:r>
                        <a:rPr b="1" lang="en" sz="1000"/>
                        <a:t>SLA</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Service Level Agreement as measured by time (i.e. 30 minutes for completion of the process or batch). If external interfaces are part of the solution, provide the SLA for these individual interfaces (i.e. file delivered by 2:00 AM)</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r h="489550">
                <a:tc>
                  <a:txBody>
                    <a:bodyPr/>
                    <a:lstStyle/>
                    <a:p>
                      <a:pPr indent="0" lvl="0" marL="0" rtl="0" algn="l">
                        <a:spcBef>
                          <a:spcPts val="0"/>
                        </a:spcBef>
                        <a:spcAft>
                          <a:spcPts val="0"/>
                        </a:spcAft>
                        <a:buClr>
                          <a:schemeClr val="dk1"/>
                        </a:buClr>
                        <a:buSzPts val="1100"/>
                        <a:buFont typeface="Arial"/>
                        <a:buNone/>
                      </a:pPr>
                      <a:r>
                        <a:rPr b="1" lang="en" sz="1000">
                          <a:solidFill>
                            <a:schemeClr val="dk1"/>
                          </a:solidFill>
                        </a:rPr>
                        <a:t>Maintenance/Upgrade Time</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When do you plan for upgrades on the system? Define a maintenance window</a:t>
                      </a:r>
                      <a:r>
                        <a:rPr lang="en" sz="1000"/>
                        <a:t> (E.g. Sundays from 1:00 AM – 4:00 AM)</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r h="443150">
                <a:tc>
                  <a:txBody>
                    <a:bodyPr/>
                    <a:lstStyle/>
                    <a:p>
                      <a:pPr indent="0" lvl="0" marL="0" rtl="0" algn="l">
                        <a:lnSpc>
                          <a:spcPct val="115000"/>
                        </a:lnSpc>
                        <a:spcBef>
                          <a:spcPts val="0"/>
                        </a:spcBef>
                        <a:spcAft>
                          <a:spcPts val="0"/>
                        </a:spcAft>
                        <a:buNone/>
                      </a:pPr>
                      <a:r>
                        <a:rPr b="1" lang="en" sz="1000"/>
                        <a:t>Unplanned Downtime Impact</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Describe the impact of any unplanned downtime on the business or process</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r h="443150">
                <a:tc>
                  <a:txBody>
                    <a:bodyPr/>
                    <a:lstStyle/>
                    <a:p>
                      <a:pPr indent="0" lvl="0" marL="0" rtl="0" algn="l">
                        <a:lnSpc>
                          <a:spcPct val="115000"/>
                        </a:lnSpc>
                        <a:spcBef>
                          <a:spcPts val="0"/>
                        </a:spcBef>
                        <a:spcAft>
                          <a:spcPts val="0"/>
                        </a:spcAft>
                        <a:buNone/>
                      </a:pPr>
                      <a:r>
                        <a:rPr b="1" lang="en" sz="1000"/>
                        <a:t>Batch Processing Times</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Define any </a:t>
                      </a:r>
                      <a:r>
                        <a:rPr lang="en" sz="1000"/>
                        <a:t>batch process time windows (E.g. batches can only run between 2 AM and 4 AM)</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bl>
          </a:graphicData>
        </a:graphic>
      </p:graphicFrame>
      <p:sp>
        <p:nvSpPr>
          <p:cNvPr id="109" name="Google Shape;109;p22"/>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15" name="Google Shape;115;p23"/>
          <p:cNvGraphicFramePr/>
          <p:nvPr/>
        </p:nvGraphicFramePr>
        <p:xfrm>
          <a:off x="143875" y="764000"/>
          <a:ext cx="3000000" cy="3000000"/>
        </p:xfrm>
        <a:graphic>
          <a:graphicData uri="http://schemas.openxmlformats.org/drawingml/2006/table">
            <a:tbl>
              <a:tblPr>
                <a:noFill/>
                <a:tableStyleId>{33D0D9FC-9016-44C0-B35D-98B67FC668A1}</a:tableStyleId>
              </a:tblPr>
              <a:tblGrid>
                <a:gridCol w="1632150"/>
                <a:gridCol w="3888800"/>
                <a:gridCol w="3335275"/>
              </a:tblGrid>
              <a:tr h="266700">
                <a:tc gridSpan="3">
                  <a:txBody>
                    <a:bodyPr/>
                    <a:lstStyle/>
                    <a:p>
                      <a:pPr indent="0" lvl="0" marL="0" rtl="0" algn="ctr">
                        <a:spcBef>
                          <a:spcPts val="0"/>
                        </a:spcBef>
                        <a:spcAft>
                          <a:spcPts val="0"/>
                        </a:spcAft>
                        <a:buNone/>
                      </a:pPr>
                      <a:r>
                        <a:rPr b="1" lang="en" sz="1000"/>
                        <a:t>Performance</a:t>
                      </a:r>
                      <a:endParaRPr b="1" sz="1000"/>
                    </a:p>
                  </a:txBody>
                  <a:tcPr marT="63500" marB="63500" marR="63500" marL="63500">
                    <a:solidFill>
                      <a:srgbClr val="D9EAD3"/>
                    </a:solidFill>
                  </a:tcPr>
                </a:tc>
                <a:tc hMerge="1"/>
                <a:tc hMerge="1"/>
              </a:tr>
              <a:tr h="12700">
                <a:tc>
                  <a:txBody>
                    <a:bodyPr/>
                    <a:lstStyle/>
                    <a:p>
                      <a:pPr indent="0" lvl="0" marL="0" rtl="0" algn="l">
                        <a:spcBef>
                          <a:spcPts val="0"/>
                        </a:spcBef>
                        <a:spcAft>
                          <a:spcPts val="0"/>
                        </a:spcAft>
                        <a:buNone/>
                      </a:pPr>
                      <a:r>
                        <a:rPr b="1" lang="en" sz="1000"/>
                        <a:t>Requirement</a:t>
                      </a:r>
                      <a:endParaRPr b="1" sz="1000"/>
                    </a:p>
                  </a:txBody>
                  <a:tcPr marT="63500" marB="63500" marR="63500" marL="63500">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solidFill>
                      <a:srgbClr val="B6D7A8"/>
                    </a:solidFill>
                  </a:tcPr>
                </a:tc>
              </a:tr>
              <a:tr h="12700">
                <a:tc>
                  <a:txBody>
                    <a:bodyPr/>
                    <a:lstStyle/>
                    <a:p>
                      <a:pPr indent="0" lvl="0" marL="0" rtl="0" algn="l">
                        <a:lnSpc>
                          <a:spcPct val="115000"/>
                        </a:lnSpc>
                        <a:spcBef>
                          <a:spcPts val="0"/>
                        </a:spcBef>
                        <a:spcAft>
                          <a:spcPts val="0"/>
                        </a:spcAft>
                        <a:buNone/>
                      </a:pPr>
                      <a:r>
                        <a:rPr b="1" lang="en" sz="1000"/>
                        <a:t>Response Time</a:t>
                      </a:r>
                      <a:endParaRPr b="1" sz="1000"/>
                    </a:p>
                    <a:p>
                      <a:pPr indent="0" lvl="0" marL="0" rtl="0" algn="l">
                        <a:spcBef>
                          <a:spcPts val="0"/>
                        </a:spcBef>
                        <a:spcAft>
                          <a:spcPts val="0"/>
                        </a:spcAft>
                        <a:buNone/>
                      </a:pPr>
                      <a:r>
                        <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Measurement in time of the response of the system, to include the average expected response time and the maximum acceptable response time. This can either be the screen response time (E.g. Less than 2 seconds) </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r h="12700">
                <a:tc>
                  <a:txBody>
                    <a:bodyPr/>
                    <a:lstStyle/>
                    <a:p>
                      <a:pPr indent="0" lvl="0" marL="0" rtl="0" algn="l">
                        <a:lnSpc>
                          <a:spcPct val="115000"/>
                        </a:lnSpc>
                        <a:spcBef>
                          <a:spcPts val="0"/>
                        </a:spcBef>
                        <a:spcAft>
                          <a:spcPts val="0"/>
                        </a:spcAft>
                        <a:buNone/>
                      </a:pPr>
                      <a:r>
                        <a:rPr b="1" lang="en" sz="1000"/>
                        <a:t>Data Latency</a:t>
                      </a:r>
                      <a:endParaRPr b="1" sz="1000"/>
                    </a:p>
                    <a:p>
                      <a:pPr indent="0" lvl="0" marL="0" rtl="0" algn="l">
                        <a:lnSpc>
                          <a:spcPct val="115000"/>
                        </a:lnSpc>
                        <a:spcBef>
                          <a:spcPts val="0"/>
                        </a:spcBef>
                        <a:spcAft>
                          <a:spcPts val="0"/>
                        </a:spcAft>
                        <a:buNone/>
                      </a:pPr>
                      <a:r>
                        <a:t/>
                      </a:r>
                      <a:endParaRPr b="1" sz="1000"/>
                    </a:p>
                  </a:txBody>
                  <a:tcPr marT="63500" marB="63500" marR="63500" marL="63500"/>
                </a:tc>
                <a:tc>
                  <a:txBody>
                    <a:bodyPr/>
                    <a:lstStyle/>
                    <a:p>
                      <a:pPr indent="0" lvl="0" marL="0" rtl="0" algn="l">
                        <a:lnSpc>
                          <a:spcPct val="115000"/>
                        </a:lnSpc>
                        <a:spcBef>
                          <a:spcPts val="0"/>
                        </a:spcBef>
                        <a:spcAft>
                          <a:spcPts val="0"/>
                        </a:spcAft>
                        <a:buNone/>
                      </a:pPr>
                      <a:r>
                        <a:rPr lang="en" sz="1000"/>
                        <a:t>Define th</a:t>
                      </a:r>
                      <a:r>
                        <a:rPr lang="en" sz="1000"/>
                        <a:t>e acceptable data latency of data required for the Solution. E.g. customer address can be a maximum of 1 day.</a:t>
                      </a:r>
                      <a:endParaRPr sz="1000"/>
                    </a:p>
                  </a:txBody>
                  <a:tcPr marT="63500" marB="63500" marR="63500" marL="63500"/>
                </a:tc>
                <a:tc>
                  <a:txBody>
                    <a:bodyPr/>
                    <a:lstStyle/>
                    <a:p>
                      <a:pPr indent="0" lvl="0" marL="0" rtl="0" algn="l">
                        <a:spcBef>
                          <a:spcPts val="0"/>
                        </a:spcBef>
                        <a:spcAft>
                          <a:spcPts val="0"/>
                        </a:spcAft>
                        <a:buNone/>
                      </a:pPr>
                      <a:r>
                        <a:t/>
                      </a:r>
                      <a:endParaRPr sz="1000"/>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21" name="Google Shape;121;p24"/>
          <p:cNvGraphicFramePr/>
          <p:nvPr/>
        </p:nvGraphicFramePr>
        <p:xfrm>
          <a:off x="113813" y="653325"/>
          <a:ext cx="3000000" cy="3000000"/>
        </p:xfrm>
        <a:graphic>
          <a:graphicData uri="http://schemas.openxmlformats.org/drawingml/2006/table">
            <a:tbl>
              <a:tblPr>
                <a:noFill/>
                <a:tableStyleId>{3D41CA8C-2E40-46B2-829E-F59D903AD5B2}</a:tableStyleId>
              </a:tblPr>
              <a:tblGrid>
                <a:gridCol w="1657525"/>
                <a:gridCol w="3886625"/>
                <a:gridCol w="3372225"/>
              </a:tblGrid>
              <a:tr h="276875">
                <a:tc gridSpan="3">
                  <a:txBody>
                    <a:bodyPr/>
                    <a:lstStyle/>
                    <a:p>
                      <a:pPr indent="0" lvl="0" marL="0" rtl="0" algn="ctr">
                        <a:lnSpc>
                          <a:spcPct val="115000"/>
                        </a:lnSpc>
                        <a:spcBef>
                          <a:spcPts val="0"/>
                        </a:spcBef>
                        <a:spcAft>
                          <a:spcPts val="0"/>
                        </a:spcAft>
                        <a:buNone/>
                      </a:pPr>
                      <a:r>
                        <a:rPr b="1" lang="en" sz="1000"/>
                        <a:t>Volumes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7687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489325">
                <a:tc>
                  <a:txBody>
                    <a:bodyPr/>
                    <a:lstStyle/>
                    <a:p>
                      <a:pPr indent="0" lvl="0" marL="0" rtl="0" algn="l">
                        <a:lnSpc>
                          <a:spcPct val="115000"/>
                        </a:lnSpc>
                        <a:spcBef>
                          <a:spcPts val="0"/>
                        </a:spcBef>
                        <a:spcAft>
                          <a:spcPts val="0"/>
                        </a:spcAft>
                        <a:buNone/>
                      </a:pPr>
                      <a:r>
                        <a:rPr b="1" lang="en" sz="1000"/>
                        <a:t>Average Volume Estimates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Measure of the average volume of the solution over a period of time such as daily or monthly (E.g. 1000 transactions per day)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900">
                <a:tc>
                  <a:txBody>
                    <a:bodyPr/>
                    <a:lstStyle/>
                    <a:p>
                      <a:pPr indent="0" lvl="0" marL="0" rtl="0" algn="l">
                        <a:lnSpc>
                          <a:spcPct val="115000"/>
                        </a:lnSpc>
                        <a:spcBef>
                          <a:spcPts val="0"/>
                        </a:spcBef>
                        <a:spcAft>
                          <a:spcPts val="0"/>
                        </a:spcAft>
                        <a:buNone/>
                      </a:pPr>
                      <a:r>
                        <a:rPr b="1" lang="en" sz="1000"/>
                        <a:t>Peak Estimates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Define the p</a:t>
                      </a:r>
                      <a:r>
                        <a:rPr lang="en" sz="1000"/>
                        <a:t>eak time period for high volumes of data. (E.g. end of the month) Also define a peak time time period during a day or week (E.g. Between 5pm and 8pm or weekends)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5000">
                <a:tc>
                  <a:txBody>
                    <a:bodyPr/>
                    <a:lstStyle/>
                    <a:p>
                      <a:pPr indent="0" lvl="0" marL="0" rtl="0" algn="l">
                        <a:lnSpc>
                          <a:spcPct val="115000"/>
                        </a:lnSpc>
                        <a:spcBef>
                          <a:spcPts val="0"/>
                        </a:spcBef>
                        <a:spcAft>
                          <a:spcPts val="0"/>
                        </a:spcAft>
                        <a:buNone/>
                      </a:pPr>
                      <a:r>
                        <a:rPr b="1" lang="en" sz="1000"/>
                        <a:t>File Sizes &amp; Interface Type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Size in gigabytes, megabytes or kilobytes of any files that is required for processing E.g. interface size on a web services, image files or any other document files,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9325">
                <a:tc>
                  <a:txBody>
                    <a:bodyPr/>
                    <a:lstStyle/>
                    <a:p>
                      <a:pPr indent="0" lvl="0" marL="0" rtl="0" algn="l">
                        <a:lnSpc>
                          <a:spcPct val="115000"/>
                        </a:lnSpc>
                        <a:spcBef>
                          <a:spcPts val="0"/>
                        </a:spcBef>
                        <a:spcAft>
                          <a:spcPts val="0"/>
                        </a:spcAft>
                        <a:buNone/>
                      </a:pPr>
                      <a:r>
                        <a:rPr b="1" lang="en" sz="1000"/>
                        <a:t>Backups / Archiving</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percentage of data that needs to be either purged or archived, and define the percentage over time. Also indicate when and how backups should be taken.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9325">
                <a:tc>
                  <a:txBody>
                    <a:bodyPr/>
                    <a:lstStyle/>
                    <a:p>
                      <a:pPr indent="0" lvl="0" marL="0" rtl="0" algn="l">
                        <a:lnSpc>
                          <a:spcPct val="115000"/>
                        </a:lnSpc>
                        <a:spcBef>
                          <a:spcPts val="0"/>
                        </a:spcBef>
                        <a:spcAft>
                          <a:spcPts val="0"/>
                        </a:spcAft>
                        <a:buNone/>
                      </a:pPr>
                      <a:r>
                        <a:rPr b="1" lang="en" sz="1000"/>
                        <a:t>History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how long you need to keep data history. E.g. the solution needs 2 years of history for online transactional data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9325">
                <a:tc>
                  <a:txBody>
                    <a:bodyPr/>
                    <a:lstStyle/>
                    <a:p>
                      <a:pPr indent="0" lvl="0" marL="0" rtl="0" algn="l">
                        <a:lnSpc>
                          <a:spcPct val="115000"/>
                        </a:lnSpc>
                        <a:spcBef>
                          <a:spcPts val="0"/>
                        </a:spcBef>
                        <a:spcAft>
                          <a:spcPts val="0"/>
                        </a:spcAft>
                        <a:buNone/>
                      </a:pPr>
                      <a:r>
                        <a:rPr b="1" lang="en" sz="1000"/>
                        <a:t>Database Growth Projections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Indication of the percentage increase or decrease of the size of the database over time. E.g. 5% increase over the first 12 months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27" name="Google Shape;127;p25"/>
          <p:cNvGraphicFramePr/>
          <p:nvPr/>
        </p:nvGraphicFramePr>
        <p:xfrm>
          <a:off x="143875" y="666575"/>
          <a:ext cx="3000000" cy="3000000"/>
        </p:xfrm>
        <a:graphic>
          <a:graphicData uri="http://schemas.openxmlformats.org/drawingml/2006/table">
            <a:tbl>
              <a:tblPr>
                <a:noFill/>
                <a:tableStyleId>{3D41CA8C-2E40-46B2-829E-F59D903AD5B2}</a:tableStyleId>
              </a:tblPr>
              <a:tblGrid>
                <a:gridCol w="1592325"/>
                <a:gridCol w="3923975"/>
                <a:gridCol w="3369500"/>
              </a:tblGrid>
              <a:tr h="352425">
                <a:tc gridSpan="3">
                  <a:txBody>
                    <a:bodyPr/>
                    <a:lstStyle/>
                    <a:p>
                      <a:pPr indent="0" lvl="0" marL="0" rtl="0" algn="ctr">
                        <a:lnSpc>
                          <a:spcPct val="115000"/>
                        </a:lnSpc>
                        <a:spcBef>
                          <a:spcPts val="0"/>
                        </a:spcBef>
                        <a:spcAft>
                          <a:spcPts val="0"/>
                        </a:spcAft>
                        <a:buNone/>
                      </a:pPr>
                      <a:r>
                        <a:rPr b="1" lang="en" sz="1000"/>
                        <a:t>User Interactions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9527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498475">
                <a:tc>
                  <a:txBody>
                    <a:bodyPr/>
                    <a:lstStyle/>
                    <a:p>
                      <a:pPr indent="0" lvl="0" marL="0" rtl="0" algn="l">
                        <a:lnSpc>
                          <a:spcPct val="115000"/>
                        </a:lnSpc>
                        <a:spcBef>
                          <a:spcPts val="0"/>
                        </a:spcBef>
                        <a:spcAft>
                          <a:spcPts val="0"/>
                        </a:spcAft>
                        <a:buNone/>
                      </a:pPr>
                      <a:r>
                        <a:rPr b="1" lang="en" sz="1000"/>
                        <a:t>Number of Total Users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a:t>
                      </a:r>
                      <a:r>
                        <a:rPr lang="en" sz="1000"/>
                        <a:t>otal number of users expected to use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0475">
                <a:tc>
                  <a:txBody>
                    <a:bodyPr/>
                    <a:lstStyle/>
                    <a:p>
                      <a:pPr indent="0" lvl="0" marL="0" rtl="0" algn="l">
                        <a:lnSpc>
                          <a:spcPct val="115000"/>
                        </a:lnSpc>
                        <a:spcBef>
                          <a:spcPts val="0"/>
                        </a:spcBef>
                        <a:spcAft>
                          <a:spcPts val="0"/>
                        </a:spcAft>
                        <a:buNone/>
                      </a:pPr>
                      <a:r>
                        <a:rPr b="1" lang="en" sz="1000"/>
                        <a:t>Number of Concurrent Users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a:t>
                      </a:r>
                      <a:r>
                        <a:rPr lang="en" sz="1000"/>
                        <a:t>umber of concurrent users expected to use the system at the same time.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9925">
                <a:tc>
                  <a:txBody>
                    <a:bodyPr/>
                    <a:lstStyle/>
                    <a:p>
                      <a:pPr indent="0" lvl="0" marL="0" rtl="0" algn="l">
                        <a:lnSpc>
                          <a:spcPct val="115000"/>
                        </a:lnSpc>
                        <a:spcBef>
                          <a:spcPts val="0"/>
                        </a:spcBef>
                        <a:spcAft>
                          <a:spcPts val="0"/>
                        </a:spcAft>
                        <a:buNone/>
                      </a:pPr>
                      <a:r>
                        <a:rPr b="1" lang="en" sz="1000"/>
                        <a:t>User Locations &amp; User Totals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Provide total </a:t>
                      </a:r>
                      <a:r>
                        <a:rPr lang="en" sz="1000"/>
                        <a:t>number of users per each locations. Describe from where in the world will the solution be accessed or allowed to be accessed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475">
                <a:tc>
                  <a:txBody>
                    <a:bodyPr/>
                    <a:lstStyle/>
                    <a:p>
                      <a:pPr indent="0" lvl="0" marL="0" rtl="0" algn="l">
                        <a:lnSpc>
                          <a:spcPct val="115000"/>
                        </a:lnSpc>
                        <a:spcBef>
                          <a:spcPts val="0"/>
                        </a:spcBef>
                        <a:spcAft>
                          <a:spcPts val="0"/>
                        </a:spcAft>
                        <a:buNone/>
                      </a:pPr>
                      <a:r>
                        <a:rPr b="1" lang="en" sz="1000"/>
                        <a:t>User Roles &amp; Role  Totals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List the user roles that will access the system. Include the total number of users per role. E.g. 2x admin, 1000x customer, 1x store manager,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33" name="Google Shape;133;p26"/>
          <p:cNvGraphicFramePr/>
          <p:nvPr/>
        </p:nvGraphicFramePr>
        <p:xfrm>
          <a:off x="133863" y="664775"/>
          <a:ext cx="3000000" cy="3000000"/>
        </p:xfrm>
        <a:graphic>
          <a:graphicData uri="http://schemas.openxmlformats.org/drawingml/2006/table">
            <a:tbl>
              <a:tblPr>
                <a:noFill/>
                <a:tableStyleId>{3D41CA8C-2E40-46B2-829E-F59D903AD5B2}</a:tableStyleId>
              </a:tblPr>
              <a:tblGrid>
                <a:gridCol w="1564725"/>
                <a:gridCol w="3926050"/>
                <a:gridCol w="3385500"/>
              </a:tblGrid>
              <a:tr h="290275">
                <a:tc gridSpan="3">
                  <a:txBody>
                    <a:bodyPr/>
                    <a:lstStyle/>
                    <a:p>
                      <a:pPr indent="0" lvl="0" marL="0" rtl="0" algn="ctr">
                        <a:lnSpc>
                          <a:spcPct val="115000"/>
                        </a:lnSpc>
                        <a:spcBef>
                          <a:spcPts val="0"/>
                        </a:spcBef>
                        <a:spcAft>
                          <a:spcPts val="0"/>
                        </a:spcAft>
                        <a:buNone/>
                      </a:pPr>
                      <a:r>
                        <a:rPr b="1" lang="en" sz="1000"/>
                        <a:t>Business Continuity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9027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638600">
                <a:tc>
                  <a:txBody>
                    <a:bodyPr/>
                    <a:lstStyle/>
                    <a:p>
                      <a:pPr indent="0" lvl="0" marL="0" rtl="0" algn="l">
                        <a:lnSpc>
                          <a:spcPct val="115000"/>
                        </a:lnSpc>
                        <a:spcBef>
                          <a:spcPts val="0"/>
                        </a:spcBef>
                        <a:spcAft>
                          <a:spcPts val="0"/>
                        </a:spcAft>
                        <a:buNone/>
                      </a:pPr>
                      <a:r>
                        <a:rPr b="1" lang="en" sz="1000">
                          <a:solidFill>
                            <a:schemeClr val="dk1"/>
                          </a:solidFill>
                        </a:rPr>
                        <a:t>Business Continuity</a:t>
                      </a:r>
                      <a:r>
                        <a:rPr b="1" lang="en" sz="1000"/>
                        <a:t> Plan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high level </a:t>
                      </a:r>
                      <a:r>
                        <a:rPr lang="en" sz="1000"/>
                        <a:t>Business Continuity Plan. This is usually a created by business and IT management or IT governance.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3325">
                <a:tc>
                  <a:txBody>
                    <a:bodyPr/>
                    <a:lstStyle/>
                    <a:p>
                      <a:pPr indent="0" lvl="0" marL="0" rtl="0" algn="l">
                        <a:lnSpc>
                          <a:spcPct val="115000"/>
                        </a:lnSpc>
                        <a:spcBef>
                          <a:spcPts val="0"/>
                        </a:spcBef>
                        <a:spcAft>
                          <a:spcPts val="0"/>
                        </a:spcAft>
                        <a:buNone/>
                      </a:pPr>
                      <a:r>
                        <a:rPr b="1" lang="en" sz="1000"/>
                        <a:t>Minimum Acceptable Number of Users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Give a </a:t>
                      </a:r>
                      <a:r>
                        <a:rPr lang="en" sz="1000"/>
                        <a:t>percent that indicates the minimum number of acceptable users in a disaster recovery situation. E.g. total users are 200, but in a disaster recovery, allow only for 10% user base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8600">
                <a:tc>
                  <a:txBody>
                    <a:bodyPr/>
                    <a:lstStyle/>
                    <a:p>
                      <a:pPr indent="0" lvl="0" marL="0" rtl="0" algn="l">
                        <a:lnSpc>
                          <a:spcPct val="115000"/>
                        </a:lnSpc>
                        <a:spcBef>
                          <a:spcPts val="0"/>
                        </a:spcBef>
                        <a:spcAft>
                          <a:spcPts val="0"/>
                        </a:spcAft>
                        <a:buNone/>
                      </a:pPr>
                      <a:r>
                        <a:rPr b="1" lang="en" sz="1000"/>
                        <a:t>Minimum Acceptable Number of Transactions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Give a</a:t>
                      </a:r>
                      <a:r>
                        <a:rPr lang="en" sz="1000"/>
                        <a:t> percentage indicating the minimum number of acceptable transactions in a </a:t>
                      </a:r>
                      <a:r>
                        <a:rPr lang="en" sz="1000">
                          <a:solidFill>
                            <a:schemeClr val="dk1"/>
                          </a:solidFill>
                        </a:rPr>
                        <a:t>disaster recovery</a:t>
                      </a:r>
                      <a:r>
                        <a:rPr lang="en" sz="1000"/>
                        <a:t> situation.  For example 50% of the average transaction volume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8600">
                <a:tc>
                  <a:txBody>
                    <a:bodyPr/>
                    <a:lstStyle/>
                    <a:p>
                      <a:pPr indent="0" lvl="0" marL="0" rtl="0" algn="l">
                        <a:lnSpc>
                          <a:spcPct val="115000"/>
                        </a:lnSpc>
                        <a:spcBef>
                          <a:spcPts val="0"/>
                        </a:spcBef>
                        <a:spcAft>
                          <a:spcPts val="0"/>
                        </a:spcAft>
                        <a:buNone/>
                      </a:pPr>
                      <a:r>
                        <a:rPr b="1" lang="en" sz="1000"/>
                        <a:t>Minimum Acceptable Availability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t>
                      </a:r>
                      <a:r>
                        <a:rPr lang="en" sz="1000"/>
                        <a:t>the minimally acceptable hours of operation and/or availability of the system in a </a:t>
                      </a:r>
                      <a:r>
                        <a:rPr lang="en" sz="1000">
                          <a:solidFill>
                            <a:schemeClr val="dk1"/>
                          </a:solidFill>
                        </a:rPr>
                        <a:t>disaster recovery</a:t>
                      </a:r>
                      <a:r>
                        <a:rPr lang="en" sz="1000"/>
                        <a:t> situation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42750">
                <a:tc>
                  <a:txBody>
                    <a:bodyPr/>
                    <a:lstStyle/>
                    <a:p>
                      <a:pPr indent="0" lvl="0" marL="0" rtl="0" algn="l">
                        <a:lnSpc>
                          <a:spcPct val="115000"/>
                        </a:lnSpc>
                        <a:spcBef>
                          <a:spcPts val="0"/>
                        </a:spcBef>
                        <a:spcAft>
                          <a:spcPts val="0"/>
                        </a:spcAft>
                        <a:buNone/>
                      </a:pPr>
                      <a:r>
                        <a:rPr b="1" lang="en" sz="1000"/>
                        <a:t>Acceptable Performance Degradation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Give a percentage</a:t>
                      </a:r>
                      <a:r>
                        <a:rPr lang="en" sz="1000"/>
                        <a:t> indicating the acceptable performance degradation that is acceptable in a </a:t>
                      </a:r>
                      <a:r>
                        <a:rPr lang="en" sz="1000">
                          <a:solidFill>
                            <a:schemeClr val="dk1"/>
                          </a:solidFill>
                        </a:rPr>
                        <a:t>disaster recovery </a:t>
                      </a:r>
                      <a:r>
                        <a:rPr lang="en" sz="1000"/>
                        <a:t>situation. E.g. the existing UI performance is less than 2 seconds, however in a </a:t>
                      </a:r>
                      <a:r>
                        <a:rPr lang="en" sz="1000">
                          <a:solidFill>
                            <a:schemeClr val="dk1"/>
                          </a:solidFill>
                        </a:rPr>
                        <a:t>disaster recovery situation</a:t>
                      </a:r>
                      <a:r>
                        <a:rPr lang="en" sz="1000"/>
                        <a:t> acceptable performance would be 4 seconds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39" name="Google Shape;139;p27"/>
          <p:cNvGraphicFramePr/>
          <p:nvPr/>
        </p:nvGraphicFramePr>
        <p:xfrm>
          <a:off x="143863" y="733950"/>
          <a:ext cx="3000000" cy="3000000"/>
        </p:xfrm>
        <a:graphic>
          <a:graphicData uri="http://schemas.openxmlformats.org/drawingml/2006/table">
            <a:tbl>
              <a:tblPr>
                <a:noFill/>
                <a:tableStyleId>{3D41CA8C-2E40-46B2-829E-F59D903AD5B2}</a:tableStyleId>
              </a:tblPr>
              <a:tblGrid>
                <a:gridCol w="1641400"/>
                <a:gridCol w="4424650"/>
                <a:gridCol w="2840325"/>
              </a:tblGrid>
              <a:tr h="252100">
                <a:tc gridSpan="3">
                  <a:txBody>
                    <a:bodyPr/>
                    <a:lstStyle/>
                    <a:p>
                      <a:pPr indent="0" lvl="0" marL="0" rtl="0" algn="ctr">
                        <a:lnSpc>
                          <a:spcPct val="115000"/>
                        </a:lnSpc>
                        <a:spcBef>
                          <a:spcPts val="0"/>
                        </a:spcBef>
                        <a:spcAft>
                          <a:spcPts val="0"/>
                        </a:spcAft>
                        <a:buNone/>
                      </a:pPr>
                      <a:r>
                        <a:rPr b="1" lang="en" sz="1000"/>
                        <a:t>Security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5210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1126850">
                <a:tc>
                  <a:txBody>
                    <a:bodyPr/>
                    <a:lstStyle/>
                    <a:p>
                      <a:pPr indent="0" lvl="0" marL="0" rtl="0" algn="l">
                        <a:lnSpc>
                          <a:spcPct val="115000"/>
                        </a:lnSpc>
                        <a:spcBef>
                          <a:spcPts val="0"/>
                        </a:spcBef>
                        <a:spcAft>
                          <a:spcPts val="0"/>
                        </a:spcAft>
                        <a:buNone/>
                      </a:pPr>
                      <a:r>
                        <a:rPr b="1" lang="en" sz="1000"/>
                        <a:t>Authentication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what </a:t>
                      </a:r>
                      <a:r>
                        <a:rPr lang="en" sz="1000"/>
                        <a:t>authentication is required, and if required additional details should be provided to further clarify the authentication requirements (for example):</a:t>
                      </a:r>
                      <a:endParaRPr sz="1000"/>
                    </a:p>
                    <a:p>
                      <a:pPr indent="0" lvl="0" marL="0" rtl="0" algn="l">
                        <a:lnSpc>
                          <a:spcPct val="115000"/>
                        </a:lnSpc>
                        <a:spcBef>
                          <a:spcPts val="0"/>
                        </a:spcBef>
                        <a:spcAft>
                          <a:spcPts val="0"/>
                        </a:spcAft>
                        <a:buNone/>
                      </a:pPr>
                      <a:r>
                        <a:rPr lang="en" sz="1000"/>
                        <a:t>•  Username / Password Requirements (</a:t>
                      </a:r>
                      <a:r>
                        <a:rPr lang="en" sz="1000">
                          <a:solidFill>
                            <a:schemeClr val="dk1"/>
                          </a:solidFill>
                        </a:rPr>
                        <a:t>Complexity, </a:t>
                      </a:r>
                      <a:r>
                        <a:rPr lang="en" sz="1000"/>
                        <a:t>Length, Numerical Numbers, etc)</a:t>
                      </a:r>
                      <a:endParaRPr sz="1000"/>
                    </a:p>
                    <a:p>
                      <a:pPr indent="0" lvl="0" marL="0" rtl="0" algn="l">
                        <a:lnSpc>
                          <a:spcPct val="115000"/>
                        </a:lnSpc>
                        <a:spcBef>
                          <a:spcPts val="0"/>
                        </a:spcBef>
                        <a:spcAft>
                          <a:spcPts val="0"/>
                        </a:spcAft>
                        <a:buNone/>
                      </a:pPr>
                      <a:r>
                        <a:rPr lang="en" sz="1000"/>
                        <a:t>•  Password change requirements (initial login, every 30 days, etc.)</a:t>
                      </a:r>
                      <a:endParaRPr sz="1000"/>
                    </a:p>
                    <a:p>
                      <a:pPr indent="0" lvl="0" marL="0" rtl="0" algn="l">
                        <a:lnSpc>
                          <a:spcPct val="115000"/>
                        </a:lnSpc>
                        <a:spcBef>
                          <a:spcPts val="0"/>
                        </a:spcBef>
                        <a:spcAft>
                          <a:spcPts val="0"/>
                        </a:spcAft>
                        <a:buNone/>
                      </a:pPr>
                      <a:r>
                        <a:rPr lang="en" sz="1000"/>
                        <a:t>•  Password Storage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900">
                <a:tc>
                  <a:txBody>
                    <a:bodyPr/>
                    <a:lstStyle/>
                    <a:p>
                      <a:pPr indent="0" lvl="0" marL="0" rtl="0" algn="l">
                        <a:lnSpc>
                          <a:spcPct val="115000"/>
                        </a:lnSpc>
                        <a:spcBef>
                          <a:spcPts val="0"/>
                        </a:spcBef>
                        <a:spcAft>
                          <a:spcPts val="0"/>
                        </a:spcAft>
                        <a:buNone/>
                      </a:pPr>
                      <a:r>
                        <a:rPr b="1" lang="en" sz="1000"/>
                        <a:t>Authorization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authorization requirements for the system. E.g. is the user or system authorized to access the database or API’s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86550">
                <a:tc>
                  <a:txBody>
                    <a:bodyPr/>
                    <a:lstStyle/>
                    <a:p>
                      <a:pPr indent="0" lvl="0" marL="0" rtl="0" algn="l">
                        <a:lnSpc>
                          <a:spcPct val="115000"/>
                        </a:lnSpc>
                        <a:spcBef>
                          <a:spcPts val="0"/>
                        </a:spcBef>
                        <a:spcAft>
                          <a:spcPts val="0"/>
                        </a:spcAft>
                        <a:buNone/>
                      </a:pPr>
                      <a:r>
                        <a:rPr b="1" lang="en" sz="1000"/>
                        <a:t>Attestation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attestation requirements for the solution. E.g. managers need to review or approve user access, or process owner needs to review or approve user access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900">
                <a:tc>
                  <a:txBody>
                    <a:bodyPr/>
                    <a:lstStyle/>
                    <a:p>
                      <a:pPr indent="0" lvl="0" marL="0" rtl="0" algn="l">
                        <a:lnSpc>
                          <a:spcPct val="115000"/>
                        </a:lnSpc>
                        <a:spcBef>
                          <a:spcPts val="0"/>
                        </a:spcBef>
                        <a:spcAft>
                          <a:spcPts val="0"/>
                        </a:spcAft>
                        <a:buNone/>
                      </a:pPr>
                      <a:r>
                        <a:rPr b="1" lang="en" sz="1000"/>
                        <a:t>Audit Controls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any audit controls that are required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1725">
                <a:tc>
                  <a:txBody>
                    <a:bodyPr/>
                    <a:lstStyle/>
                    <a:p>
                      <a:pPr indent="0" lvl="0" marL="0" rtl="0" algn="l">
                        <a:lnSpc>
                          <a:spcPct val="115000"/>
                        </a:lnSpc>
                        <a:spcBef>
                          <a:spcPts val="0"/>
                        </a:spcBef>
                        <a:spcAft>
                          <a:spcPts val="0"/>
                        </a:spcAft>
                        <a:buNone/>
                      </a:pPr>
                      <a:r>
                        <a:rPr b="1" lang="en" sz="1000"/>
                        <a:t>Confidentiality of Data</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Details on the confidentiality of the data for the solution. E.g. is it customer personal information, secret information or public information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45" name="Google Shape;145;p28"/>
          <p:cNvGraphicFramePr/>
          <p:nvPr/>
        </p:nvGraphicFramePr>
        <p:xfrm>
          <a:off x="76200" y="613200"/>
          <a:ext cx="3000000" cy="3000000"/>
        </p:xfrm>
        <a:graphic>
          <a:graphicData uri="http://schemas.openxmlformats.org/drawingml/2006/table">
            <a:tbl>
              <a:tblPr>
                <a:noFill/>
                <a:tableStyleId>{3D41CA8C-2E40-46B2-829E-F59D903AD5B2}</a:tableStyleId>
              </a:tblPr>
              <a:tblGrid>
                <a:gridCol w="1815600"/>
                <a:gridCol w="4279650"/>
                <a:gridCol w="2896325"/>
              </a:tblGrid>
              <a:tr h="302500">
                <a:tc gridSpan="3">
                  <a:txBody>
                    <a:bodyPr/>
                    <a:lstStyle/>
                    <a:p>
                      <a:pPr indent="0" lvl="0" marL="0" rtl="0" algn="ctr">
                        <a:lnSpc>
                          <a:spcPct val="115000"/>
                        </a:lnSpc>
                        <a:spcBef>
                          <a:spcPts val="0"/>
                        </a:spcBef>
                        <a:spcAft>
                          <a:spcPts val="0"/>
                        </a:spcAft>
                        <a:buNone/>
                      </a:pPr>
                      <a:r>
                        <a:rPr b="1" lang="en" sz="1000"/>
                        <a:t>Security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302500">
                <a:tc>
                  <a:txBody>
                    <a:bodyPr/>
                    <a:lstStyle/>
                    <a:p>
                      <a:pPr indent="0" lvl="0" marL="0" rtl="0" algn="l">
                        <a:spcBef>
                          <a:spcPts val="0"/>
                        </a:spcBef>
                        <a:spcAft>
                          <a:spcPts val="0"/>
                        </a:spcAft>
                        <a:buNone/>
                      </a:pPr>
                      <a:r>
                        <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733625">
                <a:tc>
                  <a:txBody>
                    <a:bodyPr/>
                    <a:lstStyle/>
                    <a:p>
                      <a:pPr indent="0" lvl="0" marL="0" rtl="0" algn="l">
                        <a:lnSpc>
                          <a:spcPct val="115000"/>
                        </a:lnSpc>
                        <a:spcBef>
                          <a:spcPts val="0"/>
                        </a:spcBef>
                        <a:spcAft>
                          <a:spcPts val="0"/>
                        </a:spcAft>
                        <a:buNone/>
                      </a:pPr>
                      <a:r>
                        <a:rPr b="1" lang="en" sz="1000"/>
                        <a:t>Integrity of Data</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Requirements in regards to the integrity of the data. E.g. the integrity of the public facing internet site would be considered high due to the reputational risk associated with unauthorized changes to the content.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68975">
                <a:tc>
                  <a:txBody>
                    <a:bodyPr/>
                    <a:lstStyle/>
                    <a:p>
                      <a:pPr indent="0" lvl="0" marL="0" rtl="0" algn="l">
                        <a:lnSpc>
                          <a:spcPct val="115000"/>
                        </a:lnSpc>
                        <a:spcBef>
                          <a:spcPts val="0"/>
                        </a:spcBef>
                        <a:spcAft>
                          <a:spcPts val="0"/>
                        </a:spcAft>
                        <a:buNone/>
                      </a:pPr>
                      <a:r>
                        <a:rPr b="1" lang="en" sz="1000"/>
                        <a:t>Logging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Detail </a:t>
                      </a:r>
                      <a:r>
                        <a:rPr lang="en" sz="1000"/>
                        <a:t>on whether logging is required. Provide further details for logging:</a:t>
                      </a:r>
                      <a:endParaRPr sz="1000"/>
                    </a:p>
                    <a:p>
                      <a:pPr indent="0" lvl="0" marL="0" rtl="0" algn="l">
                        <a:lnSpc>
                          <a:spcPct val="115000"/>
                        </a:lnSpc>
                        <a:spcBef>
                          <a:spcPts val="0"/>
                        </a:spcBef>
                        <a:spcAft>
                          <a:spcPts val="0"/>
                        </a:spcAft>
                        <a:buNone/>
                      </a:pPr>
                      <a:r>
                        <a:rPr lang="en" sz="1000"/>
                        <a:t>•  System Events to Log: Security, Configuration, Admin Events</a:t>
                      </a:r>
                      <a:endParaRPr sz="1000"/>
                    </a:p>
                    <a:p>
                      <a:pPr indent="0" lvl="0" marL="0" rtl="0" algn="l">
                        <a:lnSpc>
                          <a:spcPct val="115000"/>
                        </a:lnSpc>
                        <a:spcBef>
                          <a:spcPts val="0"/>
                        </a:spcBef>
                        <a:spcAft>
                          <a:spcPts val="0"/>
                        </a:spcAft>
                        <a:buNone/>
                      </a:pPr>
                      <a:r>
                        <a:rPr lang="en" sz="1000"/>
                        <a:t>•  Log File Details: Date, Time, User Initiating Activity, Details, etc.</a:t>
                      </a:r>
                      <a:endParaRPr sz="1000"/>
                    </a:p>
                    <a:p>
                      <a:pPr indent="0" lvl="0" marL="0" rtl="0" algn="l">
                        <a:lnSpc>
                          <a:spcPct val="115000"/>
                        </a:lnSpc>
                        <a:spcBef>
                          <a:spcPts val="0"/>
                        </a:spcBef>
                        <a:spcAft>
                          <a:spcPts val="0"/>
                        </a:spcAft>
                        <a:buNone/>
                      </a:pPr>
                      <a:r>
                        <a:rPr lang="en" sz="1000"/>
                        <a:t>•  Time period for keeping log information</a:t>
                      </a:r>
                      <a:endParaRPr sz="1000"/>
                    </a:p>
                    <a:p>
                      <a:pPr indent="0" lvl="0" marL="0" rtl="0" algn="l">
                        <a:lnSpc>
                          <a:spcPct val="115000"/>
                        </a:lnSpc>
                        <a:spcBef>
                          <a:spcPts val="0"/>
                        </a:spcBef>
                        <a:spcAft>
                          <a:spcPts val="0"/>
                        </a:spcAft>
                        <a:buNone/>
                      </a:pPr>
                      <a:r>
                        <a:rPr lang="en" sz="1000"/>
                        <a:t>•  Required reviews of log information (timing / responsibility)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5950">
                <a:tc>
                  <a:txBody>
                    <a:bodyPr/>
                    <a:lstStyle/>
                    <a:p>
                      <a:pPr indent="0" lvl="0" marL="0" rtl="0" algn="l">
                        <a:lnSpc>
                          <a:spcPct val="115000"/>
                        </a:lnSpc>
                        <a:spcBef>
                          <a:spcPts val="0"/>
                        </a:spcBef>
                        <a:spcAft>
                          <a:spcPts val="0"/>
                        </a:spcAft>
                        <a:buNone/>
                      </a:pPr>
                      <a:r>
                        <a:rPr b="1" lang="en" sz="1000"/>
                        <a:t>In Transit / At Rest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security requirements when data is in transit and when data is in storage or at rest.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125">
                <a:tc>
                  <a:txBody>
                    <a:bodyPr/>
                    <a:lstStyle/>
                    <a:p>
                      <a:pPr indent="0" lvl="0" marL="0" rtl="0" algn="l">
                        <a:lnSpc>
                          <a:spcPct val="115000"/>
                        </a:lnSpc>
                        <a:spcBef>
                          <a:spcPts val="0"/>
                        </a:spcBef>
                        <a:spcAft>
                          <a:spcPts val="0"/>
                        </a:spcAft>
                        <a:buNone/>
                      </a:pPr>
                      <a:r>
                        <a:rPr b="1" lang="en" sz="1000"/>
                        <a:t>Functional Level Authorization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Functional Level Authorization requirements for the solution.E.g. Is a user allowed to perform a specific function on the system</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125">
                <a:tc>
                  <a:txBody>
                    <a:bodyPr/>
                    <a:lstStyle/>
                    <a:p>
                      <a:pPr indent="0" lvl="0" marL="0" rtl="0" algn="l">
                        <a:lnSpc>
                          <a:spcPct val="115000"/>
                        </a:lnSpc>
                        <a:spcBef>
                          <a:spcPts val="0"/>
                        </a:spcBef>
                        <a:spcAft>
                          <a:spcPts val="0"/>
                        </a:spcAft>
                        <a:buNone/>
                      </a:pPr>
                      <a:r>
                        <a:rPr b="1" lang="en" sz="1000"/>
                        <a:t>Data Level Authorization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Data Level Authorization requirements for the solution.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51" name="Google Shape;151;p29"/>
          <p:cNvGraphicFramePr/>
          <p:nvPr/>
        </p:nvGraphicFramePr>
        <p:xfrm>
          <a:off x="143875" y="703825"/>
          <a:ext cx="3000000" cy="3000000"/>
        </p:xfrm>
        <a:graphic>
          <a:graphicData uri="http://schemas.openxmlformats.org/drawingml/2006/table">
            <a:tbl>
              <a:tblPr>
                <a:noFill/>
                <a:tableStyleId>{3D41CA8C-2E40-46B2-829E-F59D903AD5B2}</a:tableStyleId>
              </a:tblPr>
              <a:tblGrid>
                <a:gridCol w="1773850"/>
                <a:gridCol w="4277250"/>
                <a:gridCol w="2875350"/>
              </a:tblGrid>
              <a:tr h="266700">
                <a:tc gridSpan="3">
                  <a:txBody>
                    <a:bodyPr/>
                    <a:lstStyle/>
                    <a:p>
                      <a:pPr indent="0" lvl="0" marL="0" rtl="0" algn="ctr">
                        <a:lnSpc>
                          <a:spcPct val="115000"/>
                        </a:lnSpc>
                        <a:spcBef>
                          <a:spcPts val="0"/>
                        </a:spcBef>
                        <a:spcAft>
                          <a:spcPts val="0"/>
                        </a:spcAft>
                        <a:buNone/>
                      </a:pPr>
                      <a:r>
                        <a:rPr b="1" lang="en" sz="1000"/>
                        <a:t>Operations and Monitoring</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6670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498475">
                <a:tc>
                  <a:txBody>
                    <a:bodyPr/>
                    <a:lstStyle/>
                    <a:p>
                      <a:pPr indent="0" lvl="0" marL="0" rtl="0" algn="l">
                        <a:lnSpc>
                          <a:spcPct val="115000"/>
                        </a:lnSpc>
                        <a:spcBef>
                          <a:spcPts val="0"/>
                        </a:spcBef>
                        <a:spcAft>
                          <a:spcPts val="0"/>
                        </a:spcAft>
                        <a:buNone/>
                      </a:pPr>
                      <a:r>
                        <a:rPr b="1" lang="en" sz="1000"/>
                        <a:t>Monitoring Requirements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a:t>
                      </a:r>
                      <a:r>
                        <a:rPr lang="en" sz="1000"/>
                        <a:t>monitoring requirements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9925">
                <a:tc>
                  <a:txBody>
                    <a:bodyPr/>
                    <a:lstStyle/>
                    <a:p>
                      <a:pPr indent="0" lvl="0" marL="0" rtl="0" algn="l">
                        <a:lnSpc>
                          <a:spcPct val="115000"/>
                        </a:lnSpc>
                        <a:spcBef>
                          <a:spcPts val="0"/>
                        </a:spcBef>
                        <a:spcAft>
                          <a:spcPts val="0"/>
                        </a:spcAft>
                        <a:buNone/>
                      </a:pPr>
                      <a:r>
                        <a:rPr b="1" lang="en" sz="1000"/>
                        <a:t>Operational Support Roles and Responsibilities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any</a:t>
                      </a:r>
                      <a:r>
                        <a:rPr lang="en" sz="1000"/>
                        <a:t> operational support roles and responsibility requirements for the final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p30"/>
          <p:cNvGraphicFramePr/>
          <p:nvPr/>
        </p:nvGraphicFramePr>
        <p:xfrm>
          <a:off x="123825" y="703825"/>
          <a:ext cx="3000000" cy="3000000"/>
        </p:xfrm>
        <a:graphic>
          <a:graphicData uri="http://schemas.openxmlformats.org/drawingml/2006/table">
            <a:tbl>
              <a:tblPr>
                <a:noFill/>
                <a:tableStyleId>{3D41CA8C-2E40-46B2-829E-F59D903AD5B2}</a:tableStyleId>
              </a:tblPr>
              <a:tblGrid>
                <a:gridCol w="1767875"/>
                <a:gridCol w="4205800"/>
                <a:gridCol w="2922675"/>
              </a:tblGrid>
              <a:tr h="236225">
                <a:tc gridSpan="3">
                  <a:txBody>
                    <a:bodyPr/>
                    <a:lstStyle/>
                    <a:p>
                      <a:pPr indent="0" lvl="0" marL="0" rtl="0" algn="ctr">
                        <a:lnSpc>
                          <a:spcPct val="115000"/>
                        </a:lnSpc>
                        <a:spcBef>
                          <a:spcPts val="0"/>
                        </a:spcBef>
                        <a:spcAft>
                          <a:spcPts val="0"/>
                        </a:spcAft>
                        <a:buNone/>
                      </a:pPr>
                      <a:r>
                        <a:rPr b="1" lang="en" sz="1000"/>
                        <a:t>Networking</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36225">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507625">
                <a:tc>
                  <a:txBody>
                    <a:bodyPr/>
                    <a:lstStyle/>
                    <a:p>
                      <a:pPr indent="0" lvl="0" marL="0" rtl="0" algn="l">
                        <a:lnSpc>
                          <a:spcPct val="115000"/>
                        </a:lnSpc>
                        <a:spcBef>
                          <a:spcPts val="0"/>
                        </a:spcBef>
                        <a:spcAft>
                          <a:spcPts val="0"/>
                        </a:spcAft>
                        <a:buNone/>
                      </a:pPr>
                      <a:r>
                        <a:rPr b="1" lang="en" sz="1000"/>
                        <a:t>LAN/WAN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any </a:t>
                      </a:r>
                      <a:r>
                        <a:rPr lang="en" sz="1000"/>
                        <a:t>LAN or WAN requirements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625">
                <a:tc>
                  <a:txBody>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Cloud Networking</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Describe any Cloud Networking requirements. E.g. VPC on AWS or VNet on Azure. Include the address spaces if known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625">
                <a:tc>
                  <a:txBody>
                    <a:bodyPr/>
                    <a:lstStyle/>
                    <a:p>
                      <a:pPr indent="0" lvl="0" marL="0" rtl="0" algn="l">
                        <a:lnSpc>
                          <a:spcPct val="115000"/>
                        </a:lnSpc>
                        <a:spcBef>
                          <a:spcPts val="0"/>
                        </a:spcBef>
                        <a:spcAft>
                          <a:spcPts val="0"/>
                        </a:spcAft>
                        <a:buNone/>
                      </a:pPr>
                      <a:r>
                        <a:rPr b="1" lang="en" sz="1000"/>
                        <a:t>Network Bandwidth Requirements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the </a:t>
                      </a:r>
                      <a:r>
                        <a:rPr lang="en" sz="1000"/>
                        <a:t>the network bandwidth requirements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25">
                <a:tc>
                  <a:txBody>
                    <a:bodyPr/>
                    <a:lstStyle/>
                    <a:p>
                      <a:pPr indent="0" lvl="0" marL="0" rtl="0" algn="l">
                        <a:lnSpc>
                          <a:spcPct val="115000"/>
                        </a:lnSpc>
                        <a:spcBef>
                          <a:spcPts val="0"/>
                        </a:spcBef>
                        <a:spcAft>
                          <a:spcPts val="0"/>
                        </a:spcAft>
                        <a:buNone/>
                      </a:pPr>
                      <a:r>
                        <a:rPr b="1" lang="en" sz="1000"/>
                        <a:t>Inbound/Outbound Traffic</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Requirements on whether a firewall usage is required for the solution for inbound and outbound traffic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625">
                <a:tc>
                  <a:txBody>
                    <a:bodyPr/>
                    <a:lstStyle/>
                    <a:p>
                      <a:pPr indent="0" lvl="0" marL="0" rtl="0" algn="l">
                        <a:lnSpc>
                          <a:spcPct val="115000"/>
                        </a:lnSpc>
                        <a:spcBef>
                          <a:spcPts val="0"/>
                        </a:spcBef>
                        <a:spcAft>
                          <a:spcPts val="0"/>
                        </a:spcAft>
                        <a:buNone/>
                      </a:pPr>
                      <a:r>
                        <a:rPr b="1" lang="en" sz="1000"/>
                        <a:t>Internal / External Connectivity</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any</a:t>
                      </a:r>
                      <a:r>
                        <a:rPr lang="en" sz="1000"/>
                        <a:t> internal or external connectivity requirements for the solution. E.g. VPN, SFTP, API Gateways,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525">
                <a:tc>
                  <a:txBody>
                    <a:bodyPr/>
                    <a:lstStyle/>
                    <a:p>
                      <a:pPr indent="0" lvl="0" marL="0" rtl="0" algn="l">
                        <a:lnSpc>
                          <a:spcPct val="115000"/>
                        </a:lnSpc>
                        <a:spcBef>
                          <a:spcPts val="0"/>
                        </a:spcBef>
                        <a:spcAft>
                          <a:spcPts val="0"/>
                        </a:spcAft>
                        <a:buNone/>
                      </a:pPr>
                      <a:r>
                        <a:rPr b="1" lang="en" sz="1000"/>
                        <a:t>Load Balancing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t>
                      </a:r>
                      <a:r>
                        <a:rPr lang="en" sz="1000"/>
                        <a:t>whether a load balancer is needed for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7" name="Google Shape;157;p30"/>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31"/>
          <p:cNvGraphicFramePr/>
          <p:nvPr/>
        </p:nvGraphicFramePr>
        <p:xfrm>
          <a:off x="143875" y="753975"/>
          <a:ext cx="3000000" cy="3000000"/>
        </p:xfrm>
        <a:graphic>
          <a:graphicData uri="http://schemas.openxmlformats.org/drawingml/2006/table">
            <a:tbl>
              <a:tblPr>
                <a:noFill/>
                <a:tableStyleId>{3D41CA8C-2E40-46B2-829E-F59D903AD5B2}</a:tableStyleId>
              </a:tblPr>
              <a:tblGrid>
                <a:gridCol w="1774075"/>
                <a:gridCol w="4186850"/>
                <a:gridCol w="2895325"/>
              </a:tblGrid>
              <a:tr h="301600">
                <a:tc gridSpan="3">
                  <a:txBody>
                    <a:bodyPr/>
                    <a:lstStyle/>
                    <a:p>
                      <a:pPr indent="0" lvl="0" marL="0" rtl="0" algn="ctr">
                        <a:lnSpc>
                          <a:spcPct val="115000"/>
                        </a:lnSpc>
                        <a:spcBef>
                          <a:spcPts val="0"/>
                        </a:spcBef>
                        <a:spcAft>
                          <a:spcPts val="0"/>
                        </a:spcAft>
                        <a:buNone/>
                      </a:pPr>
                      <a:r>
                        <a:rPr b="1" lang="en" sz="1000"/>
                        <a:t>User Interface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30160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849800">
                <a:tc>
                  <a:txBody>
                    <a:bodyPr/>
                    <a:lstStyle/>
                    <a:p>
                      <a:pPr indent="0" lvl="0" marL="0" rtl="0" algn="l">
                        <a:lnSpc>
                          <a:spcPct val="115000"/>
                        </a:lnSpc>
                        <a:spcBef>
                          <a:spcPts val="0"/>
                        </a:spcBef>
                        <a:spcAft>
                          <a:spcPts val="0"/>
                        </a:spcAft>
                        <a:buNone/>
                      </a:pPr>
                      <a:r>
                        <a:rPr b="1" lang="en" sz="1000"/>
                        <a:t>User Interface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t>
                      </a:r>
                      <a:r>
                        <a:rPr lang="en" sz="1000"/>
                        <a:t>etails on the User requirements for the solution. If this solution is required to run on a laptop or desktop, describe the hardware requirements.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4850">
                <a:tc>
                  <a:txBody>
                    <a:bodyPr/>
                    <a:lstStyle/>
                    <a:p>
                      <a:pPr indent="0" lvl="0" marL="0" rtl="0" algn="l">
                        <a:lnSpc>
                          <a:spcPct val="115000"/>
                        </a:lnSpc>
                        <a:spcBef>
                          <a:spcPts val="0"/>
                        </a:spcBef>
                        <a:spcAft>
                          <a:spcPts val="0"/>
                        </a:spcAft>
                        <a:buNone/>
                      </a:pPr>
                      <a:r>
                        <a:rPr b="1" lang="en" sz="1000"/>
                        <a:t>UI Channels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which channels will use the solution. Desktop, Mobile, Browsers, Tablets, IoT Devices, etc.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3" name="Google Shape;163;p31"/>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Project Description</a:t>
            </a:r>
            <a:endParaRPr sz="1600"/>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143875"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graphicFrame>
        <p:nvGraphicFramePr>
          <p:cNvPr id="169" name="Google Shape;169;p32"/>
          <p:cNvGraphicFramePr/>
          <p:nvPr/>
        </p:nvGraphicFramePr>
        <p:xfrm>
          <a:off x="118800" y="704600"/>
          <a:ext cx="3000000" cy="3000000"/>
        </p:xfrm>
        <a:graphic>
          <a:graphicData uri="http://schemas.openxmlformats.org/drawingml/2006/table">
            <a:tbl>
              <a:tblPr>
                <a:noFill/>
                <a:tableStyleId>{3D41CA8C-2E40-46B2-829E-F59D903AD5B2}</a:tableStyleId>
              </a:tblPr>
              <a:tblGrid>
                <a:gridCol w="1812675"/>
                <a:gridCol w="4267650"/>
                <a:gridCol w="2826050"/>
              </a:tblGrid>
              <a:tr h="272750">
                <a:tc gridSpan="3">
                  <a:txBody>
                    <a:bodyPr/>
                    <a:lstStyle/>
                    <a:p>
                      <a:pPr indent="0" lvl="0" marL="0" rtl="0" algn="ctr">
                        <a:lnSpc>
                          <a:spcPct val="115000"/>
                        </a:lnSpc>
                        <a:spcBef>
                          <a:spcPts val="0"/>
                        </a:spcBef>
                        <a:spcAft>
                          <a:spcPts val="0"/>
                        </a:spcAft>
                        <a:buNone/>
                      </a:pPr>
                      <a:r>
                        <a:rPr b="1" lang="en" sz="1000"/>
                        <a:t>Architectural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hMerge="1"/>
                <a:tc hMerge="1"/>
              </a:tr>
              <a:tr h="272750">
                <a:tc>
                  <a:txBody>
                    <a:bodyPr/>
                    <a:lstStyle/>
                    <a:p>
                      <a:pPr indent="0" lvl="0" marL="0" rtl="0" algn="l">
                        <a:spcBef>
                          <a:spcPts val="0"/>
                        </a:spcBef>
                        <a:spcAft>
                          <a:spcPts val="0"/>
                        </a:spcAft>
                        <a:buNone/>
                      </a:pPr>
                      <a:r>
                        <a:rPr b="1" lang="en" sz="1000"/>
                        <a:t>Requirement</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Description</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000"/>
                        <a:t>Answer</a:t>
                      </a:r>
                      <a:endParaRPr b="1" sz="1000"/>
                    </a:p>
                  </a:txBody>
                  <a:tcPr marT="63500" marB="63500" marR="63500" marL="63500">
                    <a:lnL cap="flat" cmpd="sng" w="12700">
                      <a:solidFill>
                        <a:srgbClr val="808080"/>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765000">
                <a:tc>
                  <a:txBody>
                    <a:bodyPr/>
                    <a:lstStyle/>
                    <a:p>
                      <a:pPr indent="0" lvl="0" marL="0" rtl="0" algn="l">
                        <a:lnSpc>
                          <a:spcPct val="115000"/>
                        </a:lnSpc>
                        <a:spcBef>
                          <a:spcPts val="0"/>
                        </a:spcBef>
                        <a:spcAft>
                          <a:spcPts val="0"/>
                        </a:spcAft>
                        <a:buNone/>
                      </a:pPr>
                      <a:r>
                        <a:rPr b="1" lang="en" sz="1000"/>
                        <a:t>Architecture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Describe </a:t>
                      </a:r>
                      <a:r>
                        <a:rPr lang="en" sz="1000"/>
                        <a:t>any specific architecture requirements for the solution:</a:t>
                      </a:r>
                      <a:endParaRPr sz="1000"/>
                    </a:p>
                    <a:p>
                      <a:pPr indent="0" lvl="0" marL="0" rtl="0" algn="l">
                        <a:lnSpc>
                          <a:spcPct val="115000"/>
                        </a:lnSpc>
                        <a:spcBef>
                          <a:spcPts val="0"/>
                        </a:spcBef>
                        <a:spcAft>
                          <a:spcPts val="0"/>
                        </a:spcAft>
                        <a:buNone/>
                      </a:pPr>
                      <a:r>
                        <a:rPr lang="en" sz="1000"/>
                        <a:t>·System Design - N Tier, Web Services, API, Containers, Kubernetes, etc</a:t>
                      </a:r>
                      <a:endParaRPr sz="1000"/>
                    </a:p>
                    <a:p>
                      <a:pPr indent="0" lvl="0" marL="0" rtl="0" algn="l">
                        <a:lnSpc>
                          <a:spcPct val="115000"/>
                        </a:lnSpc>
                        <a:spcBef>
                          <a:spcPts val="0"/>
                        </a:spcBef>
                        <a:spcAft>
                          <a:spcPts val="0"/>
                        </a:spcAft>
                        <a:buNone/>
                      </a:pPr>
                      <a:r>
                        <a:rPr lang="en" sz="1000"/>
                        <a:t>·Required Patterns, Pub/Sub, Queues, ESB, Microservices, etc.</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0500">
                <a:tc>
                  <a:txBody>
                    <a:bodyPr/>
                    <a:lstStyle/>
                    <a:p>
                      <a:pPr indent="0" lvl="0" marL="0" rtl="0" algn="l">
                        <a:lnSpc>
                          <a:spcPct val="115000"/>
                        </a:lnSpc>
                        <a:spcBef>
                          <a:spcPts val="0"/>
                        </a:spcBef>
                        <a:spcAft>
                          <a:spcPts val="0"/>
                        </a:spcAft>
                        <a:buNone/>
                      </a:pPr>
                      <a:r>
                        <a:rPr b="1" lang="en" sz="1000"/>
                        <a:t>Environment Requirements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Details </a:t>
                      </a:r>
                      <a:r>
                        <a:rPr lang="en" sz="1000"/>
                        <a:t>on the number of environments required and sizing for each of the environments. E.g. the application will require Development, Quality Assurance, User Acceptance Test, and Production environments. Production and UAT might have the same size, while Development, Quality Assurance can all be 10% of the Production environment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9425">
                <a:tc>
                  <a:txBody>
                    <a:bodyPr/>
                    <a:lstStyle/>
                    <a:p>
                      <a:pPr indent="0" lvl="0" marL="0" rtl="0" algn="l">
                        <a:lnSpc>
                          <a:spcPct val="115000"/>
                        </a:lnSpc>
                        <a:spcBef>
                          <a:spcPts val="0"/>
                        </a:spcBef>
                        <a:spcAft>
                          <a:spcPts val="0"/>
                        </a:spcAft>
                        <a:buNone/>
                      </a:pPr>
                      <a:r>
                        <a:rPr b="1" lang="en" sz="1000"/>
                        <a:t>Virtualization Support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Information on any requirements for virtualization support within the solution. E.g. on-premise use VMWare, Cloud use EC2 or ECS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8500">
                <a:tc>
                  <a:txBody>
                    <a:bodyPr/>
                    <a:lstStyle/>
                    <a:p>
                      <a:pPr indent="0" lvl="0" marL="0" rtl="0" algn="l">
                        <a:lnSpc>
                          <a:spcPct val="115000"/>
                        </a:lnSpc>
                        <a:spcBef>
                          <a:spcPts val="0"/>
                        </a:spcBef>
                        <a:spcAft>
                          <a:spcPts val="0"/>
                        </a:spcAft>
                        <a:buNone/>
                      </a:pPr>
                      <a:r>
                        <a:rPr b="1" lang="en" sz="1000"/>
                        <a:t>Development Stack</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Detailed requirements on development stack that need to be supported as part of the build of the solution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 Solution Architecture Diagram</a:t>
            </a:r>
            <a:endParaRPr/>
          </a:p>
        </p:txBody>
      </p:sp>
      <p:sp>
        <p:nvSpPr>
          <p:cNvPr id="175" name="Google Shape;175;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State</a:t>
            </a:r>
            <a:r>
              <a:rPr lang="en"/>
              <a:t> Solution Architecture Diagram</a:t>
            </a:r>
            <a:endParaRPr/>
          </a:p>
        </p:txBody>
      </p:sp>
      <p:sp>
        <p:nvSpPr>
          <p:cNvPr id="181" name="Google Shape;181;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Objectives</a:t>
            </a:r>
            <a:endParaRPr/>
          </a:p>
        </p:txBody>
      </p:sp>
      <p:sp>
        <p:nvSpPr>
          <p:cNvPr id="187" name="Google Shape;187;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latin typeface="Arial"/>
                <a:ea typeface="Arial"/>
                <a:cs typeface="Arial"/>
                <a:sym typeface="Arial"/>
              </a:rPr>
              <a:t>Detail out the goals to be achieved from an architecture point of view with the </a:t>
            </a:r>
            <a:r>
              <a:rPr i="1" lang="en">
                <a:latin typeface="Arial"/>
                <a:ea typeface="Arial"/>
                <a:cs typeface="Arial"/>
                <a:sym typeface="Arial"/>
              </a:rPr>
              <a:t>target state </a:t>
            </a:r>
            <a:r>
              <a:rPr i="1" lang="en">
                <a:latin typeface="Arial"/>
                <a:ea typeface="Arial"/>
                <a:cs typeface="Arial"/>
                <a:sym typeface="Arial"/>
              </a:rPr>
              <a:t>solution architecture. </a:t>
            </a:r>
            <a:endParaRPr i="1">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Constraints</a:t>
            </a:r>
            <a:endParaRPr/>
          </a:p>
        </p:txBody>
      </p:sp>
      <p:sp>
        <p:nvSpPr>
          <p:cNvPr id="193" name="Google Shape;193;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latin typeface="Arial"/>
                <a:ea typeface="Arial"/>
                <a:cs typeface="Arial"/>
                <a:sym typeface="Arial"/>
              </a:rPr>
              <a:t>Detail out the constraints under which the new solution will be designed, built and maintained. E.g. The solution will use the AWS cloud platform to implement the solution. </a:t>
            </a:r>
            <a:endParaRPr i="1">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Risks</a:t>
            </a:r>
            <a:endParaRPr/>
          </a:p>
        </p:txBody>
      </p:sp>
      <p:sp>
        <p:nvSpPr>
          <p:cNvPr id="199" name="Google Shape;199;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latin typeface="Arial"/>
                <a:ea typeface="Arial"/>
                <a:cs typeface="Arial"/>
                <a:sym typeface="Arial"/>
              </a:rPr>
              <a:t>Describe the potential risks in relation to the architecture and the overall project of the target state solution architecture. </a:t>
            </a:r>
            <a:endParaRPr i="1">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Architecture </a:t>
            </a:r>
            <a:endParaRPr/>
          </a:p>
        </p:txBody>
      </p:sp>
      <p:sp>
        <p:nvSpPr>
          <p:cNvPr id="205" name="Google Shape;205;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Architecture Diagram</a:t>
            </a:r>
            <a:endParaRPr/>
          </a:p>
        </p:txBody>
      </p:sp>
      <p:sp>
        <p:nvSpPr>
          <p:cNvPr id="211" name="Google Shape;211;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Deployment Model</a:t>
            </a:r>
            <a:endParaRPr/>
          </a:p>
        </p:txBody>
      </p:sp>
      <p:sp>
        <p:nvSpPr>
          <p:cNvPr id="217" name="Google Shape;217;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Architecture</a:t>
            </a:r>
            <a:endParaRPr/>
          </a:p>
        </p:txBody>
      </p:sp>
      <p:sp>
        <p:nvSpPr>
          <p:cNvPr id="223" name="Google Shape;223;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 Scope</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a:t>
            </a:r>
            <a:endParaRPr/>
          </a:p>
        </p:txBody>
      </p:sp>
      <p:sp>
        <p:nvSpPr>
          <p:cNvPr id="229" name="Google Shape;229;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Requirements</a:t>
            </a:r>
            <a:endParaRPr/>
          </a:p>
        </p:txBody>
      </p:sp>
      <p:graphicFrame>
        <p:nvGraphicFramePr>
          <p:cNvPr id="235" name="Google Shape;235;p43"/>
          <p:cNvGraphicFramePr/>
          <p:nvPr/>
        </p:nvGraphicFramePr>
        <p:xfrm>
          <a:off x="311700" y="1198600"/>
          <a:ext cx="3000000" cy="3000000"/>
        </p:xfrm>
        <a:graphic>
          <a:graphicData uri="http://schemas.openxmlformats.org/drawingml/2006/table">
            <a:tbl>
              <a:tblPr>
                <a:noFill/>
                <a:tableStyleId>{035218E7-0A85-4A69-A3F5-06EF5B1BCF4F}</a:tableStyleId>
              </a:tblPr>
              <a:tblGrid>
                <a:gridCol w="1857375"/>
                <a:gridCol w="6850475"/>
              </a:tblGrid>
              <a:tr h="285925">
                <a:tc>
                  <a:txBody>
                    <a:bodyPr/>
                    <a:lstStyle/>
                    <a:p>
                      <a:pPr indent="0" lvl="0" marL="0" rtl="0" algn="l">
                        <a:spcBef>
                          <a:spcPts val="0"/>
                        </a:spcBef>
                        <a:spcAft>
                          <a:spcPts val="0"/>
                        </a:spcAft>
                        <a:buNone/>
                      </a:pPr>
                      <a:r>
                        <a:rPr lang="en"/>
                        <a:t>Development</a:t>
                      </a:r>
                      <a:endParaRPr/>
                    </a:p>
                  </a:txBody>
                  <a:tcPr marT="91425" marB="91425" marR="91425" marL="91425"/>
                </a:tc>
                <a:tc>
                  <a:txBody>
                    <a:bodyPr/>
                    <a:lstStyle/>
                    <a:p>
                      <a:pPr indent="0" lvl="0" marL="0" rtl="0" algn="l">
                        <a:spcBef>
                          <a:spcPts val="0"/>
                        </a:spcBef>
                        <a:spcAft>
                          <a:spcPts val="0"/>
                        </a:spcAft>
                        <a:buNone/>
                      </a:pPr>
                      <a:r>
                        <a:rPr i="1" lang="en"/>
                        <a:t>Describe the development teams that will be impacted by this solution</a:t>
                      </a:r>
                      <a:endParaRPr i="1"/>
                    </a:p>
                  </a:txBody>
                  <a:tcPr marT="91425" marB="91425" marR="91425" marL="91425"/>
                </a:tc>
              </a:tr>
              <a:tr h="381000">
                <a:tc>
                  <a:txBody>
                    <a:bodyPr/>
                    <a:lstStyle/>
                    <a:p>
                      <a:pPr indent="0" lvl="0" marL="0" rtl="0" algn="l">
                        <a:spcBef>
                          <a:spcPts val="0"/>
                        </a:spcBef>
                        <a:spcAft>
                          <a:spcPts val="0"/>
                        </a:spcAft>
                        <a:buNone/>
                      </a:pPr>
                      <a:r>
                        <a:rPr lang="en"/>
                        <a:t>Configuration</a:t>
                      </a:r>
                      <a:endParaRPr/>
                    </a:p>
                  </a:txBody>
                  <a:tcPr marT="91425" marB="91425" marR="91425" marL="91425"/>
                </a:tc>
                <a:tc>
                  <a:txBody>
                    <a:bodyPr/>
                    <a:lstStyle/>
                    <a:p>
                      <a:pPr indent="0" lvl="0" marL="0" rtl="0" algn="l">
                        <a:spcBef>
                          <a:spcPts val="0"/>
                        </a:spcBef>
                        <a:spcAft>
                          <a:spcPts val="0"/>
                        </a:spcAft>
                        <a:buNone/>
                      </a:pPr>
                      <a:r>
                        <a:rPr i="1" lang="en"/>
                        <a:t>What configuration is required during the implementation of the solution</a:t>
                      </a:r>
                      <a:endParaRPr i="1"/>
                    </a:p>
                  </a:txBody>
                  <a:tcPr marT="91425" marB="91425" marR="91425" marL="91425"/>
                </a:tc>
              </a:tr>
              <a:tr h="381000">
                <a:tc>
                  <a:txBody>
                    <a:bodyPr/>
                    <a:lstStyle/>
                    <a:p>
                      <a:pPr indent="0" lvl="0" marL="0" rtl="0" algn="l">
                        <a:spcBef>
                          <a:spcPts val="0"/>
                        </a:spcBef>
                        <a:spcAft>
                          <a:spcPts val="0"/>
                        </a:spcAft>
                        <a:buNone/>
                      </a:pPr>
                      <a:r>
                        <a:rPr lang="en"/>
                        <a:t>Databases</a:t>
                      </a:r>
                      <a:endParaRPr/>
                    </a:p>
                  </a:txBody>
                  <a:tcPr marT="91425" marB="91425" marR="91425" marL="91425"/>
                </a:tc>
                <a:tc>
                  <a:txBody>
                    <a:bodyPr/>
                    <a:lstStyle/>
                    <a:p>
                      <a:pPr indent="0" lvl="0" marL="0" rtl="0" algn="l">
                        <a:spcBef>
                          <a:spcPts val="0"/>
                        </a:spcBef>
                        <a:spcAft>
                          <a:spcPts val="0"/>
                        </a:spcAft>
                        <a:buNone/>
                      </a:pPr>
                      <a:r>
                        <a:rPr i="1" lang="en"/>
                        <a:t>List the databases that will either change or new databases that needs to be created</a:t>
                      </a:r>
                      <a:endParaRPr i="1"/>
                    </a:p>
                  </a:txBody>
                  <a:tcPr marT="91425" marB="91425" marR="91425" marL="91425"/>
                </a:tc>
              </a:tr>
              <a:tr h="381000">
                <a:tc>
                  <a:txBody>
                    <a:bodyPr/>
                    <a:lstStyle/>
                    <a:p>
                      <a:pPr indent="0" lvl="0" marL="0" rtl="0" algn="l">
                        <a:spcBef>
                          <a:spcPts val="0"/>
                        </a:spcBef>
                        <a:spcAft>
                          <a:spcPts val="0"/>
                        </a:spcAft>
                        <a:buNone/>
                      </a:pPr>
                      <a:r>
                        <a:rPr lang="en"/>
                        <a:t>File Storage</a:t>
                      </a:r>
                      <a:endParaRPr/>
                    </a:p>
                  </a:txBody>
                  <a:tcPr marT="91425" marB="91425" marR="91425" marL="91425"/>
                </a:tc>
                <a:tc>
                  <a:txBody>
                    <a:bodyPr/>
                    <a:lstStyle/>
                    <a:p>
                      <a:pPr indent="0" lvl="0" marL="0" rtl="0" algn="l">
                        <a:spcBef>
                          <a:spcPts val="0"/>
                        </a:spcBef>
                        <a:spcAft>
                          <a:spcPts val="0"/>
                        </a:spcAft>
                        <a:buNone/>
                      </a:pPr>
                      <a:r>
                        <a:rPr i="1" lang="en"/>
                        <a:t>Describe the file storage requirements</a:t>
                      </a:r>
                      <a:endParaRPr i="1"/>
                    </a:p>
                  </a:txBody>
                  <a:tcPr marT="91425" marB="91425" marR="91425" marL="91425"/>
                </a:tc>
              </a:tr>
              <a:tr h="381000">
                <a:tc>
                  <a:txBody>
                    <a:bodyPr/>
                    <a:lstStyle/>
                    <a:p>
                      <a:pPr indent="0" lvl="0" marL="0" rtl="0" algn="l">
                        <a:spcBef>
                          <a:spcPts val="0"/>
                        </a:spcBef>
                        <a:spcAft>
                          <a:spcPts val="0"/>
                        </a:spcAft>
                        <a:buNone/>
                      </a:pPr>
                      <a:r>
                        <a:rPr lang="en"/>
                        <a:t>Data Migration </a:t>
                      </a:r>
                      <a:endParaRPr/>
                    </a:p>
                  </a:txBody>
                  <a:tcPr marT="91425" marB="91425" marR="91425" marL="91425"/>
                </a:tc>
                <a:tc>
                  <a:txBody>
                    <a:bodyPr/>
                    <a:lstStyle/>
                    <a:p>
                      <a:pPr indent="0" lvl="0" marL="0" rtl="0" algn="l">
                        <a:spcBef>
                          <a:spcPts val="0"/>
                        </a:spcBef>
                        <a:spcAft>
                          <a:spcPts val="0"/>
                        </a:spcAft>
                        <a:buNone/>
                      </a:pPr>
                      <a:r>
                        <a:rPr i="1" lang="en"/>
                        <a:t>Is there any data migrations needed for this solution or data capturing required</a:t>
                      </a:r>
                      <a:endParaRPr i="1"/>
                    </a:p>
                  </a:txBody>
                  <a:tcPr marT="91425" marB="91425" marR="91425" marL="91425"/>
                </a:tc>
              </a:tr>
              <a:tr h="381000">
                <a:tc>
                  <a:txBody>
                    <a:bodyPr/>
                    <a:lstStyle/>
                    <a:p>
                      <a:pPr indent="0" lvl="0" marL="0" rtl="0" algn="l">
                        <a:spcBef>
                          <a:spcPts val="0"/>
                        </a:spcBef>
                        <a:spcAft>
                          <a:spcPts val="0"/>
                        </a:spcAft>
                        <a:buNone/>
                      </a:pPr>
                      <a:r>
                        <a:rPr lang="en"/>
                        <a:t>Deployment Strategy</a:t>
                      </a:r>
                      <a:endParaRPr/>
                    </a:p>
                  </a:txBody>
                  <a:tcPr marT="91425" marB="91425" marR="91425" marL="91425"/>
                </a:tc>
                <a:tc>
                  <a:txBody>
                    <a:bodyPr/>
                    <a:lstStyle/>
                    <a:p>
                      <a:pPr indent="0" lvl="0" marL="0" rtl="0" algn="l">
                        <a:spcBef>
                          <a:spcPts val="0"/>
                        </a:spcBef>
                        <a:spcAft>
                          <a:spcPts val="0"/>
                        </a:spcAft>
                        <a:buNone/>
                      </a:pPr>
                      <a:r>
                        <a:rPr i="1" lang="en"/>
                        <a:t>Manual or automated deployments by using DevOps practices</a:t>
                      </a:r>
                      <a:endParaRPr i="1"/>
                    </a:p>
                  </a:txBody>
                  <a:tcPr marT="91425" marB="91425" marR="91425" marL="91425"/>
                </a:tc>
              </a:tr>
              <a:tr h="381000">
                <a:tc>
                  <a:txBody>
                    <a:bodyPr/>
                    <a:lstStyle/>
                    <a:p>
                      <a:pPr indent="0" lvl="0" marL="0" rtl="0" algn="l">
                        <a:spcBef>
                          <a:spcPts val="0"/>
                        </a:spcBef>
                        <a:spcAft>
                          <a:spcPts val="0"/>
                        </a:spcAft>
                        <a:buNone/>
                      </a:pPr>
                      <a:r>
                        <a:rPr lang="en"/>
                        <a:t>Reports</a:t>
                      </a:r>
                      <a:endParaRPr/>
                    </a:p>
                  </a:txBody>
                  <a:tcPr marT="91425" marB="91425" marR="91425" marL="91425"/>
                </a:tc>
                <a:tc>
                  <a:txBody>
                    <a:bodyPr/>
                    <a:lstStyle/>
                    <a:p>
                      <a:pPr indent="0" lvl="0" marL="0" rtl="0" algn="l">
                        <a:spcBef>
                          <a:spcPts val="0"/>
                        </a:spcBef>
                        <a:spcAft>
                          <a:spcPts val="0"/>
                        </a:spcAft>
                        <a:buNone/>
                      </a:pPr>
                      <a:r>
                        <a:rPr i="1" lang="en"/>
                        <a:t>List the reporting requirements part of this solution</a:t>
                      </a:r>
                      <a:endParaRPr i="1"/>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Out of</a:t>
            </a:r>
            <a:r>
              <a:rPr lang="en" sz="3200"/>
              <a:t> Scope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Architecture: Capability Map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Change </a:t>
            </a:r>
            <a:endParaRPr/>
          </a:p>
        </p:txBody>
      </p:sp>
      <p:graphicFrame>
        <p:nvGraphicFramePr>
          <p:cNvPr id="87" name="Google Shape;87;p18"/>
          <p:cNvGraphicFramePr/>
          <p:nvPr/>
        </p:nvGraphicFramePr>
        <p:xfrm>
          <a:off x="401050" y="1138000"/>
          <a:ext cx="3000000" cy="3000000"/>
        </p:xfrm>
        <a:graphic>
          <a:graphicData uri="http://schemas.openxmlformats.org/drawingml/2006/table">
            <a:tbl>
              <a:tblPr>
                <a:noFill/>
                <a:tableStyleId>{035218E7-0A85-4A69-A3F5-06EF5B1BCF4F}</a:tableStyleId>
              </a:tblPr>
              <a:tblGrid>
                <a:gridCol w="2141875"/>
                <a:gridCol w="3194650"/>
                <a:gridCol w="1901225"/>
                <a:gridCol w="1329750"/>
              </a:tblGrid>
              <a:tr h="446175">
                <a:tc>
                  <a:txBody>
                    <a:bodyPr/>
                    <a:lstStyle/>
                    <a:p>
                      <a:pPr indent="0" lvl="0" marL="0" rtl="0" algn="l">
                        <a:spcBef>
                          <a:spcPts val="0"/>
                        </a:spcBef>
                        <a:spcAft>
                          <a:spcPts val="0"/>
                        </a:spcAft>
                        <a:buNone/>
                      </a:pPr>
                      <a:r>
                        <a:rPr b="1" lang="en"/>
                        <a:t>Business Capability</a:t>
                      </a:r>
                      <a:endParaRPr b="1"/>
                    </a:p>
                  </a:txBody>
                  <a:tcPr marT="91425" marB="91425" marR="91425" marL="91425">
                    <a:solidFill>
                      <a:srgbClr val="F4CCCC"/>
                    </a:solidFill>
                  </a:tcPr>
                </a:tc>
                <a:tc>
                  <a:txBody>
                    <a:bodyPr/>
                    <a:lstStyle/>
                    <a:p>
                      <a:pPr indent="0" lvl="0" marL="0" rtl="0" algn="l">
                        <a:spcBef>
                          <a:spcPts val="0"/>
                        </a:spcBef>
                        <a:spcAft>
                          <a:spcPts val="0"/>
                        </a:spcAft>
                        <a:buNone/>
                      </a:pPr>
                      <a:r>
                        <a:rPr b="1" lang="en"/>
                        <a:t>Application/System</a:t>
                      </a:r>
                      <a:endParaRPr b="1"/>
                    </a:p>
                  </a:txBody>
                  <a:tcPr marT="91425" marB="91425" marR="91425" marL="91425">
                    <a:solidFill>
                      <a:srgbClr val="F4CCCC"/>
                    </a:solidFill>
                  </a:tcPr>
                </a:tc>
                <a:tc>
                  <a:txBody>
                    <a:bodyPr/>
                    <a:lstStyle/>
                    <a:p>
                      <a:pPr indent="0" lvl="0" marL="0" rtl="0" algn="l">
                        <a:spcBef>
                          <a:spcPts val="0"/>
                        </a:spcBef>
                        <a:spcAft>
                          <a:spcPts val="0"/>
                        </a:spcAft>
                        <a:buNone/>
                      </a:pPr>
                      <a:r>
                        <a:rPr b="1" lang="en"/>
                        <a:t>Buy/Build/Reuse</a:t>
                      </a:r>
                      <a:endParaRPr b="1"/>
                    </a:p>
                  </a:txBody>
                  <a:tcPr marT="91425" marB="91425" marR="91425" marL="91425">
                    <a:solidFill>
                      <a:srgbClr val="F4CCCC"/>
                    </a:solidFill>
                  </a:tcPr>
                </a:tc>
                <a:tc>
                  <a:txBody>
                    <a:bodyPr/>
                    <a:lstStyle/>
                    <a:p>
                      <a:pPr indent="0" lvl="0" marL="0" rtl="0" algn="l">
                        <a:spcBef>
                          <a:spcPts val="0"/>
                        </a:spcBef>
                        <a:spcAft>
                          <a:spcPts val="0"/>
                        </a:spcAft>
                        <a:buNone/>
                      </a:pPr>
                      <a:r>
                        <a:rPr b="1" lang="en"/>
                        <a:t>APM </a:t>
                      </a:r>
                      <a:r>
                        <a:rPr b="1" lang="en"/>
                        <a:t>Roadmap</a:t>
                      </a:r>
                      <a:endParaRPr b="1"/>
                    </a:p>
                  </a:txBody>
                  <a:tcPr marT="91425" marB="91425" marR="91425" marL="91425">
                    <a:solidFill>
                      <a:srgbClr val="F4CCCC"/>
                    </a:solidFill>
                  </a:tcPr>
                </a:tc>
              </a:tr>
              <a:tr h="446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46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46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46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AS-IS Context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TO-BE</a:t>
            </a:r>
            <a:r>
              <a:rPr lang="en"/>
              <a:t> Context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View</a:t>
            </a:r>
            <a:endParaRPr/>
          </a:p>
        </p:txBody>
      </p:sp>
      <p:sp>
        <p:nvSpPr>
          <p:cNvPr id="103" name="Google Shape;103;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600"/>
              <a:t>&lt;&lt;This includes several use case views of the business requirements. Business requirements are usually completed by elicitation session between </a:t>
            </a:r>
            <a:r>
              <a:rPr i="1" lang="en" sz="1600"/>
              <a:t>business</a:t>
            </a:r>
            <a:r>
              <a:rPr i="1" lang="en" sz="1600"/>
              <a:t> users, business analysts and some other IT stakeholders&gt;&gt;</a:t>
            </a:r>
            <a:endParaRPr i="1" sz="16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