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7559675" cx="13320700"/>
  <p:notesSz cx="6858000" cy="9525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41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373E63-3CB5-4B95-A4E2-C0C8223E9D47}">
  <a:tblStyle styleId="{55373E63-3CB5-4B95-A4E2-C0C8223E9D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4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7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4" y="1"/>
            <a:ext cx="2971800" cy="47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96900" y="1190625"/>
            <a:ext cx="5664200" cy="3214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1" y="4583906"/>
            <a:ext cx="5486400" cy="3750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9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047098"/>
            <a:ext cx="2971800" cy="477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4" y="9047098"/>
            <a:ext cx="2971800" cy="4779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1" y="4583906"/>
            <a:ext cx="5486400" cy="375046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596900" y="1190625"/>
            <a:ext cx="5664200" cy="3214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1" y="4583906"/>
            <a:ext cx="5486400" cy="375046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596900" y="1190625"/>
            <a:ext cx="5664200" cy="3214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1" y="4583906"/>
            <a:ext cx="5486400" cy="375046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596900" y="1190625"/>
            <a:ext cx="5664200" cy="3214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829f79268_0_0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829f79268_0_0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3829f79268_0_0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1" y="4583906"/>
            <a:ext cx="5486400" cy="375046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596900" y="1190625"/>
            <a:ext cx="5664200" cy="3214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82dffc508_1_12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82dffc508_1_12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382dffc508_1_12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82dffc508_1_18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82dffc508_1_18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382dffc508_1_18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82dffc508_1_24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82dffc508_1_24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382dffc508_1_24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2dffc508_1_30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2dffc508_1_30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82dffc508_1_30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82dffc508_0_0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82dffc508_0_0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382dffc508_0_0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2dffc508_0_5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82dffc508_0_5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82dffc508_0_5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2dffc508_2_1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82dffc508_2_1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382dffc508_2_1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29f79268_0_34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829f79268_0_34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829f79268_0_34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82dffc508_2_10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82dffc508_2_10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382dffc508_2_10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829f79268_0_17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829f79268_0_17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829f79268_0_17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82dffc508_2_18:notes"/>
          <p:cNvSpPr/>
          <p:nvPr>
            <p:ph idx="2" type="sldImg"/>
          </p:nvPr>
        </p:nvSpPr>
        <p:spPr>
          <a:xfrm>
            <a:off x="596900" y="1190625"/>
            <a:ext cx="5664300" cy="321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82dffc508_2_18:notes"/>
          <p:cNvSpPr txBox="1"/>
          <p:nvPr>
            <p:ph idx="1" type="body"/>
          </p:nvPr>
        </p:nvSpPr>
        <p:spPr>
          <a:xfrm>
            <a:off x="685801" y="4583906"/>
            <a:ext cx="5486400" cy="375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382dffc508_2_18:notes"/>
          <p:cNvSpPr txBox="1"/>
          <p:nvPr>
            <p:ph idx="12" type="sldNum"/>
          </p:nvPr>
        </p:nvSpPr>
        <p:spPr>
          <a:xfrm>
            <a:off x="3884614" y="9047098"/>
            <a:ext cx="2971800" cy="47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665089" y="1237197"/>
            <a:ext cx="9990535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56"/>
              <a:buFont typeface="Calibri"/>
              <a:buNone/>
              <a:defRPr sz="65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65089" y="3970580"/>
            <a:ext cx="9990535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2622"/>
              <a:buNone/>
              <a:defRPr sz="2622"/>
            </a:lvl1pPr>
            <a:lvl2pPr lvl="1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None/>
              <a:defRPr sz="2185"/>
            </a:lvl2pPr>
            <a:lvl3pPr lvl="2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None/>
              <a:defRPr sz="1967"/>
            </a:lvl3pPr>
            <a:lvl4pPr lvl="3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4pPr>
            <a:lvl5pPr lvl="4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5pPr>
            <a:lvl6pPr lvl="5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6pPr>
            <a:lvl7pPr lvl="6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7pPr>
            <a:lvl8pPr lvl="7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8pPr>
            <a:lvl9pPr lvl="8" algn="ctr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262085" y="-1333871"/>
            <a:ext cx="4796544" cy="11489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765537" y="2169581"/>
            <a:ext cx="6406475" cy="287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937725" y="-619443"/>
            <a:ext cx="6406475" cy="8450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11498539" y="7262719"/>
            <a:ext cx="1832553" cy="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b="0" i="0" sz="73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915799" y="2012414"/>
            <a:ext cx="11489115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908861" y="1884670"/>
            <a:ext cx="11489115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56"/>
              <a:buFont typeface="Calibri"/>
              <a:buNone/>
              <a:defRPr sz="65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908861" y="5059034"/>
            <a:ext cx="11489115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rgbClr val="888888"/>
              </a:buClr>
              <a:buSzPts val="2622"/>
              <a:buNone/>
              <a:defRPr sz="2622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2185"/>
              <a:buNone/>
              <a:defRPr sz="218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967"/>
              <a:buNone/>
              <a:defRPr sz="196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915799" y="2012414"/>
            <a:ext cx="5661303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743611" y="2012414"/>
            <a:ext cx="5661303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917534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917535" y="1853171"/>
            <a:ext cx="5635285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2622"/>
              <a:buNone/>
              <a:defRPr b="1" sz="2622"/>
            </a:lvl1pPr>
            <a:lvl2pPr indent="-2286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None/>
              <a:defRPr b="1" sz="2185"/>
            </a:lvl2pPr>
            <a:lvl3pPr indent="-2286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None/>
              <a:defRPr b="1" sz="1967"/>
            </a:lvl3pPr>
            <a:lvl4pPr indent="-2286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4pPr>
            <a:lvl5pPr indent="-2286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5pPr>
            <a:lvl6pPr indent="-2286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6pPr>
            <a:lvl7pPr indent="-2286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7pPr>
            <a:lvl8pPr indent="-2286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8pPr>
            <a:lvl9pPr indent="-2286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917535" y="2761381"/>
            <a:ext cx="5635285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743611" y="1853171"/>
            <a:ext cx="5663038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2622"/>
              <a:buNone/>
              <a:defRPr b="1" sz="2622"/>
            </a:lvl1pPr>
            <a:lvl2pPr indent="-2286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None/>
              <a:defRPr b="1" sz="2185"/>
            </a:lvl2pPr>
            <a:lvl3pPr indent="-2286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None/>
              <a:defRPr b="1" sz="1967"/>
            </a:lvl3pPr>
            <a:lvl4pPr indent="-2286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4pPr>
            <a:lvl5pPr indent="-2286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5pPr>
            <a:lvl6pPr indent="-2286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6pPr>
            <a:lvl7pPr indent="-2286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7pPr>
            <a:lvl8pPr indent="-2286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8pPr>
            <a:lvl9pPr indent="-2286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743611" y="2761381"/>
            <a:ext cx="5663038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917535" y="503978"/>
            <a:ext cx="4296276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6"/>
              <a:buFont typeface="Calibri"/>
              <a:buNone/>
              <a:defRPr sz="34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663038" y="1088454"/>
            <a:ext cx="6743611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0596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3496"/>
              <a:buChar char="•"/>
              <a:defRPr sz="3496"/>
            </a:lvl1pPr>
            <a:lvl2pPr indent="-422846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3059"/>
              <a:buChar char="•"/>
              <a:defRPr sz="3059"/>
            </a:lvl2pPr>
            <a:lvl3pPr indent="-395097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622"/>
              <a:buChar char="•"/>
              <a:defRPr sz="2622"/>
            </a:lvl3pPr>
            <a:lvl4pPr indent="-367347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4pPr>
            <a:lvl5pPr indent="-367347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5pPr>
            <a:lvl6pPr indent="-367347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6pPr>
            <a:lvl7pPr indent="-367347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7pPr>
            <a:lvl8pPr indent="-367347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8pPr>
            <a:lvl9pPr indent="-367347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Char char="•"/>
              <a:defRPr sz="2185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917535" y="2267902"/>
            <a:ext cx="4296276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1pPr>
            <a:lvl2pPr indent="-2286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/>
            </a:lvl2pPr>
            <a:lvl3pPr indent="-2286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311"/>
              <a:buNone/>
              <a:defRPr sz="1311"/>
            </a:lvl3pPr>
            <a:lvl4pPr indent="-2286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4pPr>
            <a:lvl5pPr indent="-2286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5pPr>
            <a:lvl6pPr indent="-2286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6pPr>
            <a:lvl7pPr indent="-2286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7pPr>
            <a:lvl8pPr indent="-2286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8pPr>
            <a:lvl9pPr indent="-2286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917535" y="503978"/>
            <a:ext cx="4296276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6"/>
              <a:buFont typeface="Calibri"/>
              <a:buNone/>
              <a:defRPr sz="34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663038" y="1088454"/>
            <a:ext cx="6743611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917535" y="2267902"/>
            <a:ext cx="4296276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1pPr>
            <a:lvl2pPr indent="-228600" lvl="1" marL="914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/>
            </a:lvl2pPr>
            <a:lvl3pPr indent="-228600" lvl="2" marL="1371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311"/>
              <a:buNone/>
              <a:defRPr sz="1311"/>
            </a:lvl3pPr>
            <a:lvl4pPr indent="-228600" lvl="3" marL="1828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4pPr>
            <a:lvl5pPr indent="-228600" lvl="4" marL="22860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5pPr>
            <a:lvl6pPr indent="-228600" lvl="5" marL="27432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6pPr>
            <a:lvl7pPr indent="-228600" lvl="6" marL="32004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7pPr>
            <a:lvl8pPr indent="-228600" lvl="7" marL="36576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8pPr>
            <a:lvl9pPr indent="-228600" lvl="8" marL="411480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093"/>
              <a:buNone/>
              <a:defRPr sz="1093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5799" y="402483"/>
            <a:ext cx="11489115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7"/>
              <a:buFont typeface="Calibri"/>
              <a:buNone/>
              <a:defRPr b="0" i="0" sz="48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5799" y="2012414"/>
            <a:ext cx="11489115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2846" lvl="0" marL="457200" marR="0" rtl="0" algn="l">
              <a:lnSpc>
                <a:spcPct val="90000"/>
              </a:lnSpc>
              <a:spcBef>
                <a:spcPts val="1093"/>
              </a:spcBef>
              <a:spcAft>
                <a:spcPts val="0"/>
              </a:spcAft>
              <a:buClr>
                <a:schemeClr val="dk1"/>
              </a:buClr>
              <a:buSzPts val="3059"/>
              <a:buFont typeface="Arial"/>
              <a:buChar char="•"/>
              <a:defRPr b="0" i="0" sz="30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5097" lvl="1" marL="9144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622"/>
              <a:buFont typeface="Arial"/>
              <a:buChar char="•"/>
              <a:defRPr b="0" i="0" sz="262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7347" lvl="2" marL="13716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2185"/>
              <a:buFont typeface="Arial"/>
              <a:buChar char="•"/>
              <a:defRPr b="0" i="0" sz="21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3504" lvl="3" marL="18288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3504" lvl="4" marL="22860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3504" lvl="5" marL="27432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3504" lvl="6" marL="32004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3504" lvl="7" marL="36576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3504" lvl="8" marL="4114800" marR="0" rtl="0" algn="l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chemeClr val="dk1"/>
              </a:buClr>
              <a:buSzPts val="1967"/>
              <a:buFont typeface="Arial"/>
              <a:buChar char="•"/>
              <a:defRPr b="0" i="0" sz="19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5799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412486" y="7006699"/>
            <a:ext cx="44957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11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665089" y="1237197"/>
            <a:ext cx="9990535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Calibri"/>
              <a:buNone/>
            </a:pPr>
            <a:r>
              <a:rPr lang="en-US"/>
              <a:t>시각장애인을 위한 앱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665089" y="3970580"/>
            <a:ext cx="9990535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사용할 만한 API, 경량 모델, 오픈 소스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864285" y="1595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{55373E63-3CB5-4B95-A4E2-C0C8223E9D47}</a:tableStyleId>
              </a:tblPr>
              <a:tblGrid>
                <a:gridCol w="1412475"/>
                <a:gridCol w="1412475"/>
                <a:gridCol w="1412475"/>
              </a:tblGrid>
              <a:tr h="65350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ChatGPT API</a:t>
                      </a:r>
                      <a:endParaRPr sz="2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7504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1M 토큰당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(영어는 4글자당 1 토큰, 한글은 1글자당 2~3 토큰)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80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입력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출력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gpt-4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$30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$60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8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gpt-3.5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$1.5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67" u="none" cap="none" strike="noStrike">
                          <a:solidFill>
                            <a:schemeClr val="dk1"/>
                          </a:solidFill>
                        </a:rPr>
                        <a:t>$2</a:t>
                      </a:r>
                      <a:endParaRPr sz="1967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5625137" y="103241"/>
            <a:ext cx="6514311" cy="7186563"/>
            <a:chOff x="6028980" y="548760"/>
            <a:chExt cx="5899924" cy="6508774"/>
          </a:xfrm>
        </p:grpSpPr>
        <p:pic>
          <p:nvPicPr>
            <p:cNvPr id="166" name="Google Shape;1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28980" y="986124"/>
              <a:ext cx="5899924" cy="60714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6028980" y="548760"/>
              <a:ext cx="3278121" cy="4373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42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Cloud Vision API</a:t>
              </a:r>
              <a:endParaRPr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2"/>
          <p:cNvSpPr txBox="1"/>
          <p:nvPr/>
        </p:nvSpPr>
        <p:spPr>
          <a:xfrm>
            <a:off x="291138" y="148786"/>
            <a:ext cx="3170970" cy="4373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비용이 많이 나가는 API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861" r="2727" t="14107"/>
          <a:stretch/>
        </p:blipFill>
        <p:spPr>
          <a:xfrm>
            <a:off x="265724" y="634243"/>
            <a:ext cx="6119830" cy="4055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3"/>
          <p:cNvPicPr preferRelativeResize="0"/>
          <p:nvPr/>
        </p:nvPicPr>
        <p:blipFill rotWithShape="1">
          <a:blip r:embed="rId4">
            <a:alphaModFix/>
          </a:blip>
          <a:srcRect b="0" l="0" r="5256" t="0"/>
          <a:stretch/>
        </p:blipFill>
        <p:spPr>
          <a:xfrm>
            <a:off x="6583851" y="634243"/>
            <a:ext cx="6290612" cy="4055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76" name="Google Shape;176;p23"/>
          <p:cNvGrpSpPr/>
          <p:nvPr/>
        </p:nvGrpSpPr>
        <p:grpSpPr>
          <a:xfrm>
            <a:off x="4351682" y="5235153"/>
            <a:ext cx="4067743" cy="2092859"/>
            <a:chOff x="4351682" y="5235153"/>
            <a:chExt cx="4067743" cy="2092859"/>
          </a:xfrm>
        </p:grpSpPr>
        <p:pic>
          <p:nvPicPr>
            <p:cNvPr id="177" name="Google Shape;17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51682" y="5718062"/>
              <a:ext cx="4067743" cy="1609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3"/>
            <p:cNvSpPr txBox="1"/>
            <p:nvPr/>
          </p:nvSpPr>
          <p:spPr>
            <a:xfrm>
              <a:off x="4351682" y="5235153"/>
              <a:ext cx="3619487" cy="43736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42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Gemini API 무료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9825"/>
            <a:ext cx="8642394" cy="740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254875"/>
            <a:ext cx="8642399" cy="3293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8593406" y="1949184"/>
            <a:ext cx="4626000" cy="32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X의 grok은 아직 api 출시 X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최근 화제된 DeepSeek - R1은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이미지 텍스트 (한글 포함)은 가능 하지만 주로 OCR 텍스트 추출이 주된 용도로 사물인식 풍경 인식은 불가능</a:t>
            </a:r>
            <a:endParaRPr b="1" sz="2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9407754" y="7006699"/>
            <a:ext cx="2997160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291138" y="148786"/>
            <a:ext cx="3170970" cy="4373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무료 또는 저렴한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6071971" y="2954172"/>
            <a:ext cx="525895" cy="642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75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3575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1451272" y="1456558"/>
            <a:ext cx="2725016" cy="4960637"/>
            <a:chOff x="779406" y="1289422"/>
            <a:chExt cx="2513389" cy="4302001"/>
          </a:xfrm>
        </p:grpSpPr>
        <p:sp>
          <p:nvSpPr>
            <p:cNvPr id="196" name="Google Shape;196;p25"/>
            <p:cNvSpPr txBox="1"/>
            <p:nvPr/>
          </p:nvSpPr>
          <p:spPr>
            <a:xfrm flipH="1">
              <a:off x="779406" y="1289422"/>
              <a:ext cx="24276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2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</a:t>
              </a:r>
              <a:endParaRPr b="1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858788" y="1660701"/>
              <a:ext cx="2427600" cy="3398100"/>
            </a:xfrm>
            <a:prstGeom prst="rect">
              <a:avLst/>
            </a:prstGeom>
            <a:solidFill>
              <a:srgbClr val="CAC3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1113186" y="1765303"/>
              <a:ext cx="19614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문자 인식(OCR)</a:t>
              </a:r>
              <a:endParaRPr b="1" sz="194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922795" y="2173823"/>
              <a:ext cx="2370000" cy="3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Tesseract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오픈 소스 OCR 엔진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무료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Google Cloud Vision API</a:t>
              </a:r>
              <a:endParaRPr/>
            </a:p>
            <a:p>
              <a:pPr indent="-285750" lvl="0" marL="2857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Char char="-"/>
              </a:pPr>
              <a:r>
                <a:rPr lang="en-US" sz="1463">
                  <a:solidFill>
                    <a:schemeClr val="dk1"/>
                  </a:solidFill>
                </a:rPr>
                <a:t>월 1000건 까지 무료</a:t>
              </a:r>
              <a:endParaRPr sz="1463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</a:rPr>
                <a:t>PP-OCRv3 (PaddleOCR)</a:t>
              </a:r>
              <a:endParaRPr b="1" sz="1463">
                <a:solidFill>
                  <a:schemeClr val="dk1"/>
                </a:solidFill>
              </a:endParaRPr>
            </a:p>
            <a:p>
              <a:pPr indent="-321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Char char="-"/>
              </a:pPr>
              <a:r>
                <a:rPr lang="en-US" sz="1463">
                  <a:solidFill>
                    <a:schemeClr val="dk1"/>
                  </a:solidFill>
                </a:rPr>
                <a:t>경량 객체 탐지 모델</a:t>
              </a:r>
              <a:endParaRPr sz="1463">
                <a:solidFill>
                  <a:schemeClr val="dk1"/>
                </a:solidFill>
              </a:endParaRPr>
            </a:p>
            <a:p>
              <a:pPr indent="-321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Char char="-"/>
              </a:pPr>
              <a:r>
                <a:rPr lang="en-US" sz="1463">
                  <a:solidFill>
                    <a:schemeClr val="dk1"/>
                  </a:solidFill>
                </a:rPr>
                <a:t>한글 지원</a:t>
              </a:r>
              <a:endParaRPr sz="1463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3">
                <a:solidFill>
                  <a:schemeClr val="dk1"/>
                </a:solidFill>
              </a:endParaRPr>
            </a:p>
          </p:txBody>
        </p:sp>
      </p:grpSp>
      <p:grpSp>
        <p:nvGrpSpPr>
          <p:cNvPr id="200" name="Google Shape;200;p25"/>
          <p:cNvGrpSpPr/>
          <p:nvPr/>
        </p:nvGrpSpPr>
        <p:grpSpPr>
          <a:xfrm>
            <a:off x="5090784" y="1275323"/>
            <a:ext cx="3014164" cy="4527670"/>
            <a:chOff x="3572855" y="1280279"/>
            <a:chExt cx="2694081" cy="3124212"/>
          </a:xfrm>
        </p:grpSpPr>
        <p:sp>
          <p:nvSpPr>
            <p:cNvPr id="201" name="Google Shape;201;p25"/>
            <p:cNvSpPr txBox="1"/>
            <p:nvPr/>
          </p:nvSpPr>
          <p:spPr>
            <a:xfrm flipH="1">
              <a:off x="3572855" y="1280279"/>
              <a:ext cx="799399" cy="342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2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002</a:t>
              </a:r>
              <a:endParaRPr b="1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652562" y="1675545"/>
              <a:ext cx="2457763" cy="2728946"/>
            </a:xfrm>
            <a:prstGeom prst="rect">
              <a:avLst/>
            </a:prstGeom>
            <a:solidFill>
              <a:srgbClr val="EC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3714509" y="2205543"/>
              <a:ext cx="2552427" cy="15607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TensorFlow Lite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TensorFlow의 경량화 버전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모델 및 데이터세트를 설계하고 학습시켜야 함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2849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Calibri"/>
                <a:buNone/>
              </a:pPr>
              <a:r>
                <a:t/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3869939" y="1760391"/>
              <a:ext cx="2023008" cy="392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물체 인식</a:t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8927651" y="1219200"/>
            <a:ext cx="3062996" cy="4666329"/>
            <a:chOff x="6071971" y="1110518"/>
            <a:chExt cx="3062996" cy="4666329"/>
          </a:xfrm>
        </p:grpSpPr>
        <p:sp>
          <p:nvSpPr>
            <p:cNvPr id="206" name="Google Shape;206;p25"/>
            <p:cNvSpPr txBox="1"/>
            <p:nvPr/>
          </p:nvSpPr>
          <p:spPr>
            <a:xfrm flipH="1">
              <a:off x="6071971" y="1110518"/>
              <a:ext cx="891671" cy="509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25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003</a:t>
              </a:r>
              <a:endParaRPr b="1" sz="16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166405" y="1635949"/>
              <a:ext cx="2741455" cy="4058362"/>
            </a:xfrm>
            <a:prstGeom prst="rect">
              <a:avLst/>
            </a:prstGeom>
            <a:solidFill>
              <a:srgbClr val="638F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5"/>
            <p:cNvSpPr txBox="1"/>
            <p:nvPr/>
          </p:nvSpPr>
          <p:spPr>
            <a:xfrm>
              <a:off x="6274240" y="1777095"/>
              <a:ext cx="2600867" cy="583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4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음성 인식</a:t>
              </a:r>
              <a:endParaRPr/>
            </a:p>
          </p:txBody>
        </p:sp>
        <p:sp>
          <p:nvSpPr>
            <p:cNvPr id="209" name="Google Shape;209;p25"/>
            <p:cNvSpPr txBox="1"/>
            <p:nvPr/>
          </p:nvSpPr>
          <p:spPr>
            <a:xfrm>
              <a:off x="6279287" y="2238250"/>
              <a:ext cx="2855680" cy="35385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Google Cloud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Speech-to-Text V1 API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1달 60분 이내 무료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60분 이상은 1분당 $0.016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Whisper</a:t>
              </a: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 오픈 소스 모델</a:t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Whisper API</a:t>
              </a:r>
              <a:endParaRPr/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63"/>
                <a:buFont typeface="Arial"/>
                <a:buChar char="-"/>
              </a:pPr>
              <a:r>
                <a:rPr lang="en-US" sz="1463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1분당 $0.006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376373" cy="628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0" y="6433175"/>
            <a:ext cx="112317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장점 : 브라우저 기반, 별도 설치 필요가 없음.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단점 : 브라우저 기반이므로 인터넷 연결 필요, 품질의 한계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930049" cy="6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499000" cy="6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850" y="6535600"/>
            <a:ext cx="13320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Piper TTS는 저사양 기기(라즈베리파이)같은 저사양 기기에서도 실행 가능 할 수도 있음.</a:t>
            </a:r>
            <a:endParaRPr sz="25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25450" y="311875"/>
            <a:ext cx="9763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흐름도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625"/>
            <a:ext cx="13015899" cy="49620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92975" y="6406425"/>
            <a:ext cx="109770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 고려 요소 :</a:t>
            </a:r>
            <a:endParaRPr sz="14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인터넷 연결이 필요한지 (오프라인 기능의 필요성)</a:t>
            </a:r>
            <a:endParaRPr sz="14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경험 기반 피드백 반영</a:t>
            </a:r>
            <a:endParaRPr sz="14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0038"/>
            <a:ext cx="13015899" cy="54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91138" y="148786"/>
            <a:ext cx="3171000" cy="43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추론능력 종합 순위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14842" l="0" r="0" t="0"/>
          <a:stretch/>
        </p:blipFill>
        <p:spPr>
          <a:xfrm>
            <a:off x="132000" y="811176"/>
            <a:ext cx="13056702" cy="5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450"/>
            <a:ext cx="13320701" cy="4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5050"/>
            <a:ext cx="13320701" cy="4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0" y="2929225"/>
            <a:ext cx="13320600" cy="3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1순위. </a:t>
            </a: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DeepSeek-R1은 MIT 라이선스로 사용적으로 제한이 적고, 클라우드 API 없이도 로컬 환경에서 실행 가능성이 있습니다.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2순위. </a:t>
            </a: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DeepSeek-V3는 DeepSeek 시리즈 중 가장 최신 버전으로 성능적으로 우수합니다.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3순위.(보조) Gemini 2.0 Flash는 일정 요청량 이상부터는 유료이지만 무료 API 활용이 가능하다는 부분에서 보조적 도구로 사용해도 좋을 것 같습니다.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91138" y="148786"/>
            <a:ext cx="3171000" cy="78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추론능력 기능별 순위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9" y="931175"/>
            <a:ext cx="7748374" cy="638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50" y="7319000"/>
            <a:ext cx="7748374" cy="1996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8593406" y="916034"/>
            <a:ext cx="4626000" cy="59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Overall w/ Style Control: 모델의 다양한 문체나 톤 응답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Instruction Following: 지시 사항 준수 능력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Longer Query: 긴 문장이나 </a:t>
            </a:r>
            <a:r>
              <a:rPr b="1" lang="en-US" sz="2250">
                <a:solidFill>
                  <a:schemeClr val="dk1"/>
                </a:solidFill>
              </a:rPr>
              <a:t>복잡한</a:t>
            </a:r>
            <a:r>
              <a:rPr b="1" lang="en-US" sz="2250">
                <a:solidFill>
                  <a:schemeClr val="dk1"/>
                </a:solidFill>
              </a:rPr>
              <a:t> 질문 처리 능력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Multi-Turn: 다중 회자 대화 처리 능력, 여러 번의 연속적인 대화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Creative Writing: 창의적 글쓰기, 사용자의 요청에 따라 다양한 정보 생성 혹은 설명 하는 능력</a:t>
            </a:r>
            <a:endParaRPr b="1" sz="2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89431" y="791109"/>
            <a:ext cx="4626000" cy="59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Overall w/ Style Control: 모델의 다양한 문체나 톤 응답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Instruction Following: 지시 사항 준수 능력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Longer Query: 긴 문장이나 </a:t>
            </a:r>
            <a:r>
              <a:rPr b="1" lang="en-US" sz="2250">
                <a:solidFill>
                  <a:schemeClr val="dk1"/>
                </a:solidFill>
              </a:rPr>
              <a:t>복잡한</a:t>
            </a:r>
            <a:r>
              <a:rPr b="1" lang="en-US" sz="2250">
                <a:solidFill>
                  <a:schemeClr val="dk1"/>
                </a:solidFill>
              </a:rPr>
              <a:t> 질문 처리 능력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Multi-Turn: 다중 회자 대화 처리 능력, 여러 번의 연속적인 대화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Creative Writing: 창의적 글쓰기, 사용자의 요청에 따라 다양한 정보 생성 혹은 설명 하는 능력</a:t>
            </a:r>
            <a:endParaRPr b="1" sz="2250"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778931" y="617997"/>
            <a:ext cx="4626000" cy="63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적용 및 활용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Overall w/ Style Control: </a:t>
            </a:r>
            <a:r>
              <a:rPr b="1" lang="en-US" sz="2250">
                <a:solidFill>
                  <a:schemeClr val="dk1"/>
                </a:solidFill>
              </a:rPr>
              <a:t>문장을 읽어줄 때, 톤(감정)에 대한 조절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Instruction Following: </a:t>
            </a:r>
            <a:r>
              <a:rPr b="1" lang="en-US" sz="2250">
                <a:solidFill>
                  <a:schemeClr val="dk1"/>
                </a:solidFill>
              </a:rPr>
              <a:t>사용자의 음성 명령을 정확히 수행 할 수 있어야 함.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Longer Query: OCR </a:t>
            </a:r>
            <a:r>
              <a:rPr b="1" lang="en-US" sz="2250">
                <a:solidFill>
                  <a:schemeClr val="dk1"/>
                </a:solidFill>
              </a:rPr>
              <a:t>및 TTS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Multi-Turn: </a:t>
            </a:r>
            <a:r>
              <a:rPr b="1" lang="en-US" sz="2250">
                <a:solidFill>
                  <a:schemeClr val="dk1"/>
                </a:solidFill>
              </a:rPr>
              <a:t>한번의 명령이 아닌 연속된 음성을 입력 할 경우 자연스러운 대응이 가능해야 함.</a:t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5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dk1"/>
                </a:solidFill>
              </a:rPr>
              <a:t>Creative Writing: </a:t>
            </a:r>
            <a:r>
              <a:rPr b="1" lang="en-US" sz="2250">
                <a:solidFill>
                  <a:schemeClr val="dk1"/>
                </a:solidFill>
              </a:rPr>
              <a:t>이미지에 대한 설명을 생성, 장문에 대한 요약을 음성으로 전달하는 데 활용 가능</a:t>
            </a:r>
            <a:endParaRPr b="1" sz="2250">
              <a:solidFill>
                <a:schemeClr val="dk1"/>
              </a:solidFill>
            </a:endParaRPr>
          </a:p>
        </p:txBody>
      </p:sp>
      <p:cxnSp>
        <p:nvCxnSpPr>
          <p:cNvPr id="143" name="Google Shape;143;p19"/>
          <p:cNvCxnSpPr>
            <a:stCxn id="141" idx="3"/>
            <a:endCxn id="142" idx="1"/>
          </p:cNvCxnSpPr>
          <p:nvPr/>
        </p:nvCxnSpPr>
        <p:spPr>
          <a:xfrm>
            <a:off x="5515431" y="3779859"/>
            <a:ext cx="226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91138" y="148786"/>
            <a:ext cx="3171000" cy="43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</a:t>
            </a:r>
            <a:r>
              <a:rPr b="1" lang="en-US" sz="224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환각률 순위</a:t>
            </a:r>
            <a:endParaRPr b="1" sz="22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513" y="738569"/>
            <a:ext cx="10493275" cy="66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9407754" y="7006699"/>
            <a:ext cx="2997300" cy="40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889425" y="889425"/>
            <a:ext cx="10880100" cy="5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최적의 모델 조합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AutoNum type="arabicPeriod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Char char="-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낮은 환각률(</a:t>
            </a: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시각장애인을 위한 앱에서는 환각률이 낮은 모델을 우선적으로 고려)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Char char="-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일정량을 무료로 사용 할 수 있는 점. 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Char char="-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OCR, TTS 등과 연동 가능한 점.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AutoNum type="arabicPeriod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DeepSeek-V2.5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Char char="-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클라우드 API 없이 실행 가능하다는 점(비용 측면에서 유리)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84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9"/>
              <a:buFont typeface="Calibri"/>
              <a:buChar char="-"/>
            </a:pPr>
            <a:r>
              <a:rPr lang="en-US" sz="30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OCR, 음성 인식 기능과 연동 가능하다는 점</a:t>
            </a:r>
            <a:endParaRPr sz="305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