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282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3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078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52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711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23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61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7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95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80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501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1C59-0DE9-4AB9-A82D-F8832F75CEFC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A06A-5F48-4A21-84CD-F147E94ED5D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0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98" y="11835"/>
            <a:ext cx="6833673" cy="406233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560173" y="387177"/>
            <a:ext cx="744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IfcProject</a:t>
            </a:r>
            <a:r>
              <a:rPr lang="sv-SE" sz="1400" b="1" dirty="0"/>
              <a:t> – E4 Förbifart Stockholm (Program), här anges även koordinatsystem, enheter mm…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860855" y="630194"/>
            <a:ext cx="296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IfcSite</a:t>
            </a:r>
            <a:r>
              <a:rPr lang="sv-SE" sz="1400" b="1" dirty="0"/>
              <a:t> – Skärholmen (Delområde)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1161537" y="873211"/>
            <a:ext cx="547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IfcBridge</a:t>
            </a:r>
            <a:r>
              <a:rPr lang="sv-SE" sz="1400" b="1" dirty="0"/>
              <a:t> – (</a:t>
            </a:r>
            <a:r>
              <a:rPr lang="sv-SE" sz="1400" b="1" dirty="0" err="1"/>
              <a:t>Pset</a:t>
            </a:r>
            <a:r>
              <a:rPr lang="sv-SE" sz="1400" b="1" dirty="0"/>
              <a:t> – Anläggningsdelar, K-nummer, granskning, status)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1462219" y="1116228"/>
            <a:ext cx="442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IfcFacilityPart</a:t>
            </a:r>
            <a:r>
              <a:rPr lang="sv-SE" sz="1400" b="1" dirty="0"/>
              <a:t> – </a:t>
            </a:r>
            <a:r>
              <a:rPr lang="sv-SE" sz="1400" b="1" dirty="0" err="1"/>
              <a:t>Superstructure</a:t>
            </a:r>
            <a:r>
              <a:rPr lang="sv-SE" sz="1400" b="1" dirty="0"/>
              <a:t> (överbyggnad (31----))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1462219" y="2117576"/>
            <a:ext cx="43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IfcFacilityPart</a:t>
            </a:r>
            <a:r>
              <a:rPr lang="sv-SE" sz="1400" b="1" dirty="0"/>
              <a:t> – </a:t>
            </a:r>
            <a:r>
              <a:rPr lang="sv-SE" sz="1400" b="1" dirty="0" err="1"/>
              <a:t>Substructure</a:t>
            </a:r>
            <a:r>
              <a:rPr lang="sv-SE" sz="1400" b="1" dirty="0"/>
              <a:t> (underbyggnad (12----))</a:t>
            </a:r>
          </a:p>
        </p:txBody>
      </p:sp>
      <p:cxnSp>
        <p:nvCxnSpPr>
          <p:cNvPr id="11" name="Rak koppling 10"/>
          <p:cNvCxnSpPr/>
          <p:nvPr/>
        </p:nvCxnSpPr>
        <p:spPr>
          <a:xfrm>
            <a:off x="693073" y="541065"/>
            <a:ext cx="0" cy="23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ak koppling 11"/>
          <p:cNvCxnSpPr/>
          <p:nvPr/>
        </p:nvCxnSpPr>
        <p:spPr>
          <a:xfrm>
            <a:off x="693073" y="775303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ak koppling 15"/>
          <p:cNvCxnSpPr/>
          <p:nvPr/>
        </p:nvCxnSpPr>
        <p:spPr>
          <a:xfrm>
            <a:off x="990730" y="786334"/>
            <a:ext cx="0" cy="23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ak koppling 16"/>
          <p:cNvCxnSpPr/>
          <p:nvPr/>
        </p:nvCxnSpPr>
        <p:spPr>
          <a:xfrm>
            <a:off x="990730" y="1020572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ak koppling 17"/>
          <p:cNvCxnSpPr/>
          <p:nvPr/>
        </p:nvCxnSpPr>
        <p:spPr>
          <a:xfrm>
            <a:off x="1292763" y="1028735"/>
            <a:ext cx="0" cy="4407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ak koppling 18"/>
          <p:cNvCxnSpPr/>
          <p:nvPr/>
        </p:nvCxnSpPr>
        <p:spPr>
          <a:xfrm>
            <a:off x="1292763" y="1262973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ak koppling 19"/>
          <p:cNvCxnSpPr/>
          <p:nvPr/>
        </p:nvCxnSpPr>
        <p:spPr>
          <a:xfrm>
            <a:off x="1285618" y="2270263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1767972" y="1359245"/>
            <a:ext cx="2931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IfcSlab</a:t>
            </a:r>
            <a:r>
              <a:rPr lang="sv-SE" sz="1400" dirty="0"/>
              <a:t> – Körbaneplatta (31HG--)</a:t>
            </a:r>
          </a:p>
        </p:txBody>
      </p:sp>
      <p:sp>
        <p:nvSpPr>
          <p:cNvPr id="23" name="textruta 22"/>
          <p:cNvSpPr txBox="1"/>
          <p:nvPr/>
        </p:nvSpPr>
        <p:spPr>
          <a:xfrm>
            <a:off x="1767972" y="1577012"/>
            <a:ext cx="358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IfcSlab</a:t>
            </a:r>
            <a:r>
              <a:rPr lang="sv-SE" sz="1400" dirty="0"/>
              <a:t> – Övergångskonstruktion (31HB11)</a:t>
            </a:r>
          </a:p>
        </p:txBody>
      </p:sp>
      <p:sp>
        <p:nvSpPr>
          <p:cNvPr id="24" name="textruta 23"/>
          <p:cNvSpPr txBox="1"/>
          <p:nvPr/>
        </p:nvSpPr>
        <p:spPr>
          <a:xfrm>
            <a:off x="1763693" y="1787999"/>
            <a:ext cx="2647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IfcCovering</a:t>
            </a:r>
            <a:r>
              <a:rPr lang="sv-SE" sz="1400" dirty="0"/>
              <a:t> – Tätskikt (31HF--)</a:t>
            </a:r>
          </a:p>
        </p:txBody>
      </p:sp>
      <p:cxnSp>
        <p:nvCxnSpPr>
          <p:cNvPr id="26" name="Rak koppling 25"/>
          <p:cNvCxnSpPr/>
          <p:nvPr/>
        </p:nvCxnSpPr>
        <p:spPr>
          <a:xfrm>
            <a:off x="1594367" y="1272545"/>
            <a:ext cx="0" cy="656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ak koppling 26"/>
          <p:cNvCxnSpPr/>
          <p:nvPr/>
        </p:nvCxnSpPr>
        <p:spPr>
          <a:xfrm>
            <a:off x="1594367" y="1506783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Rak koppling 27"/>
          <p:cNvCxnSpPr/>
          <p:nvPr/>
        </p:nvCxnSpPr>
        <p:spPr>
          <a:xfrm>
            <a:off x="1594366" y="1725858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ak koppling 28"/>
          <p:cNvCxnSpPr/>
          <p:nvPr/>
        </p:nvCxnSpPr>
        <p:spPr>
          <a:xfrm>
            <a:off x="1589445" y="1929187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>
            <a:off x="1767972" y="2334839"/>
            <a:ext cx="320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IfcWall</a:t>
            </a:r>
            <a:r>
              <a:rPr lang="sv-SE" sz="1400" dirty="0"/>
              <a:t> – Landfäste frontmur (12CBF-)</a:t>
            </a:r>
          </a:p>
        </p:txBody>
      </p:sp>
      <p:sp>
        <p:nvSpPr>
          <p:cNvPr id="33" name="textruta 32"/>
          <p:cNvSpPr txBox="1"/>
          <p:nvPr/>
        </p:nvSpPr>
        <p:spPr>
          <a:xfrm>
            <a:off x="1767972" y="2579361"/>
            <a:ext cx="3287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IfcWall</a:t>
            </a:r>
            <a:r>
              <a:rPr lang="sv-SE" sz="1400" dirty="0"/>
              <a:t> – Landfäste grusskifte (12CBG-)</a:t>
            </a:r>
          </a:p>
        </p:txBody>
      </p:sp>
      <p:sp>
        <p:nvSpPr>
          <p:cNvPr id="34" name="textruta 33"/>
          <p:cNvSpPr txBox="1"/>
          <p:nvPr/>
        </p:nvSpPr>
        <p:spPr>
          <a:xfrm>
            <a:off x="1767972" y="2817189"/>
            <a:ext cx="3212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IfcPlate</a:t>
            </a:r>
            <a:r>
              <a:rPr lang="sv-SE" sz="1400" dirty="0"/>
              <a:t> – Landfäste lagerpall (12CBL-)</a:t>
            </a:r>
          </a:p>
        </p:txBody>
      </p:sp>
      <p:sp>
        <p:nvSpPr>
          <p:cNvPr id="35" name="textruta 34"/>
          <p:cNvSpPr txBox="1"/>
          <p:nvPr/>
        </p:nvSpPr>
        <p:spPr>
          <a:xfrm>
            <a:off x="1767972" y="3035104"/>
            <a:ext cx="2618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IfcPlate</a:t>
            </a:r>
            <a:r>
              <a:rPr lang="sv-SE" sz="1400" dirty="0"/>
              <a:t> – Länkplatta (12CBP-)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1767972" y="3265171"/>
            <a:ext cx="2442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IfcWall</a:t>
            </a:r>
            <a:r>
              <a:rPr lang="sv-SE" sz="1400" dirty="0"/>
              <a:t> – </a:t>
            </a:r>
            <a:r>
              <a:rPr lang="sv-SE" sz="1400" dirty="0" err="1"/>
              <a:t>Vingmur</a:t>
            </a:r>
            <a:r>
              <a:rPr lang="sv-SE" sz="1400" dirty="0"/>
              <a:t> (12CBV-)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1767972" y="3484271"/>
            <a:ext cx="540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IfcColumn</a:t>
            </a:r>
            <a:r>
              <a:rPr lang="sv-SE" sz="1400" dirty="0"/>
              <a:t> – Pelare (12CC11 (Betong, material sätts på annat ställe))</a:t>
            </a:r>
          </a:p>
        </p:txBody>
      </p:sp>
      <p:sp>
        <p:nvSpPr>
          <p:cNvPr id="38" name="textruta 37"/>
          <p:cNvSpPr txBox="1"/>
          <p:nvPr/>
        </p:nvSpPr>
        <p:spPr>
          <a:xfrm>
            <a:off x="1767972" y="3701491"/>
            <a:ext cx="5864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IfcFooting</a:t>
            </a:r>
            <a:r>
              <a:rPr lang="sv-SE" sz="1400" dirty="0"/>
              <a:t> – Bottenplatta (12CD11 (Betong, material sätts på annat ställe))</a:t>
            </a:r>
          </a:p>
        </p:txBody>
      </p:sp>
      <p:sp>
        <p:nvSpPr>
          <p:cNvPr id="39" name="textruta 38"/>
          <p:cNvSpPr txBox="1"/>
          <p:nvPr/>
        </p:nvSpPr>
        <p:spPr>
          <a:xfrm>
            <a:off x="1767972" y="3924188"/>
            <a:ext cx="239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IfcBearing</a:t>
            </a:r>
            <a:r>
              <a:rPr lang="sv-SE" sz="1400" dirty="0"/>
              <a:t> – Lager (12CE--)</a:t>
            </a:r>
          </a:p>
        </p:txBody>
      </p:sp>
      <p:sp>
        <p:nvSpPr>
          <p:cNvPr id="40" name="textruta 39"/>
          <p:cNvSpPr txBox="1"/>
          <p:nvPr/>
        </p:nvSpPr>
        <p:spPr>
          <a:xfrm>
            <a:off x="1767972" y="4133187"/>
            <a:ext cx="3504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IfcBearing</a:t>
            </a:r>
            <a:r>
              <a:rPr lang="sv-SE" sz="1400" dirty="0"/>
              <a:t> – Lager undergjutning (12CE-6)</a:t>
            </a:r>
          </a:p>
        </p:txBody>
      </p:sp>
      <p:sp>
        <p:nvSpPr>
          <p:cNvPr id="41" name="textruta 40"/>
          <p:cNvSpPr txBox="1"/>
          <p:nvPr/>
        </p:nvSpPr>
        <p:spPr>
          <a:xfrm>
            <a:off x="1767972" y="4350780"/>
            <a:ext cx="5350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IfcWall</a:t>
            </a:r>
            <a:r>
              <a:rPr lang="sv-SE" sz="1400" dirty="0"/>
              <a:t> – Stödmur (12CG11 (Betong, material sätts på annat ställe))</a:t>
            </a:r>
          </a:p>
        </p:txBody>
      </p:sp>
      <p:cxnSp>
        <p:nvCxnSpPr>
          <p:cNvPr id="42" name="Rak koppling 41"/>
          <p:cNvCxnSpPr/>
          <p:nvPr/>
        </p:nvCxnSpPr>
        <p:spPr>
          <a:xfrm>
            <a:off x="1586129" y="2244367"/>
            <a:ext cx="0" cy="226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ak koppling 42"/>
          <p:cNvCxnSpPr/>
          <p:nvPr/>
        </p:nvCxnSpPr>
        <p:spPr>
          <a:xfrm>
            <a:off x="1594367" y="2478605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ak koppling 43"/>
          <p:cNvCxnSpPr/>
          <p:nvPr/>
        </p:nvCxnSpPr>
        <p:spPr>
          <a:xfrm>
            <a:off x="1594366" y="2723871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ak koppling 44"/>
          <p:cNvCxnSpPr/>
          <p:nvPr/>
        </p:nvCxnSpPr>
        <p:spPr>
          <a:xfrm>
            <a:off x="1589445" y="2962916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ak koppling 45"/>
          <p:cNvCxnSpPr/>
          <p:nvPr/>
        </p:nvCxnSpPr>
        <p:spPr>
          <a:xfrm>
            <a:off x="1589445" y="3183319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ak koppling 46"/>
          <p:cNvCxnSpPr/>
          <p:nvPr/>
        </p:nvCxnSpPr>
        <p:spPr>
          <a:xfrm>
            <a:off x="1589444" y="3409533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ak koppling 47"/>
          <p:cNvCxnSpPr/>
          <p:nvPr/>
        </p:nvCxnSpPr>
        <p:spPr>
          <a:xfrm>
            <a:off x="1592761" y="3629526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Rak koppling 48"/>
          <p:cNvCxnSpPr/>
          <p:nvPr/>
        </p:nvCxnSpPr>
        <p:spPr>
          <a:xfrm>
            <a:off x="1589445" y="3838058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ak koppling 49"/>
          <p:cNvCxnSpPr/>
          <p:nvPr/>
        </p:nvCxnSpPr>
        <p:spPr>
          <a:xfrm>
            <a:off x="1589445" y="4081321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ak koppling 50"/>
          <p:cNvCxnSpPr/>
          <p:nvPr/>
        </p:nvCxnSpPr>
        <p:spPr>
          <a:xfrm>
            <a:off x="1589444" y="4284675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ak koppling 51"/>
          <p:cNvCxnSpPr/>
          <p:nvPr/>
        </p:nvCxnSpPr>
        <p:spPr>
          <a:xfrm>
            <a:off x="1592761" y="4504668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ruta 53"/>
          <p:cNvSpPr txBox="1"/>
          <p:nvPr/>
        </p:nvSpPr>
        <p:spPr>
          <a:xfrm>
            <a:off x="1500861" y="4586012"/>
            <a:ext cx="4083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IfcFacilityPart</a:t>
            </a:r>
            <a:r>
              <a:rPr lang="sv-SE" sz="1400" b="1" dirty="0"/>
              <a:t> – Foundation (undergrund (11----))</a:t>
            </a:r>
          </a:p>
        </p:txBody>
      </p:sp>
      <p:cxnSp>
        <p:nvCxnSpPr>
          <p:cNvPr id="55" name="Rak koppling 54"/>
          <p:cNvCxnSpPr/>
          <p:nvPr/>
        </p:nvCxnSpPr>
        <p:spPr>
          <a:xfrm>
            <a:off x="1292959" y="4739900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ruta 56"/>
          <p:cNvSpPr txBox="1"/>
          <p:nvPr/>
        </p:nvSpPr>
        <p:spPr>
          <a:xfrm>
            <a:off x="1767972" y="4841849"/>
            <a:ext cx="2836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IfcPile</a:t>
            </a:r>
            <a:r>
              <a:rPr lang="sv-SE" sz="1400" dirty="0"/>
              <a:t> – Pålar (11CD11 (Betong))</a:t>
            </a:r>
          </a:p>
        </p:txBody>
      </p:sp>
      <p:sp>
        <p:nvSpPr>
          <p:cNvPr id="58" name="textruta 57"/>
          <p:cNvSpPr txBox="1"/>
          <p:nvPr/>
        </p:nvSpPr>
        <p:spPr>
          <a:xfrm>
            <a:off x="1767972" y="5059442"/>
            <a:ext cx="258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IfcPile</a:t>
            </a:r>
            <a:r>
              <a:rPr lang="sv-SE" sz="1400" dirty="0"/>
              <a:t> – Pålar (11CD34 (Stål))</a:t>
            </a:r>
          </a:p>
        </p:txBody>
      </p:sp>
      <p:cxnSp>
        <p:nvCxnSpPr>
          <p:cNvPr id="59" name="Rak koppling 58"/>
          <p:cNvCxnSpPr/>
          <p:nvPr/>
        </p:nvCxnSpPr>
        <p:spPr>
          <a:xfrm>
            <a:off x="1619924" y="4993337"/>
            <a:ext cx="289541" cy="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Rak koppling 59"/>
          <p:cNvCxnSpPr/>
          <p:nvPr/>
        </p:nvCxnSpPr>
        <p:spPr>
          <a:xfrm>
            <a:off x="1615003" y="5213330"/>
            <a:ext cx="294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Rak koppling 60"/>
          <p:cNvCxnSpPr/>
          <p:nvPr/>
        </p:nvCxnSpPr>
        <p:spPr>
          <a:xfrm>
            <a:off x="1620604" y="4722959"/>
            <a:ext cx="0" cy="490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ruta 65"/>
          <p:cNvSpPr txBox="1"/>
          <p:nvPr/>
        </p:nvSpPr>
        <p:spPr>
          <a:xfrm>
            <a:off x="1500860" y="5282760"/>
            <a:ext cx="4934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IfcFacilityPart</a:t>
            </a:r>
            <a:r>
              <a:rPr lang="sv-SE" sz="1400" b="1" dirty="0"/>
              <a:t> – Anläggningskomplettering (undergrund (….))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9031682" y="4038160"/>
            <a:ext cx="1643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/>
              <a:t>IFC Bridge</a:t>
            </a:r>
          </a:p>
        </p:txBody>
      </p:sp>
      <p:sp>
        <p:nvSpPr>
          <p:cNvPr id="53" name="textruta 52"/>
          <p:cNvSpPr txBox="1"/>
          <p:nvPr/>
        </p:nvSpPr>
        <p:spPr>
          <a:xfrm>
            <a:off x="1772924" y="5511649"/>
            <a:ext cx="188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</a:t>
            </a:r>
            <a:r>
              <a:rPr lang="sv-SE" sz="1400" dirty="0"/>
              <a:t>??? – </a:t>
            </a:r>
            <a:r>
              <a:rPr lang="sv-SE" sz="1400" dirty="0" err="1"/>
              <a:t>Mätdubb</a:t>
            </a:r>
            <a:r>
              <a:rPr lang="sv-SE" sz="1400" dirty="0"/>
              <a:t> ()</a:t>
            </a:r>
          </a:p>
        </p:txBody>
      </p:sp>
      <p:sp>
        <p:nvSpPr>
          <p:cNvPr id="56" name="textruta 55"/>
          <p:cNvSpPr txBox="1"/>
          <p:nvPr/>
        </p:nvSpPr>
        <p:spPr>
          <a:xfrm>
            <a:off x="1772924" y="5729242"/>
            <a:ext cx="1881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</a:t>
            </a:r>
            <a:r>
              <a:rPr lang="sv-SE" sz="1400" dirty="0"/>
              <a:t>??? – </a:t>
            </a:r>
            <a:r>
              <a:rPr lang="sv-SE" sz="1400" dirty="0" err="1"/>
              <a:t>EKPDubb</a:t>
            </a:r>
            <a:r>
              <a:rPr lang="sv-SE" sz="1400" dirty="0"/>
              <a:t> ()</a:t>
            </a:r>
          </a:p>
        </p:txBody>
      </p:sp>
      <p:cxnSp>
        <p:nvCxnSpPr>
          <p:cNvPr id="62" name="Rak koppling 61"/>
          <p:cNvCxnSpPr/>
          <p:nvPr/>
        </p:nvCxnSpPr>
        <p:spPr>
          <a:xfrm>
            <a:off x="1624876" y="5663137"/>
            <a:ext cx="289541" cy="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ak koppling 62"/>
          <p:cNvCxnSpPr/>
          <p:nvPr/>
        </p:nvCxnSpPr>
        <p:spPr>
          <a:xfrm>
            <a:off x="1619955" y="5883130"/>
            <a:ext cx="294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ruta 63"/>
          <p:cNvSpPr txBox="1"/>
          <p:nvPr/>
        </p:nvSpPr>
        <p:spPr>
          <a:xfrm>
            <a:off x="1780490" y="5934204"/>
            <a:ext cx="185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dirty="0" err="1"/>
              <a:t>Ifc</a:t>
            </a:r>
            <a:r>
              <a:rPr lang="sv-SE" sz="1400" dirty="0"/>
              <a:t>??? – </a:t>
            </a:r>
            <a:r>
              <a:rPr lang="sv-SE" sz="1400" dirty="0" err="1"/>
              <a:t>Loddubb</a:t>
            </a:r>
            <a:r>
              <a:rPr lang="sv-SE" sz="1400" dirty="0"/>
              <a:t> ()</a:t>
            </a:r>
          </a:p>
        </p:txBody>
      </p:sp>
      <p:cxnSp>
        <p:nvCxnSpPr>
          <p:cNvPr id="65" name="Rak koppling 64"/>
          <p:cNvCxnSpPr/>
          <p:nvPr/>
        </p:nvCxnSpPr>
        <p:spPr>
          <a:xfrm>
            <a:off x="1624071" y="6076720"/>
            <a:ext cx="294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Rak koppling 66"/>
          <p:cNvCxnSpPr/>
          <p:nvPr/>
        </p:nvCxnSpPr>
        <p:spPr>
          <a:xfrm>
            <a:off x="1281115" y="5427759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Rak koppling 67"/>
          <p:cNvCxnSpPr/>
          <p:nvPr/>
        </p:nvCxnSpPr>
        <p:spPr>
          <a:xfrm>
            <a:off x="1625940" y="5392759"/>
            <a:ext cx="0" cy="695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ruta 68"/>
          <p:cNvSpPr txBox="1"/>
          <p:nvPr/>
        </p:nvSpPr>
        <p:spPr>
          <a:xfrm>
            <a:off x="251612" y="141642"/>
            <a:ext cx="1465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sz="1400" b="1" dirty="0" err="1"/>
              <a:t>Filename.IFC</a:t>
            </a:r>
            <a:r>
              <a:rPr lang="sv-SE" sz="1400" b="1" dirty="0"/>
              <a:t> </a:t>
            </a:r>
          </a:p>
        </p:txBody>
      </p:sp>
      <p:cxnSp>
        <p:nvCxnSpPr>
          <p:cNvPr id="70" name="Rak koppling 69"/>
          <p:cNvCxnSpPr/>
          <p:nvPr/>
        </p:nvCxnSpPr>
        <p:spPr>
          <a:xfrm>
            <a:off x="388273" y="295530"/>
            <a:ext cx="0" cy="23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k koppling 71"/>
          <p:cNvCxnSpPr/>
          <p:nvPr/>
        </p:nvCxnSpPr>
        <p:spPr>
          <a:xfrm>
            <a:off x="376632" y="531842"/>
            <a:ext cx="315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11dddf-07d9-48cc-a9cd-497dcccdc5de">
      <Value>33</Value>
    </TaxCatchAll>
    <TrvUploadedDocumentTypeTaxHTField0 xmlns="eb11dddf-07d9-48cc-a9cd-497dcccdc5de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ARBETSMATERIAL</TermName>
          <TermId xmlns="http://schemas.microsoft.com/office/infopath/2007/PartnerControls">a2894791-a90f-4fd8-bd38-5426c743cb42</TermId>
        </TermInfo>
      </Terms>
    </TrvUploadedDocumentTypeTaxHTField0>
    <status xmlns="9e27e659-d0b6-401e-8c9e-d9d3de709a56">arbetsmaterial</status>
    <Dokumentdatum_x0020_NY xmlns="Trafikverket" xsi:nil="true"/>
    <M_x00f6_tesdatum xmlns="9e27e659-d0b6-401e-8c9e-d9d3de709a56" xsi:nil="true"/>
    <Skapat_x0020_av_x0020_NY xmlns="Trafikverket">Roman Hassas</Skapat_x0020_av_x0020_NY>
    <Skede_x0020_enligt_x0020_XLPM xmlns="9e27e659-d0b6-401e-8c9e-d9d3de709a56">TG0 Initiering</Skede_x0020_enligt_x0020_XLPM>
    <typ_x0020_av_x0020_dokument xmlns="9e27e659-d0b6-401e-8c9e-d9d3de709a56">Presentation</typ_x0020_av_x0020_dokument>
    <Arbetspaket xmlns="9e27e659-d0b6-401e-8c9e-d9d3de709a56">AP4-Exempeldata E4FS</Arbetspaket>
    <TRVversionNY xmlns="Trafikverket">0.2</TRVversionN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ppladdat arbetsrumsdokument" ma:contentTypeID="0x0101002EE44F411E754ABAB6EB27FC7D8442BF00FBDC29B7F7B140FA848AB6ABEF7636D9005D9C3E58862D85468F1D335A50F0942B" ma:contentTypeVersion="11" ma:contentTypeDescription="Skapa ett nytt dokument." ma:contentTypeScope="" ma:versionID="fe0a5b9b63c0777d8bf0c0930b7f9863">
  <xsd:schema xmlns:xsd="http://www.w3.org/2001/XMLSchema" xmlns:xs="http://www.w3.org/2001/XMLSchema" xmlns:p="http://schemas.microsoft.com/office/2006/metadata/properties" xmlns:ns1="Trafikverket" xmlns:ns3="eb11dddf-07d9-48cc-a9cd-497dcccdc5de" xmlns:ns4="9e27e659-d0b6-401e-8c9e-d9d3de709a56" targetNamespace="http://schemas.microsoft.com/office/2006/metadata/properties" ma:root="true" ma:fieldsID="ab9949f578fc721ee08737de7e40700c" ns1:_="" ns3:_="" ns4:_="">
    <xsd:import namespace="Trafikverket"/>
    <xsd:import namespace="eb11dddf-07d9-48cc-a9cd-497dcccdc5de"/>
    <xsd:import namespace="9e27e659-d0b6-401e-8c9e-d9d3de709a56"/>
    <xsd:element name="properties">
      <xsd:complexType>
        <xsd:sequence>
          <xsd:element name="documentManagement">
            <xsd:complexType>
              <xsd:all>
                <xsd:element ref="ns1:Skapat_x0020_av_x0020_NY"/>
                <xsd:element ref="ns1:Dokumentdatum_x0020_NY" minOccurs="0"/>
                <xsd:element ref="ns1:TRVversionNY" minOccurs="0"/>
                <xsd:element ref="ns1:TrvDocumentTemplateId" minOccurs="0"/>
                <xsd:element ref="ns1:TrvDocumentTemplateVersion" minOccurs="0"/>
                <xsd:element ref="ns3:TrvUploadedDocumentTypeTaxHTField0" minOccurs="0"/>
                <xsd:element ref="ns3:TaxCatchAll" minOccurs="0"/>
                <xsd:element ref="ns3:TaxCatchAllLabel" minOccurs="0"/>
                <xsd:element ref="ns4:Arbetspaket"/>
                <xsd:element ref="ns4:typ_x0020_av_x0020_dokument" minOccurs="0"/>
                <xsd:element ref="ns4:M_x00f6_tesdatum" minOccurs="0"/>
                <xsd:element ref="ns4:status" minOccurs="0"/>
                <xsd:element ref="ns4:Skede_x0020_enligt_x0020_XLP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Trafikverket" elementFormDefault="qualified">
    <xsd:import namespace="http://schemas.microsoft.com/office/2006/documentManagement/types"/>
    <xsd:import namespace="http://schemas.microsoft.com/office/infopath/2007/PartnerControls"/>
    <xsd:element name="Skapat_x0020_av_x0020_NY" ma:index="0" ma:displayName="Skapat av" ma:description="Namn och organisationsbeteckning för den person som skapat dokumentet." ma:internalName="TrvCreatedBy" ma:readOnly="false">
      <xsd:simpleType>
        <xsd:restriction base="dms:Text"/>
      </xsd:simpleType>
    </xsd:element>
    <xsd:element name="Dokumentdatum_x0020_NY" ma:index="2" nillable="true" ma:displayName="Dokumentdatum" ma:description="Datum för nuvarande version" ma:format="DateOnly" ma:internalName="TrvDocumentDate">
      <xsd:simpleType>
        <xsd:restriction base="dms:DateTime"/>
      </xsd:simpleType>
    </xsd:element>
    <xsd:element name="TRVversionNY" ma:index="8" nillable="true" ma:displayName="Version" ma:description="Dokumentets versionsnummer" ma:internalName="TrvVersion" ma:readOnly="true">
      <xsd:simpleType>
        <xsd:restriction base="dms:Text"/>
      </xsd:simpleType>
    </xsd:element>
    <xsd:element name="TrvDocumentTemplateId" ma:index="9" nillable="true" ma:displayName="TMALL-nummer" ma:description="Unik sträng eller nummer som identifierar dokumentmallen. Värdet sätts av respektive system." ma:internalName="TrvDocumentTemplateId" ma:readOnly="true">
      <xsd:simpleType>
        <xsd:restriction base="dms:Text"/>
      </xsd:simpleType>
    </xsd:element>
    <xsd:element name="TrvDocumentTemplateVersion" ma:index="10" nillable="true" ma:displayName="Mallversion" ma:description="Dokumentmallens versionsnummer" ma:internalName="TrvDocumentTemplateVers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11dddf-07d9-48cc-a9cd-497dcccdc5de" elementFormDefault="qualified">
    <xsd:import namespace="http://schemas.microsoft.com/office/2006/documentManagement/types"/>
    <xsd:import namespace="http://schemas.microsoft.com/office/infopath/2007/PartnerControls"/>
    <xsd:element name="TrvUploadedDocumentTypeTaxHTField0" ma:index="13" nillable="true" ma:taxonomy="true" ma:internalName="TrvUploadedDocumentTypeTaxHTField0" ma:taxonomyFieldName="TrvUploadedDocumentType" ma:displayName="Dokumenttyp för uppladdade dokument" ma:readOnly="false" ma:default="33;#ARBETSMATERIAL|a2894791-a90f-4fd8-bd38-5426c743cb42" ma:fieldId="{eb96df49-af7b-4885-ae87-85b965eb0ad2}" ma:sspId="186cccb1-9fab-4187-b54f-d2fc3705fc8a" ma:termSetId="152f56a5-fdb2-4180-8a6e-79ef00400bc3" ma:anchorId="238613c4-8162-47c5-b0c8-3db178651ae8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3644ebc1-6094-4a17-aed7-8437fadd308b}" ma:internalName="TaxCatchAll" ma:showField="CatchAllData" ma:web="eb11dddf-07d9-48cc-a9cd-497dcccdc5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3644ebc1-6094-4a17-aed7-8437fadd308b}" ma:internalName="TaxCatchAllLabel" ma:readOnly="true" ma:showField="CatchAllDataLabel" ma:web="eb11dddf-07d9-48cc-a9cd-497dcccdc5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7e659-d0b6-401e-8c9e-d9d3de709a56" elementFormDefault="qualified">
    <xsd:import namespace="http://schemas.microsoft.com/office/2006/documentManagement/types"/>
    <xsd:import namespace="http://schemas.microsoft.com/office/infopath/2007/PartnerControls"/>
    <xsd:element name="Arbetspaket" ma:index="17" ma:displayName="Arbetspaket" ma:format="RadioButtons" ma:internalName="Arbetspaket">
      <xsd:simpleType>
        <xsd:restriction base="dms:Choice">
          <xsd:enumeration value="AP0-Projektstyrning och planering"/>
          <xsd:enumeration value="AP1-Interna och externa regelverk"/>
          <xsd:enumeration value="AP2-Digitala modeller i förvaltning"/>
          <xsd:enumeration value="AP3-Standarder och format"/>
          <xsd:enumeration value="AP4-Exempeldata E4FS"/>
          <xsd:enumeration value="AP5-IT-stöd för modelleveranser"/>
          <xsd:enumeration value="AP6-Krav på strukturerade förvaltningsdata"/>
          <xsd:enumeration value="AP7-Långtidsbevarande"/>
          <xsd:enumeration value="AP8-Option Ostlänken exempeldata och process"/>
          <xsd:enumeration value="Övrigt"/>
        </xsd:restriction>
      </xsd:simpleType>
    </xsd:element>
    <xsd:element name="typ_x0020_av_x0020_dokument" ma:index="18" nillable="true" ma:displayName="typ av dokument" ma:format="Dropdown" ma:internalName="typ_x0020_av_x0020_dokument">
      <xsd:simpleType>
        <xsd:union memberTypes="dms:Text">
          <xsd:simpleType>
            <xsd:restriction base="dms:Choice">
              <xsd:enumeration value="Dokument / Rapport"/>
              <xsd:enumeration value="Minnesanteckningar"/>
              <xsd:enumeration value="Agenda"/>
              <xsd:enumeration value="Presentation"/>
              <xsd:enumeration value="Input / indata / Annat"/>
              <xsd:enumeration value="Kalkylark / Excell"/>
              <xsd:enumeration value="CAD filer"/>
              <xsd:enumeration value="Tid- /Ekonomi- /Resurs- plan"/>
            </xsd:restriction>
          </xsd:simpleType>
        </xsd:union>
      </xsd:simpleType>
    </xsd:element>
    <xsd:element name="M_x00f6_tesdatum" ma:index="19" nillable="true" ma:displayName="Mötesdatum" ma:description="ÅÅÅÅ-MM-DD" ma:internalName="M_x00f6_tesdatum">
      <xsd:simpleType>
        <xsd:restriction base="dms:Text">
          <xsd:maxLength value="30"/>
        </xsd:restriction>
      </xsd:simpleType>
    </xsd:element>
    <xsd:element name="status" ma:index="20" nillable="true" ma:displayName="status" ma:default="arbetsmaterial" ma:format="RadioButtons" ma:internalName="status">
      <xsd:simpleType>
        <xsd:restriction base="dms:Choice">
          <xsd:enumeration value="arbetsmaterial"/>
          <xsd:enumeration value="publicerat / fastställt"/>
          <xsd:enumeration value="utgått / ersatt"/>
        </xsd:restriction>
      </xsd:simpleType>
    </xsd:element>
    <xsd:element name="Skede_x0020_enligt_x0020_XLPM" ma:index="21" nillable="true" ma:displayName="Skede enligt XLPM" ma:default="TG3 Etablering" ma:format="RadioButtons" ma:internalName="Skede_x0020_enligt_x0020_XLPM">
      <xsd:simpleType>
        <xsd:restriction base="dms:Choice">
          <xsd:enumeration value="TG0 Initiering"/>
          <xsd:enumeration value="TG1 Analys"/>
          <xsd:enumeration value="TG2 Planering"/>
          <xsd:enumeration value="TG3 Etablering"/>
          <xsd:enumeration value="TG4 Realisering"/>
          <xsd:enumeration value="TG5 Överlämning / Avslu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Innehållstyp"/>
        <xsd:element ref="dc:title" maxOccurs="1" ma:index="1" ma:displayName="Dokument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F6FCCC7E-BE4E-40F0-9EA7-4386EDA0C1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595896-9353-482A-A13D-B8E1147BE178}">
  <ds:schemaRefs>
    <ds:schemaRef ds:uri="http://schemas.microsoft.com/office/2006/documentManagement/types"/>
    <ds:schemaRef ds:uri="http://purl.org/dc/dcmitype/"/>
    <ds:schemaRef ds:uri="Trafikverket"/>
    <ds:schemaRef ds:uri="http://purl.org/dc/elements/1.1/"/>
    <ds:schemaRef ds:uri="http://schemas.microsoft.com/office/infopath/2007/PartnerControls"/>
    <ds:schemaRef ds:uri="http://schemas.microsoft.com/office/2006/metadata/properties"/>
    <ds:schemaRef ds:uri="eb11dddf-07d9-48cc-a9cd-497dcccdc5de"/>
    <ds:schemaRef ds:uri="http://schemas.openxmlformats.org/package/2006/metadata/core-properties"/>
    <ds:schemaRef ds:uri="9e27e659-d0b6-401e-8c9e-d9d3de709a56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0455B10-462E-42F6-9F22-33DF35CA53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Trafikverket"/>
    <ds:schemaRef ds:uri="eb11dddf-07d9-48cc-a9cd-497dcccdc5de"/>
    <ds:schemaRef ds:uri="9e27e659-d0b6-401e-8c9e-d9d3de709a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B9A6E9B-305D-4955-A403-67F13FACE76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Office-tema</vt:lpstr>
      <vt:lpstr>PowerPoint-Präsentation</vt:lpstr>
    </vt:vector>
  </TitlesOfParts>
  <Company>Trafikverket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IFC-struktur - Bro</dc:title>
  <dc:creator>Hassas Roman, PRfsp Konsult</dc:creator>
  <cp:lastModifiedBy>Stefan Markic</cp:lastModifiedBy>
  <cp:revision>25</cp:revision>
  <dcterms:created xsi:type="dcterms:W3CDTF">2020-06-16T11:40:10Z</dcterms:created>
  <dcterms:modified xsi:type="dcterms:W3CDTF">2020-11-11T08:50:35Z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0x0101002EE44F411E754ABAB6EB27FC7D8442BF00FBDC29B7F7B140FA848AB6ABEF7636D9005D9C3E58862D85468F1D335A50F0942B</vt:lpwstr>
  </property>
  <property fmtid="{D5CDD505-2E9C-101B-9397-08002B2CF9AE}" pid="3" name="TrvUploadedDocumentType">
    <vt:lpwstr>33;#ARBETSMATERIAL|a2894791-a90f-4fd8-bd38-5426c743cb42</vt:lpwstr>
  </property>
  <property fmtid="{D5CDD505-2E9C-101B-9397-08002B2CF9AE}" pid="4" name="TrvDocumentType">
    <vt:lpwstr>33;#ARBETSMATERIAL|a2894791-a90f-4fd8-bd38-5426c743cb42</vt:lpwstr>
  </property>
  <property fmtid="{D5CDD505-2E9C-101B-9397-08002B2CF9AE}" pid="5" name="TrvDocumentTypeTaxHTField0">
    <vt:lpwstr>ARBETSMATERIAL|a2894791-a90f-4fd8-bd38-5426c743cb42</vt:lpwstr>
  </property>
</Properties>
</file>