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5145" autoAdjust="0"/>
  </p:normalViewPr>
  <p:slideViewPr>
    <p:cSldViewPr snapToGrid="0" snapToObjects="1">
      <p:cViewPr varScale="1">
        <p:scale>
          <a:sx n="86" d="100"/>
          <a:sy n="86" d="100"/>
        </p:scale>
        <p:origin x="7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7ED3CE-B60E-46BD-9674-B61A1163ABCA}"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9C7525AF-4431-4602-B8DE-22C138961AD8}">
      <dgm:prSet/>
      <dgm:spPr/>
      <dgm:t>
        <a:bodyPr/>
        <a:lstStyle/>
        <a:p>
          <a:pPr>
            <a:lnSpc>
              <a:spcPct val="100000"/>
            </a:lnSpc>
          </a:pPr>
          <a:r>
            <a:rPr lang="en-US"/>
            <a:t>Upslope Brewing Company Boulder, Colorado produces beer with alcohol content at 0.128 which is the highest alcohol content among all types of beers. The name of the beer is “Lee Hill Series”. Surely you will be on top of the hill.</a:t>
          </a:r>
        </a:p>
      </dgm:t>
    </dgm:pt>
    <dgm:pt modelId="{A47ECD3D-BFE1-4526-A9F3-CD92F9EFA0EC}" type="parTrans" cxnId="{5C70AF28-D1B6-43B5-8BB1-1D44E86879FD}">
      <dgm:prSet/>
      <dgm:spPr/>
      <dgm:t>
        <a:bodyPr/>
        <a:lstStyle/>
        <a:p>
          <a:endParaRPr lang="en-US"/>
        </a:p>
      </dgm:t>
    </dgm:pt>
    <dgm:pt modelId="{F61745C8-38F9-44A1-A0A1-AA885DC9A66F}" type="sibTrans" cxnId="{5C70AF28-D1B6-43B5-8BB1-1D44E86879FD}">
      <dgm:prSet/>
      <dgm:spPr/>
      <dgm:t>
        <a:bodyPr/>
        <a:lstStyle/>
        <a:p>
          <a:endParaRPr lang="en-US"/>
        </a:p>
      </dgm:t>
    </dgm:pt>
    <dgm:pt modelId="{74504816-591D-4F1E-A75E-3EE9AE67981D}">
      <dgm:prSet/>
      <dgm:spPr/>
      <dgm:t>
        <a:bodyPr/>
        <a:lstStyle/>
        <a:p>
          <a:pPr>
            <a:lnSpc>
              <a:spcPct val="100000"/>
            </a:lnSpc>
          </a:pPr>
          <a:r>
            <a:rPr lang="en-US"/>
            <a:t>Astoria Brewing Company  in the city of Astoria , Oregon produces beer with IBU value of 138 which has the highest bitter score among all the beers. It has be aptly named as “Bitter Bitch Imperial”. </a:t>
          </a:r>
        </a:p>
      </dgm:t>
    </dgm:pt>
    <dgm:pt modelId="{85B4C4F7-8820-4995-9A60-44C36E361284}" type="parTrans" cxnId="{AF26F081-75D7-4BFC-AB0A-BC4C60DC04F3}">
      <dgm:prSet/>
      <dgm:spPr/>
      <dgm:t>
        <a:bodyPr/>
        <a:lstStyle/>
        <a:p>
          <a:endParaRPr lang="en-US"/>
        </a:p>
      </dgm:t>
    </dgm:pt>
    <dgm:pt modelId="{6F37686A-9A51-42F2-836A-B124B80FA773}" type="sibTrans" cxnId="{AF26F081-75D7-4BFC-AB0A-BC4C60DC04F3}">
      <dgm:prSet/>
      <dgm:spPr/>
      <dgm:t>
        <a:bodyPr/>
        <a:lstStyle/>
        <a:p>
          <a:endParaRPr lang="en-US"/>
        </a:p>
      </dgm:t>
    </dgm:pt>
    <dgm:pt modelId="{014B8E92-FAE1-4D91-AF54-4C263617DA44}" type="pres">
      <dgm:prSet presAssocID="{9E7ED3CE-B60E-46BD-9674-B61A1163ABCA}" presName="hierChild1" presStyleCnt="0">
        <dgm:presLayoutVars>
          <dgm:chPref val="1"/>
          <dgm:dir/>
          <dgm:animOne val="branch"/>
          <dgm:animLvl val="lvl"/>
          <dgm:resizeHandles/>
        </dgm:presLayoutVars>
      </dgm:prSet>
      <dgm:spPr/>
    </dgm:pt>
    <dgm:pt modelId="{3D721CE6-EC4E-4C95-97CE-60FF1AEB44B7}" type="pres">
      <dgm:prSet presAssocID="{9C7525AF-4431-4602-B8DE-22C138961AD8}" presName="hierRoot1" presStyleCnt="0"/>
      <dgm:spPr/>
    </dgm:pt>
    <dgm:pt modelId="{29DEAE16-EDE7-4A2C-84C4-48BFD7EC1F02}" type="pres">
      <dgm:prSet presAssocID="{9C7525AF-4431-4602-B8DE-22C138961AD8}" presName="composite" presStyleCnt="0"/>
      <dgm:spPr/>
    </dgm:pt>
    <dgm:pt modelId="{EE841DFC-DB28-4494-A541-AEA0DB4CD1B4}" type="pres">
      <dgm:prSet presAssocID="{9C7525AF-4431-4602-B8DE-22C138961AD8}" presName="background" presStyleLbl="node0" presStyleIdx="0" presStyleCnt="2"/>
      <dgm:spPr/>
    </dgm:pt>
    <dgm:pt modelId="{F2191E18-2F95-400D-9EA2-B27DD6D49AA4}" type="pres">
      <dgm:prSet presAssocID="{9C7525AF-4431-4602-B8DE-22C138961AD8}" presName="text" presStyleLbl="fgAcc0" presStyleIdx="0" presStyleCnt="2">
        <dgm:presLayoutVars>
          <dgm:chPref val="3"/>
        </dgm:presLayoutVars>
      </dgm:prSet>
      <dgm:spPr/>
    </dgm:pt>
    <dgm:pt modelId="{5C19148B-CCBA-438E-820E-1B58A4CCBBCF}" type="pres">
      <dgm:prSet presAssocID="{9C7525AF-4431-4602-B8DE-22C138961AD8}" presName="hierChild2" presStyleCnt="0"/>
      <dgm:spPr/>
    </dgm:pt>
    <dgm:pt modelId="{28EFB1AD-9A46-4A45-B16B-6F7DC1444572}" type="pres">
      <dgm:prSet presAssocID="{74504816-591D-4F1E-A75E-3EE9AE67981D}" presName="hierRoot1" presStyleCnt="0"/>
      <dgm:spPr/>
    </dgm:pt>
    <dgm:pt modelId="{E5844E0B-3D6A-43EC-BA43-DDF1939BA56D}" type="pres">
      <dgm:prSet presAssocID="{74504816-591D-4F1E-A75E-3EE9AE67981D}" presName="composite" presStyleCnt="0"/>
      <dgm:spPr/>
    </dgm:pt>
    <dgm:pt modelId="{F6B455DF-AC8C-40E0-A805-C30264434606}" type="pres">
      <dgm:prSet presAssocID="{74504816-591D-4F1E-A75E-3EE9AE67981D}" presName="background" presStyleLbl="node0" presStyleIdx="1" presStyleCnt="2"/>
      <dgm:spPr/>
    </dgm:pt>
    <dgm:pt modelId="{91937B71-19F6-46F5-AAD9-04E0AC89F937}" type="pres">
      <dgm:prSet presAssocID="{74504816-591D-4F1E-A75E-3EE9AE67981D}" presName="text" presStyleLbl="fgAcc0" presStyleIdx="1" presStyleCnt="2">
        <dgm:presLayoutVars>
          <dgm:chPref val="3"/>
        </dgm:presLayoutVars>
      </dgm:prSet>
      <dgm:spPr/>
    </dgm:pt>
    <dgm:pt modelId="{E03498B5-ACB4-4CDF-A6E9-C6EFE69B156E}" type="pres">
      <dgm:prSet presAssocID="{74504816-591D-4F1E-A75E-3EE9AE67981D}" presName="hierChild2" presStyleCnt="0"/>
      <dgm:spPr/>
    </dgm:pt>
  </dgm:ptLst>
  <dgm:cxnLst>
    <dgm:cxn modelId="{5C70AF28-D1B6-43B5-8BB1-1D44E86879FD}" srcId="{9E7ED3CE-B60E-46BD-9674-B61A1163ABCA}" destId="{9C7525AF-4431-4602-B8DE-22C138961AD8}" srcOrd="0" destOrd="0" parTransId="{A47ECD3D-BFE1-4526-A9F3-CD92F9EFA0EC}" sibTransId="{F61745C8-38F9-44A1-A0A1-AA885DC9A66F}"/>
    <dgm:cxn modelId="{BD321C69-9348-4C9B-90C5-9366F794E65A}" type="presOf" srcId="{9E7ED3CE-B60E-46BD-9674-B61A1163ABCA}" destId="{014B8E92-FAE1-4D91-AF54-4C263617DA44}" srcOrd="0" destOrd="0" presId="urn:microsoft.com/office/officeart/2005/8/layout/hierarchy1"/>
    <dgm:cxn modelId="{AF26F081-75D7-4BFC-AB0A-BC4C60DC04F3}" srcId="{9E7ED3CE-B60E-46BD-9674-B61A1163ABCA}" destId="{74504816-591D-4F1E-A75E-3EE9AE67981D}" srcOrd="1" destOrd="0" parTransId="{85B4C4F7-8820-4995-9A60-44C36E361284}" sibTransId="{6F37686A-9A51-42F2-836A-B124B80FA773}"/>
    <dgm:cxn modelId="{A53E4CAA-A340-4BD6-A61E-4BA2409A33F9}" type="presOf" srcId="{9C7525AF-4431-4602-B8DE-22C138961AD8}" destId="{F2191E18-2F95-400D-9EA2-B27DD6D49AA4}" srcOrd="0" destOrd="0" presId="urn:microsoft.com/office/officeart/2005/8/layout/hierarchy1"/>
    <dgm:cxn modelId="{93E22BAB-6C89-4D5F-BC83-766F53DDD1FB}" type="presOf" srcId="{74504816-591D-4F1E-A75E-3EE9AE67981D}" destId="{91937B71-19F6-46F5-AAD9-04E0AC89F937}" srcOrd="0" destOrd="0" presId="urn:microsoft.com/office/officeart/2005/8/layout/hierarchy1"/>
    <dgm:cxn modelId="{9D3B1E49-0479-4F1F-96EE-9E4B57A62B8B}" type="presParOf" srcId="{014B8E92-FAE1-4D91-AF54-4C263617DA44}" destId="{3D721CE6-EC4E-4C95-97CE-60FF1AEB44B7}" srcOrd="0" destOrd="0" presId="urn:microsoft.com/office/officeart/2005/8/layout/hierarchy1"/>
    <dgm:cxn modelId="{2962F2C4-37B1-432E-8354-0A523384D50B}" type="presParOf" srcId="{3D721CE6-EC4E-4C95-97CE-60FF1AEB44B7}" destId="{29DEAE16-EDE7-4A2C-84C4-48BFD7EC1F02}" srcOrd="0" destOrd="0" presId="urn:microsoft.com/office/officeart/2005/8/layout/hierarchy1"/>
    <dgm:cxn modelId="{A891C5AB-002D-4EE0-BB06-8BCF8746CD9A}" type="presParOf" srcId="{29DEAE16-EDE7-4A2C-84C4-48BFD7EC1F02}" destId="{EE841DFC-DB28-4494-A541-AEA0DB4CD1B4}" srcOrd="0" destOrd="0" presId="urn:microsoft.com/office/officeart/2005/8/layout/hierarchy1"/>
    <dgm:cxn modelId="{776753C9-AF54-4154-9578-80B21F7E021D}" type="presParOf" srcId="{29DEAE16-EDE7-4A2C-84C4-48BFD7EC1F02}" destId="{F2191E18-2F95-400D-9EA2-B27DD6D49AA4}" srcOrd="1" destOrd="0" presId="urn:microsoft.com/office/officeart/2005/8/layout/hierarchy1"/>
    <dgm:cxn modelId="{17E7D744-2CCA-47F0-A381-0C8E3D2EED63}" type="presParOf" srcId="{3D721CE6-EC4E-4C95-97CE-60FF1AEB44B7}" destId="{5C19148B-CCBA-438E-820E-1B58A4CCBBCF}" srcOrd="1" destOrd="0" presId="urn:microsoft.com/office/officeart/2005/8/layout/hierarchy1"/>
    <dgm:cxn modelId="{CAED7818-7E02-41B5-8901-0EEA1FD39767}" type="presParOf" srcId="{014B8E92-FAE1-4D91-AF54-4C263617DA44}" destId="{28EFB1AD-9A46-4A45-B16B-6F7DC1444572}" srcOrd="1" destOrd="0" presId="urn:microsoft.com/office/officeart/2005/8/layout/hierarchy1"/>
    <dgm:cxn modelId="{59E539E9-53C7-4012-A580-A9A920C87D68}" type="presParOf" srcId="{28EFB1AD-9A46-4A45-B16B-6F7DC1444572}" destId="{E5844E0B-3D6A-43EC-BA43-DDF1939BA56D}" srcOrd="0" destOrd="0" presId="urn:microsoft.com/office/officeart/2005/8/layout/hierarchy1"/>
    <dgm:cxn modelId="{FEF70D29-3231-444E-BD70-EA7EDE206F84}" type="presParOf" srcId="{E5844E0B-3D6A-43EC-BA43-DDF1939BA56D}" destId="{F6B455DF-AC8C-40E0-A805-C30264434606}" srcOrd="0" destOrd="0" presId="urn:microsoft.com/office/officeart/2005/8/layout/hierarchy1"/>
    <dgm:cxn modelId="{810705A1-D830-440A-A3A5-EC7C73BC5A5D}" type="presParOf" srcId="{E5844E0B-3D6A-43EC-BA43-DDF1939BA56D}" destId="{91937B71-19F6-46F5-AAD9-04E0AC89F937}" srcOrd="1" destOrd="0" presId="urn:microsoft.com/office/officeart/2005/8/layout/hierarchy1"/>
    <dgm:cxn modelId="{D7045DBB-A03C-45F4-AC87-66BF9ACC58AF}" type="presParOf" srcId="{28EFB1AD-9A46-4A45-B16B-6F7DC1444572}" destId="{E03498B5-ACB4-4CDF-A6E9-C6EFE69B156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841DFC-DB28-4494-A541-AEA0DB4CD1B4}">
      <dsp:nvSpPr>
        <dsp:cNvPr id="0" name=""/>
        <dsp:cNvSpPr/>
      </dsp:nvSpPr>
      <dsp:spPr>
        <a:xfrm>
          <a:off x="130938"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191E18-2F95-400D-9EA2-B27DD6D49AA4}">
      <dsp:nvSpPr>
        <dsp:cNvPr id="0" name=""/>
        <dsp:cNvSpPr/>
      </dsp:nvSpPr>
      <dsp:spPr>
        <a:xfrm>
          <a:off x="600342"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en-US" sz="2100" kern="1200"/>
            <a:t>Upslope Brewing Company Boulder, Colorado produces beer with alcohol content at 0.128 which is the highest alcohol content among all types of beers. The name of the beer is “Lee Hill Series”. Surely you will be on top of the hill.</a:t>
          </a:r>
        </a:p>
      </dsp:txBody>
      <dsp:txXfrm>
        <a:off x="678914" y="525899"/>
        <a:ext cx="4067491" cy="2525499"/>
      </dsp:txXfrm>
    </dsp:sp>
    <dsp:sp modelId="{F6B455DF-AC8C-40E0-A805-C30264434606}">
      <dsp:nvSpPr>
        <dsp:cNvPr id="0" name=""/>
        <dsp:cNvSpPr/>
      </dsp:nvSpPr>
      <dsp:spPr>
        <a:xfrm>
          <a:off x="5294381" y="1393"/>
          <a:ext cx="4224635" cy="268264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937B71-19F6-46F5-AAD9-04E0AC89F937}">
      <dsp:nvSpPr>
        <dsp:cNvPr id="0" name=""/>
        <dsp:cNvSpPr/>
      </dsp:nvSpPr>
      <dsp:spPr>
        <a:xfrm>
          <a:off x="5763785" y="447327"/>
          <a:ext cx="4224635" cy="2682643"/>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en-US" sz="2100" kern="1200"/>
            <a:t>Astoria Brewing Company  in the city of Astoria , Oregon produces beer with IBU value of 138 which has the highest bitter score among all the beers. It has be aptly named as “Bitter Bitch Imperial”. </a:t>
          </a:r>
        </a:p>
      </dsp:txBody>
      <dsp:txXfrm>
        <a:off x="5842357" y="525899"/>
        <a:ext cx="4067491" cy="25254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4C72C1-0CF8-4C9D-A8F5-B32037085641}" type="datetimeFigureOut">
              <a:rPr lang="en-US" smtClean="0"/>
              <a:t>6/23/2019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8D4B9-CB16-4F07-AB78-8C1A0B5F7AD6}" type="slidenum">
              <a:rPr lang="en-US" smtClean="0"/>
              <a:t>‹#›</a:t>
            </a:fld>
            <a:endParaRPr lang="en-US"/>
          </a:p>
        </p:txBody>
      </p:sp>
    </p:spTree>
    <p:extLst>
      <p:ext uri="{BB962C8B-B14F-4D97-AF65-F5344CB8AC3E}">
        <p14:creationId xmlns:p14="http://schemas.microsoft.com/office/powerpoint/2010/main" val="332711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https://www.craftbeerjoe.com/craft-beer-styles/hoppy-vs-bitter/</a:t>
            </a:r>
          </a:p>
          <a:p>
            <a:endParaRPr lang="en-US" dirty="0"/>
          </a:p>
          <a:p>
            <a:r>
              <a:rPr lang="en-US" dirty="0"/>
              <a:t>IBU - It measures the </a:t>
            </a:r>
            <a:r>
              <a:rPr lang="en-US" dirty="0" err="1"/>
              <a:t>isohumulone</a:t>
            </a:r>
            <a:r>
              <a:rPr lang="en-US" dirty="0"/>
              <a:t> in a beer – this is an acid imparted from the hops.</a:t>
            </a:r>
          </a:p>
        </p:txBody>
      </p:sp>
      <p:sp>
        <p:nvSpPr>
          <p:cNvPr id="4" name="Slide Number Placeholder 3"/>
          <p:cNvSpPr>
            <a:spLocks noGrp="1"/>
          </p:cNvSpPr>
          <p:nvPr>
            <p:ph type="sldNum" sz="quarter" idx="5"/>
          </p:nvPr>
        </p:nvSpPr>
        <p:spPr/>
        <p:txBody>
          <a:bodyPr/>
          <a:lstStyle/>
          <a:p>
            <a:fld id="{F268D4B9-CB16-4F07-AB78-8C1A0B5F7AD6}" type="slidenum">
              <a:rPr lang="en-US" smtClean="0"/>
              <a:t>2</a:t>
            </a:fld>
            <a:endParaRPr lang="en-US"/>
          </a:p>
        </p:txBody>
      </p:sp>
    </p:spTree>
    <p:extLst>
      <p:ext uri="{BB962C8B-B14F-4D97-AF65-F5344CB8AC3E}">
        <p14:creationId xmlns:p14="http://schemas.microsoft.com/office/powerpoint/2010/main" val="4041747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malts can balance out the effect of IBU. Should consider Relative &amp; Perceived Bitterness. More malts generally mean a higher ABV. No data for SD.</a:t>
            </a:r>
          </a:p>
        </p:txBody>
      </p:sp>
      <p:sp>
        <p:nvSpPr>
          <p:cNvPr id="4" name="Slide Number Placeholder 3"/>
          <p:cNvSpPr>
            <a:spLocks noGrp="1"/>
          </p:cNvSpPr>
          <p:nvPr>
            <p:ph type="sldNum" sz="quarter" idx="5"/>
          </p:nvPr>
        </p:nvSpPr>
        <p:spPr/>
        <p:txBody>
          <a:bodyPr/>
          <a:lstStyle/>
          <a:p>
            <a:fld id="{F268D4B9-CB16-4F07-AB78-8C1A0B5F7AD6}" type="slidenum">
              <a:rPr lang="en-US" smtClean="0"/>
              <a:t>5</a:t>
            </a:fld>
            <a:endParaRPr lang="en-US"/>
          </a:p>
        </p:txBody>
      </p:sp>
    </p:spTree>
    <p:extLst>
      <p:ext uri="{BB962C8B-B14F-4D97-AF65-F5344CB8AC3E}">
        <p14:creationId xmlns:p14="http://schemas.microsoft.com/office/powerpoint/2010/main" val="4126011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Beer named Bourbon Barrel Batch 666: Sympathy for the Devil has highest alcohol content at 0.099 and IBV value at 36</a:t>
            </a:r>
          </a:p>
        </p:txBody>
      </p:sp>
      <p:sp>
        <p:nvSpPr>
          <p:cNvPr id="4" name="Slide Number Placeholder 3"/>
          <p:cNvSpPr>
            <a:spLocks noGrp="1"/>
          </p:cNvSpPr>
          <p:nvPr>
            <p:ph type="sldNum" sz="quarter" idx="5"/>
          </p:nvPr>
        </p:nvSpPr>
        <p:spPr/>
        <p:txBody>
          <a:bodyPr/>
          <a:lstStyle/>
          <a:p>
            <a:fld id="{F268D4B9-CB16-4F07-AB78-8C1A0B5F7AD6}" type="slidenum">
              <a:rPr lang="en-US" smtClean="0"/>
              <a:t>8</a:t>
            </a:fld>
            <a:endParaRPr lang="en-US"/>
          </a:p>
        </p:txBody>
      </p:sp>
    </p:spTree>
    <p:extLst>
      <p:ext uri="{BB962C8B-B14F-4D97-AF65-F5344CB8AC3E}">
        <p14:creationId xmlns:p14="http://schemas.microsoft.com/office/powerpoint/2010/main" val="23947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C3865-87DB-C646-A34A-6C3BBA4980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54B9B1-89AD-1F46-BB58-32047B23D3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C3E24C-6EE0-7943-AACC-84555E517DD5}"/>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5" name="Footer Placeholder 4">
            <a:extLst>
              <a:ext uri="{FF2B5EF4-FFF2-40B4-BE49-F238E27FC236}">
                <a16:creationId xmlns:a16="http://schemas.microsoft.com/office/drawing/2014/main" id="{5E882007-7469-D749-BA82-B0FC7D722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119A98-67F0-8D4C-9FB1-1415C3E3EA10}"/>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3863582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73A03-0021-8044-9F03-676AEDF7B5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9875DB-E231-E74C-8EC1-A2632923C1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C6907-A511-CD40-B975-3FF30B338910}"/>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5" name="Footer Placeholder 4">
            <a:extLst>
              <a:ext uri="{FF2B5EF4-FFF2-40B4-BE49-F238E27FC236}">
                <a16:creationId xmlns:a16="http://schemas.microsoft.com/office/drawing/2014/main" id="{1A93C275-671E-D641-82A8-ECC2DE944C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DACC3-3FE0-E44C-A6D8-8CAA66D94299}"/>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1743751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2B1D2D-9C91-7441-80E9-96A4643BA6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F89DAE-E9F0-C243-BA98-776F17C0C8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1FEEEE-9F4D-3445-8A3D-0A00A263473F}"/>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5" name="Footer Placeholder 4">
            <a:extLst>
              <a:ext uri="{FF2B5EF4-FFF2-40B4-BE49-F238E27FC236}">
                <a16:creationId xmlns:a16="http://schemas.microsoft.com/office/drawing/2014/main" id="{3AD9A7CD-8412-C546-90F6-29C43237C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781D36-D358-EF45-8E36-5069CF7D9E7E}"/>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298604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09B7-F208-3E48-8007-116B122F99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9E07F4-0C6B-1D4D-9E8A-3B5C0250D5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A76E7A-E43D-EE47-BB9B-D48C0A868E2B}"/>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5" name="Footer Placeholder 4">
            <a:extLst>
              <a:ext uri="{FF2B5EF4-FFF2-40B4-BE49-F238E27FC236}">
                <a16:creationId xmlns:a16="http://schemas.microsoft.com/office/drawing/2014/main" id="{6345FB81-5BEF-6149-9B94-8D8EF093A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19796-B5EF-4541-A6E1-3B2DACA6B24B}"/>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424310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498D-126F-CA4E-A87E-31F3AF9879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27B976-D3A4-B34B-B102-7483D35635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F8EE46-DCB9-2340-8185-6DC54F9D44A7}"/>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5" name="Footer Placeholder 4">
            <a:extLst>
              <a:ext uri="{FF2B5EF4-FFF2-40B4-BE49-F238E27FC236}">
                <a16:creationId xmlns:a16="http://schemas.microsoft.com/office/drawing/2014/main" id="{49B50448-9CFB-464F-99E2-0EE0BE490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419319-B06F-3D44-B688-5B25D19EB18D}"/>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34408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7D18-4E64-964F-B623-197B9DBA31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8450AE-E197-8C44-A1AC-7B4A3DD1C9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6E2B18-D39C-6746-86B6-98FB3A313C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EF8314-91F0-7144-8E30-3BBC9DCAAFDB}"/>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6" name="Footer Placeholder 5">
            <a:extLst>
              <a:ext uri="{FF2B5EF4-FFF2-40B4-BE49-F238E27FC236}">
                <a16:creationId xmlns:a16="http://schemas.microsoft.com/office/drawing/2014/main" id="{B6096014-4BBF-4D43-9203-B2B7D31075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B8CCE-B32B-A34E-9F94-D61697C78B27}"/>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321982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BBB8-5561-EE40-A590-F0BE324AF9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736B25-613E-A442-8AF1-0BA152AB90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CAEB23-590B-2C4B-A48B-5B97B2BDEE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8BD113-9ED4-9144-95B2-B34872968F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C8FC71-C60A-6549-93DB-E2AD8A4A31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1196-4A1B-BB4A-B231-C67644013581}"/>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8" name="Footer Placeholder 7">
            <a:extLst>
              <a:ext uri="{FF2B5EF4-FFF2-40B4-BE49-F238E27FC236}">
                <a16:creationId xmlns:a16="http://schemas.microsoft.com/office/drawing/2014/main" id="{C0B8AB27-D012-2243-B1AD-00046468CE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063D64-FE66-5E4D-91DD-E38EC7CECB15}"/>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3084295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1AF8-7C1F-6841-B23A-87FA6E090C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8322AD-8554-F344-BA02-C313F3225899}"/>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4" name="Footer Placeholder 3">
            <a:extLst>
              <a:ext uri="{FF2B5EF4-FFF2-40B4-BE49-F238E27FC236}">
                <a16:creationId xmlns:a16="http://schemas.microsoft.com/office/drawing/2014/main" id="{2DD123CF-D380-B845-B576-5C1238181E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302E18-73C2-B84A-8396-85B6DD4F229B}"/>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2502411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BEBC4D-A7C0-E447-8F77-F312DFD35CC1}"/>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3" name="Footer Placeholder 2">
            <a:extLst>
              <a:ext uri="{FF2B5EF4-FFF2-40B4-BE49-F238E27FC236}">
                <a16:creationId xmlns:a16="http://schemas.microsoft.com/office/drawing/2014/main" id="{C31DC413-9488-E946-BEB1-A614B663FA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A829AB-5394-6441-8B62-2E2CD92FD7E3}"/>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795654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005DD-1BD7-7143-AFF9-CB9CEC12B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633205-CE7C-DB42-AB80-29B6B9121E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1B0829-6013-2544-972F-9D6B00536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92DE96-38E5-5444-9E10-FE384D3AD7C1}"/>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6" name="Footer Placeholder 5">
            <a:extLst>
              <a:ext uri="{FF2B5EF4-FFF2-40B4-BE49-F238E27FC236}">
                <a16:creationId xmlns:a16="http://schemas.microsoft.com/office/drawing/2014/main" id="{7C6D15CC-2098-844F-992E-A0665E90A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B22BF2-6861-1346-B878-D55D0EC69A81}"/>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249033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55C2-FDC6-2F46-B6BC-D360CFF82E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51CB1C-895B-4F49-9747-0E659903A3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E83A28-A892-7A4B-B200-EF7425055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76C72E-E126-CF42-97F5-F6307BF02E46}"/>
              </a:ext>
            </a:extLst>
          </p:cNvPr>
          <p:cNvSpPr>
            <a:spLocks noGrp="1"/>
          </p:cNvSpPr>
          <p:nvPr>
            <p:ph type="dt" sz="half" idx="10"/>
          </p:nvPr>
        </p:nvSpPr>
        <p:spPr/>
        <p:txBody>
          <a:bodyPr/>
          <a:lstStyle/>
          <a:p>
            <a:fld id="{C37B4372-DDF0-5549-BEFE-0E95719034E3}" type="datetimeFigureOut">
              <a:rPr lang="en-US" smtClean="0"/>
              <a:t>6/23/2019</a:t>
            </a:fld>
            <a:endParaRPr lang="en-US"/>
          </a:p>
        </p:txBody>
      </p:sp>
      <p:sp>
        <p:nvSpPr>
          <p:cNvPr id="6" name="Footer Placeholder 5">
            <a:extLst>
              <a:ext uri="{FF2B5EF4-FFF2-40B4-BE49-F238E27FC236}">
                <a16:creationId xmlns:a16="http://schemas.microsoft.com/office/drawing/2014/main" id="{255B322D-B484-4A40-AF48-2D1567B8B2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F3FE8-86D4-7249-B3EA-F0AC5A746CB7}"/>
              </a:ext>
            </a:extLst>
          </p:cNvPr>
          <p:cNvSpPr>
            <a:spLocks noGrp="1"/>
          </p:cNvSpPr>
          <p:nvPr>
            <p:ph type="sldNum" sz="quarter" idx="12"/>
          </p:nvPr>
        </p:nvSpPr>
        <p:spPr/>
        <p:txBody>
          <a:bodyPr/>
          <a:lstStyle/>
          <a:p>
            <a:fld id="{F6615E7F-88CB-504F-8D44-489A2F428455}" type="slidenum">
              <a:rPr lang="en-US" smtClean="0"/>
              <a:t>‹#›</a:t>
            </a:fld>
            <a:endParaRPr lang="en-US"/>
          </a:p>
        </p:txBody>
      </p:sp>
    </p:spTree>
    <p:extLst>
      <p:ext uri="{BB962C8B-B14F-4D97-AF65-F5344CB8AC3E}">
        <p14:creationId xmlns:p14="http://schemas.microsoft.com/office/powerpoint/2010/main" val="4290163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4B2EF-85DA-D344-B473-66A2B8A7A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89B4A3-8E37-4B4B-9792-91BC915B92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CB1076-0345-C44D-B846-A5B9D4174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7B4372-DDF0-5549-BEFE-0E95719034E3}" type="datetimeFigureOut">
              <a:rPr lang="en-US" smtClean="0"/>
              <a:t>6/23/2019</a:t>
            </a:fld>
            <a:endParaRPr lang="en-US"/>
          </a:p>
        </p:txBody>
      </p:sp>
      <p:sp>
        <p:nvSpPr>
          <p:cNvPr id="5" name="Footer Placeholder 4">
            <a:extLst>
              <a:ext uri="{FF2B5EF4-FFF2-40B4-BE49-F238E27FC236}">
                <a16:creationId xmlns:a16="http://schemas.microsoft.com/office/drawing/2014/main" id="{804D3EBE-1A33-D747-91EB-8296A99EC5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41A017-3960-884B-8E67-C4BFF6D722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615E7F-88CB-504F-8D44-489A2F428455}" type="slidenum">
              <a:rPr lang="en-US" smtClean="0"/>
              <a:t>‹#›</a:t>
            </a:fld>
            <a:endParaRPr lang="en-US"/>
          </a:p>
        </p:txBody>
      </p:sp>
    </p:spTree>
    <p:extLst>
      <p:ext uri="{BB962C8B-B14F-4D97-AF65-F5344CB8AC3E}">
        <p14:creationId xmlns:p14="http://schemas.microsoft.com/office/powerpoint/2010/main" val="2372618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0EA267-1488-3F4A-A56D-83C90729E8DD}"/>
              </a:ext>
            </a:extLst>
          </p:cNvPr>
          <p:cNvSpPr>
            <a:spLocks noGrp="1"/>
          </p:cNvSpPr>
          <p:nvPr>
            <p:ph type="ctrTitle"/>
          </p:nvPr>
        </p:nvSpPr>
        <p:spPr>
          <a:xfrm>
            <a:off x="838199" y="4525347"/>
            <a:ext cx="6801321" cy="1737360"/>
          </a:xfrm>
        </p:spPr>
        <p:txBody>
          <a:bodyPr anchor="ctr">
            <a:normAutofit/>
          </a:bodyPr>
          <a:lstStyle/>
          <a:p>
            <a:pPr algn="r"/>
            <a:r>
              <a:rPr lang="en-US" dirty="0"/>
              <a:t>Case Study 1 – Beer!	</a:t>
            </a:r>
          </a:p>
        </p:txBody>
      </p:sp>
      <p:sp>
        <p:nvSpPr>
          <p:cNvPr id="3" name="Subtitle 2">
            <a:extLst>
              <a:ext uri="{FF2B5EF4-FFF2-40B4-BE49-F238E27FC236}">
                <a16:creationId xmlns:a16="http://schemas.microsoft.com/office/drawing/2014/main" id="{08658C94-E384-F846-8F6E-172610DFBA0C}"/>
              </a:ext>
            </a:extLst>
          </p:cNvPr>
          <p:cNvSpPr>
            <a:spLocks noGrp="1"/>
          </p:cNvSpPr>
          <p:nvPr>
            <p:ph type="subTitle" idx="1"/>
          </p:nvPr>
        </p:nvSpPr>
        <p:spPr>
          <a:xfrm>
            <a:off x="7961258" y="4525347"/>
            <a:ext cx="3258675" cy="1737360"/>
          </a:xfrm>
        </p:spPr>
        <p:txBody>
          <a:bodyPr anchor="ctr">
            <a:normAutofit/>
          </a:bodyPr>
          <a:lstStyle/>
          <a:p>
            <a:pPr algn="l"/>
            <a:r>
              <a:rPr lang="en-US"/>
              <a:t>A data exploration project. Explore the features of beers and breweries. </a:t>
            </a:r>
          </a:p>
        </p:txBody>
      </p:sp>
      <p:sp>
        <p:nvSpPr>
          <p:cNvPr id="10" name="Oval 9">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82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D14E3DF-9C8A-6940-9407-3AC700746FDF}"/>
              </a:ext>
            </a:extLst>
          </p:cNvPr>
          <p:cNvSpPr>
            <a:spLocks noGrp="1"/>
          </p:cNvSpPr>
          <p:nvPr>
            <p:ph type="title"/>
          </p:nvPr>
        </p:nvSpPr>
        <p:spPr>
          <a:xfrm>
            <a:off x="640079" y="2053641"/>
            <a:ext cx="3669161" cy="2760098"/>
          </a:xfrm>
        </p:spPr>
        <p:txBody>
          <a:bodyPr>
            <a:normAutofit/>
          </a:bodyPr>
          <a:lstStyle/>
          <a:p>
            <a:r>
              <a:rPr lang="en-US">
                <a:solidFill>
                  <a:srgbClr val="FFFFFF"/>
                </a:solidFill>
              </a:rPr>
              <a:t>             Description of data set.</a:t>
            </a:r>
          </a:p>
        </p:txBody>
      </p:sp>
      <p:sp>
        <p:nvSpPr>
          <p:cNvPr id="3" name="Content Placeholder 2">
            <a:extLst>
              <a:ext uri="{FF2B5EF4-FFF2-40B4-BE49-F238E27FC236}">
                <a16:creationId xmlns:a16="http://schemas.microsoft.com/office/drawing/2014/main" id="{F2F612AA-9026-2D4F-BE5C-9FA035BF3A5F}"/>
              </a:ext>
            </a:extLst>
          </p:cNvPr>
          <p:cNvSpPr>
            <a:spLocks noGrp="1"/>
          </p:cNvSpPr>
          <p:nvPr>
            <p:ph idx="1"/>
          </p:nvPr>
        </p:nvSpPr>
        <p:spPr>
          <a:xfrm>
            <a:off x="6090574" y="801866"/>
            <a:ext cx="5306084" cy="5230634"/>
          </a:xfrm>
        </p:spPr>
        <p:txBody>
          <a:bodyPr anchor="ctr">
            <a:normAutofit/>
          </a:bodyPr>
          <a:lstStyle/>
          <a:p>
            <a:r>
              <a:rPr lang="en-US" sz="2000" dirty="0">
                <a:solidFill>
                  <a:srgbClr val="000000"/>
                </a:solidFill>
              </a:rPr>
              <a:t>2410 different beers produced by 510 breweries in United States.</a:t>
            </a:r>
          </a:p>
          <a:p>
            <a:r>
              <a:rPr lang="en-US" sz="2000" dirty="0">
                <a:solidFill>
                  <a:srgbClr val="000000"/>
                </a:solidFill>
              </a:rPr>
              <a:t>The features known about each beer type</a:t>
            </a:r>
          </a:p>
          <a:p>
            <a:pPr lvl="1"/>
            <a:r>
              <a:rPr lang="en-US" sz="2000" dirty="0">
                <a:solidFill>
                  <a:srgbClr val="000000"/>
                </a:solidFill>
              </a:rPr>
              <a:t>Brewery Name</a:t>
            </a:r>
          </a:p>
          <a:p>
            <a:pPr lvl="1"/>
            <a:r>
              <a:rPr lang="en-US" sz="2000" dirty="0">
                <a:solidFill>
                  <a:srgbClr val="000000"/>
                </a:solidFill>
              </a:rPr>
              <a:t>City and State</a:t>
            </a:r>
          </a:p>
          <a:p>
            <a:pPr lvl="1"/>
            <a:r>
              <a:rPr lang="en-US" sz="2000" dirty="0">
                <a:solidFill>
                  <a:srgbClr val="000000"/>
                </a:solidFill>
              </a:rPr>
              <a:t>Beer Name</a:t>
            </a:r>
          </a:p>
          <a:p>
            <a:pPr lvl="1"/>
            <a:r>
              <a:rPr lang="en-US" sz="2000" dirty="0">
                <a:solidFill>
                  <a:srgbClr val="000000"/>
                </a:solidFill>
              </a:rPr>
              <a:t>IBU (International Bitterness Unit)</a:t>
            </a:r>
          </a:p>
          <a:p>
            <a:pPr lvl="1"/>
            <a:r>
              <a:rPr lang="en-US" sz="2000" dirty="0">
                <a:solidFill>
                  <a:srgbClr val="000000"/>
                </a:solidFill>
              </a:rPr>
              <a:t>ABV (Alcohol by Volume, e.g., 0.045 = 4.5%)</a:t>
            </a:r>
          </a:p>
          <a:p>
            <a:pPr lvl="1"/>
            <a:r>
              <a:rPr lang="en-US" sz="2000" dirty="0">
                <a:solidFill>
                  <a:srgbClr val="000000"/>
                </a:solidFill>
              </a:rPr>
              <a:t>Style (American IPA, German Pilsner, etc.)</a:t>
            </a:r>
          </a:p>
          <a:p>
            <a:pPr lvl="1"/>
            <a:r>
              <a:rPr lang="en-US" sz="2000" dirty="0">
                <a:solidFill>
                  <a:srgbClr val="000000"/>
                </a:solidFill>
              </a:rPr>
              <a:t>Ounces (12 or 16)</a:t>
            </a:r>
          </a:p>
          <a:p>
            <a:r>
              <a:rPr lang="en-US" sz="2000" dirty="0">
                <a:solidFill>
                  <a:srgbClr val="000000"/>
                </a:solidFill>
              </a:rPr>
              <a:t>IBU – Measures the </a:t>
            </a:r>
            <a:r>
              <a:rPr lang="en-US" sz="2000" dirty="0" err="1">
                <a:solidFill>
                  <a:srgbClr val="000000"/>
                </a:solidFill>
              </a:rPr>
              <a:t>isohumulone</a:t>
            </a:r>
            <a:r>
              <a:rPr lang="en-US" sz="2000" dirty="0">
                <a:solidFill>
                  <a:srgbClr val="000000"/>
                </a:solidFill>
              </a:rPr>
              <a:t> in a beer – this is an acid imparted from the hops.</a:t>
            </a:r>
            <a:br>
              <a:rPr lang="en-US" sz="2000" dirty="0">
                <a:solidFill>
                  <a:srgbClr val="000000"/>
                </a:solidFill>
              </a:rPr>
            </a:br>
            <a:br>
              <a:rPr lang="en-US" sz="2000" dirty="0">
                <a:solidFill>
                  <a:srgbClr val="000000"/>
                </a:solidFill>
              </a:rPr>
            </a:br>
            <a:r>
              <a:rPr lang="en-US" sz="2000" dirty="0">
                <a:solidFill>
                  <a:srgbClr val="000000"/>
                </a:solidFill>
              </a:rPr>
              <a:t>https://www.craftbeerjoe.com/craft-beer-styles/hoppy-vs-bitter/</a:t>
            </a:r>
          </a:p>
          <a:p>
            <a:endParaRPr lang="en-US" sz="2000" dirty="0">
              <a:solidFill>
                <a:srgbClr val="000000"/>
              </a:solidFill>
            </a:endParaRPr>
          </a:p>
          <a:p>
            <a:endParaRPr lang="en-US" sz="2000" dirty="0">
              <a:solidFill>
                <a:srgbClr val="000000"/>
              </a:solidFill>
            </a:endParaRPr>
          </a:p>
          <a:p>
            <a:endParaRPr lang="en-US" sz="2000" dirty="0">
              <a:solidFill>
                <a:srgbClr val="000000"/>
              </a:solidFill>
            </a:endParaRPr>
          </a:p>
        </p:txBody>
      </p:sp>
    </p:spTree>
    <p:extLst>
      <p:ext uri="{BB962C8B-B14F-4D97-AF65-F5344CB8AC3E}">
        <p14:creationId xmlns:p14="http://schemas.microsoft.com/office/powerpoint/2010/main" val="52992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66ED-1CF2-FC41-B84B-BE4FB666B46F}"/>
              </a:ext>
            </a:extLst>
          </p:cNvPr>
          <p:cNvSpPr>
            <a:spLocks noGrp="1"/>
          </p:cNvSpPr>
          <p:nvPr>
            <p:ph type="title"/>
          </p:nvPr>
        </p:nvSpPr>
        <p:spPr>
          <a:xfrm>
            <a:off x="838200" y="365125"/>
            <a:ext cx="10515600" cy="1325563"/>
          </a:xfrm>
        </p:spPr>
        <p:txBody>
          <a:bodyPr/>
          <a:lstStyle/>
          <a:p>
            <a:r>
              <a:rPr lang="en-US"/>
              <a:t> Breweries across the geography	</a:t>
            </a:r>
            <a:endParaRPr lang="en-US" dirty="0"/>
          </a:p>
        </p:txBody>
      </p:sp>
      <p:sp>
        <p:nvSpPr>
          <p:cNvPr id="3" name="Content Placeholder 2">
            <a:extLst>
              <a:ext uri="{FF2B5EF4-FFF2-40B4-BE49-F238E27FC236}">
                <a16:creationId xmlns:a16="http://schemas.microsoft.com/office/drawing/2014/main" id="{46C9F066-2E86-2A4A-9AFE-D5E2C7574588}"/>
              </a:ext>
            </a:extLst>
          </p:cNvPr>
          <p:cNvSpPr>
            <a:spLocks noGrp="1"/>
          </p:cNvSpPr>
          <p:nvPr>
            <p:ph idx="1"/>
          </p:nvPr>
        </p:nvSpPr>
        <p:spPr>
          <a:xfrm>
            <a:off x="838200" y="1825625"/>
            <a:ext cx="10515600" cy="4351338"/>
          </a:xfrm>
        </p:spPr>
        <p:txBody>
          <a:bodyPr/>
          <a:lstStyle/>
          <a:p>
            <a:r>
              <a:rPr lang="en-US"/>
              <a:t>Want to setup a new brewery. Which state could be the best?</a:t>
            </a:r>
          </a:p>
          <a:p>
            <a:pPr marL="0" indent="0">
              <a:buNone/>
            </a:pPr>
            <a:r>
              <a:rPr lang="en-US" sz="1800"/>
              <a:t>From the plot below , Colorado and California rank the 1</a:t>
            </a:r>
            <a:r>
              <a:rPr lang="en-US" sz="1800" baseline="30000"/>
              <a:t>st</a:t>
            </a:r>
            <a:r>
              <a:rPr lang="en-US" sz="1800"/>
              <a:t> and the 2</a:t>
            </a:r>
            <a:r>
              <a:rPr lang="en-US" sz="1800" baseline="30000"/>
              <a:t>nd</a:t>
            </a:r>
            <a:r>
              <a:rPr lang="en-US" sz="1800"/>
              <a:t>. This indicates that conditions are conducive to run a brewery in these states. Or it could be saturated, and West Virginia is the place to go.</a:t>
            </a:r>
            <a:endParaRPr lang="en-US" sz="1800" dirty="0"/>
          </a:p>
        </p:txBody>
      </p:sp>
      <p:pic>
        <p:nvPicPr>
          <p:cNvPr id="6" name="Picture 5" descr="A picture containing writing implement, stationary&#10;&#10;Description automatically generated">
            <a:extLst>
              <a:ext uri="{FF2B5EF4-FFF2-40B4-BE49-F238E27FC236}">
                <a16:creationId xmlns:a16="http://schemas.microsoft.com/office/drawing/2014/main" id="{4A5E4FCC-B708-5443-AB89-AA239B6ABBE8}"/>
              </a:ext>
            </a:extLst>
          </p:cNvPr>
          <p:cNvPicPr>
            <a:picLocks noChangeAspect="1"/>
          </p:cNvPicPr>
          <p:nvPr/>
        </p:nvPicPr>
        <p:blipFill>
          <a:blip r:embed="rId2"/>
          <a:stretch>
            <a:fillRect/>
          </a:stretch>
        </p:blipFill>
        <p:spPr>
          <a:xfrm>
            <a:off x="1671144" y="3050570"/>
            <a:ext cx="7491863" cy="3336712"/>
          </a:xfrm>
          <a:prstGeom prst="rect">
            <a:avLst/>
          </a:prstGeom>
        </p:spPr>
      </p:pic>
    </p:spTree>
    <p:extLst>
      <p:ext uri="{BB962C8B-B14F-4D97-AF65-F5344CB8AC3E}">
        <p14:creationId xmlns:p14="http://schemas.microsoft.com/office/powerpoint/2010/main" val="134191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ED383-E7BA-374D-AC13-13F2B04ADBD2}"/>
              </a:ext>
            </a:extLst>
          </p:cNvPr>
          <p:cNvSpPr>
            <a:spLocks noGrp="1"/>
          </p:cNvSpPr>
          <p:nvPr>
            <p:ph type="title"/>
          </p:nvPr>
        </p:nvSpPr>
        <p:spPr>
          <a:xfrm>
            <a:off x="838200" y="377483"/>
            <a:ext cx="10357022" cy="821124"/>
          </a:xfrm>
        </p:spPr>
        <p:txBody>
          <a:bodyPr/>
          <a:lstStyle/>
          <a:p>
            <a:r>
              <a:rPr lang="en-US"/>
              <a:t>Alcohol by Volume</a:t>
            </a:r>
            <a:endParaRPr lang="en-US" dirty="0"/>
          </a:p>
        </p:txBody>
      </p:sp>
      <p:pic>
        <p:nvPicPr>
          <p:cNvPr id="4" name="Content Placeholder 3">
            <a:extLst>
              <a:ext uri="{FF2B5EF4-FFF2-40B4-BE49-F238E27FC236}">
                <a16:creationId xmlns:a16="http://schemas.microsoft.com/office/drawing/2014/main" id="{CC31F924-71AF-BD48-BC77-9FEE6F06D026}"/>
              </a:ext>
            </a:extLst>
          </p:cNvPr>
          <p:cNvPicPr>
            <a:picLocks noGrp="1" noChangeAspect="1"/>
          </p:cNvPicPr>
          <p:nvPr>
            <p:ph idx="1"/>
          </p:nvPr>
        </p:nvPicPr>
        <p:blipFill>
          <a:blip r:embed="rId2"/>
          <a:stretch>
            <a:fillRect/>
          </a:stretch>
        </p:blipFill>
        <p:spPr>
          <a:xfrm>
            <a:off x="2755556" y="2539401"/>
            <a:ext cx="8311873" cy="3637562"/>
          </a:xfrm>
          <a:prstGeom prst="rect">
            <a:avLst/>
          </a:prstGeom>
        </p:spPr>
      </p:pic>
      <p:sp>
        <p:nvSpPr>
          <p:cNvPr id="7" name="TextBox 6">
            <a:extLst>
              <a:ext uri="{FF2B5EF4-FFF2-40B4-BE49-F238E27FC236}">
                <a16:creationId xmlns:a16="http://schemas.microsoft.com/office/drawing/2014/main" id="{E0900E14-8C91-6C4B-86D2-400B00B65DAD}"/>
              </a:ext>
            </a:extLst>
          </p:cNvPr>
          <p:cNvSpPr txBox="1"/>
          <p:nvPr/>
        </p:nvSpPr>
        <p:spPr>
          <a:xfrm>
            <a:off x="838200" y="1519880"/>
            <a:ext cx="6382407" cy="646331"/>
          </a:xfrm>
          <a:prstGeom prst="rect">
            <a:avLst/>
          </a:prstGeom>
          <a:noFill/>
        </p:spPr>
        <p:txBody>
          <a:bodyPr wrap="square" rtlCol="0">
            <a:spAutoFit/>
          </a:bodyPr>
          <a:lstStyle/>
          <a:p>
            <a:r>
              <a:rPr lang="en-US"/>
              <a:t>Which state produces beers with high median alcohol volume?</a:t>
            </a:r>
          </a:p>
          <a:p>
            <a:r>
              <a:rPr lang="en-US"/>
              <a:t>DC and KY are topping the chart in the bar plot below</a:t>
            </a:r>
            <a:endParaRPr lang="en-US" dirty="0"/>
          </a:p>
        </p:txBody>
      </p:sp>
    </p:spTree>
    <p:extLst>
      <p:ext uri="{BB962C8B-B14F-4D97-AF65-F5344CB8AC3E}">
        <p14:creationId xmlns:p14="http://schemas.microsoft.com/office/powerpoint/2010/main" val="3256393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411B3-B5BC-1E44-838E-8A758B18094E}"/>
              </a:ext>
            </a:extLst>
          </p:cNvPr>
          <p:cNvSpPr>
            <a:spLocks noGrp="1"/>
          </p:cNvSpPr>
          <p:nvPr>
            <p:ph type="title"/>
          </p:nvPr>
        </p:nvSpPr>
        <p:spPr>
          <a:xfrm>
            <a:off x="838200" y="365125"/>
            <a:ext cx="10515600" cy="1325563"/>
          </a:xfrm>
        </p:spPr>
        <p:txBody>
          <a:bodyPr/>
          <a:lstStyle/>
          <a:p>
            <a:r>
              <a:rPr lang="en-US"/>
              <a:t>  Bitterness of the Beers</a:t>
            </a:r>
            <a:endParaRPr lang="en-US" dirty="0"/>
          </a:p>
        </p:txBody>
      </p:sp>
      <p:sp>
        <p:nvSpPr>
          <p:cNvPr id="3" name="Content Placeholder 2">
            <a:extLst>
              <a:ext uri="{FF2B5EF4-FFF2-40B4-BE49-F238E27FC236}">
                <a16:creationId xmlns:a16="http://schemas.microsoft.com/office/drawing/2014/main" id="{7701F3FE-0017-4B42-B628-E5F5D3D2FA35}"/>
              </a:ext>
            </a:extLst>
          </p:cNvPr>
          <p:cNvSpPr>
            <a:spLocks noGrp="1"/>
          </p:cNvSpPr>
          <p:nvPr>
            <p:ph idx="1"/>
          </p:nvPr>
        </p:nvSpPr>
        <p:spPr>
          <a:xfrm>
            <a:off x="838200" y="1825625"/>
            <a:ext cx="10515600" cy="4351338"/>
          </a:xfrm>
        </p:spPr>
        <p:txBody>
          <a:bodyPr/>
          <a:lstStyle/>
          <a:p>
            <a:r>
              <a:rPr lang="en-US"/>
              <a:t>Which state produces the least median bitterness.</a:t>
            </a:r>
          </a:p>
          <a:p>
            <a:pPr lvl="1"/>
            <a:r>
              <a:rPr lang="en-US"/>
              <a:t>Median bitterness of Beers from Kansas and Wisconsin are lowest.</a:t>
            </a:r>
          </a:p>
          <a:p>
            <a:endParaRPr lang="en-US" dirty="0"/>
          </a:p>
        </p:txBody>
      </p:sp>
      <p:pic>
        <p:nvPicPr>
          <p:cNvPr id="4" name="Picture 3">
            <a:extLst>
              <a:ext uri="{FF2B5EF4-FFF2-40B4-BE49-F238E27FC236}">
                <a16:creationId xmlns:a16="http://schemas.microsoft.com/office/drawing/2014/main" id="{1755F511-74E7-9441-B982-A61A23F90AC6}"/>
              </a:ext>
            </a:extLst>
          </p:cNvPr>
          <p:cNvPicPr>
            <a:picLocks noChangeAspect="1"/>
          </p:cNvPicPr>
          <p:nvPr/>
        </p:nvPicPr>
        <p:blipFill>
          <a:blip r:embed="rId3"/>
          <a:stretch>
            <a:fillRect/>
          </a:stretch>
        </p:blipFill>
        <p:spPr>
          <a:xfrm>
            <a:off x="1359242" y="4091001"/>
            <a:ext cx="9697996" cy="1884006"/>
          </a:xfrm>
          <a:prstGeom prst="rect">
            <a:avLst/>
          </a:prstGeom>
        </p:spPr>
      </p:pic>
    </p:spTree>
    <p:extLst>
      <p:ext uri="{BB962C8B-B14F-4D97-AF65-F5344CB8AC3E}">
        <p14:creationId xmlns:p14="http://schemas.microsoft.com/office/powerpoint/2010/main" val="3454333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2DD2BC0-6F29-4B4F-8D61-2DCF6D2E8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8C6EEF2-5336-CC45-9EC5-2C65F32D7A14}"/>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Maximum Bitterness and Alcohol content</a:t>
            </a:r>
          </a:p>
        </p:txBody>
      </p:sp>
      <p:graphicFrame>
        <p:nvGraphicFramePr>
          <p:cNvPr id="14" name="Content Placeholder 2">
            <a:extLst>
              <a:ext uri="{FF2B5EF4-FFF2-40B4-BE49-F238E27FC236}">
                <a16:creationId xmlns:a16="http://schemas.microsoft.com/office/drawing/2014/main" id="{3AA69DF0-9BED-48F9-9F16-ABAE72187D82}"/>
              </a:ext>
            </a:extLst>
          </p:cNvPr>
          <p:cNvGraphicFramePr>
            <a:graphicFrameLocks noGrp="1"/>
          </p:cNvGraphicFramePr>
          <p:nvPr>
            <p:ph idx="1"/>
            <p:extLst>
              <p:ext uri="{D42A27DB-BD31-4B8C-83A1-F6EECF244321}">
                <p14:modId xmlns:p14="http://schemas.microsoft.com/office/powerpoint/2010/main" val="845298763"/>
              </p:ext>
            </p:extLst>
          </p:nvPr>
        </p:nvGraphicFramePr>
        <p:xfrm>
          <a:off x="1036320" y="2899956"/>
          <a:ext cx="10119360" cy="31313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981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A15BB4-0015-AF4E-B3DF-14CA57F71F46}"/>
              </a:ext>
            </a:extLst>
          </p:cNvPr>
          <p:cNvPicPr>
            <a:picLocks noChangeAspect="1"/>
          </p:cNvPicPr>
          <p:nvPr/>
        </p:nvPicPr>
        <p:blipFill rotWithShape="1">
          <a:blip r:embed="rId2"/>
          <a:srcRect t="14461"/>
          <a:stretch/>
        </p:blipFill>
        <p:spPr>
          <a:xfrm>
            <a:off x="-1" y="10"/>
            <a:ext cx="12192001" cy="4666928"/>
          </a:xfrm>
          <a:prstGeom prst="rect">
            <a:avLst/>
          </a:prstGeom>
        </p:spPr>
      </p:pic>
      <p:pic>
        <p:nvPicPr>
          <p:cNvPr id="12" name="Picture 8">
            <a:extLst>
              <a:ext uri="{FF2B5EF4-FFF2-40B4-BE49-F238E27FC236}">
                <a16:creationId xmlns:a16="http://schemas.microsoft.com/office/drawing/2014/main" id="{EE09A529-E47C-4634-BB98-0A9526C372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Oval 10">
            <a:extLst>
              <a:ext uri="{FF2B5EF4-FFF2-40B4-BE49-F238E27FC236}">
                <a16:creationId xmlns:a16="http://schemas.microsoft.com/office/drawing/2014/main" id="{569C1A01-6FB5-43CE-ADCC-936728ACA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6267" y="4388303"/>
            <a:ext cx="824089" cy="70298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FF310D-8C9A-9D4D-A5A3-1065DCDAC4D5}"/>
              </a:ext>
            </a:extLst>
          </p:cNvPr>
          <p:cNvSpPr>
            <a:spLocks noGrp="1"/>
          </p:cNvSpPr>
          <p:nvPr>
            <p:ph type="title"/>
          </p:nvPr>
        </p:nvSpPr>
        <p:spPr>
          <a:xfrm>
            <a:off x="804998" y="4551037"/>
            <a:ext cx="5021782" cy="1509931"/>
          </a:xfrm>
        </p:spPr>
        <p:txBody>
          <a:bodyPr>
            <a:normAutofit/>
          </a:bodyPr>
          <a:lstStyle/>
          <a:p>
            <a:r>
              <a:rPr lang="en-US" sz="4000" dirty="0">
                <a:solidFill>
                  <a:srgbClr val="000000"/>
                </a:solidFill>
              </a:rPr>
              <a:t>Alcohol by volume and Bitterness unit</a:t>
            </a:r>
          </a:p>
        </p:txBody>
      </p:sp>
      <p:sp>
        <p:nvSpPr>
          <p:cNvPr id="3" name="Content Placeholder 2">
            <a:extLst>
              <a:ext uri="{FF2B5EF4-FFF2-40B4-BE49-F238E27FC236}">
                <a16:creationId xmlns:a16="http://schemas.microsoft.com/office/drawing/2014/main" id="{2F25D82B-4F6A-DA45-94EF-5DC919275C79}"/>
              </a:ext>
            </a:extLst>
          </p:cNvPr>
          <p:cNvSpPr>
            <a:spLocks noGrp="1"/>
          </p:cNvSpPr>
          <p:nvPr>
            <p:ph idx="1"/>
          </p:nvPr>
        </p:nvSpPr>
        <p:spPr>
          <a:xfrm>
            <a:off x="6470247" y="4551037"/>
            <a:ext cx="4926411" cy="1509935"/>
          </a:xfrm>
        </p:spPr>
        <p:txBody>
          <a:bodyPr anchor="ctr">
            <a:normAutofit/>
          </a:bodyPr>
          <a:lstStyle/>
          <a:p>
            <a:r>
              <a:rPr lang="en-US" sz="1800">
                <a:solidFill>
                  <a:srgbClr val="000000"/>
                </a:solidFill>
              </a:rPr>
              <a:t>Is there a relation between ABV and IBU?</a:t>
            </a:r>
          </a:p>
          <a:p>
            <a:r>
              <a:rPr lang="en-US" sz="1800">
                <a:solidFill>
                  <a:srgbClr val="000000"/>
                </a:solidFill>
              </a:rPr>
              <a:t>The scatter plot below suggests that there a positive correlation between ABV and IBU. As alcohol content goes up, the bitterness also goes up.</a:t>
            </a:r>
          </a:p>
        </p:txBody>
      </p:sp>
    </p:spTree>
    <p:extLst>
      <p:ext uri="{BB962C8B-B14F-4D97-AF65-F5344CB8AC3E}">
        <p14:creationId xmlns:p14="http://schemas.microsoft.com/office/powerpoint/2010/main" val="207256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EB8EA43-4FE1-E34A-BBAC-BE4F231D69D4}"/>
              </a:ext>
            </a:extLst>
          </p:cNvPr>
          <p:cNvSpPr>
            <a:spLocks noGrp="1"/>
          </p:cNvSpPr>
          <p:nvPr>
            <p:ph type="title"/>
          </p:nvPr>
        </p:nvSpPr>
        <p:spPr>
          <a:xfrm>
            <a:off x="640079" y="2053641"/>
            <a:ext cx="3669161" cy="2760098"/>
          </a:xfrm>
        </p:spPr>
        <p:txBody>
          <a:bodyPr>
            <a:normAutofit/>
          </a:bodyPr>
          <a:lstStyle/>
          <a:p>
            <a:r>
              <a:rPr lang="en-US">
                <a:solidFill>
                  <a:srgbClr val="FFFFFF"/>
                </a:solidFill>
              </a:rPr>
              <a:t> Beer with high alcohol under bitterness of 50</a:t>
            </a:r>
          </a:p>
        </p:txBody>
      </p:sp>
      <p:sp>
        <p:nvSpPr>
          <p:cNvPr id="3" name="Content Placeholder 2">
            <a:extLst>
              <a:ext uri="{FF2B5EF4-FFF2-40B4-BE49-F238E27FC236}">
                <a16:creationId xmlns:a16="http://schemas.microsoft.com/office/drawing/2014/main" id="{3F6182CC-332C-D344-AF06-BE0036011CD8}"/>
              </a:ext>
            </a:extLst>
          </p:cNvPr>
          <p:cNvSpPr>
            <a:spLocks noGrp="1"/>
          </p:cNvSpPr>
          <p:nvPr>
            <p:ph idx="1"/>
          </p:nvPr>
        </p:nvSpPr>
        <p:spPr>
          <a:xfrm>
            <a:off x="6090574" y="801866"/>
            <a:ext cx="5306084" cy="5230634"/>
          </a:xfrm>
        </p:spPr>
        <p:txBody>
          <a:bodyPr anchor="ctr">
            <a:normAutofit/>
          </a:bodyPr>
          <a:lstStyle/>
          <a:p>
            <a:r>
              <a:rPr lang="en-US" sz="2400">
                <a:solidFill>
                  <a:srgbClr val="000000"/>
                </a:solidFill>
              </a:rPr>
              <a:t>Beer named Bourbon Barrel Batch 666: Sympathy for the Devil has highest alcohol content at 0.099 and IBV value at 36</a:t>
            </a:r>
          </a:p>
          <a:p>
            <a:endParaRPr lang="en-US" sz="2400">
              <a:solidFill>
                <a:srgbClr val="000000"/>
              </a:solidFill>
            </a:endParaRPr>
          </a:p>
          <a:p>
            <a:pPr marL="0" indent="0">
              <a:buNone/>
            </a:pPr>
            <a:endParaRPr lang="en-US" sz="2400">
              <a:solidFill>
                <a:srgbClr val="000000"/>
              </a:solidFill>
            </a:endParaRPr>
          </a:p>
        </p:txBody>
      </p:sp>
    </p:spTree>
    <p:extLst>
      <p:ext uri="{BB962C8B-B14F-4D97-AF65-F5344CB8AC3E}">
        <p14:creationId xmlns:p14="http://schemas.microsoft.com/office/powerpoint/2010/main" val="3070774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73B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AEA84A54-3E3C-47A8-B2E7-7A4F3ED57571}"/>
              </a:ext>
            </a:extLst>
          </p:cNvPr>
          <p:cNvPicPr>
            <a:picLocks noGrp="1" noChangeAspect="1"/>
          </p:cNvPicPr>
          <p:nvPr>
            <p:ph idx="1"/>
          </p:nvPr>
        </p:nvPicPr>
        <p:blipFill>
          <a:blip r:embed="rId2"/>
          <a:stretch>
            <a:fillRect/>
          </a:stretch>
        </p:blipFill>
        <p:spPr>
          <a:xfrm>
            <a:off x="2044316" y="643467"/>
            <a:ext cx="8103367" cy="5571066"/>
          </a:xfrm>
          <a:prstGeom prst="rect">
            <a:avLst/>
          </a:prstGeom>
        </p:spPr>
      </p:pic>
    </p:spTree>
    <p:extLst>
      <p:ext uri="{BB962C8B-B14F-4D97-AF65-F5344CB8AC3E}">
        <p14:creationId xmlns:p14="http://schemas.microsoft.com/office/powerpoint/2010/main" val="1174345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435</Words>
  <Application>Microsoft Office PowerPoint</Application>
  <PresentationFormat>Widescreen</PresentationFormat>
  <Paragraphs>39</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Case Study 1 – Beer! </vt:lpstr>
      <vt:lpstr>             Description of data set.</vt:lpstr>
      <vt:lpstr> Breweries across the geography </vt:lpstr>
      <vt:lpstr>Alcohol by Volume</vt:lpstr>
      <vt:lpstr>  Bitterness of the Beers</vt:lpstr>
      <vt:lpstr>Maximum Bitterness and Alcohol content</vt:lpstr>
      <vt:lpstr>Alcohol by volume and Bitterness unit</vt:lpstr>
      <vt:lpstr> Beer with high alcohol under bitterness of 50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 Beer! </dc:title>
  <dc:creator>Dan Crouthamel</dc:creator>
  <cp:lastModifiedBy>Dan Crouthamel</cp:lastModifiedBy>
  <cp:revision>1</cp:revision>
  <dcterms:created xsi:type="dcterms:W3CDTF">2019-06-24T12:21:41Z</dcterms:created>
  <dcterms:modified xsi:type="dcterms:W3CDTF">2019-06-24T12:23:14Z</dcterms:modified>
</cp:coreProperties>
</file>