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3865-87DB-C646-A34A-6C3BBA4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4B9B1-89AD-1F46-BB58-32047B23D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E24C-6EE0-7943-AACC-84555E517DD5}"/>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5" name="Footer Placeholder 4">
            <a:extLst>
              <a:ext uri="{FF2B5EF4-FFF2-40B4-BE49-F238E27FC236}">
                <a16:creationId xmlns:a16="http://schemas.microsoft.com/office/drawing/2014/main" id="{5E882007-7469-D749-BA82-B0FC7D7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19A98-67F0-8D4C-9FB1-1415C3E3EA10}"/>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86358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A03-0021-8044-9F03-676AEDF7B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875DB-E231-E74C-8EC1-A2632923C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C6907-A511-CD40-B975-3FF30B338910}"/>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5" name="Footer Placeholder 4">
            <a:extLst>
              <a:ext uri="{FF2B5EF4-FFF2-40B4-BE49-F238E27FC236}">
                <a16:creationId xmlns:a16="http://schemas.microsoft.com/office/drawing/2014/main" id="{1A93C275-671E-D641-82A8-ECC2DE94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DACC3-3FE0-E44C-A6D8-8CAA66D94299}"/>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174375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B1D2D-9C91-7441-80E9-96A4643BA6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89DAE-E9F0-C243-BA98-776F17C0C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FEEEE-9F4D-3445-8A3D-0A00A263473F}"/>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5" name="Footer Placeholder 4">
            <a:extLst>
              <a:ext uri="{FF2B5EF4-FFF2-40B4-BE49-F238E27FC236}">
                <a16:creationId xmlns:a16="http://schemas.microsoft.com/office/drawing/2014/main" id="{3AD9A7CD-8412-C546-90F6-29C43237C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81D36-D358-EF45-8E36-5069CF7D9E7E}"/>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986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9B7-F208-3E48-8007-116B122F9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E07F4-0C6B-1D4D-9E8A-3B5C0250D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76E7A-E43D-EE47-BB9B-D48C0A868E2B}"/>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5" name="Footer Placeholder 4">
            <a:extLst>
              <a:ext uri="{FF2B5EF4-FFF2-40B4-BE49-F238E27FC236}">
                <a16:creationId xmlns:a16="http://schemas.microsoft.com/office/drawing/2014/main" id="{6345FB81-5BEF-6149-9B94-8D8EF093A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19796-B5EF-4541-A6E1-3B2DACA6B24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4310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498D-126F-CA4E-A87E-31F3AF987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B976-D3A4-B34B-B102-7483D3563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8EE46-DCB9-2340-8185-6DC54F9D44A7}"/>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5" name="Footer Placeholder 4">
            <a:extLst>
              <a:ext uri="{FF2B5EF4-FFF2-40B4-BE49-F238E27FC236}">
                <a16:creationId xmlns:a16="http://schemas.microsoft.com/office/drawing/2014/main" id="{49B50448-9CFB-464F-99E2-0EE0BE490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19319-B06F-3D44-B688-5B25D19EB18D}"/>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4408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7D18-4E64-964F-B623-197B9DBA3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450AE-E197-8C44-A1AC-7B4A3DD1C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E2B18-D39C-6746-86B6-98FB3A313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EF8314-91F0-7144-8E30-3BBC9DCAAFDB}"/>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6" name="Footer Placeholder 5">
            <a:extLst>
              <a:ext uri="{FF2B5EF4-FFF2-40B4-BE49-F238E27FC236}">
                <a16:creationId xmlns:a16="http://schemas.microsoft.com/office/drawing/2014/main" id="{B6096014-4BBF-4D43-9203-B2B7D3107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B8CCE-B32B-A34E-9F94-D61697C78B2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21982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BBB8-5561-EE40-A590-F0BE324AF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36B25-613E-A442-8AF1-0BA152AB9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AEB23-590B-2C4B-A48B-5B97B2BDE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8BD113-9ED4-9144-95B2-B34872968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8FC71-C60A-6549-93DB-E2AD8A4A3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1196-4A1B-BB4A-B231-C67644013581}"/>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8" name="Footer Placeholder 7">
            <a:extLst>
              <a:ext uri="{FF2B5EF4-FFF2-40B4-BE49-F238E27FC236}">
                <a16:creationId xmlns:a16="http://schemas.microsoft.com/office/drawing/2014/main" id="{C0B8AB27-D012-2243-B1AD-00046468C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063D64-FE66-5E4D-91DD-E38EC7CECB15}"/>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08429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1AF8-7C1F-6841-B23A-87FA6E090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322AD-8554-F344-BA02-C313F3225899}"/>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4" name="Footer Placeholder 3">
            <a:extLst>
              <a:ext uri="{FF2B5EF4-FFF2-40B4-BE49-F238E27FC236}">
                <a16:creationId xmlns:a16="http://schemas.microsoft.com/office/drawing/2014/main" id="{2DD123CF-D380-B845-B576-5C1238181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02E18-73C2-B84A-8396-85B6DD4F229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50241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EBC4D-A7C0-E447-8F77-F312DFD35CC1}"/>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3" name="Footer Placeholder 2">
            <a:extLst>
              <a:ext uri="{FF2B5EF4-FFF2-40B4-BE49-F238E27FC236}">
                <a16:creationId xmlns:a16="http://schemas.microsoft.com/office/drawing/2014/main" id="{C31DC413-9488-E946-BEB1-A614B663F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29AB-5394-6441-8B62-2E2CD92FD7E3}"/>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7956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05DD-1BD7-7143-AFF9-CB9CEC12B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633205-CE7C-DB42-AB80-29B6B9121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B0829-6013-2544-972F-9D6B00536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2DE96-38E5-5444-9E10-FE384D3AD7C1}"/>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6" name="Footer Placeholder 5">
            <a:extLst>
              <a:ext uri="{FF2B5EF4-FFF2-40B4-BE49-F238E27FC236}">
                <a16:creationId xmlns:a16="http://schemas.microsoft.com/office/drawing/2014/main" id="{7C6D15CC-2098-844F-992E-A0665E90A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22BF2-6861-1346-B878-D55D0EC69A81}"/>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4903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55C2-FDC6-2F46-B6BC-D360CFF82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1CB1C-895B-4F49-9747-0E659903A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83A28-A892-7A4B-B200-EF7425055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6C72E-E126-CF42-97F5-F6307BF02E46}"/>
              </a:ext>
            </a:extLst>
          </p:cNvPr>
          <p:cNvSpPr>
            <a:spLocks noGrp="1"/>
          </p:cNvSpPr>
          <p:nvPr>
            <p:ph type="dt" sz="half" idx="10"/>
          </p:nvPr>
        </p:nvSpPr>
        <p:spPr/>
        <p:txBody>
          <a:bodyPr/>
          <a:lstStyle/>
          <a:p>
            <a:fld id="{C37B4372-DDF0-5549-BEFE-0E95719034E3}" type="datetimeFigureOut">
              <a:rPr lang="en-US" smtClean="0"/>
              <a:t>6/19/19</a:t>
            </a:fld>
            <a:endParaRPr lang="en-US"/>
          </a:p>
        </p:txBody>
      </p:sp>
      <p:sp>
        <p:nvSpPr>
          <p:cNvPr id="6" name="Footer Placeholder 5">
            <a:extLst>
              <a:ext uri="{FF2B5EF4-FFF2-40B4-BE49-F238E27FC236}">
                <a16:creationId xmlns:a16="http://schemas.microsoft.com/office/drawing/2014/main" id="{255B322D-B484-4A40-AF48-2D1567B8B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F3FE8-86D4-7249-B3EA-F0AC5A746CB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9016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4B2EF-85DA-D344-B473-66A2B8A7A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9B4A3-8E37-4B4B-9792-91BC915B9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B1076-0345-C44D-B846-A5B9D4174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B4372-DDF0-5549-BEFE-0E95719034E3}" type="datetimeFigureOut">
              <a:rPr lang="en-US" smtClean="0"/>
              <a:t>6/19/19</a:t>
            </a:fld>
            <a:endParaRPr lang="en-US"/>
          </a:p>
        </p:txBody>
      </p:sp>
      <p:sp>
        <p:nvSpPr>
          <p:cNvPr id="5" name="Footer Placeholder 4">
            <a:extLst>
              <a:ext uri="{FF2B5EF4-FFF2-40B4-BE49-F238E27FC236}">
                <a16:creationId xmlns:a16="http://schemas.microsoft.com/office/drawing/2014/main" id="{804D3EBE-1A33-D747-91EB-8296A99EC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1A017-3960-884B-8E67-C4BFF6D72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5E7F-88CB-504F-8D44-489A2F428455}" type="slidenum">
              <a:rPr lang="en-US" smtClean="0"/>
              <a:t>‹#›</a:t>
            </a:fld>
            <a:endParaRPr lang="en-US"/>
          </a:p>
        </p:txBody>
      </p:sp>
    </p:spTree>
    <p:extLst>
      <p:ext uri="{BB962C8B-B14F-4D97-AF65-F5344CB8AC3E}">
        <p14:creationId xmlns:p14="http://schemas.microsoft.com/office/powerpoint/2010/main" val="237261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A267-1488-3F4A-A56D-83C90729E8DD}"/>
              </a:ext>
            </a:extLst>
          </p:cNvPr>
          <p:cNvSpPr>
            <a:spLocks noGrp="1"/>
          </p:cNvSpPr>
          <p:nvPr>
            <p:ph type="ctrTitle"/>
          </p:nvPr>
        </p:nvSpPr>
        <p:spPr/>
        <p:txBody>
          <a:bodyPr/>
          <a:lstStyle/>
          <a:p>
            <a:r>
              <a:rPr lang="en-US" dirty="0"/>
              <a:t>Introduction	</a:t>
            </a:r>
          </a:p>
        </p:txBody>
      </p:sp>
      <p:sp>
        <p:nvSpPr>
          <p:cNvPr id="3" name="Subtitle 2">
            <a:extLst>
              <a:ext uri="{FF2B5EF4-FFF2-40B4-BE49-F238E27FC236}">
                <a16:creationId xmlns:a16="http://schemas.microsoft.com/office/drawing/2014/main" id="{08658C94-E384-F846-8F6E-172610DFBA0C}"/>
              </a:ext>
            </a:extLst>
          </p:cNvPr>
          <p:cNvSpPr>
            <a:spLocks noGrp="1"/>
          </p:cNvSpPr>
          <p:nvPr>
            <p:ph type="subTitle" idx="1"/>
          </p:nvPr>
        </p:nvSpPr>
        <p:spPr/>
        <p:txBody>
          <a:bodyPr/>
          <a:lstStyle/>
          <a:p>
            <a:r>
              <a:rPr lang="en-US" dirty="0"/>
              <a:t>A data exploration project. Explore the features of beers and breweries. </a:t>
            </a:r>
          </a:p>
        </p:txBody>
      </p:sp>
    </p:spTree>
    <p:extLst>
      <p:ext uri="{BB962C8B-B14F-4D97-AF65-F5344CB8AC3E}">
        <p14:creationId xmlns:p14="http://schemas.microsoft.com/office/powerpoint/2010/main" val="11068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E3DF-9C8A-6940-9407-3AC700746FDF}"/>
              </a:ext>
            </a:extLst>
          </p:cNvPr>
          <p:cNvSpPr>
            <a:spLocks noGrp="1"/>
          </p:cNvSpPr>
          <p:nvPr>
            <p:ph type="title"/>
          </p:nvPr>
        </p:nvSpPr>
        <p:spPr/>
        <p:txBody>
          <a:bodyPr/>
          <a:lstStyle/>
          <a:p>
            <a:r>
              <a:rPr lang="en-US" dirty="0"/>
              <a:t>             Description of data set.</a:t>
            </a:r>
          </a:p>
        </p:txBody>
      </p:sp>
      <p:sp>
        <p:nvSpPr>
          <p:cNvPr id="3" name="Content Placeholder 2">
            <a:extLst>
              <a:ext uri="{FF2B5EF4-FFF2-40B4-BE49-F238E27FC236}">
                <a16:creationId xmlns:a16="http://schemas.microsoft.com/office/drawing/2014/main" id="{F2F612AA-9026-2D4F-BE5C-9FA035BF3A5F}"/>
              </a:ext>
            </a:extLst>
          </p:cNvPr>
          <p:cNvSpPr>
            <a:spLocks noGrp="1"/>
          </p:cNvSpPr>
          <p:nvPr>
            <p:ph idx="1"/>
          </p:nvPr>
        </p:nvSpPr>
        <p:spPr/>
        <p:txBody>
          <a:bodyPr/>
          <a:lstStyle/>
          <a:p>
            <a:r>
              <a:rPr lang="en-US" dirty="0"/>
              <a:t>Data about 2410 different beer types produced by breweries in United States of America.</a:t>
            </a:r>
          </a:p>
          <a:p>
            <a:r>
              <a:rPr lang="en-US" dirty="0"/>
              <a:t>The features known about each beer type</a:t>
            </a:r>
          </a:p>
          <a:p>
            <a:pPr lvl="1"/>
            <a:r>
              <a:rPr lang="en-US" dirty="0"/>
              <a:t> Brewery name</a:t>
            </a:r>
          </a:p>
          <a:p>
            <a:pPr lvl="1"/>
            <a:r>
              <a:rPr lang="en-US" dirty="0"/>
              <a:t> the city and state.</a:t>
            </a:r>
          </a:p>
          <a:p>
            <a:pPr lvl="1"/>
            <a:r>
              <a:rPr lang="en-US" dirty="0"/>
              <a:t>IBU ( international bitterness unit)</a:t>
            </a:r>
          </a:p>
          <a:p>
            <a:pPr lvl="1"/>
            <a:r>
              <a:rPr lang="en-US" dirty="0"/>
              <a:t>ABV ( Alcohol by volume)</a:t>
            </a:r>
          </a:p>
          <a:p>
            <a:pPr lvl="1"/>
            <a:r>
              <a:rPr lang="en-US" dirty="0"/>
              <a:t>Style </a:t>
            </a:r>
          </a:p>
          <a:p>
            <a:pPr lvl="1"/>
            <a:r>
              <a:rPr lang="en-US" dirty="0"/>
              <a:t>Ounces</a:t>
            </a:r>
          </a:p>
          <a:p>
            <a:endParaRPr lang="en-US" dirty="0"/>
          </a:p>
          <a:p>
            <a:endParaRPr lang="en-US" dirty="0"/>
          </a:p>
        </p:txBody>
      </p:sp>
    </p:spTree>
    <p:extLst>
      <p:ext uri="{BB962C8B-B14F-4D97-AF65-F5344CB8AC3E}">
        <p14:creationId xmlns:p14="http://schemas.microsoft.com/office/powerpoint/2010/main" val="52992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66ED-1CF2-FC41-B84B-BE4FB666B46F}"/>
              </a:ext>
            </a:extLst>
          </p:cNvPr>
          <p:cNvSpPr>
            <a:spLocks noGrp="1"/>
          </p:cNvSpPr>
          <p:nvPr>
            <p:ph type="title"/>
          </p:nvPr>
        </p:nvSpPr>
        <p:spPr/>
        <p:txBody>
          <a:bodyPr/>
          <a:lstStyle/>
          <a:p>
            <a:r>
              <a:rPr lang="en-US" dirty="0"/>
              <a:t> Breweries across the geography	</a:t>
            </a:r>
          </a:p>
        </p:txBody>
      </p:sp>
      <p:sp>
        <p:nvSpPr>
          <p:cNvPr id="3" name="Content Placeholder 2">
            <a:extLst>
              <a:ext uri="{FF2B5EF4-FFF2-40B4-BE49-F238E27FC236}">
                <a16:creationId xmlns:a16="http://schemas.microsoft.com/office/drawing/2014/main" id="{46C9F066-2E86-2A4A-9AFE-D5E2C7574588}"/>
              </a:ext>
            </a:extLst>
          </p:cNvPr>
          <p:cNvSpPr>
            <a:spLocks noGrp="1"/>
          </p:cNvSpPr>
          <p:nvPr>
            <p:ph idx="1"/>
          </p:nvPr>
        </p:nvSpPr>
        <p:spPr/>
        <p:txBody>
          <a:bodyPr/>
          <a:lstStyle/>
          <a:p>
            <a:r>
              <a:rPr lang="en-US" dirty="0"/>
              <a:t>Want to setup a new brewery. Which state could be the best?</a:t>
            </a:r>
          </a:p>
          <a:p>
            <a:pPr marL="0" indent="0">
              <a:buNone/>
            </a:pPr>
            <a:r>
              <a:rPr lang="en-US" dirty="0"/>
              <a:t> </a:t>
            </a:r>
            <a:r>
              <a:rPr lang="en-US" sz="1800" dirty="0"/>
              <a:t>From the plot below , Colorado and California rank the 1</a:t>
            </a:r>
            <a:r>
              <a:rPr lang="en-US" sz="1800" baseline="30000" dirty="0"/>
              <a:t>st</a:t>
            </a:r>
            <a:r>
              <a:rPr lang="en-US" sz="1800" dirty="0"/>
              <a:t> and the 2</a:t>
            </a:r>
            <a:r>
              <a:rPr lang="en-US" sz="1800" baseline="30000" dirty="0"/>
              <a:t>nd</a:t>
            </a:r>
            <a:r>
              <a:rPr lang="en-US" sz="1800" dirty="0"/>
              <a:t>. This indicates that conditions are conducive to run a brewery in these states.</a:t>
            </a:r>
          </a:p>
        </p:txBody>
      </p:sp>
      <p:pic>
        <p:nvPicPr>
          <p:cNvPr id="6" name="Picture 5" descr="A picture containing writing implement, stationary&#10;&#10;Description automatically generated">
            <a:extLst>
              <a:ext uri="{FF2B5EF4-FFF2-40B4-BE49-F238E27FC236}">
                <a16:creationId xmlns:a16="http://schemas.microsoft.com/office/drawing/2014/main" id="{4A5E4FCC-B708-5443-AB89-AA239B6ABBE8}"/>
              </a:ext>
            </a:extLst>
          </p:cNvPr>
          <p:cNvPicPr>
            <a:picLocks noChangeAspect="1"/>
          </p:cNvPicPr>
          <p:nvPr/>
        </p:nvPicPr>
        <p:blipFill>
          <a:blip r:embed="rId2"/>
          <a:stretch>
            <a:fillRect/>
          </a:stretch>
        </p:blipFill>
        <p:spPr>
          <a:xfrm>
            <a:off x="1671144" y="3050570"/>
            <a:ext cx="7491863" cy="3336712"/>
          </a:xfrm>
          <a:prstGeom prst="rect">
            <a:avLst/>
          </a:prstGeom>
        </p:spPr>
      </p:pic>
    </p:spTree>
    <p:extLst>
      <p:ext uri="{BB962C8B-B14F-4D97-AF65-F5344CB8AC3E}">
        <p14:creationId xmlns:p14="http://schemas.microsoft.com/office/powerpoint/2010/main" val="13419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D383-E7BA-374D-AC13-13F2B04ADBD2}"/>
              </a:ext>
            </a:extLst>
          </p:cNvPr>
          <p:cNvSpPr>
            <a:spLocks noGrp="1"/>
          </p:cNvSpPr>
          <p:nvPr>
            <p:ph type="title"/>
          </p:nvPr>
        </p:nvSpPr>
        <p:spPr>
          <a:xfrm>
            <a:off x="838200" y="377483"/>
            <a:ext cx="10357022" cy="821124"/>
          </a:xfrm>
        </p:spPr>
        <p:txBody>
          <a:bodyPr/>
          <a:lstStyle/>
          <a:p>
            <a:r>
              <a:rPr lang="en-US" dirty="0"/>
              <a:t>Alcohol by Volume</a:t>
            </a:r>
          </a:p>
        </p:txBody>
      </p:sp>
      <p:pic>
        <p:nvPicPr>
          <p:cNvPr id="4" name="Content Placeholder 3">
            <a:extLst>
              <a:ext uri="{FF2B5EF4-FFF2-40B4-BE49-F238E27FC236}">
                <a16:creationId xmlns:a16="http://schemas.microsoft.com/office/drawing/2014/main" id="{CC31F924-71AF-BD48-BC77-9FEE6F06D026}"/>
              </a:ext>
            </a:extLst>
          </p:cNvPr>
          <p:cNvPicPr>
            <a:picLocks noGrp="1" noChangeAspect="1"/>
          </p:cNvPicPr>
          <p:nvPr>
            <p:ph idx="1"/>
          </p:nvPr>
        </p:nvPicPr>
        <p:blipFill>
          <a:blip r:embed="rId2"/>
          <a:stretch>
            <a:fillRect/>
          </a:stretch>
        </p:blipFill>
        <p:spPr>
          <a:xfrm>
            <a:off x="2755556" y="2539401"/>
            <a:ext cx="8311873" cy="3637562"/>
          </a:xfrm>
          <a:prstGeom prst="rect">
            <a:avLst/>
          </a:prstGeom>
        </p:spPr>
      </p:pic>
      <p:sp>
        <p:nvSpPr>
          <p:cNvPr id="7" name="TextBox 6">
            <a:extLst>
              <a:ext uri="{FF2B5EF4-FFF2-40B4-BE49-F238E27FC236}">
                <a16:creationId xmlns:a16="http://schemas.microsoft.com/office/drawing/2014/main" id="{E0900E14-8C91-6C4B-86D2-400B00B65DAD}"/>
              </a:ext>
            </a:extLst>
          </p:cNvPr>
          <p:cNvSpPr txBox="1"/>
          <p:nvPr/>
        </p:nvSpPr>
        <p:spPr>
          <a:xfrm>
            <a:off x="838200" y="1519880"/>
            <a:ext cx="6382407" cy="646331"/>
          </a:xfrm>
          <a:prstGeom prst="rect">
            <a:avLst/>
          </a:prstGeom>
          <a:noFill/>
        </p:spPr>
        <p:txBody>
          <a:bodyPr wrap="square" rtlCol="0">
            <a:spAutoFit/>
          </a:bodyPr>
          <a:lstStyle/>
          <a:p>
            <a:r>
              <a:rPr lang="en-US" dirty="0"/>
              <a:t>Which state produces beers with high median alcohol volume?</a:t>
            </a:r>
          </a:p>
          <a:p>
            <a:r>
              <a:rPr lang="en-US" dirty="0"/>
              <a:t>DC and KY are topping the chart in the bar plot below</a:t>
            </a:r>
          </a:p>
        </p:txBody>
      </p:sp>
    </p:spTree>
    <p:extLst>
      <p:ext uri="{BB962C8B-B14F-4D97-AF65-F5344CB8AC3E}">
        <p14:creationId xmlns:p14="http://schemas.microsoft.com/office/powerpoint/2010/main" val="32563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11B3-B5BC-1E44-838E-8A758B18094E}"/>
              </a:ext>
            </a:extLst>
          </p:cNvPr>
          <p:cNvSpPr>
            <a:spLocks noGrp="1"/>
          </p:cNvSpPr>
          <p:nvPr>
            <p:ph type="title"/>
          </p:nvPr>
        </p:nvSpPr>
        <p:spPr/>
        <p:txBody>
          <a:bodyPr/>
          <a:lstStyle/>
          <a:p>
            <a:r>
              <a:rPr lang="en-US" dirty="0"/>
              <a:t>  Bitterness of the Beers</a:t>
            </a:r>
          </a:p>
        </p:txBody>
      </p:sp>
      <p:sp>
        <p:nvSpPr>
          <p:cNvPr id="3" name="Content Placeholder 2">
            <a:extLst>
              <a:ext uri="{FF2B5EF4-FFF2-40B4-BE49-F238E27FC236}">
                <a16:creationId xmlns:a16="http://schemas.microsoft.com/office/drawing/2014/main" id="{7701F3FE-0017-4B42-B628-E5F5D3D2FA35}"/>
              </a:ext>
            </a:extLst>
          </p:cNvPr>
          <p:cNvSpPr>
            <a:spLocks noGrp="1"/>
          </p:cNvSpPr>
          <p:nvPr>
            <p:ph idx="1"/>
          </p:nvPr>
        </p:nvSpPr>
        <p:spPr/>
        <p:txBody>
          <a:bodyPr/>
          <a:lstStyle/>
          <a:p>
            <a:r>
              <a:rPr lang="en-US" dirty="0"/>
              <a:t>Which state produces the least median bitterness.</a:t>
            </a:r>
          </a:p>
          <a:p>
            <a:pPr lvl="1"/>
            <a:r>
              <a:rPr lang="en-US" dirty="0"/>
              <a:t>Median bitterness of Beers from Kansan and Wisconsin are lowest.</a:t>
            </a:r>
          </a:p>
          <a:p>
            <a:endParaRPr lang="en-US" dirty="0"/>
          </a:p>
        </p:txBody>
      </p:sp>
      <p:pic>
        <p:nvPicPr>
          <p:cNvPr id="4" name="Picture 3">
            <a:extLst>
              <a:ext uri="{FF2B5EF4-FFF2-40B4-BE49-F238E27FC236}">
                <a16:creationId xmlns:a16="http://schemas.microsoft.com/office/drawing/2014/main" id="{1755F511-74E7-9441-B982-A61A23F90AC6}"/>
              </a:ext>
            </a:extLst>
          </p:cNvPr>
          <p:cNvPicPr>
            <a:picLocks noChangeAspect="1"/>
          </p:cNvPicPr>
          <p:nvPr/>
        </p:nvPicPr>
        <p:blipFill>
          <a:blip r:embed="rId2"/>
          <a:stretch>
            <a:fillRect/>
          </a:stretch>
        </p:blipFill>
        <p:spPr>
          <a:xfrm>
            <a:off x="1359242" y="4091001"/>
            <a:ext cx="9697996" cy="1884006"/>
          </a:xfrm>
          <a:prstGeom prst="rect">
            <a:avLst/>
          </a:prstGeom>
        </p:spPr>
      </p:pic>
    </p:spTree>
    <p:extLst>
      <p:ext uri="{BB962C8B-B14F-4D97-AF65-F5344CB8AC3E}">
        <p14:creationId xmlns:p14="http://schemas.microsoft.com/office/powerpoint/2010/main" val="345433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EEF2-5336-CC45-9EC5-2C65F32D7A14}"/>
              </a:ext>
            </a:extLst>
          </p:cNvPr>
          <p:cNvSpPr>
            <a:spLocks noGrp="1"/>
          </p:cNvSpPr>
          <p:nvPr>
            <p:ph type="title"/>
          </p:nvPr>
        </p:nvSpPr>
        <p:spPr/>
        <p:txBody>
          <a:bodyPr/>
          <a:lstStyle/>
          <a:p>
            <a:r>
              <a:rPr lang="en-US" dirty="0"/>
              <a:t> Maximum bitterness and Alcohol content</a:t>
            </a:r>
          </a:p>
        </p:txBody>
      </p:sp>
      <p:sp>
        <p:nvSpPr>
          <p:cNvPr id="3" name="Content Placeholder 2">
            <a:extLst>
              <a:ext uri="{FF2B5EF4-FFF2-40B4-BE49-F238E27FC236}">
                <a16:creationId xmlns:a16="http://schemas.microsoft.com/office/drawing/2014/main" id="{A0EC7E66-18FC-724A-941A-FC9E9C22C5F1}"/>
              </a:ext>
            </a:extLst>
          </p:cNvPr>
          <p:cNvSpPr>
            <a:spLocks noGrp="1"/>
          </p:cNvSpPr>
          <p:nvPr>
            <p:ph idx="1"/>
          </p:nvPr>
        </p:nvSpPr>
        <p:spPr/>
        <p:txBody>
          <a:bodyPr/>
          <a:lstStyle/>
          <a:p>
            <a:r>
              <a:rPr lang="en-US" dirty="0"/>
              <a:t>Upslope Brewing Company Boulder  ,  Colorado produces beer with alcohol content at 0.128 which is the highest alcohol content among all types of beers. The name of the beer is “Lee Hill Series”. Surely you will be on top of the hill.</a:t>
            </a:r>
          </a:p>
          <a:p>
            <a:r>
              <a:rPr lang="en-US" dirty="0"/>
              <a:t>Astoria Brewing Company  in the city of Astoria , Oregon produces beer with IBU value of 138 which has the highest bitter score among all the beers. It has be aptly named as “Bitter Bitch Imperial”. </a:t>
            </a:r>
          </a:p>
        </p:txBody>
      </p:sp>
    </p:spTree>
    <p:extLst>
      <p:ext uri="{BB962C8B-B14F-4D97-AF65-F5344CB8AC3E}">
        <p14:creationId xmlns:p14="http://schemas.microsoft.com/office/powerpoint/2010/main" val="17098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310D-8C9A-9D4D-A5A3-1065DCDAC4D5}"/>
              </a:ext>
            </a:extLst>
          </p:cNvPr>
          <p:cNvSpPr>
            <a:spLocks noGrp="1"/>
          </p:cNvSpPr>
          <p:nvPr>
            <p:ph type="title"/>
          </p:nvPr>
        </p:nvSpPr>
        <p:spPr/>
        <p:txBody>
          <a:bodyPr/>
          <a:lstStyle/>
          <a:p>
            <a:r>
              <a:rPr lang="en-US" dirty="0"/>
              <a:t> Alcohol by volume and Bitterness unit</a:t>
            </a:r>
          </a:p>
        </p:txBody>
      </p:sp>
      <p:sp>
        <p:nvSpPr>
          <p:cNvPr id="3" name="Content Placeholder 2">
            <a:extLst>
              <a:ext uri="{FF2B5EF4-FFF2-40B4-BE49-F238E27FC236}">
                <a16:creationId xmlns:a16="http://schemas.microsoft.com/office/drawing/2014/main" id="{2F25D82B-4F6A-DA45-94EF-5DC919275C79}"/>
              </a:ext>
            </a:extLst>
          </p:cNvPr>
          <p:cNvSpPr>
            <a:spLocks noGrp="1"/>
          </p:cNvSpPr>
          <p:nvPr>
            <p:ph idx="1"/>
          </p:nvPr>
        </p:nvSpPr>
        <p:spPr/>
        <p:txBody>
          <a:bodyPr/>
          <a:lstStyle/>
          <a:p>
            <a:r>
              <a:rPr lang="en-US" dirty="0"/>
              <a:t>Is there a relation between ABV and IBU</a:t>
            </a:r>
          </a:p>
          <a:p>
            <a:r>
              <a:rPr lang="en-US" dirty="0"/>
              <a:t>The scatter plot below suggests that there a positive correlation between ABV and IBU. As alcohol content goes up, the bitterness also goes up.</a:t>
            </a:r>
          </a:p>
        </p:txBody>
      </p:sp>
      <p:pic>
        <p:nvPicPr>
          <p:cNvPr id="4" name="Picture 3">
            <a:extLst>
              <a:ext uri="{FF2B5EF4-FFF2-40B4-BE49-F238E27FC236}">
                <a16:creationId xmlns:a16="http://schemas.microsoft.com/office/drawing/2014/main" id="{77A15BB4-0015-AF4E-B3DF-14CA57F71F46}"/>
              </a:ext>
            </a:extLst>
          </p:cNvPr>
          <p:cNvPicPr>
            <a:picLocks noChangeAspect="1"/>
          </p:cNvPicPr>
          <p:nvPr/>
        </p:nvPicPr>
        <p:blipFill>
          <a:blip r:embed="rId2"/>
          <a:stretch>
            <a:fillRect/>
          </a:stretch>
        </p:blipFill>
        <p:spPr>
          <a:xfrm>
            <a:off x="2582562" y="3558737"/>
            <a:ext cx="6559892" cy="2934137"/>
          </a:xfrm>
          <a:prstGeom prst="rect">
            <a:avLst/>
          </a:prstGeom>
        </p:spPr>
      </p:pic>
    </p:spTree>
    <p:extLst>
      <p:ext uri="{BB962C8B-B14F-4D97-AF65-F5344CB8AC3E}">
        <p14:creationId xmlns:p14="http://schemas.microsoft.com/office/powerpoint/2010/main" val="207256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EA43-4FE1-E34A-BBAC-BE4F231D69D4}"/>
              </a:ext>
            </a:extLst>
          </p:cNvPr>
          <p:cNvSpPr>
            <a:spLocks noGrp="1"/>
          </p:cNvSpPr>
          <p:nvPr>
            <p:ph type="title"/>
          </p:nvPr>
        </p:nvSpPr>
        <p:spPr/>
        <p:txBody>
          <a:bodyPr/>
          <a:lstStyle/>
          <a:p>
            <a:r>
              <a:rPr lang="en-US" dirty="0"/>
              <a:t> Beer with high alcohol under bitterness of 50</a:t>
            </a:r>
          </a:p>
        </p:txBody>
      </p:sp>
      <p:sp>
        <p:nvSpPr>
          <p:cNvPr id="3" name="Content Placeholder 2">
            <a:extLst>
              <a:ext uri="{FF2B5EF4-FFF2-40B4-BE49-F238E27FC236}">
                <a16:creationId xmlns:a16="http://schemas.microsoft.com/office/drawing/2014/main" id="{3F6182CC-332C-D344-AF06-BE0036011CD8}"/>
              </a:ext>
            </a:extLst>
          </p:cNvPr>
          <p:cNvSpPr>
            <a:spLocks noGrp="1"/>
          </p:cNvSpPr>
          <p:nvPr>
            <p:ph idx="1"/>
          </p:nvPr>
        </p:nvSpPr>
        <p:spPr/>
        <p:txBody>
          <a:bodyPr/>
          <a:lstStyle/>
          <a:p>
            <a:r>
              <a:rPr lang="en-US"/>
              <a:t>Beer named Bourbon Barrel Batch 666: Sympathy for the Devil has highest alcohol content at 0.099 and IBV value at 36</a:t>
            </a:r>
          </a:p>
          <a:p>
            <a:pPr marL="0" indent="0">
              <a:buNone/>
            </a:pPr>
            <a:endParaRPr lang="en-US"/>
          </a:p>
        </p:txBody>
      </p:sp>
    </p:spTree>
    <p:extLst>
      <p:ext uri="{BB962C8B-B14F-4D97-AF65-F5344CB8AC3E}">
        <p14:creationId xmlns:p14="http://schemas.microsoft.com/office/powerpoint/2010/main" val="307077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5496</TotalTime>
  <Words>327</Words>
  <Application>Microsoft Macintosh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vt:lpstr>
      <vt:lpstr>             Description of data set.</vt:lpstr>
      <vt:lpstr> Breweries across the geography </vt:lpstr>
      <vt:lpstr>Alcohol by Volume</vt:lpstr>
      <vt:lpstr>  Bitterness of the Beers</vt:lpstr>
      <vt:lpstr> Maximum bitterness and Alcohol content</vt:lpstr>
      <vt:lpstr> Alcohol by volume and Bitterness unit</vt:lpstr>
      <vt:lpstr> Beer with high alcohol under bitterness of 50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CharityML </dc:title>
  <dc:creator>Kumaraiah Pradeepkumar</dc:creator>
  <cp:lastModifiedBy>Kumaraiah Pradeepkumar</cp:lastModifiedBy>
  <cp:revision>14</cp:revision>
  <dcterms:created xsi:type="dcterms:W3CDTF">2019-06-19T02:47:40Z</dcterms:created>
  <dcterms:modified xsi:type="dcterms:W3CDTF">2019-06-24T01:36:14Z</dcterms:modified>
</cp:coreProperties>
</file>