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6858000" cx="12192000"/>
  <p:notesSz cx="6858000" cy="9144000"/>
  <p:embeddedFontLst>
    <p:embeddedFont>
      <p:font typeface="Fira Code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9" roundtripDataSignature="AMtx7mhXJD8iw1Cq6lOoj7On+KKRPvuQP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LEANDRO RIBEIRO DE SOUZ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FiraCode-bold.fntdata"/><Relationship Id="rId47" Type="http://schemas.openxmlformats.org/officeDocument/2006/relationships/font" Target="fonts/FiraCode-regular.fntdata"/><Relationship Id="rId4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6-28T13:42:54.412">
    <p:pos x="6000" y="0"/>
    <p:text>Metodologia ágil não é errado. Comentar sobre.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M68opdU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1-06-28T19:54:22.277">
    <p:pos x="6000" y="0"/>
    <p:text>Falar sobre a regra do Jeff Bezzos, o cara da amazon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M8OReBc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2622773d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ge2622773d7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2622773d7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ge2622773d7_2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2622773d7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ge2622773d7_2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2622773d7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ge2622773d7_2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26415d4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ge26415d47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26415d47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ge26415d477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2622773d7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ge2622773d7_2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2622773d7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ge2622773d7_2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2622773d7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" name="Google Shape;227;ge2622773d7_2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2622773d7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ge2622773d7_2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2622773d7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ge2622773d7_2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e26415d47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ge26415d477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26415d47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" name="Google Shape;262;ge26415d477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e26415d47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" name="Google Shape;271;ge26415d477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e26415d47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0" name="Google Shape;280;ge26415d477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e26415d47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9" name="Google Shape;289;ge26415d477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26415d47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1" name="Google Shape;301;ge26415d477_0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8" name="Google Shape;30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5" name="Google Shape;31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26590a72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4" name="Google Shape;324;ge26590a722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dd930dd5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g11dd930dd59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e26590a72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3" name="Google Shape;333;ge26590a722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e26590a72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2" name="Google Shape;342;ge26590a722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26590a72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1" name="Google Shape;351;ge26590a722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e26590a72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0" name="Google Shape;360;ge26590a722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9" name="Google Shape;36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e3601a14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8" name="Google Shape;378;ge3601a141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e3601a1410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7" name="Google Shape;387;ge3601a1410_2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e3601a1410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6" name="Google Shape;396;ge3601a1410_2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e3601a1410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5" name="Google Shape;405;ge3601a1410_2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e3601a1410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4" name="Google Shape;414;ge3601a1410_2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e3601a141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3" name="Google Shape;423;ge3601a1410_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0" name="Google Shape;43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2622773d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ge2622773d7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2622773d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ge2622773d7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2622773d7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ge2622773d7_1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2622773d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ge2622773d7_1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comments" Target="../comments/comment2.xml"/><Relationship Id="rId4" Type="http://schemas.openxmlformats.org/officeDocument/2006/relationships/image" Target="../media/image2.png"/><Relationship Id="rId5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24.png"/><Relationship Id="rId6" Type="http://schemas.openxmlformats.org/officeDocument/2006/relationships/image" Target="../media/image26.png"/><Relationship Id="rId7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3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Relationship Id="rId4" Type="http://schemas.openxmlformats.org/officeDocument/2006/relationships/image" Target="../media/image3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Relationship Id="rId4" Type="http://schemas.openxmlformats.org/officeDocument/2006/relationships/image" Target="../media/image3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Relationship Id="rId4" Type="http://schemas.openxmlformats.org/officeDocument/2006/relationships/image" Target="../media/image3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Relationship Id="rId4" Type="http://schemas.openxmlformats.org/officeDocument/2006/relationships/image" Target="../media/image3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Relationship Id="rId4" Type="http://schemas.openxmlformats.org/officeDocument/2006/relationships/image" Target="../media/image3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1.xml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flipH="1" rot="10800000">
            <a:off x="1360835" y="2734107"/>
            <a:ext cx="9240202" cy="46596"/>
          </a:xfrm>
          <a:prstGeom prst="roundRect">
            <a:avLst>
              <a:gd fmla="val 16667" name="adj"/>
            </a:avLst>
          </a:prstGeom>
          <a:solidFill>
            <a:srgbClr val="0293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>
            <p:ph type="ctrTitle"/>
          </p:nvPr>
        </p:nvSpPr>
        <p:spPr>
          <a:xfrm>
            <a:off x="1284825" y="1807900"/>
            <a:ext cx="9316200" cy="97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960"/>
              <a:buFont typeface="Fira Code"/>
              <a:buNone/>
            </a:pPr>
            <a:r>
              <a:rPr b="1" lang="pt-BR" sz="4220">
                <a:solidFill>
                  <a:srgbClr val="F2F2F2"/>
                </a:solidFill>
                <a:latin typeface="Fira Code"/>
                <a:ea typeface="Fira Code"/>
                <a:cs typeface="Fira Code"/>
                <a:sym typeface="Fira Code"/>
              </a:rPr>
              <a:t>FATORAÇÃO DE MATRIZES: MÉTODO DA DECOMPOSIÇÃO DE LU</a:t>
            </a:r>
            <a:endParaRPr b="1" sz="4220">
              <a:solidFill>
                <a:srgbClr val="F2F2F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3002605" y="2982313"/>
            <a:ext cx="6096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A5A5A5"/>
                </a:solidFill>
                <a:latin typeface="Fira Code"/>
                <a:ea typeface="Fira Code"/>
                <a:cs typeface="Fira Code"/>
                <a:sym typeface="Fira Code"/>
              </a:rPr>
              <a:t>João Pedro de F. Lourenço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A5A5A5"/>
                </a:solidFill>
                <a:latin typeface="Fira Code"/>
                <a:ea typeface="Fira Code"/>
                <a:cs typeface="Fira Code"/>
                <a:sym typeface="Fira Code"/>
              </a:rPr>
              <a:t>Leandro R. de Souza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A5A5A5"/>
                </a:solidFill>
                <a:latin typeface="Fira Code"/>
                <a:ea typeface="Fira Code"/>
                <a:cs typeface="Fira Code"/>
                <a:sym typeface="Fira Code"/>
              </a:rPr>
              <a:t>Vinícius A. Marins</a:t>
            </a:r>
            <a:endParaRPr b="1" i="0" sz="1800" u="none" cap="none" strike="noStrike">
              <a:solidFill>
                <a:srgbClr val="A5A5A5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BR" sz="1800">
                <a:solidFill>
                  <a:srgbClr val="A5A5A5"/>
                </a:solidFill>
                <a:latin typeface="Fira Code"/>
                <a:ea typeface="Fira Code"/>
                <a:cs typeface="Fira Code"/>
                <a:sym typeface="Fira Code"/>
              </a:rPr>
              <a:t>Samara de M. Santos</a:t>
            </a:r>
            <a:endParaRPr b="1" sz="1800">
              <a:solidFill>
                <a:srgbClr val="A5A5A5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3807600" y="4107313"/>
            <a:ext cx="4769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A5A5A5"/>
                </a:solidFill>
                <a:latin typeface="Fira Code"/>
                <a:ea typeface="Fira Code"/>
                <a:cs typeface="Fira Code"/>
                <a:sym typeface="Fira Code"/>
              </a:rPr>
              <a:t>joao.franca@aluno.ifsp.edu.br</a:t>
            </a:r>
            <a:endParaRPr b="0" i="0" sz="1800" u="none" cap="none" strike="noStrike">
              <a:solidFill>
                <a:srgbClr val="A5A5A5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A5A5A5"/>
                </a:solidFill>
                <a:latin typeface="Fira Code"/>
                <a:ea typeface="Fira Code"/>
                <a:cs typeface="Fira Code"/>
                <a:sym typeface="Fira Code"/>
              </a:rPr>
              <a:t>r.Leandro@aluno.ifsp.edu.br</a:t>
            </a:r>
            <a:endParaRPr b="0" i="0" sz="1800" u="none" cap="none" strike="noStrike">
              <a:solidFill>
                <a:srgbClr val="A5A5A5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A5A5A5"/>
                </a:solidFill>
                <a:latin typeface="Fira Code"/>
                <a:ea typeface="Fira Code"/>
                <a:cs typeface="Fira Code"/>
                <a:sym typeface="Fira Code"/>
              </a:rPr>
              <a:t>v.marins@aluno.ifsp.edu.br</a:t>
            </a:r>
            <a:endParaRPr b="0" i="0" sz="1800" u="none" cap="none" strike="noStrike">
              <a:solidFill>
                <a:srgbClr val="A5A5A5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solidFill>
                  <a:srgbClr val="A5A5A5"/>
                </a:solidFill>
                <a:latin typeface="Fira Code"/>
                <a:ea typeface="Fira Code"/>
                <a:cs typeface="Fira Code"/>
                <a:sym typeface="Fira Code"/>
              </a:rPr>
              <a:t>miranda.samara@aluno.ifsp.edu.br</a:t>
            </a:r>
            <a:endParaRPr sz="1800">
              <a:solidFill>
                <a:srgbClr val="A5A5A5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2783530" y="5347404"/>
            <a:ext cx="653415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7F7F7F"/>
                </a:solidFill>
                <a:latin typeface="Fira Code"/>
                <a:ea typeface="Fira Code"/>
                <a:cs typeface="Fira Code"/>
                <a:sym typeface="Fira Code"/>
              </a:rPr>
              <a:t>Discentes do Curso Bacharelado a Ciência da Computação – IFSP – Campus Presidente Epitácio</a:t>
            </a:r>
            <a:endParaRPr b="0" i="0" sz="1800" u="none" cap="none" strike="noStrike">
              <a:solidFill>
                <a:srgbClr val="7F7F7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312" y="200517"/>
            <a:ext cx="2679533" cy="743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ge2622773d7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7242" y="6029817"/>
            <a:ext cx="2679533" cy="74306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e2622773d7_2_0"/>
          <p:cNvSpPr txBox="1"/>
          <p:nvPr/>
        </p:nvSpPr>
        <p:spPr>
          <a:xfrm>
            <a:off x="569422" y="589275"/>
            <a:ext cx="9337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0293EE"/>
                </a:solidFill>
                <a:latin typeface="Fira Code"/>
                <a:ea typeface="Fira Code"/>
                <a:cs typeface="Fira Code"/>
                <a:sym typeface="Fira Code"/>
              </a:rPr>
              <a:t>&gt; </a:t>
            </a:r>
            <a:r>
              <a:rPr b="1" lang="pt-BR" sz="3900">
                <a:solidFill>
                  <a:srgbClr val="D8D8D8"/>
                </a:solidFill>
                <a:latin typeface="Fira Code"/>
                <a:ea typeface="Fira Code"/>
                <a:cs typeface="Fira Code"/>
                <a:sym typeface="Fira Code"/>
              </a:rPr>
              <a:t>Explicação do Teorema</a:t>
            </a:r>
            <a:endParaRPr b="1" i="0" sz="4000" u="none" cap="none" strike="noStrike">
              <a:solidFill>
                <a:srgbClr val="D8D8D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3" name="Google Shape;163;ge2622773d7_2_0"/>
          <p:cNvSpPr/>
          <p:nvPr/>
        </p:nvSpPr>
        <p:spPr>
          <a:xfrm>
            <a:off x="708660" y="1420281"/>
            <a:ext cx="6096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59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e2622773d7_2_0"/>
          <p:cNvSpPr/>
          <p:nvPr/>
        </p:nvSpPr>
        <p:spPr>
          <a:xfrm>
            <a:off x="708650" y="1420275"/>
            <a:ext cx="11255100" cy="5437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35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300"/>
              <a:buFont typeface="Fira Code"/>
              <a:buChar char="●"/>
            </a:pPr>
            <a:r>
              <a:rPr lang="pt-BR" sz="1900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(1) O método de eliminação de Gauss fornece diretamente os elementos das matrizes L e U. </a:t>
            </a:r>
            <a:endParaRPr sz="1900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●"/>
            </a:pPr>
            <a:r>
              <a:rPr lang="pt-BR" sz="1900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(2) Ao iniciarmos o escalonamento de uma dada matriz A, não sabemos se vai haver a necessidade de permutarmos as linhas, somente no final do escalonamento é que podemos fazer tal afirmação. Havendo necessidade desta transposição, o processo é feito permutando as linhas da matriz identidade (na ordem em que foram feitas), obtendo assim, uma matriz P  M(n, R) denominada de matriz de permutações. Todas as transposições de linhas necessárias ao processo de escalonamento formam o produto PA, que poderá ser escalonada utilizando apenas as operações elementares L¡ + aL</a:t>
            </a:r>
            <a:r>
              <a:rPr lang="pt-BR" sz="1700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j</a:t>
            </a:r>
            <a:r>
              <a:rPr lang="pt-BR" sz="1900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, dessa forma, temos a decomposição PA=LU.</a:t>
            </a:r>
            <a:endParaRPr sz="1900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marR="0" rtl="0" algn="l">
              <a:lnSpc>
                <a:spcPct val="107916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ge2622773d7_2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7242" y="6029817"/>
            <a:ext cx="2679533" cy="74306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e2622773d7_2_51"/>
          <p:cNvSpPr txBox="1"/>
          <p:nvPr/>
        </p:nvSpPr>
        <p:spPr>
          <a:xfrm>
            <a:off x="569420" y="589275"/>
            <a:ext cx="11009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0293EE"/>
                </a:solidFill>
                <a:latin typeface="Fira Code"/>
                <a:ea typeface="Fira Code"/>
                <a:cs typeface="Fira Code"/>
                <a:sym typeface="Fira Code"/>
              </a:rPr>
              <a:t>&gt; </a:t>
            </a:r>
            <a:r>
              <a:rPr b="1" lang="pt-BR" sz="4000">
                <a:solidFill>
                  <a:srgbClr val="D8D8D8"/>
                </a:solidFill>
                <a:latin typeface="Fira Code"/>
                <a:ea typeface="Fira Code"/>
                <a:cs typeface="Fira Code"/>
                <a:sym typeface="Fira Code"/>
              </a:rPr>
              <a:t>Exemplo 1 - decomposição de LU</a:t>
            </a:r>
            <a:endParaRPr b="1" i="0" sz="4000" u="none" cap="none" strike="noStrike">
              <a:solidFill>
                <a:srgbClr val="D8D8D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ge2622773d7_2_51"/>
          <p:cNvSpPr/>
          <p:nvPr/>
        </p:nvSpPr>
        <p:spPr>
          <a:xfrm>
            <a:off x="708660" y="1420281"/>
            <a:ext cx="6096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59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e2622773d7_2_51"/>
          <p:cNvSpPr/>
          <p:nvPr/>
        </p:nvSpPr>
        <p:spPr>
          <a:xfrm>
            <a:off x="426475" y="1420275"/>
            <a:ext cx="11295000" cy="5437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35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Dada a matriz [matriz] faremos a sua decomposição na forma    A=LU </a:t>
            </a:r>
            <a:endParaRPr sz="1600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Solução</a:t>
            </a:r>
            <a:r>
              <a:rPr lang="pt-BR" sz="1600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: Primeiramente vamos escalonar a matriz A até chegar a uma matriz triangular </a:t>
            </a:r>
            <a:endParaRPr sz="1600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                      [matriz]</a:t>
            </a:r>
            <a:r>
              <a:rPr lang="pt-BR" sz="1600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[matriz][matriz][matriz]</a:t>
            </a:r>
            <a:endParaRPr sz="1600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Em seguida, observamos que na decomposição houve a participação de três matrizes elementares M1, M2 e M3, e que (M3M2M1)^-1= L.</a:t>
            </a:r>
            <a:endParaRPr sz="1600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    Podemos verificar que essas matrizes elementares são dadas por </a:t>
            </a:r>
            <a:endParaRPr sz="1600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                 [matriz][matriz][matriz]</a:t>
            </a:r>
            <a:endParaRPr sz="1600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ge2622773d7_2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7242" y="6029817"/>
            <a:ext cx="2679533" cy="74306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e2622773d7_2_59"/>
          <p:cNvSpPr txBox="1"/>
          <p:nvPr/>
        </p:nvSpPr>
        <p:spPr>
          <a:xfrm>
            <a:off x="569420" y="589275"/>
            <a:ext cx="11009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0293EE"/>
                </a:solidFill>
                <a:latin typeface="Fira Code"/>
                <a:ea typeface="Fira Code"/>
                <a:cs typeface="Fira Code"/>
                <a:sym typeface="Fira Code"/>
              </a:rPr>
              <a:t>&gt; </a:t>
            </a:r>
            <a:r>
              <a:rPr b="1" lang="pt-BR" sz="4000">
                <a:solidFill>
                  <a:srgbClr val="D8D8D8"/>
                </a:solidFill>
                <a:latin typeface="Fira Code"/>
                <a:ea typeface="Fira Code"/>
                <a:cs typeface="Fira Code"/>
                <a:sym typeface="Fira Code"/>
              </a:rPr>
              <a:t>Exemplo 1 - decomposição de LU</a:t>
            </a:r>
            <a:endParaRPr b="1" i="0" sz="4000" u="none" cap="none" strike="noStrike">
              <a:solidFill>
                <a:srgbClr val="D8D8D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ge2622773d7_2_59"/>
          <p:cNvSpPr/>
          <p:nvPr/>
        </p:nvSpPr>
        <p:spPr>
          <a:xfrm>
            <a:off x="433075" y="1420275"/>
            <a:ext cx="11281800" cy="5437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35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Agora, calcularemos as inversas dessas matrizes da seguinte forma:</a:t>
            </a:r>
            <a:endParaRPr sz="1600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                 </a:t>
            </a:r>
            <a:endParaRPr sz="1600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                [matriz][matriz][matriz][matriz]</a:t>
            </a:r>
            <a:endParaRPr sz="1600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Então,</a:t>
            </a:r>
            <a:endParaRPr sz="1600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                           [matriz]</a:t>
            </a:r>
            <a:endParaRPr sz="1600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               </a:t>
            </a:r>
            <a:r>
              <a:rPr lang="pt-BR" sz="1600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[matriz][matriz][matriz][matriz]</a:t>
            </a:r>
            <a:endParaRPr sz="1600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ge2622773d7_2_59"/>
          <p:cNvSpPr/>
          <p:nvPr/>
        </p:nvSpPr>
        <p:spPr>
          <a:xfrm>
            <a:off x="569435" y="1420281"/>
            <a:ext cx="6096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59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ge2622773d7_2_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7242" y="6029817"/>
            <a:ext cx="2679533" cy="74306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e2622773d7_2_67"/>
          <p:cNvSpPr txBox="1"/>
          <p:nvPr/>
        </p:nvSpPr>
        <p:spPr>
          <a:xfrm>
            <a:off x="569421" y="589275"/>
            <a:ext cx="10663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0293EE"/>
                </a:solidFill>
                <a:latin typeface="Fira Code"/>
                <a:ea typeface="Fira Code"/>
                <a:cs typeface="Fira Code"/>
                <a:sym typeface="Fira Code"/>
              </a:rPr>
              <a:t>&gt; </a:t>
            </a:r>
            <a:r>
              <a:rPr b="1" lang="pt-BR" sz="4000">
                <a:solidFill>
                  <a:srgbClr val="D8D8D8"/>
                </a:solidFill>
                <a:latin typeface="Fira Code"/>
                <a:ea typeface="Fira Code"/>
                <a:cs typeface="Fira Code"/>
                <a:sym typeface="Fira Code"/>
              </a:rPr>
              <a:t>Exemplo 1 - decomposição de LU</a:t>
            </a:r>
            <a:endParaRPr b="1" i="0" sz="4000" u="none" cap="none" strike="noStrike">
              <a:solidFill>
                <a:srgbClr val="D8D8D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7" name="Google Shape;187;ge2622773d7_2_67"/>
          <p:cNvSpPr/>
          <p:nvPr/>
        </p:nvSpPr>
        <p:spPr>
          <a:xfrm>
            <a:off x="708660" y="1420281"/>
            <a:ext cx="6096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59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e2622773d7_2_67"/>
          <p:cNvSpPr/>
          <p:nvPr/>
        </p:nvSpPr>
        <p:spPr>
          <a:xfrm>
            <a:off x="708650" y="1420275"/>
            <a:ext cx="10830000" cy="5437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35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Logo,</a:t>
            </a:r>
            <a:endParaRPr sz="2000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                       [matriz]</a:t>
            </a:r>
            <a:endParaRPr sz="2000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ge26415d47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7242" y="6029817"/>
            <a:ext cx="2679533" cy="74306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e26415d477_0_0"/>
          <p:cNvSpPr txBox="1"/>
          <p:nvPr/>
        </p:nvSpPr>
        <p:spPr>
          <a:xfrm>
            <a:off x="569425" y="589275"/>
            <a:ext cx="9047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0293EE"/>
                </a:solidFill>
                <a:latin typeface="Fira Code"/>
                <a:ea typeface="Fira Code"/>
                <a:cs typeface="Fira Code"/>
                <a:sym typeface="Fira Code"/>
              </a:rPr>
              <a:t>&gt; </a:t>
            </a:r>
            <a:r>
              <a:rPr b="1" i="0" lang="pt-BR" sz="4000" u="none" cap="none" strike="noStrike">
                <a:solidFill>
                  <a:srgbClr val="D8D8D8"/>
                </a:solidFill>
                <a:latin typeface="Fira Code"/>
                <a:ea typeface="Fira Code"/>
                <a:cs typeface="Fira Code"/>
                <a:sym typeface="Fira Code"/>
              </a:rPr>
              <a:t>Papéis e Incubências</a:t>
            </a:r>
            <a:endParaRPr b="1" i="0" sz="4000" u="none" cap="none" strike="noStrike">
              <a:solidFill>
                <a:srgbClr val="D8D8D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5" name="Google Shape;195;ge26415d477_0_0"/>
          <p:cNvSpPr/>
          <p:nvPr/>
        </p:nvSpPr>
        <p:spPr>
          <a:xfrm>
            <a:off x="708660" y="1420281"/>
            <a:ext cx="6096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59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e26415d477_0_0"/>
          <p:cNvSpPr/>
          <p:nvPr/>
        </p:nvSpPr>
        <p:spPr>
          <a:xfrm>
            <a:off x="708650" y="1420275"/>
            <a:ext cx="6919200" cy="5437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35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●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Mestre Scrum (Scrum Master)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7916"/>
              </a:lnSpc>
              <a:spcBef>
                <a:spcPts val="11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Líder do Projeto;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7916"/>
              </a:lnSpc>
              <a:spcBef>
                <a:spcPts val="11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Responsável pela interação entre cliente e equipe desenvolvimento;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7916"/>
              </a:lnSpc>
              <a:spcBef>
                <a:spcPts val="11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Responsável por assegurar que as práticas, regras e valores do Scrum sejam aplicados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0" marL="457200" marR="0" rtl="0" algn="l">
              <a:lnSpc>
                <a:spcPct val="107916"/>
              </a:lnSpc>
              <a:spcBef>
                <a:spcPts val="11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●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Proprietário do Produto (Product Owner)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7916"/>
              </a:lnSpc>
              <a:spcBef>
                <a:spcPts val="11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Escolhido pelo Mestre e pelo Cliente;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7916"/>
              </a:lnSpc>
              <a:spcBef>
                <a:spcPts val="1100"/>
              </a:spcBef>
              <a:spcAft>
                <a:spcPts val="110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Responsável pelo gerenciamento e controle da lista de trabalho (Product Backlog);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197" name="Google Shape;197;ge26415d477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82502" y="342899"/>
            <a:ext cx="1852454" cy="529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ge26415d477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8609" y="1217075"/>
            <a:ext cx="4677031" cy="4609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e26415d477_0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17242" y="6029817"/>
            <a:ext cx="2679533" cy="74306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e26415d477_0_8"/>
          <p:cNvSpPr txBox="1"/>
          <p:nvPr/>
        </p:nvSpPr>
        <p:spPr>
          <a:xfrm>
            <a:off x="569425" y="589275"/>
            <a:ext cx="9047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0293EE"/>
                </a:solidFill>
                <a:latin typeface="Fira Code"/>
                <a:ea typeface="Fira Code"/>
                <a:cs typeface="Fira Code"/>
                <a:sym typeface="Fira Code"/>
              </a:rPr>
              <a:t>&gt; </a:t>
            </a:r>
            <a:r>
              <a:rPr b="1" i="0" lang="pt-BR" sz="4000" u="none" cap="none" strike="noStrike">
                <a:solidFill>
                  <a:srgbClr val="D8D8D8"/>
                </a:solidFill>
                <a:latin typeface="Fira Code"/>
                <a:ea typeface="Fira Code"/>
                <a:cs typeface="Fira Code"/>
                <a:sym typeface="Fira Code"/>
              </a:rPr>
              <a:t>Papéis e Incubências</a:t>
            </a:r>
            <a:endParaRPr b="1" i="0" sz="4000" u="none" cap="none" strike="noStrike">
              <a:solidFill>
                <a:srgbClr val="D8D8D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ge26415d477_0_8"/>
          <p:cNvSpPr/>
          <p:nvPr/>
        </p:nvSpPr>
        <p:spPr>
          <a:xfrm>
            <a:off x="708660" y="1420281"/>
            <a:ext cx="6096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59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e26415d477_0_8"/>
          <p:cNvSpPr/>
          <p:nvPr/>
        </p:nvSpPr>
        <p:spPr>
          <a:xfrm>
            <a:off x="708650" y="1420275"/>
            <a:ext cx="7244400" cy="5437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35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●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Equipe Scrum (Scrum Team)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7916"/>
              </a:lnSpc>
              <a:spcBef>
                <a:spcPts val="11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Equipe de desenvolvimento;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7916"/>
              </a:lnSpc>
              <a:spcBef>
                <a:spcPts val="11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Possui autoridade para organizar e decidir sua ações para alcançar as metas da sprint.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0" marL="457200" marR="0" rtl="0" algn="l">
              <a:lnSpc>
                <a:spcPct val="107916"/>
              </a:lnSpc>
              <a:spcBef>
                <a:spcPts val="11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●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Cliente (Customer)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7916"/>
              </a:lnSpc>
              <a:spcBef>
                <a:spcPts val="11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Participar da implementação do product backlog;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0" marL="457200" marR="0" rtl="0" algn="l">
              <a:lnSpc>
                <a:spcPct val="107916"/>
              </a:lnSpc>
              <a:spcBef>
                <a:spcPts val="11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●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Administrador (Administrator)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7916"/>
              </a:lnSpc>
              <a:spcBef>
                <a:spcPts val="11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Responsável pelas decisões fundamentais;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0" marL="457200" marR="0" rtl="0" algn="l">
              <a:lnSpc>
                <a:spcPct val="107916"/>
              </a:lnSpc>
              <a:spcBef>
                <a:spcPts val="11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●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Usuário (User)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7916"/>
              </a:lnSpc>
              <a:spcBef>
                <a:spcPts val="1100"/>
              </a:spcBef>
              <a:spcAft>
                <a:spcPts val="110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Usuário do Sistema;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  <p:transition spd="med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ge2622773d7_2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7242" y="6029817"/>
            <a:ext cx="2679533" cy="74306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e2622773d7_2_8"/>
          <p:cNvSpPr txBox="1"/>
          <p:nvPr/>
        </p:nvSpPr>
        <p:spPr>
          <a:xfrm>
            <a:off x="569425" y="589275"/>
            <a:ext cx="7058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0293EE"/>
                </a:solidFill>
                <a:latin typeface="Fira Code"/>
                <a:ea typeface="Fira Code"/>
                <a:cs typeface="Fira Code"/>
                <a:sym typeface="Fira Code"/>
              </a:rPr>
              <a:t>&gt; </a:t>
            </a:r>
            <a:r>
              <a:rPr b="1" i="0" lang="pt-BR" sz="4000" u="none" cap="none" strike="noStrike">
                <a:solidFill>
                  <a:srgbClr val="D8D8D8"/>
                </a:solidFill>
                <a:latin typeface="Fira Code"/>
                <a:ea typeface="Fira Code"/>
                <a:cs typeface="Fira Code"/>
                <a:sym typeface="Fira Code"/>
              </a:rPr>
              <a:t>Divisão de Processos</a:t>
            </a:r>
            <a:endParaRPr b="1" i="0" sz="4000" u="none" cap="none" strike="noStrike">
              <a:solidFill>
                <a:srgbClr val="D8D8D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3" name="Google Shape;213;ge2622773d7_2_8"/>
          <p:cNvSpPr/>
          <p:nvPr/>
        </p:nvSpPr>
        <p:spPr>
          <a:xfrm>
            <a:off x="708660" y="1420281"/>
            <a:ext cx="6096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59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e2622773d7_2_8"/>
          <p:cNvSpPr/>
          <p:nvPr/>
        </p:nvSpPr>
        <p:spPr>
          <a:xfrm>
            <a:off x="708650" y="1420275"/>
            <a:ext cx="6919200" cy="5437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35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●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Pré Planejamento (Pré-game phase)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1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Planejamento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2" marL="1371600" marR="0" rtl="0" algn="l">
              <a:lnSpc>
                <a:spcPct val="108000"/>
              </a:lnSpc>
              <a:spcBef>
                <a:spcPts val="11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■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Informação dos requisitos pelo cliente e registro dos mesmos no Product Backlog (Lista de Trabalho do Produto);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2" marL="1371600" marR="0" rtl="0" algn="l">
              <a:lnSpc>
                <a:spcPct val="108000"/>
              </a:lnSpc>
              <a:spcBef>
                <a:spcPts val="11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■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Priorização e criação de estimativas para implementação de cada requisito (equipe);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49250" lvl="2" marL="1371600" marR="0" rtl="0" algn="l">
              <a:lnSpc>
                <a:spcPct val="108000"/>
              </a:lnSpc>
              <a:spcBef>
                <a:spcPts val="1100"/>
              </a:spcBef>
              <a:spcAft>
                <a:spcPts val="0"/>
              </a:spcAft>
              <a:buClr>
                <a:srgbClr val="BFBFBF"/>
              </a:buClr>
              <a:buSzPts val="1900"/>
              <a:buFont typeface="Fira Code"/>
              <a:buChar char="■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Definição de equipe, ferramentas, treinamento e tax</a:t>
            </a:r>
            <a:r>
              <a:rPr b="0" i="0" lang="pt-BR" sz="19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as de risco são abordadas.</a:t>
            </a:r>
            <a:endParaRPr b="0" i="0" sz="19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49250" lvl="2" marL="1371600" marR="0" rtl="0" algn="l">
              <a:lnSpc>
                <a:spcPct val="108000"/>
              </a:lnSpc>
              <a:spcBef>
                <a:spcPts val="1100"/>
              </a:spcBef>
              <a:spcAft>
                <a:spcPts val="1100"/>
              </a:spcAft>
              <a:buClr>
                <a:srgbClr val="BFBFBF"/>
              </a:buClr>
              <a:buSzPts val="1900"/>
              <a:buFont typeface="Fira Code"/>
              <a:buChar char="■"/>
            </a:pPr>
            <a:r>
              <a:rPr b="0" i="0" lang="pt-BR" sz="19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Toda alteração deve ser registrada no Backlog junto com os riscos;</a:t>
            </a:r>
            <a:endParaRPr b="0" i="0" sz="19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215" name="Google Shape;215;ge2622773d7_2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67050" y="1114424"/>
            <a:ext cx="3736527" cy="574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ge2622773d7_2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7242" y="6029817"/>
            <a:ext cx="2679533" cy="74306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e2622773d7_2_16"/>
          <p:cNvSpPr txBox="1"/>
          <p:nvPr/>
        </p:nvSpPr>
        <p:spPr>
          <a:xfrm>
            <a:off x="569425" y="589275"/>
            <a:ext cx="7058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0293EE"/>
                </a:solidFill>
                <a:latin typeface="Fira Code"/>
                <a:ea typeface="Fira Code"/>
                <a:cs typeface="Fira Code"/>
                <a:sym typeface="Fira Code"/>
              </a:rPr>
              <a:t>&gt; </a:t>
            </a:r>
            <a:r>
              <a:rPr b="1" i="0" lang="pt-BR" sz="4000" u="none" cap="none" strike="noStrike">
                <a:solidFill>
                  <a:srgbClr val="D8D8D8"/>
                </a:solidFill>
                <a:latin typeface="Fira Code"/>
                <a:ea typeface="Fira Code"/>
                <a:cs typeface="Fira Code"/>
                <a:sym typeface="Fira Code"/>
              </a:rPr>
              <a:t>Divisão de Processos</a:t>
            </a:r>
            <a:endParaRPr b="1" i="0" sz="4000" u="none" cap="none" strike="noStrike">
              <a:solidFill>
                <a:srgbClr val="D8D8D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ge2622773d7_2_16"/>
          <p:cNvSpPr/>
          <p:nvPr/>
        </p:nvSpPr>
        <p:spPr>
          <a:xfrm>
            <a:off x="708660" y="1420281"/>
            <a:ext cx="6096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59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e2622773d7_2_16"/>
          <p:cNvSpPr/>
          <p:nvPr/>
        </p:nvSpPr>
        <p:spPr>
          <a:xfrm>
            <a:off x="708650" y="1420275"/>
            <a:ext cx="7161300" cy="619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35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t" bIns="0" lIns="91425" spcFirstLastPara="1" rIns="360000" wrap="square" tIns="118800">
            <a:noAutofit/>
          </a:bodyPr>
          <a:lstStyle/>
          <a:p>
            <a:pPr indent="-355600" lvl="1" marL="91440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Arquitetura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2" marL="13716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■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Identificar detalhes dos requisitos e de seus requerimentos;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2" marL="13716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■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Definição de padrões, convenções, tecnologias e recursos para iterações (sprints);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0" marL="4572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●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Desenvolvimento (Game Phase)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Variáveis técnicas e de ambiente constantemente controladas a fim de garantir a flexibilidade futuras mudanças.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100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Desenvolvimento de software realizado em Iterações.</a:t>
            </a:r>
            <a:b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</a:b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224" name="Google Shape;224;ge2622773d7_2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03807" y="1004775"/>
            <a:ext cx="2679533" cy="4409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ge2622773d7_2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7242" y="6029817"/>
            <a:ext cx="2679533" cy="74306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e2622773d7_2_24"/>
          <p:cNvSpPr txBox="1"/>
          <p:nvPr/>
        </p:nvSpPr>
        <p:spPr>
          <a:xfrm>
            <a:off x="569425" y="589275"/>
            <a:ext cx="7058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0293EE"/>
                </a:solidFill>
                <a:latin typeface="Fira Code"/>
                <a:ea typeface="Fira Code"/>
                <a:cs typeface="Fira Code"/>
                <a:sym typeface="Fira Code"/>
              </a:rPr>
              <a:t>&gt; </a:t>
            </a:r>
            <a:r>
              <a:rPr b="1" i="0" lang="pt-BR" sz="4000" u="none" cap="none" strike="noStrike">
                <a:solidFill>
                  <a:srgbClr val="D8D8D8"/>
                </a:solidFill>
                <a:latin typeface="Fira Code"/>
                <a:ea typeface="Fira Code"/>
                <a:cs typeface="Fira Code"/>
                <a:sym typeface="Fira Code"/>
              </a:rPr>
              <a:t>Divisão de Processos</a:t>
            </a:r>
            <a:endParaRPr b="1" i="0" sz="4000" u="none" cap="none" strike="noStrike">
              <a:solidFill>
                <a:srgbClr val="D8D8D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1" name="Google Shape;231;ge2622773d7_2_24"/>
          <p:cNvSpPr/>
          <p:nvPr/>
        </p:nvSpPr>
        <p:spPr>
          <a:xfrm>
            <a:off x="708660" y="1420281"/>
            <a:ext cx="6096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59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e2622773d7_2_24"/>
          <p:cNvSpPr/>
          <p:nvPr/>
        </p:nvSpPr>
        <p:spPr>
          <a:xfrm>
            <a:off x="708650" y="1420275"/>
            <a:ext cx="7161300" cy="619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35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t" bIns="0" lIns="91425" spcFirstLastPara="1" rIns="360000" wrap="square" tIns="118800">
            <a:noAutofit/>
          </a:bodyPr>
          <a:lstStyle/>
          <a:p>
            <a:pPr indent="-355600" lvl="1" marL="91440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Cada iteração implementa uma lista de trabalho da sprint (sprint backlog);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Desenvolvimento de cada iteração ocorre de forma tradicional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2" marL="13716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■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Análise;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2" marL="13716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■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Projeto;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2" marL="13716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■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Implementação;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2" marL="13716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■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Teste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100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Cada sprint deve durar entre uma semana e um mês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233" name="Google Shape;233;ge2622773d7_2_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17242" y="589275"/>
            <a:ext cx="1731064" cy="515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ge2622773d7_2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7242" y="6029817"/>
            <a:ext cx="2679533" cy="74306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e2622773d7_2_32"/>
          <p:cNvSpPr txBox="1"/>
          <p:nvPr/>
        </p:nvSpPr>
        <p:spPr>
          <a:xfrm>
            <a:off x="569425" y="589275"/>
            <a:ext cx="7058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0293EE"/>
                </a:solidFill>
                <a:latin typeface="Fira Code"/>
                <a:ea typeface="Fira Code"/>
                <a:cs typeface="Fira Code"/>
                <a:sym typeface="Fira Code"/>
              </a:rPr>
              <a:t>&gt; </a:t>
            </a:r>
            <a:r>
              <a:rPr b="1" i="0" lang="pt-BR" sz="4000" u="none" cap="none" strike="noStrike">
                <a:solidFill>
                  <a:srgbClr val="D8D8D8"/>
                </a:solidFill>
                <a:latin typeface="Fira Code"/>
                <a:ea typeface="Fira Code"/>
                <a:cs typeface="Fira Code"/>
                <a:sym typeface="Fira Code"/>
              </a:rPr>
              <a:t>Divisão de Processos</a:t>
            </a:r>
            <a:endParaRPr b="1" i="0" sz="4000" u="none" cap="none" strike="noStrike">
              <a:solidFill>
                <a:srgbClr val="D8D8D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ge2622773d7_2_32"/>
          <p:cNvSpPr/>
          <p:nvPr/>
        </p:nvSpPr>
        <p:spPr>
          <a:xfrm>
            <a:off x="708660" y="1420281"/>
            <a:ext cx="6096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59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e2622773d7_2_32"/>
          <p:cNvSpPr/>
          <p:nvPr/>
        </p:nvSpPr>
        <p:spPr>
          <a:xfrm>
            <a:off x="708650" y="1503800"/>
            <a:ext cx="7161300" cy="619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35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t" bIns="0" lIns="91425" spcFirstLastPara="1" rIns="360000" wrap="square" tIns="118800">
            <a:noAutofit/>
          </a:bodyPr>
          <a:lstStyle/>
          <a:p>
            <a:pPr indent="-355600" lvl="0" marL="45720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●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Pós-planejamento (post-game phase)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Após o desenvolvimento, são realizadas reuniões sobre o projeto e a versão atual é apresentada ao cliente.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100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Os testes são realizados na versão final e a documentação necessária é elaborada.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242" name="Google Shape;242;ge2622773d7_2_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7825" y="1761633"/>
            <a:ext cx="5043146" cy="3483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7242" y="6029817"/>
            <a:ext cx="2679533" cy="74306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 txBox="1"/>
          <p:nvPr/>
        </p:nvSpPr>
        <p:spPr>
          <a:xfrm>
            <a:off x="569431" y="322284"/>
            <a:ext cx="3031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0293EE"/>
                </a:solidFill>
                <a:latin typeface="Fira Code"/>
                <a:ea typeface="Fira Code"/>
                <a:cs typeface="Fira Code"/>
                <a:sym typeface="Fira Code"/>
              </a:rPr>
              <a:t>&gt;</a:t>
            </a:r>
            <a:r>
              <a:rPr b="1" i="0" lang="pt-BR" sz="4000" u="none" cap="none" strike="noStrike">
                <a:solidFill>
                  <a:srgbClr val="D8D8D8"/>
                </a:solidFill>
                <a:latin typeface="Fira Code"/>
                <a:ea typeface="Fira Code"/>
                <a:cs typeface="Fira Code"/>
                <a:sym typeface="Fira Code"/>
              </a:rPr>
              <a:t> Roteiro</a:t>
            </a:r>
            <a:endParaRPr b="1" i="0" sz="4000" u="none" cap="none" strike="noStrike">
              <a:solidFill>
                <a:srgbClr val="D8D8D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3"/>
          <p:cNvSpPr/>
          <p:nvPr/>
        </p:nvSpPr>
        <p:spPr>
          <a:xfrm>
            <a:off x="658600" y="1153275"/>
            <a:ext cx="7901400" cy="49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lnSpc>
                <a:spcPct val="140000"/>
              </a:lnSpc>
              <a:spcBef>
                <a:spcPts val="1001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●"/>
            </a:pPr>
            <a:r>
              <a:rPr lang="pt-BR" sz="2000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Fatoração de matrizes: método da decomposição de LU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Introdução;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lang="pt-BR" sz="2000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História</a:t>
            </a: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lang="pt-BR" sz="2000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Explicação do Teorema</a:t>
            </a: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lang="pt-BR" sz="2000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Exemplos</a:t>
            </a: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lang="pt-BR" sz="2000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Prova Matemática</a:t>
            </a: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lang="pt-BR" sz="2000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Aplicações Gerais</a:t>
            </a: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lang="pt-BR" sz="2000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Aplicações na computação</a:t>
            </a: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lang="pt-BR" sz="2000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Desempenho computacional</a:t>
            </a: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C</a:t>
            </a:r>
            <a:r>
              <a:rPr lang="pt-BR" sz="2000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odificação da fatoração de LU</a:t>
            </a: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lang="pt-BR" sz="2000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Resolução dos exemplos anteriores utilizando algoritmo</a:t>
            </a: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97" name="Google Shape;9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10346" y="1420240"/>
            <a:ext cx="5040791" cy="3799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2622773d7_2_41"/>
          <p:cNvSpPr txBox="1"/>
          <p:nvPr/>
        </p:nvSpPr>
        <p:spPr>
          <a:xfrm>
            <a:off x="569425" y="589275"/>
            <a:ext cx="7058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0293EE"/>
                </a:solidFill>
                <a:latin typeface="Fira Code"/>
                <a:ea typeface="Fira Code"/>
                <a:cs typeface="Fira Code"/>
                <a:sym typeface="Fira Code"/>
              </a:rPr>
              <a:t>&gt; </a:t>
            </a:r>
            <a:r>
              <a:rPr b="1" i="0" lang="pt-BR" sz="4000" u="none" cap="none" strike="noStrike">
                <a:solidFill>
                  <a:srgbClr val="D8D8D8"/>
                </a:solidFill>
                <a:latin typeface="Fira Code"/>
                <a:ea typeface="Fira Code"/>
                <a:cs typeface="Fira Code"/>
                <a:sym typeface="Fira Code"/>
              </a:rPr>
              <a:t>Divisão de Processos</a:t>
            </a:r>
            <a:endParaRPr b="1" i="0" sz="4000" u="none" cap="none" strike="noStrike">
              <a:solidFill>
                <a:srgbClr val="D8D8D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ge2622773d7_2_41"/>
          <p:cNvSpPr/>
          <p:nvPr/>
        </p:nvSpPr>
        <p:spPr>
          <a:xfrm>
            <a:off x="708660" y="1420281"/>
            <a:ext cx="6096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59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ge2622773d7_2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073" y="1295400"/>
            <a:ext cx="9975853" cy="5701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e2622773d7_2_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17242" y="6029817"/>
            <a:ext cx="2679533" cy="743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ge26415d477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7242" y="6029817"/>
            <a:ext cx="2679533" cy="74306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e26415d477_0_16"/>
          <p:cNvSpPr txBox="1"/>
          <p:nvPr/>
        </p:nvSpPr>
        <p:spPr>
          <a:xfrm>
            <a:off x="569425" y="589275"/>
            <a:ext cx="8750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0293EE"/>
                </a:solidFill>
                <a:latin typeface="Fira Code"/>
                <a:ea typeface="Fira Code"/>
                <a:cs typeface="Fira Code"/>
                <a:sym typeface="Fira Code"/>
              </a:rPr>
              <a:t>&gt; </a:t>
            </a:r>
            <a:r>
              <a:rPr b="1" i="0" lang="pt-BR" sz="4000" u="none" cap="none" strike="noStrike">
                <a:solidFill>
                  <a:srgbClr val="D8D8D8"/>
                </a:solidFill>
                <a:latin typeface="Fira Code"/>
                <a:ea typeface="Fira Code"/>
                <a:cs typeface="Fira Code"/>
                <a:sym typeface="Fira Code"/>
              </a:rPr>
              <a:t>Vantagens e Desvantagens</a:t>
            </a:r>
            <a:endParaRPr b="1" i="0" sz="4000" u="none" cap="none" strike="noStrike">
              <a:solidFill>
                <a:srgbClr val="D8D8D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7" name="Google Shape;257;ge26415d477_0_16"/>
          <p:cNvSpPr/>
          <p:nvPr/>
        </p:nvSpPr>
        <p:spPr>
          <a:xfrm>
            <a:off x="708660" y="1420281"/>
            <a:ext cx="6096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59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e26415d477_0_16"/>
          <p:cNvSpPr/>
          <p:nvPr/>
        </p:nvSpPr>
        <p:spPr>
          <a:xfrm>
            <a:off x="708650" y="1503800"/>
            <a:ext cx="7161300" cy="535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35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t" bIns="0" lIns="91425" spcFirstLastPara="1" rIns="360000" wrap="square" tIns="118800">
            <a:noAutofit/>
          </a:bodyPr>
          <a:lstStyle/>
          <a:p>
            <a:pPr indent="-355600" lvl="0" marL="45720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●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Vantagens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Auxilia no Planejamento;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Facilita o controle dos processos;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Reduz Falhas;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É adaptável a qualquer tipo de projeto;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Feedback contínuo;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0" marL="4572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●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Desvantagens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Funções desordenadas;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Prazos incertos;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100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Tempo ‘gasto’ com reuniões;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259" name="Google Shape;259;ge26415d477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8988508" y="1004775"/>
            <a:ext cx="1968500" cy="455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ge26415d477_0_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17242" y="6029817"/>
            <a:ext cx="2679533" cy="74306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e26415d477_0_37"/>
          <p:cNvSpPr txBox="1"/>
          <p:nvPr/>
        </p:nvSpPr>
        <p:spPr>
          <a:xfrm>
            <a:off x="569425" y="589275"/>
            <a:ext cx="8750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0293EE"/>
                </a:solidFill>
                <a:latin typeface="Fira Code"/>
                <a:ea typeface="Fira Code"/>
                <a:cs typeface="Fira Code"/>
                <a:sym typeface="Fira Code"/>
              </a:rPr>
              <a:t>&gt; </a:t>
            </a:r>
            <a:r>
              <a:rPr b="1" i="0" lang="pt-BR" sz="4000" u="none" cap="none" strike="noStrike">
                <a:solidFill>
                  <a:srgbClr val="D8D8D8"/>
                </a:solidFill>
                <a:latin typeface="Fira Code"/>
                <a:ea typeface="Fira Code"/>
                <a:cs typeface="Fira Code"/>
                <a:sym typeface="Fira Code"/>
              </a:rPr>
              <a:t>Principais Pontos</a:t>
            </a:r>
            <a:endParaRPr b="1" i="0" sz="4000" u="none" cap="none" strike="noStrike">
              <a:solidFill>
                <a:srgbClr val="D8D8D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ge26415d477_0_37"/>
          <p:cNvSpPr/>
          <p:nvPr/>
        </p:nvSpPr>
        <p:spPr>
          <a:xfrm>
            <a:off x="708660" y="1420281"/>
            <a:ext cx="6096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59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e26415d477_0_37"/>
          <p:cNvSpPr/>
          <p:nvPr/>
        </p:nvSpPr>
        <p:spPr>
          <a:xfrm>
            <a:off x="708650" y="1503800"/>
            <a:ext cx="7161300" cy="535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35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t" bIns="0" lIns="91425" spcFirstLastPara="1" rIns="360000" wrap="square" tIns="118800">
            <a:noAutofit/>
          </a:bodyPr>
          <a:lstStyle/>
          <a:p>
            <a:pPr indent="-355600" lvl="0" marL="45720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●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Reuniões diárias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Em 15 minutos deve ser discutidos os principais pontos e obstáculos das atividades;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0" marL="4572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●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Mostrar o Trabalho de Forma visual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Deve ser criado um painel com todas atividades e o status de cada uma;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O quadro deve ficar a vista, facilitando a visualização dos status;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0" marL="4572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●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Equipes enxutas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100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“Two Pizza Team”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268" name="Google Shape;268;ge26415d477_0_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99026" y="1280643"/>
            <a:ext cx="4992974" cy="3763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ge26415d477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7242" y="6029817"/>
            <a:ext cx="2679533" cy="74306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e26415d477_0_23"/>
          <p:cNvSpPr txBox="1"/>
          <p:nvPr/>
        </p:nvSpPr>
        <p:spPr>
          <a:xfrm>
            <a:off x="569425" y="589275"/>
            <a:ext cx="8750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0293EE"/>
                </a:solidFill>
                <a:latin typeface="Fira Code"/>
                <a:ea typeface="Fira Code"/>
                <a:cs typeface="Fira Code"/>
                <a:sym typeface="Fira Code"/>
              </a:rPr>
              <a:t>&gt; </a:t>
            </a:r>
            <a:r>
              <a:rPr b="1" i="0" lang="pt-BR" sz="4000" u="none" cap="none" strike="noStrike">
                <a:solidFill>
                  <a:srgbClr val="D8D8D8"/>
                </a:solidFill>
                <a:latin typeface="Fira Code"/>
                <a:ea typeface="Fira Code"/>
                <a:cs typeface="Fira Code"/>
                <a:sym typeface="Fira Code"/>
              </a:rPr>
              <a:t>Principais Pontos</a:t>
            </a:r>
            <a:endParaRPr b="1" i="0" sz="4000" u="none" cap="none" strike="noStrike">
              <a:solidFill>
                <a:srgbClr val="D8D8D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ge26415d477_0_23"/>
          <p:cNvSpPr/>
          <p:nvPr/>
        </p:nvSpPr>
        <p:spPr>
          <a:xfrm>
            <a:off x="708660" y="1420281"/>
            <a:ext cx="6096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59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e26415d477_0_23"/>
          <p:cNvSpPr/>
          <p:nvPr/>
        </p:nvSpPr>
        <p:spPr>
          <a:xfrm>
            <a:off x="708650" y="1503800"/>
            <a:ext cx="7161300" cy="535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35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t" bIns="0" lIns="91425" spcFirstLastPara="1" rIns="360000" wrap="square" tIns="118800">
            <a:noAutofit/>
          </a:bodyPr>
          <a:lstStyle/>
          <a:p>
            <a:pPr indent="-355600" lvl="0" marL="45720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●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Títulos de função;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Um título pode limitar o entendimento de uma pessoa sobre seu papel dentro da equipe; 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0" marL="4572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●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Priorização;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As atividades devem ser priorizadas;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100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“Se várias coisas possuem prioridade, nada tem prioridade”;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277" name="Google Shape;277;ge26415d477_0_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48867" y="375737"/>
            <a:ext cx="2779324" cy="5304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ge26415d477_0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7242" y="6029817"/>
            <a:ext cx="2679533" cy="74306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ge26415d477_0_44"/>
          <p:cNvSpPr txBox="1"/>
          <p:nvPr/>
        </p:nvSpPr>
        <p:spPr>
          <a:xfrm>
            <a:off x="569425" y="589275"/>
            <a:ext cx="8750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0293EE"/>
                </a:solidFill>
                <a:latin typeface="Fira Code"/>
                <a:ea typeface="Fira Code"/>
                <a:cs typeface="Fira Code"/>
                <a:sym typeface="Fira Code"/>
              </a:rPr>
              <a:t>&gt; </a:t>
            </a:r>
            <a:r>
              <a:rPr b="1" i="0" lang="pt-BR" sz="4000" u="none" cap="none" strike="noStrike">
                <a:solidFill>
                  <a:srgbClr val="D8D8D8"/>
                </a:solidFill>
                <a:latin typeface="Fira Code"/>
                <a:ea typeface="Fira Code"/>
                <a:cs typeface="Fira Code"/>
                <a:sym typeface="Fira Code"/>
              </a:rPr>
              <a:t>Trabalhe com Scrum</a:t>
            </a:r>
            <a:endParaRPr b="1" i="0" sz="4000" u="none" cap="none" strike="noStrike">
              <a:solidFill>
                <a:srgbClr val="D8D8D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4" name="Google Shape;284;ge26415d477_0_44"/>
          <p:cNvSpPr/>
          <p:nvPr/>
        </p:nvSpPr>
        <p:spPr>
          <a:xfrm>
            <a:off x="708660" y="1420281"/>
            <a:ext cx="6096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59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e26415d477_0_44"/>
          <p:cNvSpPr/>
          <p:nvPr/>
        </p:nvSpPr>
        <p:spPr>
          <a:xfrm>
            <a:off x="708650" y="1503800"/>
            <a:ext cx="7161300" cy="535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35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t" bIns="0" lIns="91425" spcFirstLastPara="1" rIns="360000" wrap="square" tIns="118800">
            <a:noAutofit/>
          </a:bodyPr>
          <a:lstStyle/>
          <a:p>
            <a:pPr indent="-355600" lvl="0" marL="45720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●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Scrum Master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R$7850,00 (Glassdoor);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Cartão Elo;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Locaweb;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Junto Seguros;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0" marL="4572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●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Product Owner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R$7573,00 (Glassdoor);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Burger King Brasil;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UOL;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100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C6 Bank;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286" name="Google Shape;286;ge26415d477_0_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9184" y="720928"/>
            <a:ext cx="3725615" cy="45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ge26415d477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7242" y="6029817"/>
            <a:ext cx="2679533" cy="74306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ge26415d477_0_51"/>
          <p:cNvSpPr txBox="1"/>
          <p:nvPr/>
        </p:nvSpPr>
        <p:spPr>
          <a:xfrm>
            <a:off x="569425" y="589275"/>
            <a:ext cx="8750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0293EE"/>
                </a:solidFill>
                <a:latin typeface="Fira Code"/>
                <a:ea typeface="Fira Code"/>
                <a:cs typeface="Fira Code"/>
                <a:sym typeface="Fira Code"/>
              </a:rPr>
              <a:t>&gt; </a:t>
            </a:r>
            <a:r>
              <a:rPr b="1" i="0" lang="pt-BR" sz="4000" u="none" cap="none" strike="noStrike">
                <a:solidFill>
                  <a:srgbClr val="D8D8D8"/>
                </a:solidFill>
                <a:latin typeface="Fira Code"/>
                <a:ea typeface="Fira Code"/>
                <a:cs typeface="Fira Code"/>
                <a:sym typeface="Fira Code"/>
              </a:rPr>
              <a:t>Certificações e Cursos</a:t>
            </a:r>
            <a:endParaRPr b="1" i="0" sz="4000" u="none" cap="none" strike="noStrike">
              <a:solidFill>
                <a:srgbClr val="D8D8D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3" name="Google Shape;293;ge26415d477_0_51"/>
          <p:cNvSpPr/>
          <p:nvPr/>
        </p:nvSpPr>
        <p:spPr>
          <a:xfrm>
            <a:off x="708660" y="1420281"/>
            <a:ext cx="6096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59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e26415d477_0_51"/>
          <p:cNvSpPr/>
          <p:nvPr/>
        </p:nvSpPr>
        <p:spPr>
          <a:xfrm>
            <a:off x="708650" y="1503800"/>
            <a:ext cx="8384400" cy="535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35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t" bIns="0" lIns="91425" spcFirstLastPara="1" rIns="360000" wrap="square" tIns="118800">
            <a:noAutofit/>
          </a:bodyPr>
          <a:lstStyle/>
          <a:p>
            <a:pPr indent="-355600" lvl="0" marL="45720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●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Processo de aquisição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Obtido através de uma prova;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O custo para realização da prova varia entre $150,00 e $500,00;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Pode ser adquirido através do site www.scrum.org;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0" marL="4572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●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Certificações para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Scrum Master;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Scrum Product Owner;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Scrum Developer;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Scrum With Kanban;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0" marL="457200" marR="0" rtl="0" algn="l">
              <a:lnSpc>
                <a:spcPct val="108000"/>
              </a:lnSpc>
              <a:spcBef>
                <a:spcPts val="0"/>
              </a:spcBef>
              <a:spcAft>
                <a:spcPts val="1000"/>
              </a:spcAft>
              <a:buClr>
                <a:srgbClr val="BFBFBF"/>
              </a:buClr>
              <a:buSzPts val="2000"/>
              <a:buFont typeface="Fira Code"/>
              <a:buChar char="●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Cursos preparatórios gratuitos (www.scrum.org);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295" name="Google Shape;295;ge26415d477_0_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00799" y="2740473"/>
            <a:ext cx="223508" cy="385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ge26415d477_0_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58165">
            <a:off x="9835687" y="2605842"/>
            <a:ext cx="1186097" cy="522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ge26415d477_0_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21784" y="2769624"/>
            <a:ext cx="923132" cy="356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ge26415d477_0_5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720010" y="3115283"/>
            <a:ext cx="3278025" cy="2084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ge26415d477_0_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7242" y="6029817"/>
            <a:ext cx="2679533" cy="74306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ge26415d477_0_58"/>
          <p:cNvSpPr txBox="1"/>
          <p:nvPr/>
        </p:nvSpPr>
        <p:spPr>
          <a:xfrm>
            <a:off x="747300" y="2705550"/>
            <a:ext cx="106974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400" u="none" cap="none" strike="noStrike">
                <a:solidFill>
                  <a:srgbClr val="D8D8D8"/>
                </a:solidFill>
                <a:latin typeface="Fira Code"/>
                <a:ea typeface="Fira Code"/>
                <a:cs typeface="Fira Code"/>
                <a:sym typeface="Fira Code"/>
              </a:rPr>
              <a:t>Vídeo Explicativo sobre o Processo Scrum</a:t>
            </a:r>
            <a:endParaRPr b="1" i="0" sz="4400" u="none" cap="none" strike="noStrike">
              <a:solidFill>
                <a:srgbClr val="0293EE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ge26415d477_0_58"/>
          <p:cNvSpPr/>
          <p:nvPr/>
        </p:nvSpPr>
        <p:spPr>
          <a:xfrm>
            <a:off x="708660" y="1420281"/>
            <a:ext cx="6096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59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7242" y="6029817"/>
            <a:ext cx="2679533" cy="74306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"/>
          <p:cNvSpPr txBox="1"/>
          <p:nvPr/>
        </p:nvSpPr>
        <p:spPr>
          <a:xfrm>
            <a:off x="590000" y="2367000"/>
            <a:ext cx="10697400" cy="2123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400" u="none" cap="none" strike="noStrike">
                <a:solidFill>
                  <a:srgbClr val="068ADD"/>
                </a:solidFill>
                <a:latin typeface="Fira Code"/>
                <a:ea typeface="Fira Code"/>
                <a:cs typeface="Fira Code"/>
                <a:sym typeface="Fira Code"/>
              </a:rPr>
              <a:t>Kanban</a:t>
            </a:r>
            <a:r>
              <a:rPr b="1" i="0" lang="pt-BR" sz="4400" u="none" cap="none" strike="noStrike">
                <a:solidFill>
                  <a:srgbClr val="D8D8D8"/>
                </a:solidFill>
                <a:latin typeface="Fira Code"/>
                <a:ea typeface="Fira Code"/>
                <a:cs typeface="Fira Code"/>
                <a:sym typeface="Fira Code"/>
              </a:rPr>
              <a:t> é um </a:t>
            </a:r>
            <a:r>
              <a:rPr b="1" i="0" lang="pt-BR" sz="4400" u="none" cap="none" strike="noStrike">
                <a:solidFill>
                  <a:srgbClr val="068ADD"/>
                </a:solidFill>
                <a:latin typeface="Fira Code"/>
                <a:ea typeface="Fira Code"/>
                <a:cs typeface="Fira Code"/>
                <a:sym typeface="Fira Code"/>
              </a:rPr>
              <a:t>método</a:t>
            </a:r>
            <a:r>
              <a:rPr b="1" i="0" lang="pt-BR" sz="4400" u="none" cap="none" strike="noStrike">
                <a:solidFill>
                  <a:srgbClr val="D8D8D8"/>
                </a:solidFill>
                <a:latin typeface="Fira Code"/>
                <a:ea typeface="Fira Code"/>
                <a:cs typeface="Fira Code"/>
                <a:sym typeface="Fira Code"/>
              </a:rPr>
              <a:t> que utiliza </a:t>
            </a:r>
            <a:r>
              <a:rPr b="1" i="0" lang="pt-BR" sz="4400" u="none" cap="none" strike="noStrike">
                <a:solidFill>
                  <a:srgbClr val="068ADD"/>
                </a:solidFill>
                <a:latin typeface="Fira Code"/>
                <a:ea typeface="Fira Code"/>
                <a:cs typeface="Fira Code"/>
                <a:sym typeface="Fira Code"/>
              </a:rPr>
              <a:t>cartões</a:t>
            </a:r>
            <a:r>
              <a:rPr b="1" i="0" lang="pt-BR" sz="4400" u="none" cap="none" strike="noStrike">
                <a:solidFill>
                  <a:srgbClr val="D8D8D8"/>
                </a:solidFill>
                <a:latin typeface="Fira Code"/>
                <a:ea typeface="Fira Code"/>
                <a:cs typeface="Fira Code"/>
                <a:sym typeface="Fira Code"/>
              </a:rPr>
              <a:t> para </a:t>
            </a:r>
            <a:r>
              <a:rPr b="1" i="0" lang="pt-BR" sz="4400" u="none" cap="none" strike="noStrike">
                <a:solidFill>
                  <a:srgbClr val="068ADD"/>
                </a:solidFill>
                <a:latin typeface="Fira Code"/>
                <a:ea typeface="Fira Code"/>
                <a:cs typeface="Fira Code"/>
                <a:sym typeface="Fira Code"/>
              </a:rPr>
              <a:t>designar</a:t>
            </a:r>
            <a:r>
              <a:rPr b="1" i="0" lang="pt-BR" sz="4400" u="none" cap="none" strike="noStrike">
                <a:solidFill>
                  <a:srgbClr val="D8D8D8"/>
                </a:solidFill>
                <a:latin typeface="Fira Code"/>
                <a:ea typeface="Fira Code"/>
                <a:cs typeface="Fira Code"/>
                <a:sym typeface="Fira Code"/>
              </a:rPr>
              <a:t> e especificar </a:t>
            </a:r>
            <a:r>
              <a:rPr b="1" i="0" lang="pt-BR" sz="4400" u="none" cap="none" strike="noStrike">
                <a:solidFill>
                  <a:srgbClr val="068ADD"/>
                </a:solidFill>
                <a:latin typeface="Fira Code"/>
                <a:ea typeface="Fira Code"/>
                <a:cs typeface="Fira Code"/>
                <a:sym typeface="Fira Code"/>
              </a:rPr>
              <a:t>tarefas</a:t>
            </a:r>
            <a:endParaRPr b="1" i="0" sz="4400" u="none" cap="none" strike="noStrike">
              <a:solidFill>
                <a:srgbClr val="068ADD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2" name="Google Shape;312;p4"/>
          <p:cNvSpPr/>
          <p:nvPr/>
        </p:nvSpPr>
        <p:spPr>
          <a:xfrm>
            <a:off x="708660" y="1420281"/>
            <a:ext cx="6096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59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7242" y="6029817"/>
            <a:ext cx="2679533" cy="74306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5"/>
          <p:cNvSpPr txBox="1"/>
          <p:nvPr/>
        </p:nvSpPr>
        <p:spPr>
          <a:xfrm>
            <a:off x="569425" y="589275"/>
            <a:ext cx="8750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0293EE"/>
                </a:solidFill>
                <a:latin typeface="Fira Code"/>
                <a:ea typeface="Fira Code"/>
                <a:cs typeface="Fira Code"/>
                <a:sym typeface="Fira Code"/>
              </a:rPr>
              <a:t>&gt; </a:t>
            </a:r>
            <a:r>
              <a:rPr b="1" i="0" lang="pt-BR" sz="4000" u="none" cap="none" strike="noStrike">
                <a:solidFill>
                  <a:srgbClr val="D8D8D8"/>
                </a:solidFill>
                <a:latin typeface="Fira Code"/>
                <a:ea typeface="Fira Code"/>
                <a:cs typeface="Fira Code"/>
                <a:sym typeface="Fira Code"/>
              </a:rPr>
              <a:t>Introdução</a:t>
            </a:r>
            <a:endParaRPr b="1" i="0" sz="4000" u="none" cap="none" strike="noStrike">
              <a:solidFill>
                <a:srgbClr val="D8D8D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5"/>
          <p:cNvSpPr/>
          <p:nvPr/>
        </p:nvSpPr>
        <p:spPr>
          <a:xfrm>
            <a:off x="708660" y="1420281"/>
            <a:ext cx="6096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59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5"/>
          <p:cNvSpPr/>
          <p:nvPr/>
        </p:nvSpPr>
        <p:spPr>
          <a:xfrm>
            <a:off x="708650" y="1503800"/>
            <a:ext cx="8384400" cy="535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t" bIns="0" lIns="91425" spcFirstLastPara="1" rIns="360000" wrap="square" tIns="118800">
            <a:noAutofit/>
          </a:bodyPr>
          <a:lstStyle/>
          <a:p>
            <a:pPr indent="-355600" lvl="0" marL="45720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●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História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O Kanban surgiu no Japão em 1997 com o Toyota Production System (TPS);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Utilizado inicialmente para a controlar a fabricação de automóveis;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A demanda dita o ritmo de produção, ou seja, quem define a velocidade de produção é o consumo dos clientes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●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História no Desenvolvimento de Software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Rick Garber e David J. Anderson publicaram em 2007 nas conferências “Lean New Product Development” e “Agile 2007” os resultados obtidos utilizando Kanban no ramo de software;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None/>
            </a:pPr>
            <a:r>
              <a:t/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321" name="Google Shape;32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68664" y="1791380"/>
            <a:ext cx="4345579" cy="3275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ge26590a722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7242" y="6029817"/>
            <a:ext cx="2679533" cy="74306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ge26590a722_0_3"/>
          <p:cNvSpPr txBox="1"/>
          <p:nvPr/>
        </p:nvSpPr>
        <p:spPr>
          <a:xfrm>
            <a:off x="569425" y="589275"/>
            <a:ext cx="8750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0293EE"/>
                </a:solidFill>
                <a:latin typeface="Fira Code"/>
                <a:ea typeface="Fira Code"/>
                <a:cs typeface="Fira Code"/>
                <a:sym typeface="Fira Code"/>
              </a:rPr>
              <a:t>&gt; </a:t>
            </a:r>
            <a:r>
              <a:rPr b="1" i="0" lang="pt-BR" sz="4000" u="none" cap="none" strike="noStrike">
                <a:solidFill>
                  <a:srgbClr val="D8D8D8"/>
                </a:solidFill>
                <a:latin typeface="Fira Code"/>
                <a:ea typeface="Fira Code"/>
                <a:cs typeface="Fira Code"/>
                <a:sym typeface="Fira Code"/>
              </a:rPr>
              <a:t>Introdução</a:t>
            </a:r>
            <a:endParaRPr b="1" i="0" sz="4000" u="none" cap="none" strike="noStrike">
              <a:solidFill>
                <a:srgbClr val="D8D8D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ge26590a722_0_3"/>
          <p:cNvSpPr/>
          <p:nvPr/>
        </p:nvSpPr>
        <p:spPr>
          <a:xfrm>
            <a:off x="708660" y="1420281"/>
            <a:ext cx="6096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59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e26590a722_0_3"/>
          <p:cNvSpPr/>
          <p:nvPr/>
        </p:nvSpPr>
        <p:spPr>
          <a:xfrm>
            <a:off x="708650" y="1503800"/>
            <a:ext cx="7050687" cy="535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35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t" bIns="0" lIns="91425" spcFirstLastPara="1" rIns="360000" wrap="square" tIns="118800">
            <a:noAutofit/>
          </a:bodyPr>
          <a:lstStyle/>
          <a:p>
            <a:pPr indent="-355600" lvl="0" marL="45720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●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Características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Aumentar a eficiência da produção;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Otimizar seus sistemas de movimentação;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Otimizar sistemas de produção;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Melhoria contínua de realizações de tarefas;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Auxiliar na conclusão de demandas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0" marL="4572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●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Normalmente usado em empresas de produção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0" marL="4572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●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Método de gestão visual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0" marL="4572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●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Técnica Toyotista de produção (JIT)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8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330" name="Google Shape;330;ge26590a722_0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53746" y="1814181"/>
            <a:ext cx="5212698" cy="3928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g11dd930dd59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7242" y="6029817"/>
            <a:ext cx="2679533" cy="743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ge26590a722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7242" y="6029817"/>
            <a:ext cx="2679533" cy="74306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ge26590a722_0_14"/>
          <p:cNvSpPr txBox="1"/>
          <p:nvPr/>
        </p:nvSpPr>
        <p:spPr>
          <a:xfrm>
            <a:off x="569425" y="589275"/>
            <a:ext cx="10253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0293EE"/>
                </a:solidFill>
                <a:latin typeface="Fira Code"/>
                <a:ea typeface="Fira Code"/>
                <a:cs typeface="Fira Code"/>
                <a:sym typeface="Fira Code"/>
              </a:rPr>
              <a:t>&gt; </a:t>
            </a:r>
            <a:r>
              <a:rPr b="1" i="0" lang="pt-BR" sz="4000" u="none" cap="none" strike="noStrike">
                <a:solidFill>
                  <a:srgbClr val="D8D8D8"/>
                </a:solidFill>
                <a:latin typeface="Fira Code"/>
                <a:ea typeface="Fira Code"/>
                <a:cs typeface="Fira Code"/>
                <a:sym typeface="Fira Code"/>
              </a:rPr>
              <a:t>Relação com Sistema Toyotista</a:t>
            </a:r>
            <a:endParaRPr b="1" i="0" sz="4000" u="none" cap="none" strike="noStrike">
              <a:solidFill>
                <a:srgbClr val="D8D8D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7" name="Google Shape;337;ge26590a722_0_14"/>
          <p:cNvSpPr/>
          <p:nvPr/>
        </p:nvSpPr>
        <p:spPr>
          <a:xfrm>
            <a:off x="708660" y="1420281"/>
            <a:ext cx="6096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59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e26590a722_0_14"/>
          <p:cNvSpPr/>
          <p:nvPr/>
        </p:nvSpPr>
        <p:spPr>
          <a:xfrm>
            <a:off x="708650" y="1503800"/>
            <a:ext cx="9062367" cy="535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35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t" bIns="0" lIns="91425" spcFirstLastPara="1" rIns="360000" wrap="square" tIns="118800">
            <a:noAutofit/>
          </a:bodyPr>
          <a:lstStyle/>
          <a:p>
            <a:pPr indent="-355600" lvl="0" marL="45720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●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Sistema Toyotista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Visava aumentar a eficiência de produção;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Menor desperdício de produto possível;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Produtos em estoque por um curto período de tempo;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Técnicas adotadas por ele :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2" marL="13716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■"/>
            </a:pPr>
            <a:r>
              <a:rPr b="1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Kanban</a:t>
            </a: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2" marL="13716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■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Just in Time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2" marL="13716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■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Lean Manufacturing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2" marL="13716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■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Nivelamento de Produção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0" marL="4572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●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Kanban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100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Uma característica do processo de produção Toyotista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339" name="Google Shape;339;ge26590a722_0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0321" y="2164244"/>
            <a:ext cx="5351255" cy="4033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ge26590a722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7242" y="6029817"/>
            <a:ext cx="2679533" cy="74306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ge26590a722_0_25"/>
          <p:cNvSpPr txBox="1"/>
          <p:nvPr/>
        </p:nvSpPr>
        <p:spPr>
          <a:xfrm>
            <a:off x="569425" y="589275"/>
            <a:ext cx="10310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0293EE"/>
                </a:solidFill>
                <a:latin typeface="Fira Code"/>
                <a:ea typeface="Fira Code"/>
                <a:cs typeface="Fira Code"/>
                <a:sym typeface="Fira Code"/>
              </a:rPr>
              <a:t>&gt; </a:t>
            </a:r>
            <a:r>
              <a:rPr b="1" i="0" lang="pt-BR" sz="4000" u="none" cap="none" strike="noStrike">
                <a:solidFill>
                  <a:srgbClr val="D8D8D8"/>
                </a:solidFill>
                <a:latin typeface="Fira Code"/>
                <a:ea typeface="Fira Code"/>
                <a:cs typeface="Fira Code"/>
                <a:sym typeface="Fira Code"/>
              </a:rPr>
              <a:t>Relação com Sistema Toyotista</a:t>
            </a:r>
            <a:endParaRPr b="1" i="0" sz="4000" u="none" cap="none" strike="noStrike">
              <a:solidFill>
                <a:srgbClr val="D8D8D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ge26590a722_0_25"/>
          <p:cNvSpPr/>
          <p:nvPr/>
        </p:nvSpPr>
        <p:spPr>
          <a:xfrm>
            <a:off x="708660" y="1420281"/>
            <a:ext cx="6096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59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e26590a722_0_25"/>
          <p:cNvSpPr/>
          <p:nvPr/>
        </p:nvSpPr>
        <p:spPr>
          <a:xfrm>
            <a:off x="708650" y="1503800"/>
            <a:ext cx="6806847" cy="535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35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t" bIns="0" lIns="91425" spcFirstLastPara="1" rIns="360000" wrap="square" tIns="118800">
            <a:noAutofit/>
          </a:bodyPr>
          <a:lstStyle/>
          <a:p>
            <a:pPr indent="-355600" lvl="1" marL="91440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Representa o sistema de comunicação interna da empresa;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Notifica as partes do processo produtivo que tal ação é necessária, desnecessária, urgente ou pode esperar;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Simplicidade é um ponto forte;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100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Uso de cartões de papel adesivados para controle de processos.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348" name="Google Shape;348;ge26590a722_0_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2141" y="1793841"/>
            <a:ext cx="5124634" cy="3862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ge26590a722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7242" y="6029817"/>
            <a:ext cx="2679533" cy="74306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ge26590a722_0_36"/>
          <p:cNvSpPr txBox="1"/>
          <p:nvPr/>
        </p:nvSpPr>
        <p:spPr>
          <a:xfrm>
            <a:off x="569425" y="589275"/>
            <a:ext cx="9255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0293EE"/>
                </a:solidFill>
                <a:latin typeface="Fira Code"/>
                <a:ea typeface="Fira Code"/>
                <a:cs typeface="Fira Code"/>
                <a:sym typeface="Fira Code"/>
              </a:rPr>
              <a:t>&gt; </a:t>
            </a:r>
            <a:r>
              <a:rPr b="1" i="0" lang="pt-BR" sz="4000" u="none" cap="none" strike="noStrike">
                <a:solidFill>
                  <a:srgbClr val="D8D8D8"/>
                </a:solidFill>
                <a:latin typeface="Fira Code"/>
                <a:ea typeface="Fira Code"/>
                <a:cs typeface="Fira Code"/>
                <a:sym typeface="Fira Code"/>
              </a:rPr>
              <a:t>Exemplo de aplicação Kanban</a:t>
            </a:r>
            <a:endParaRPr b="1" i="0" sz="4000" u="none" cap="none" strike="noStrike">
              <a:solidFill>
                <a:srgbClr val="D8D8D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5" name="Google Shape;355;ge26590a722_0_36"/>
          <p:cNvSpPr/>
          <p:nvPr/>
        </p:nvSpPr>
        <p:spPr>
          <a:xfrm>
            <a:off x="708660" y="1420281"/>
            <a:ext cx="6096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59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e26590a722_0_36"/>
          <p:cNvSpPr/>
          <p:nvPr/>
        </p:nvSpPr>
        <p:spPr>
          <a:xfrm>
            <a:off x="708650" y="1503800"/>
            <a:ext cx="7617203" cy="535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35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t" bIns="0" lIns="91425" spcFirstLastPara="1" rIns="360000" wrap="square" tIns="118800">
            <a:noAutofit/>
          </a:bodyPr>
          <a:lstStyle/>
          <a:p>
            <a:pPr indent="-355600" lvl="0" marL="45720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●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Cenário Hipotético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Dentro de uma empresa é produzido lotes de carros.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Este lote possui 200 unidades.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Os processos avançam em séries de 10 em 10 de acordo com a demanda.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BFBFBF"/>
              </a:buClr>
              <a:buSzPts val="2000"/>
              <a:buFont typeface="Fira Code"/>
              <a:buChar char="●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Neste cenário assim que a unidade número 10 passar pelo primeiro processo, ela terá um adesivo solicitando que o profissional responsável se comunique com o profissional encarregado do setor anterior.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357" name="Google Shape;357;ge26590a722_0_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45773" y="1814181"/>
            <a:ext cx="5134940" cy="387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ge26590a722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7242" y="6029817"/>
            <a:ext cx="2679533" cy="74306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ge26590a722_0_51"/>
          <p:cNvSpPr txBox="1"/>
          <p:nvPr/>
        </p:nvSpPr>
        <p:spPr>
          <a:xfrm>
            <a:off x="569425" y="589275"/>
            <a:ext cx="82944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0293EE"/>
                </a:solidFill>
                <a:latin typeface="Fira Code"/>
                <a:ea typeface="Fira Code"/>
                <a:cs typeface="Fira Code"/>
                <a:sym typeface="Fira Code"/>
              </a:rPr>
              <a:t>&gt; </a:t>
            </a:r>
            <a:r>
              <a:rPr b="1" i="0" lang="pt-BR" sz="4000" u="none" cap="none" strike="noStrike">
                <a:solidFill>
                  <a:srgbClr val="D8D8D8"/>
                </a:solidFill>
                <a:latin typeface="Fira Code"/>
                <a:ea typeface="Fira Code"/>
                <a:cs typeface="Fira Code"/>
                <a:sym typeface="Fira Code"/>
              </a:rPr>
              <a:t>Kanban - Um processo de produção lento?</a:t>
            </a:r>
            <a:endParaRPr b="1" i="0" sz="4000" u="none" cap="none" strike="noStrike">
              <a:solidFill>
                <a:srgbClr val="D8D8D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ge26590a722_0_51"/>
          <p:cNvSpPr/>
          <p:nvPr/>
        </p:nvSpPr>
        <p:spPr>
          <a:xfrm>
            <a:off x="708660" y="1420281"/>
            <a:ext cx="6096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59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e26590a722_0_51"/>
          <p:cNvSpPr/>
          <p:nvPr/>
        </p:nvSpPr>
        <p:spPr>
          <a:xfrm>
            <a:off x="708650" y="2131475"/>
            <a:ext cx="8384400" cy="4641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35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t" bIns="0" lIns="91425" spcFirstLastPara="1" rIns="360000" wrap="square" tIns="1188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●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A produção acompanha o ritmo de consumo e giro das mercadorias.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Se o consumo estiver intenso, a produção acompanhará o giro, e o inverso também acontece.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●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Não representa menos agilidade, mas certamente mais eficiência, uso responsável e sustentável dos recursos humanos e financeiros da empresa.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BFBFBF"/>
              </a:buClr>
              <a:buSzPts val="2000"/>
              <a:buFont typeface="Fira Code"/>
              <a:buChar char="●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Diante disso, potencializa rendimentos.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366" name="Google Shape;366;ge26590a722_0_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56947" y="2149404"/>
            <a:ext cx="4639828" cy="3497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7242" y="6029817"/>
            <a:ext cx="2679533" cy="74306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6"/>
          <p:cNvSpPr txBox="1"/>
          <p:nvPr/>
        </p:nvSpPr>
        <p:spPr>
          <a:xfrm>
            <a:off x="569425" y="589275"/>
            <a:ext cx="9255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0293EE"/>
                </a:solidFill>
                <a:latin typeface="Fira Code"/>
                <a:ea typeface="Fira Code"/>
                <a:cs typeface="Fira Code"/>
                <a:sym typeface="Fira Code"/>
              </a:rPr>
              <a:t>&gt; </a:t>
            </a:r>
            <a:r>
              <a:rPr b="1" i="0" lang="pt-BR" sz="4000" u="none" cap="none" strike="noStrike">
                <a:solidFill>
                  <a:srgbClr val="D8D8D8"/>
                </a:solidFill>
                <a:latin typeface="Fira Code"/>
                <a:ea typeface="Fira Code"/>
                <a:cs typeface="Fira Code"/>
                <a:sym typeface="Fira Code"/>
              </a:rPr>
              <a:t>Tipos de Kanban</a:t>
            </a:r>
            <a:endParaRPr b="1" i="0" sz="4000" u="none" cap="none" strike="noStrike">
              <a:solidFill>
                <a:srgbClr val="D8D8D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6"/>
          <p:cNvSpPr/>
          <p:nvPr/>
        </p:nvSpPr>
        <p:spPr>
          <a:xfrm>
            <a:off x="708660" y="1420281"/>
            <a:ext cx="6096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59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6"/>
          <p:cNvSpPr/>
          <p:nvPr/>
        </p:nvSpPr>
        <p:spPr>
          <a:xfrm>
            <a:off x="708650" y="1503800"/>
            <a:ext cx="6217200" cy="535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35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t" bIns="0" lIns="91425" spcFirstLastPara="1" rIns="360000" wrap="square" tIns="118800">
            <a:noAutofit/>
          </a:bodyPr>
          <a:lstStyle/>
          <a:p>
            <a:pPr indent="-355600" lvl="0" marL="45720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●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Kanban de movimentação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Kanban da indústria.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Seu objetivo é fazer o controle das entradas e saídas do estoque.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Equilibrando a produção com o volume de produtos disponíveis para o mercado.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Faz uso de cartões.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100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Cada cartão contém a informação que determina a necessidade de produção do produto.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375" name="Google Shape;37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92033" y="2104384"/>
            <a:ext cx="4391317" cy="2649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ge3601a141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7242" y="6029817"/>
            <a:ext cx="2679533" cy="74306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ge3601a1410_0_0"/>
          <p:cNvSpPr txBox="1"/>
          <p:nvPr/>
        </p:nvSpPr>
        <p:spPr>
          <a:xfrm>
            <a:off x="569425" y="589275"/>
            <a:ext cx="9255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0293EE"/>
                </a:solidFill>
                <a:latin typeface="Fira Code"/>
                <a:ea typeface="Fira Code"/>
                <a:cs typeface="Fira Code"/>
                <a:sym typeface="Fira Code"/>
              </a:rPr>
              <a:t>&gt; </a:t>
            </a:r>
            <a:r>
              <a:rPr b="1" i="0" lang="pt-BR" sz="4000" u="none" cap="none" strike="noStrike">
                <a:solidFill>
                  <a:srgbClr val="D8D8D8"/>
                </a:solidFill>
                <a:latin typeface="Fira Code"/>
                <a:ea typeface="Fira Code"/>
                <a:cs typeface="Fira Code"/>
                <a:sym typeface="Fira Code"/>
              </a:rPr>
              <a:t>Tipos de Kanban</a:t>
            </a:r>
            <a:endParaRPr b="1" i="0" sz="4000" u="none" cap="none" strike="noStrike">
              <a:solidFill>
                <a:srgbClr val="D8D8D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ge3601a1410_0_0"/>
          <p:cNvSpPr/>
          <p:nvPr/>
        </p:nvSpPr>
        <p:spPr>
          <a:xfrm>
            <a:off x="708660" y="1420281"/>
            <a:ext cx="6096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59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e3601a1410_0_0"/>
          <p:cNvSpPr/>
          <p:nvPr/>
        </p:nvSpPr>
        <p:spPr>
          <a:xfrm>
            <a:off x="708650" y="1503800"/>
            <a:ext cx="7617300" cy="7209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35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t" bIns="0" lIns="91425" spcFirstLastPara="1" rIns="360000" wrap="square" tIns="118800">
            <a:noAutofit/>
          </a:bodyPr>
          <a:lstStyle/>
          <a:p>
            <a:pPr indent="-355600" lvl="0" marL="45720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●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Kanban de produção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É um sistema focado em fazer gestão de tarefas.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Possuir três colunas: a fazer, em execução e feito.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Cada coluna possui cartões que representam as tarefas que precisam ser executadas.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A equipe vai puxando as tarefas conforme o fluxo de trabalho.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100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Mais usado entre equipes de desenvolvimento de software,marketing e prestação de serviços no geral.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384" name="Google Shape;384;ge3601a1410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25950" y="2313018"/>
            <a:ext cx="4299313" cy="2231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ge3601a1410_2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7242" y="6029817"/>
            <a:ext cx="2679533" cy="743065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ge3601a1410_2_16"/>
          <p:cNvSpPr txBox="1"/>
          <p:nvPr/>
        </p:nvSpPr>
        <p:spPr>
          <a:xfrm>
            <a:off x="569425" y="589275"/>
            <a:ext cx="9255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0293EE"/>
                </a:solidFill>
                <a:latin typeface="Fira Code"/>
                <a:ea typeface="Fira Code"/>
                <a:cs typeface="Fira Code"/>
                <a:sym typeface="Fira Code"/>
              </a:rPr>
              <a:t>&gt; </a:t>
            </a:r>
            <a:r>
              <a:rPr b="1" i="0" lang="pt-BR" sz="4000" u="none" cap="none" strike="noStrike">
                <a:solidFill>
                  <a:srgbClr val="D8D8D8"/>
                </a:solidFill>
                <a:latin typeface="Fira Code"/>
                <a:ea typeface="Fira Code"/>
                <a:cs typeface="Fira Code"/>
                <a:sym typeface="Fira Code"/>
              </a:rPr>
              <a:t>Tipos de Kanban</a:t>
            </a:r>
            <a:endParaRPr b="1" i="0" sz="4000" u="none" cap="none" strike="noStrike">
              <a:solidFill>
                <a:srgbClr val="D8D8D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ge3601a1410_2_16"/>
          <p:cNvSpPr/>
          <p:nvPr/>
        </p:nvSpPr>
        <p:spPr>
          <a:xfrm>
            <a:off x="708660" y="1420281"/>
            <a:ext cx="6096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59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ge3601a1410_2_16"/>
          <p:cNvSpPr/>
          <p:nvPr/>
        </p:nvSpPr>
        <p:spPr>
          <a:xfrm>
            <a:off x="708650" y="1503800"/>
            <a:ext cx="6418981" cy="7209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35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t" bIns="0" lIns="91425" spcFirstLastPara="1" rIns="360000" wrap="square" tIns="118800">
            <a:noAutofit/>
          </a:bodyPr>
          <a:lstStyle/>
          <a:p>
            <a:pPr indent="-355600" lvl="0" marL="45720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●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Kanban de Estoque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Simples e útil para controlar o tamanho do estoque e o nivelamento do mesmo.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Bastante utilizado em mercados com demandas sazonais.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Uso de cartões como forma de status do processo.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100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Busca dividir o estoque total em pequenos lotes e fazer o controle deles.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393" name="Google Shape;393;ge3601a1410_2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00275" y="1814181"/>
            <a:ext cx="5448299" cy="3100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ge3601a1410_2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7242" y="6029817"/>
            <a:ext cx="2679533" cy="74306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ge3601a1410_2_24"/>
          <p:cNvSpPr txBox="1"/>
          <p:nvPr/>
        </p:nvSpPr>
        <p:spPr>
          <a:xfrm>
            <a:off x="569425" y="589275"/>
            <a:ext cx="9255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0293EE"/>
                </a:solidFill>
                <a:latin typeface="Fira Code"/>
                <a:ea typeface="Fira Code"/>
                <a:cs typeface="Fira Code"/>
                <a:sym typeface="Fira Code"/>
              </a:rPr>
              <a:t>&gt; </a:t>
            </a:r>
            <a:r>
              <a:rPr b="1" i="0" lang="pt-BR" sz="4000" u="none" cap="none" strike="noStrike">
                <a:solidFill>
                  <a:srgbClr val="D8D8D8"/>
                </a:solidFill>
                <a:latin typeface="Fira Code"/>
                <a:ea typeface="Fira Code"/>
                <a:cs typeface="Fira Code"/>
                <a:sym typeface="Fira Code"/>
              </a:rPr>
              <a:t>Tipos de Kanban</a:t>
            </a:r>
            <a:endParaRPr b="1" i="0" sz="4000" u="none" cap="none" strike="noStrike">
              <a:solidFill>
                <a:srgbClr val="D8D8D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0" name="Google Shape;400;ge3601a1410_2_24"/>
          <p:cNvSpPr/>
          <p:nvPr/>
        </p:nvSpPr>
        <p:spPr>
          <a:xfrm>
            <a:off x="708660" y="1420281"/>
            <a:ext cx="6096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59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e3601a1410_2_24"/>
          <p:cNvSpPr/>
          <p:nvPr/>
        </p:nvSpPr>
        <p:spPr>
          <a:xfrm>
            <a:off x="708650" y="1503800"/>
            <a:ext cx="7617300" cy="7209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35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t" bIns="0" lIns="91425" spcFirstLastPara="1" rIns="360000" wrap="square" tIns="118800">
            <a:noAutofit/>
          </a:bodyPr>
          <a:lstStyle/>
          <a:p>
            <a:pPr indent="-355600" lvl="0" marL="45720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●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Kanban de Retirada / Transporte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Movimento de itens de componentes.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Se a empresa produz produtos físicos ou digitais, diferentes partes dela precisam de trabalho de equipes diferentes em diferentes áreas.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Quando uma equipe termina, </a:t>
            </a:r>
            <a:r>
              <a:rPr b="1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transporta</a:t>
            </a: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 a ‘parte’ para a próxima equipe e a área de produção.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Uso de cartões de movimento.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8000"/>
              </a:lnSpc>
              <a:spcBef>
                <a:spcPts val="1000"/>
              </a:spcBef>
              <a:spcAft>
                <a:spcPts val="100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Cartões especificam o número de itens que se levam para o local de trabalho onde são necessários.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402" name="Google Shape;402;ge3601a1410_2_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25950" y="1503794"/>
            <a:ext cx="5556601" cy="3851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ge3601a1410_2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7242" y="6029817"/>
            <a:ext cx="2679533" cy="74306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ge3601a1410_2_32"/>
          <p:cNvSpPr txBox="1"/>
          <p:nvPr/>
        </p:nvSpPr>
        <p:spPr>
          <a:xfrm>
            <a:off x="569425" y="589275"/>
            <a:ext cx="9255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0293EE"/>
                </a:solidFill>
                <a:latin typeface="Fira Code"/>
                <a:ea typeface="Fira Code"/>
                <a:cs typeface="Fira Code"/>
                <a:sym typeface="Fira Code"/>
              </a:rPr>
              <a:t>&gt; </a:t>
            </a:r>
            <a:r>
              <a:rPr b="1" i="0" lang="pt-BR" sz="4000" u="none" cap="none" strike="noStrike">
                <a:solidFill>
                  <a:srgbClr val="D8D8D8"/>
                </a:solidFill>
                <a:latin typeface="Fira Code"/>
                <a:ea typeface="Fira Code"/>
                <a:cs typeface="Fira Code"/>
                <a:sym typeface="Fira Code"/>
              </a:rPr>
              <a:t>Quadro Kanban</a:t>
            </a:r>
            <a:endParaRPr b="1" i="0" sz="4000" u="none" cap="none" strike="noStrike">
              <a:solidFill>
                <a:srgbClr val="D8D8D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ge3601a1410_2_32"/>
          <p:cNvSpPr/>
          <p:nvPr/>
        </p:nvSpPr>
        <p:spPr>
          <a:xfrm>
            <a:off x="708660" y="1420281"/>
            <a:ext cx="6096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59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e3601a1410_2_32"/>
          <p:cNvSpPr/>
          <p:nvPr/>
        </p:nvSpPr>
        <p:spPr>
          <a:xfrm>
            <a:off x="708650" y="1503800"/>
            <a:ext cx="6096000" cy="7209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35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t" bIns="0" lIns="91425" spcFirstLastPara="1" rIns="360000" wrap="square" tIns="118800">
            <a:noAutofit/>
          </a:bodyPr>
          <a:lstStyle/>
          <a:p>
            <a:pPr indent="-355600" lvl="0" marL="45720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●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As tarefas ou itens de trabalho foram representadas por meio de cartões (post-its) fixados em um quadro.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0" marL="4572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●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Esse quadro,por sua vez,era dividido em colunas que representavam as fases do fluxo de trabalho(workflow) da equipe.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0" marL="457200" marR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●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As tarefas eram distribuídas sequencialmente nas colunas à medida que avançavam no fluxo de trabalho.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411" name="Google Shape;411;ge3601a1410_2_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71179" y="1814181"/>
            <a:ext cx="5492125" cy="3721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ge3601a1410_2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7242" y="6029817"/>
            <a:ext cx="2679533" cy="74306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ge3601a1410_2_40"/>
          <p:cNvSpPr txBox="1"/>
          <p:nvPr/>
        </p:nvSpPr>
        <p:spPr>
          <a:xfrm>
            <a:off x="569425" y="589275"/>
            <a:ext cx="9255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0293EE"/>
                </a:solidFill>
                <a:latin typeface="Fira Code"/>
                <a:ea typeface="Fira Code"/>
                <a:cs typeface="Fira Code"/>
                <a:sym typeface="Fira Code"/>
              </a:rPr>
              <a:t>&gt; </a:t>
            </a:r>
            <a:r>
              <a:rPr b="1" i="0" lang="pt-BR" sz="4000" u="none" cap="none" strike="noStrike">
                <a:solidFill>
                  <a:srgbClr val="D8D8D8"/>
                </a:solidFill>
                <a:latin typeface="Fira Code"/>
                <a:ea typeface="Fira Code"/>
                <a:cs typeface="Fira Code"/>
                <a:sym typeface="Fira Code"/>
              </a:rPr>
              <a:t>Quadro Kanban</a:t>
            </a:r>
            <a:endParaRPr b="1" i="0" sz="4000" u="none" cap="none" strike="noStrike">
              <a:solidFill>
                <a:srgbClr val="D8D8D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8" name="Google Shape;418;ge3601a1410_2_40"/>
          <p:cNvSpPr/>
          <p:nvPr/>
        </p:nvSpPr>
        <p:spPr>
          <a:xfrm>
            <a:off x="708660" y="1420281"/>
            <a:ext cx="6096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59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ge3601a1410_2_40"/>
          <p:cNvSpPr/>
          <p:nvPr/>
        </p:nvSpPr>
        <p:spPr>
          <a:xfrm>
            <a:off x="708650" y="1699490"/>
            <a:ext cx="5867641" cy="666660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35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t" bIns="0" lIns="91425" spcFirstLastPara="1" rIns="360000" wrap="square" tIns="118800">
            <a:noAutofit/>
          </a:bodyPr>
          <a:lstStyle/>
          <a:p>
            <a:pPr indent="-355600" lvl="0" marL="457200" marR="0" rtl="0" algn="l">
              <a:lnSpc>
                <a:spcPct val="104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●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O fluxo era composto de três colunas com os seguintes estados: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l">
              <a:lnSpc>
                <a:spcPct val="104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TO DO -&gt; Tarefas elegíveis para entrarem em execução.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l">
              <a:lnSpc>
                <a:spcPct val="104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DOING -&gt; Tarefas em andamento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4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DONE  -&gt; Tarefas concluídas.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420" name="Google Shape;420;ge3601a1410_2_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71179" y="1814181"/>
            <a:ext cx="5492125" cy="3721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7242" y="6029817"/>
            <a:ext cx="2679533" cy="74306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"/>
          <p:cNvSpPr txBox="1"/>
          <p:nvPr/>
        </p:nvSpPr>
        <p:spPr>
          <a:xfrm>
            <a:off x="569431" y="589284"/>
            <a:ext cx="3031599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0293EE"/>
                </a:solidFill>
                <a:latin typeface="Fira Code"/>
                <a:ea typeface="Fira Code"/>
                <a:cs typeface="Fira Code"/>
                <a:sym typeface="Fira Code"/>
              </a:rPr>
              <a:t>&gt;</a:t>
            </a:r>
            <a:r>
              <a:rPr b="1" i="0" lang="pt-BR" sz="4000" u="none" cap="none" strike="noStrike">
                <a:solidFill>
                  <a:srgbClr val="D8D8D8"/>
                </a:solidFill>
                <a:latin typeface="Fira Code"/>
                <a:ea typeface="Fira Code"/>
                <a:cs typeface="Fira Code"/>
                <a:sym typeface="Fira Code"/>
              </a:rPr>
              <a:t> Roteiro</a:t>
            </a:r>
            <a:endParaRPr b="1" i="0" sz="4000" u="none" cap="none" strike="noStrike">
              <a:solidFill>
                <a:srgbClr val="D8D8D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708650" y="1420275"/>
            <a:ext cx="6096000" cy="53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●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Kanban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Introdução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Relação com o Sistema Toyotista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Exemplo de Aplicação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Tipos de Kanban;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Quadro Kanban;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Vídeo Explicativo sobre Kanban; 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110" name="Google Shape;11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25055" y="1265382"/>
            <a:ext cx="4997514" cy="376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25055" y="1265381"/>
            <a:ext cx="4997514" cy="376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ge3601a1410_4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7242" y="6029817"/>
            <a:ext cx="2679533" cy="74306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ge3601a1410_4_0"/>
          <p:cNvSpPr txBox="1"/>
          <p:nvPr/>
        </p:nvSpPr>
        <p:spPr>
          <a:xfrm>
            <a:off x="747300" y="2705550"/>
            <a:ext cx="106974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400" u="none" cap="none" strike="noStrike">
                <a:solidFill>
                  <a:srgbClr val="D8D8D8"/>
                </a:solidFill>
                <a:latin typeface="Fira Code"/>
                <a:ea typeface="Fira Code"/>
                <a:cs typeface="Fira Code"/>
                <a:sym typeface="Fira Code"/>
              </a:rPr>
              <a:t>Vídeo Explicativo sobre o Kanban</a:t>
            </a:r>
            <a:endParaRPr b="1" i="0" sz="4400" u="none" cap="none" strike="noStrike">
              <a:solidFill>
                <a:srgbClr val="0293EE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ge3601a1410_4_0"/>
          <p:cNvSpPr/>
          <p:nvPr/>
        </p:nvSpPr>
        <p:spPr>
          <a:xfrm>
            <a:off x="708660" y="1420281"/>
            <a:ext cx="6096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59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0"/>
          <p:cNvSpPr/>
          <p:nvPr/>
        </p:nvSpPr>
        <p:spPr>
          <a:xfrm flipH="1" rot="10800000">
            <a:off x="1475854" y="2651871"/>
            <a:ext cx="9240300" cy="46500"/>
          </a:xfrm>
          <a:prstGeom prst="roundRect">
            <a:avLst>
              <a:gd fmla="val 16667" name="adj"/>
            </a:avLst>
          </a:prstGeom>
          <a:solidFill>
            <a:srgbClr val="0293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10"/>
          <p:cNvSpPr txBox="1"/>
          <p:nvPr>
            <p:ph type="ctrTitle"/>
          </p:nvPr>
        </p:nvSpPr>
        <p:spPr>
          <a:xfrm>
            <a:off x="500100" y="1846675"/>
            <a:ext cx="111918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111111"/>
              <a:buFont typeface="Fira Code"/>
              <a:buNone/>
            </a:pPr>
            <a:r>
              <a:rPr b="1" lang="pt-BR" sz="4400">
                <a:solidFill>
                  <a:srgbClr val="F2F2F2"/>
                </a:solidFill>
                <a:latin typeface="Fira Code"/>
                <a:ea typeface="Fira Code"/>
                <a:cs typeface="Fira Code"/>
                <a:sym typeface="Fira Code"/>
              </a:rPr>
              <a:t>OBRIGADO PELA ATENÇÃO</a:t>
            </a:r>
            <a:endParaRPr b="1" sz="4400">
              <a:solidFill>
                <a:srgbClr val="F2F2F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4" name="Google Shape;434;p10"/>
          <p:cNvSpPr/>
          <p:nvPr/>
        </p:nvSpPr>
        <p:spPr>
          <a:xfrm>
            <a:off x="3105225" y="2995803"/>
            <a:ext cx="60960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João Pedro L. França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Leandro R. de Souza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Vinicius A. Marins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A5A5A5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5" name="Google Shape;435;p10"/>
          <p:cNvSpPr/>
          <p:nvPr/>
        </p:nvSpPr>
        <p:spPr>
          <a:xfrm>
            <a:off x="4000725" y="4107125"/>
            <a:ext cx="4305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joao.franca@aluno.ifsp.edu.br</a:t>
            </a:r>
            <a:endParaRPr b="0" i="0" sz="1800" u="none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v.marins@aluno.ifsp.edu.br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r.Leandro@aluno.ifsp.edu.br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A5A5A5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6" name="Google Shape;436;p10"/>
          <p:cNvSpPr/>
          <p:nvPr/>
        </p:nvSpPr>
        <p:spPr>
          <a:xfrm>
            <a:off x="2886063" y="5275458"/>
            <a:ext cx="653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7F7F7F"/>
                </a:solidFill>
                <a:latin typeface="Fira Code"/>
                <a:ea typeface="Fira Code"/>
                <a:cs typeface="Fira Code"/>
                <a:sym typeface="Fira Code"/>
              </a:rPr>
              <a:t>Discentes do Curso Bacharelado a Ciência da Computação– IFSP – Campus Presidente Epitácio</a:t>
            </a:r>
            <a:endParaRPr b="0" i="0" sz="1800" u="none" cap="none" strike="noStrike">
              <a:solidFill>
                <a:srgbClr val="7F7F7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437" name="Google Shape;43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312" y="200517"/>
            <a:ext cx="2679533" cy="743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81434" y="5207027"/>
            <a:ext cx="1327439" cy="165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ge2622773d7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7242" y="6029817"/>
            <a:ext cx="2679533" cy="74306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e2622773d7_0_8"/>
          <p:cNvSpPr txBox="1"/>
          <p:nvPr/>
        </p:nvSpPr>
        <p:spPr>
          <a:xfrm>
            <a:off x="590000" y="2367000"/>
            <a:ext cx="10697400" cy="2124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400" u="none" cap="none" strike="noStrike">
                <a:solidFill>
                  <a:srgbClr val="D8D8D8"/>
                </a:solidFill>
                <a:latin typeface="Fira Code"/>
                <a:ea typeface="Fira Code"/>
                <a:cs typeface="Fira Code"/>
                <a:sym typeface="Fira Code"/>
              </a:rPr>
              <a:t>Scrum é um framework para </a:t>
            </a:r>
            <a:r>
              <a:rPr b="1" i="0" lang="pt-BR" sz="4400" u="none" cap="none" strike="noStrike">
                <a:solidFill>
                  <a:srgbClr val="0293EE"/>
                </a:solidFill>
                <a:latin typeface="Fira Code"/>
                <a:ea typeface="Fira Code"/>
                <a:cs typeface="Fira Code"/>
                <a:sym typeface="Fira Code"/>
              </a:rPr>
              <a:t>gestão </a:t>
            </a:r>
            <a:r>
              <a:rPr b="1" i="0" lang="pt-BR" sz="4400" u="none" cap="none" strike="noStrike">
                <a:solidFill>
                  <a:srgbClr val="D8D8D8"/>
                </a:solidFill>
                <a:latin typeface="Fira Code"/>
                <a:ea typeface="Fira Code"/>
                <a:cs typeface="Fira Code"/>
                <a:sym typeface="Fira Code"/>
              </a:rPr>
              <a:t>e </a:t>
            </a:r>
            <a:r>
              <a:rPr b="1" i="0" lang="pt-BR" sz="4400" u="none" cap="none" strike="noStrike">
                <a:solidFill>
                  <a:srgbClr val="0293EE"/>
                </a:solidFill>
                <a:latin typeface="Fira Code"/>
                <a:ea typeface="Fira Code"/>
                <a:cs typeface="Fira Code"/>
                <a:sym typeface="Fira Code"/>
              </a:rPr>
              <a:t>planejamento de</a:t>
            </a:r>
            <a:r>
              <a:rPr b="1" i="0" lang="pt-BR" sz="4400" u="none" cap="none" strike="noStrike">
                <a:solidFill>
                  <a:srgbClr val="D8D8D8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1" i="0" lang="pt-BR" sz="4400" u="none" cap="none" strike="noStrike">
                <a:solidFill>
                  <a:srgbClr val="0293EE"/>
                </a:solidFill>
                <a:latin typeface="Fira Code"/>
                <a:ea typeface="Fira Code"/>
                <a:cs typeface="Fira Code"/>
                <a:sym typeface="Fira Code"/>
              </a:rPr>
              <a:t>software</a:t>
            </a:r>
            <a:endParaRPr b="1" i="0" sz="4400" u="none" cap="none" strike="noStrike">
              <a:solidFill>
                <a:srgbClr val="0293EE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ge2622773d7_0_8"/>
          <p:cNvSpPr/>
          <p:nvPr/>
        </p:nvSpPr>
        <p:spPr>
          <a:xfrm>
            <a:off x="708660" y="1420281"/>
            <a:ext cx="6096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59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e2622773d7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7242" y="6029817"/>
            <a:ext cx="2679533" cy="74306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e2622773d7_1_0"/>
          <p:cNvSpPr txBox="1"/>
          <p:nvPr/>
        </p:nvSpPr>
        <p:spPr>
          <a:xfrm>
            <a:off x="569431" y="589284"/>
            <a:ext cx="6096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0293EE"/>
                </a:solidFill>
                <a:latin typeface="Fira Code"/>
                <a:ea typeface="Fira Code"/>
                <a:cs typeface="Fira Code"/>
                <a:sym typeface="Fira Code"/>
              </a:rPr>
              <a:t>&gt; </a:t>
            </a:r>
            <a:r>
              <a:rPr b="1" i="0" lang="pt-BR" sz="4000" u="none" cap="none" strike="noStrike">
                <a:solidFill>
                  <a:srgbClr val="D8D8D8"/>
                </a:solidFill>
                <a:latin typeface="Fira Code"/>
                <a:ea typeface="Fira Code"/>
                <a:cs typeface="Fira Code"/>
                <a:sym typeface="Fira Code"/>
              </a:rPr>
              <a:t>Introdução </a:t>
            </a:r>
            <a:endParaRPr b="1" i="0" sz="4000" u="none" cap="none" strike="noStrike">
              <a:solidFill>
                <a:srgbClr val="D8D8D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5" name="Google Shape;125;ge2622773d7_1_0"/>
          <p:cNvSpPr/>
          <p:nvPr/>
        </p:nvSpPr>
        <p:spPr>
          <a:xfrm>
            <a:off x="708660" y="1420281"/>
            <a:ext cx="6096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59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e2622773d7_1_0"/>
          <p:cNvSpPr/>
          <p:nvPr/>
        </p:nvSpPr>
        <p:spPr>
          <a:xfrm>
            <a:off x="708650" y="1420275"/>
            <a:ext cx="6919200" cy="5064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35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●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Hirokata Takeuchi e Ikurijo Nonaka;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Competitividade: qualidade, custo baixo, rapidez e flexibilidade;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Relação com o Scrum do Rugby;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Equipes pequenas e auto-organizadas possuem um melhor desempenho;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●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SCRUM Software Development Process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Jeff Sutherland e Ken Schwaber;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Inspiração no artigo anterior;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127" name="Google Shape;127;ge2622773d7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02219" y="340774"/>
            <a:ext cx="3430046" cy="543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7242" y="6029817"/>
            <a:ext cx="2679533" cy="74306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/>
        </p:nvSpPr>
        <p:spPr>
          <a:xfrm>
            <a:off x="569431" y="589284"/>
            <a:ext cx="6096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0293EE"/>
                </a:solidFill>
                <a:latin typeface="Fira Code"/>
                <a:ea typeface="Fira Code"/>
                <a:cs typeface="Fira Code"/>
                <a:sym typeface="Fira Code"/>
              </a:rPr>
              <a:t>&gt; </a:t>
            </a:r>
            <a:r>
              <a:rPr b="1" i="0" lang="pt-BR" sz="4000" u="none" cap="none" strike="noStrike">
                <a:solidFill>
                  <a:srgbClr val="D8D8D8"/>
                </a:solidFill>
                <a:latin typeface="Fira Code"/>
                <a:ea typeface="Fira Code"/>
                <a:cs typeface="Fira Code"/>
                <a:sym typeface="Fira Code"/>
              </a:rPr>
              <a:t>Introdução </a:t>
            </a:r>
            <a:endParaRPr b="1" i="0" sz="4000" u="none" cap="none" strike="noStrike">
              <a:solidFill>
                <a:srgbClr val="D8D8D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23"/>
          <p:cNvSpPr/>
          <p:nvPr/>
        </p:nvSpPr>
        <p:spPr>
          <a:xfrm>
            <a:off x="708660" y="1420281"/>
            <a:ext cx="6096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59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3"/>
          <p:cNvSpPr/>
          <p:nvPr/>
        </p:nvSpPr>
        <p:spPr>
          <a:xfrm>
            <a:off x="708650" y="1420275"/>
            <a:ext cx="6919200" cy="5064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35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07916"/>
              </a:lnSpc>
              <a:spcBef>
                <a:spcPts val="11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●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Inspiração  para criação da técnica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l">
              <a:lnSpc>
                <a:spcPct val="107916"/>
              </a:lnSpc>
              <a:spcBef>
                <a:spcPts val="11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Como piloto da aeronáutica (Jeff), comparou o processo de gestão e finalização de um projeto com a missão de pousar um avião.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l">
              <a:lnSpc>
                <a:spcPct val="107916"/>
              </a:lnSpc>
              <a:spcBef>
                <a:spcPts val="11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Não existe fórmula fixa para pousar um avião.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l">
              <a:lnSpc>
                <a:spcPct val="107916"/>
              </a:lnSpc>
              <a:spcBef>
                <a:spcPts val="11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Ajustes são sempre necessários;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7916"/>
              </a:lnSpc>
              <a:spcBef>
                <a:spcPts val="11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●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Amplamente disseminado e utilizado no meio de desenvolvimento de Software.</a:t>
            </a:r>
            <a:endParaRPr b="0" i="0" sz="28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0" marL="457200" marR="0" rtl="0" algn="l">
              <a:lnSpc>
                <a:spcPct val="107916"/>
              </a:lnSpc>
              <a:spcBef>
                <a:spcPts val="11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●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Abordagem à gestão de projetos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57476" y="2309091"/>
            <a:ext cx="345665" cy="757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79386" y="2507099"/>
            <a:ext cx="1188469" cy="568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39787" y="3066261"/>
            <a:ext cx="2556285" cy="1625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67449" y="1814181"/>
            <a:ext cx="1171575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ge2622773d7_1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17242" y="6029817"/>
            <a:ext cx="2679533" cy="74306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e2622773d7_1_8"/>
          <p:cNvSpPr txBox="1"/>
          <p:nvPr/>
        </p:nvSpPr>
        <p:spPr>
          <a:xfrm>
            <a:off x="569431" y="589284"/>
            <a:ext cx="6096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0293EE"/>
                </a:solidFill>
                <a:latin typeface="Fira Code"/>
                <a:ea typeface="Fira Code"/>
                <a:cs typeface="Fira Code"/>
                <a:sym typeface="Fira Code"/>
              </a:rPr>
              <a:t>&gt; </a:t>
            </a:r>
            <a:r>
              <a:rPr b="1" i="0" lang="pt-BR" sz="4000" u="none" cap="none" strike="noStrike">
                <a:solidFill>
                  <a:srgbClr val="D8D8D8"/>
                </a:solidFill>
                <a:latin typeface="Fira Code"/>
                <a:ea typeface="Fira Code"/>
                <a:cs typeface="Fira Code"/>
                <a:sym typeface="Fira Code"/>
              </a:rPr>
              <a:t>Introdução </a:t>
            </a:r>
            <a:endParaRPr b="1" i="0" sz="4000" u="none" cap="none" strike="noStrike">
              <a:solidFill>
                <a:srgbClr val="D8D8D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6" name="Google Shape;146;ge2622773d7_1_8"/>
          <p:cNvSpPr/>
          <p:nvPr/>
        </p:nvSpPr>
        <p:spPr>
          <a:xfrm>
            <a:off x="708660" y="1420281"/>
            <a:ext cx="6096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59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e2622773d7_1_8"/>
          <p:cNvSpPr/>
          <p:nvPr/>
        </p:nvSpPr>
        <p:spPr>
          <a:xfrm>
            <a:off x="708650" y="1420275"/>
            <a:ext cx="6919200" cy="5064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35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●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O Scrum propõe a divisão do projeto em diversos ciclos;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0" marL="457200" marR="0" rtl="0" algn="l">
              <a:lnSpc>
                <a:spcPct val="107916"/>
              </a:lnSpc>
              <a:spcBef>
                <a:spcPts val="11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●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Reuniões frequentes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1" marL="914400" marR="0" rtl="0" algn="l">
              <a:lnSpc>
                <a:spcPct val="107916"/>
              </a:lnSpc>
              <a:spcBef>
                <a:spcPts val="11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○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Toda a equipe deve comparecer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0" marL="457200" marR="0" rtl="0" algn="l">
              <a:lnSpc>
                <a:spcPct val="107916"/>
              </a:lnSpc>
              <a:spcBef>
                <a:spcPts val="11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●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Acompanhamento próximo de todas as atividades;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55600" lvl="0" marL="457200" marR="0" rtl="0" algn="l">
              <a:lnSpc>
                <a:spcPct val="107916"/>
              </a:lnSpc>
              <a:spcBef>
                <a:spcPts val="11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●"/>
            </a:pPr>
            <a:r>
              <a:rPr b="0" i="0" lang="pt-BR" sz="2000" u="none" cap="none" strike="noStrike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Constantes mudanças de planejamento;</a:t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marR="0" rtl="0" algn="l">
              <a:lnSpc>
                <a:spcPct val="107916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descr="Ideias - Método Scrum" id="148" name="Google Shape;148;ge2622773d7_1_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04650" y="95340"/>
            <a:ext cx="5897650" cy="589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ge2622773d7_1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7242" y="6029817"/>
            <a:ext cx="2679533" cy="74306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e2622773d7_1_16"/>
          <p:cNvSpPr txBox="1"/>
          <p:nvPr/>
        </p:nvSpPr>
        <p:spPr>
          <a:xfrm>
            <a:off x="569424" y="589275"/>
            <a:ext cx="7606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5000" u="none" cap="none" strike="noStrike">
                <a:solidFill>
                  <a:srgbClr val="0293EE"/>
                </a:solidFill>
                <a:latin typeface="Fira Code"/>
                <a:ea typeface="Fira Code"/>
                <a:cs typeface="Fira Code"/>
                <a:sym typeface="Fira Code"/>
              </a:rPr>
              <a:t>&gt; </a:t>
            </a:r>
            <a:r>
              <a:rPr b="1" lang="pt-BR" sz="3900">
                <a:solidFill>
                  <a:srgbClr val="D8D8D8"/>
                </a:solidFill>
                <a:latin typeface="Fira Code"/>
                <a:ea typeface="Fira Code"/>
                <a:cs typeface="Fira Code"/>
                <a:sym typeface="Fira Code"/>
              </a:rPr>
              <a:t>Explicação do Teorema</a:t>
            </a:r>
            <a:endParaRPr b="1" i="0" sz="3600" u="none" cap="none" strike="noStrike">
              <a:solidFill>
                <a:srgbClr val="D8D8D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ge2622773d7_1_16"/>
          <p:cNvSpPr/>
          <p:nvPr/>
        </p:nvSpPr>
        <p:spPr>
          <a:xfrm>
            <a:off x="708660" y="1420281"/>
            <a:ext cx="6096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59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e2622773d7_1_16"/>
          <p:cNvSpPr/>
          <p:nvPr/>
        </p:nvSpPr>
        <p:spPr>
          <a:xfrm>
            <a:off x="708650" y="1420275"/>
            <a:ext cx="11188500" cy="5437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35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Fira Code"/>
              <a:buChar char="●"/>
            </a:pPr>
            <a:r>
              <a:rPr b="1" lang="pt-BR" sz="2000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Teorema: </a:t>
            </a:r>
            <a:r>
              <a:rPr lang="pt-BR" sz="2000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Seja A uma matriz inversível, que pode ser posta na forma triangular por meio de operações elementares, mediante apenas a operações do tipo L¡ + aL</a:t>
            </a:r>
            <a:r>
              <a:rPr lang="pt-BR" sz="1800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j</a:t>
            </a:r>
            <a:r>
              <a:rPr lang="pt-BR" sz="2000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. Então, A = LU, onde L é uma matriz triangular inferior com 1s(Uns) na diagonal e U é uma matriz superior triangular com 0s(zeros) na diagonal (LIPSCHUTZ. l994, p.l58).</a:t>
            </a:r>
            <a:endParaRPr sz="2000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 É importante frisar que o teorema acima só se aplica a matrizes inversíveis, que podem ser escalonadas sem qualquer permuta de linhas. Matrizes desse tipo são ditas fatoráveis - LU.</a:t>
            </a:r>
            <a:endParaRPr sz="2000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marR="0" rtl="0" algn="l">
              <a:lnSpc>
                <a:spcPct val="107916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300">
                <a:solidFill>
                  <a:srgbClr val="BFBFBF"/>
                </a:solidFill>
                <a:latin typeface="Fira Code"/>
                <a:ea typeface="Fira Code"/>
                <a:cs typeface="Fira Code"/>
                <a:sym typeface="Fira Code"/>
              </a:rPr>
              <a:t>Ressaltamos ainda dois fatos importantes a respeito da decomposição A = LU: </a:t>
            </a:r>
            <a:endParaRPr sz="2300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marR="0" rtl="0" algn="l">
              <a:lnSpc>
                <a:spcPct val="107916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BFBFB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  <p:transition spd="med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2021-01-30T17:44:32Z</dcterms:created>
  <dc:creator>Leandro</dc:creator>
</cp:coreProperties>
</file>