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Fira Code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Cod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Cod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9e5556ef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9e5556ef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e5556ef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9e5556ef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9e5556ef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9e5556ef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9e5556efe_4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9e5556efe_4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9e5556efe_4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9e5556efe_4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9e5556efe_4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9e5556efe_4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9e5556efe_4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9e5556efe_4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9e5556efe_4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9e5556efe_4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9e5556efe_4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9e5556efe_4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29c8ede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29c8ede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ef925b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bef925b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9e5556ef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9e5556ef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9e5556ef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9e5556ef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9e5556ef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9e5556ef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9e5556ef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9e5556ef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bef925b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bef925b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bef925b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bef925b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bef925b9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bef925b9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ef925b9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bef925b9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s://learning-0mq-with-pyzmq.readthedocs.io/en/latest/index.html" TargetMode="External"/><Relationship Id="rId5" Type="http://schemas.openxmlformats.org/officeDocument/2006/relationships/hyperlink" Target="https://zeromq.org/get-started/" TargetMode="External"/><Relationship Id="rId6" Type="http://schemas.openxmlformats.org/officeDocument/2006/relationships/hyperlink" Target="http://api.zeromq.org/2-1:_start" TargetMode="External"/><Relationship Id="rId7" Type="http://schemas.openxmlformats.org/officeDocument/2006/relationships/hyperlink" Target="https://zguide.zeromq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510450" y="1284725"/>
            <a:ext cx="81231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520">
                <a:solidFill>
                  <a:schemeClr val="lt1"/>
                </a:solidFill>
              </a:rPr>
              <a:t>ØMQ</a:t>
            </a:r>
            <a:endParaRPr sz="452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510450" y="2420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A5A5A5"/>
                </a:solidFill>
              </a:rPr>
              <a:t>João Pedro de França Lourenço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rgbClr val="A5A5A5"/>
                </a:solidFill>
              </a:rPr>
              <a:t>Thiago Bruchmann Carnaiba</a:t>
            </a:r>
            <a:endParaRPr b="1" sz="1500">
              <a:solidFill>
                <a:srgbClr val="A5A5A5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0" y="2253025"/>
            <a:ext cx="9144000" cy="26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>
            <p:ph idx="4294967295" type="subTitle"/>
          </p:nvPr>
        </p:nvSpPr>
        <p:spPr>
          <a:xfrm>
            <a:off x="510450" y="3190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3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joao.franca@aluno.ifsp.edu.br</a:t>
            </a:r>
            <a:endParaRPr sz="1300">
              <a:solidFill>
                <a:srgbClr val="A5A5A5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thiago.bruchmann@aluno.ifsp.edu.br</a:t>
            </a:r>
            <a:endParaRPr sz="1300">
              <a:solidFill>
                <a:srgbClr val="A5A5A5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02725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ØMQ Messaging Patterns vs ØMQ Devices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54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O socket zmq.REQ vai bloquear o envio enquanto não receber uma resposta de sucesso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O socket zmq.REP vai bloquear o recv enquanto não receber uma requisição.</a:t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Cada solicitação/resposta é emparelhada e deve ser bem-sucedida.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872" y="1804672"/>
            <a:ext cx="3031625" cy="1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ØMQ Messaging Patterns vs ØMQ Devices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55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Em teoria, a parte mais estável da rede (servidor) será conectada em uma porta específica e terá as partes mais dinâmicas (cliente) conectadas a ela.</a:t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Algumas vezes</a:t>
            </a:r>
            <a:r>
              <a:rPr lang="pt-BR">
                <a:solidFill>
                  <a:schemeClr val="accent4"/>
                </a:solidFill>
              </a:rPr>
              <a:t>, ambas as extremidades podem ser dinâmicas e não é uma boa ideia fornecer portas conhecidas para qualquer uma das extremidades.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000" y="2124550"/>
            <a:ext cx="2627300" cy="8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ØMQ Messaging Patterns vs ØMQ Devices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43575"/>
            <a:ext cx="521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Nesses casos, você pode conectá-los usando o dispositivo de encaminhamento do zmq. </a:t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Esses dispositivos podem se conectar a 2 portas diferentes e encaminhar mensagens de uma extremidade à outra. </a:t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O dispositivo de encaminhamento pode se tornar o ponto estável em sua rede onde cada componente pode se conectar.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100" y="1651550"/>
            <a:ext cx="3199575" cy="17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ØMQ Queue Device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497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Este é o dispositivo intermediário que fica entre clientes e servidores, encaminhando solicitações para servidores e retransmitindo respostas de volta ao cliente. </a:t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O dispositivo ZMQ recebe um tipo de dispositivo (ZMQ.QUEUE) e os dois soquetes são vinculados a portas conhecidas.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023" y="1732400"/>
            <a:ext cx="3415275" cy="16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ØMQ Queue Device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75" y="1083400"/>
            <a:ext cx="3160575" cy="33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8325" y="1195775"/>
            <a:ext cx="4653975" cy="27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ØMQ Queue Device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4338" y="1310061"/>
            <a:ext cx="4795326" cy="25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ØMQ Forwarder Device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925" y="1843925"/>
            <a:ext cx="5516125" cy="1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49743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Pub/Sub padrão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ØMQ Forwarder Device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496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Assim como no dispositivo de filas (queue), que é como o agente de solicitação-resposta, o dispositivo remetente (forwarder) é como o servidor proxy pub-sub.</a:t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Ele permite que editores e assinantes sejam partes móveis e se torne o hub estável para interconectá-los.</a:t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O </a:t>
            </a:r>
            <a:r>
              <a:rPr lang="pt-BR">
                <a:solidFill>
                  <a:schemeClr val="accent4"/>
                </a:solidFill>
              </a:rPr>
              <a:t>forwarder</a:t>
            </a:r>
            <a:r>
              <a:rPr lang="pt-BR">
                <a:solidFill>
                  <a:schemeClr val="accent4"/>
                </a:solidFill>
              </a:rPr>
              <a:t> coleta mensagens de um conjunto de editores e as encaminha para um conjunto de assinantes.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100" y="1816475"/>
            <a:ext cx="3553200" cy="168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High-Water-Mark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0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É um limite no número máximo de mensagens pendentes que o ZeroMQ está enfileirando na memória para qualquer ponto único com o qual o soquete especificado esteja se comunicando.</a:t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Se esse limite for atingido, o soquete entra em um estado excepcional e, dependendo do tipo de soquete, o ZeroMQ tomará as medidas apropriadas, como bloquear ou descartar mensagens enviadas.</a:t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REQ socket: block.</a:t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PUB socket: drop.</a:t>
            </a:r>
            <a:endParaRPr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ZMQ_HWM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Referências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75282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4"/>
                </a:solidFill>
              </a:rPr>
              <a:t>Ashish Vidyarthi.</a:t>
            </a:r>
            <a:r>
              <a:rPr b="1" lang="pt-BR" sz="1200">
                <a:solidFill>
                  <a:schemeClr val="accent4"/>
                </a:solidFill>
              </a:rPr>
              <a:t> Learning ØMQ with pyzmq. </a:t>
            </a:r>
            <a:r>
              <a:rPr lang="pt-BR" sz="1200">
                <a:solidFill>
                  <a:srgbClr val="A5A5A5"/>
                </a:solidFill>
              </a:rPr>
              <a:t>[S. l],</a:t>
            </a:r>
            <a:r>
              <a:rPr lang="pt-BR" sz="1200">
                <a:solidFill>
                  <a:schemeClr val="accent4"/>
                </a:solidFill>
              </a:rPr>
              <a:t> 1 mar. 2012. </a:t>
            </a:r>
            <a:r>
              <a:rPr lang="pt-BR" sz="1200">
                <a:solidFill>
                  <a:srgbClr val="A5A5A5"/>
                </a:solidFill>
              </a:rPr>
              <a:t>Disponível em:</a:t>
            </a:r>
            <a:r>
              <a:rPr lang="pt-BR" sz="1200">
                <a:solidFill>
                  <a:schemeClr val="accent4"/>
                </a:solidFill>
              </a:rPr>
              <a:t> </a:t>
            </a:r>
            <a:r>
              <a:rPr lang="pt-BR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https://learning-0mq-with-pyzmq.readthedocs.io/en/latest/index.html</a:t>
            </a:r>
            <a:r>
              <a:rPr lang="pt-BR" sz="1200">
                <a:solidFill>
                  <a:schemeClr val="accent4"/>
                </a:solidFill>
              </a:rPr>
              <a:t>. Acesso em: 15 out. 2022.</a:t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4"/>
                </a:solidFill>
              </a:rPr>
              <a:t>The ZeroMQ Authors.</a:t>
            </a:r>
            <a:r>
              <a:rPr b="1" lang="pt-BR" sz="1200">
                <a:solidFill>
                  <a:schemeClr val="accent4"/>
                </a:solidFill>
              </a:rPr>
              <a:t> </a:t>
            </a:r>
            <a:r>
              <a:rPr b="1" lang="pt-BR" sz="1200">
                <a:solidFill>
                  <a:schemeClr val="accent4"/>
                </a:solidFill>
              </a:rPr>
              <a:t>ØMQ</a:t>
            </a:r>
            <a:r>
              <a:rPr b="1" lang="pt-BR" sz="1200">
                <a:solidFill>
                  <a:srgbClr val="A5A5A5"/>
                </a:solidFill>
              </a:rPr>
              <a:t> Documentation.</a:t>
            </a:r>
            <a:r>
              <a:rPr lang="pt-BR" sz="1200">
                <a:solidFill>
                  <a:srgbClr val="A5A5A5"/>
                </a:solidFill>
              </a:rPr>
              <a:t> [S. l</a:t>
            </a:r>
            <a:r>
              <a:rPr lang="pt-BR" sz="1200">
                <a:solidFill>
                  <a:srgbClr val="A5A5A5"/>
                </a:solidFill>
              </a:rPr>
              <a:t>],</a:t>
            </a:r>
            <a:r>
              <a:rPr lang="pt-BR" sz="1200">
                <a:solidFill>
                  <a:srgbClr val="A5A5A5"/>
                </a:solidFill>
              </a:rPr>
              <a:t> 2022.</a:t>
            </a:r>
            <a:r>
              <a:rPr b="1" lang="pt-BR" sz="1200">
                <a:solidFill>
                  <a:srgbClr val="A5A5A5"/>
                </a:solidFill>
              </a:rPr>
              <a:t> </a:t>
            </a:r>
            <a:r>
              <a:rPr lang="pt-BR" sz="1200">
                <a:solidFill>
                  <a:srgbClr val="A5A5A5"/>
                </a:solidFill>
              </a:rPr>
              <a:t>Disponível em:</a:t>
            </a:r>
            <a:r>
              <a:rPr lang="pt-BR" sz="1200"/>
              <a:t> </a:t>
            </a:r>
            <a:r>
              <a:rPr lang="pt-BR" sz="1200" u="sng">
                <a:solidFill>
                  <a:schemeClr val="hlink"/>
                </a:solidFill>
                <a:hlinkClick r:id="rId5"/>
              </a:rPr>
              <a:t>https://zeromq.org/get-started/</a:t>
            </a:r>
            <a:r>
              <a:rPr lang="pt-BR" sz="1200">
                <a:solidFill>
                  <a:schemeClr val="accent4"/>
                </a:solidFill>
              </a:rPr>
              <a:t>. </a:t>
            </a:r>
            <a:r>
              <a:rPr lang="pt-BR" sz="1200">
                <a:solidFill>
                  <a:schemeClr val="accent4"/>
                </a:solidFill>
              </a:rPr>
              <a:t>Acesso em: 15 out. 2022.</a:t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accent4"/>
                </a:solidFill>
              </a:rPr>
              <a:t>ØMQ/2.1.11 API Reference.</a:t>
            </a:r>
            <a:r>
              <a:rPr lang="pt-BR" sz="1200">
                <a:solidFill>
                  <a:schemeClr val="accent4"/>
                </a:solidFill>
              </a:rPr>
              <a:t> </a:t>
            </a:r>
            <a:r>
              <a:rPr lang="pt-BR" sz="1200">
                <a:solidFill>
                  <a:srgbClr val="A5A5A5"/>
                </a:solidFill>
              </a:rPr>
              <a:t>Disponível em:</a:t>
            </a:r>
            <a:r>
              <a:rPr lang="pt-BR" sz="1200">
                <a:solidFill>
                  <a:schemeClr val="accent4"/>
                </a:solidFill>
              </a:rPr>
              <a:t> </a:t>
            </a:r>
            <a:r>
              <a:rPr lang="pt-BR" sz="1200" u="sng">
                <a:solidFill>
                  <a:schemeClr val="hlink"/>
                </a:solidFill>
                <a:hlinkClick r:id="rId6"/>
              </a:rPr>
              <a:t>http://api.zeromq.org/2-1:_start</a:t>
            </a:r>
            <a:r>
              <a:rPr lang="pt-BR" sz="1200">
                <a:solidFill>
                  <a:schemeClr val="accent4"/>
                </a:solidFill>
              </a:rPr>
              <a:t>. </a:t>
            </a:r>
            <a:r>
              <a:rPr lang="pt-BR" sz="1200">
                <a:solidFill>
                  <a:schemeClr val="accent4"/>
                </a:solidFill>
              </a:rPr>
              <a:t>Acesso em: 15 out. 2022.</a:t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accent4"/>
                </a:solidFill>
              </a:rPr>
              <a:t>ØMQ - The Guide \zguide\. </a:t>
            </a:r>
            <a:r>
              <a:rPr lang="pt-BR" sz="1200">
                <a:solidFill>
                  <a:srgbClr val="A5A5A5"/>
                </a:solidFill>
              </a:rPr>
              <a:t>Disponível em:</a:t>
            </a:r>
            <a:r>
              <a:rPr lang="pt-BR" sz="1200">
                <a:solidFill>
                  <a:schemeClr val="accent4"/>
                </a:solidFill>
              </a:rPr>
              <a:t> </a:t>
            </a:r>
            <a:r>
              <a:rPr lang="pt-BR" sz="1200" u="sng">
                <a:solidFill>
                  <a:schemeClr val="hlink"/>
                </a:solidFill>
                <a:hlinkClick r:id="rId7"/>
              </a:rPr>
              <a:t>https://zguide.zeromq.org/</a:t>
            </a:r>
            <a:r>
              <a:rPr lang="pt-BR" sz="1200">
                <a:solidFill>
                  <a:schemeClr val="accent4"/>
                </a:solidFill>
              </a:rPr>
              <a:t>. Acesso em: 15 out. 2022.</a:t>
            </a:r>
            <a:endParaRPr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Sumário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Introdução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Empresas que utilizam </a:t>
            </a:r>
            <a:r>
              <a:rPr lang="pt-BR">
                <a:solidFill>
                  <a:schemeClr val="accent4"/>
                </a:solidFill>
              </a:rPr>
              <a:t>ØMQ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ØMQ Architecture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ØMQ Messaging Patterns vs ØMQ Devices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ØMQ Queue Device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ØMQ Forwarder Device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Aplicação utilizando ØMQ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High-Water-Mark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Introdução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55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Biblioteca de mensagens </a:t>
            </a:r>
            <a:r>
              <a:rPr lang="pt-BR">
                <a:solidFill>
                  <a:schemeClr val="accent4"/>
                </a:solidFill>
              </a:rPr>
              <a:t>assíncronas</a:t>
            </a:r>
            <a:r>
              <a:rPr lang="pt-BR">
                <a:solidFill>
                  <a:schemeClr val="accent4"/>
                </a:solidFill>
              </a:rPr>
              <a:t> de alto desempenho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Fornece uma fila de mensagens 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Pode ser executado sem um broker de mensagens dedicado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200" y="1981463"/>
            <a:ext cx="2245275" cy="11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Empresas que utilizam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375" y="1495775"/>
            <a:ext cx="1588575" cy="15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8254" y="1496584"/>
            <a:ext cx="1588577" cy="1543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7158" y="1495775"/>
            <a:ext cx="1588576" cy="154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6049" y="1495775"/>
            <a:ext cx="1588576" cy="154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ØMQ</a:t>
            </a:r>
            <a:r>
              <a:rPr lang="pt-BR">
                <a:solidFill>
                  <a:schemeClr val="lt1"/>
                </a:solidFill>
              </a:rPr>
              <a:t> Architecture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24" y="1060400"/>
            <a:ext cx="4256950" cy="30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Estado Global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54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A libzmq não possui </a:t>
            </a:r>
            <a:r>
              <a:rPr lang="pt-BR">
                <a:solidFill>
                  <a:schemeClr val="accent4"/>
                </a:solidFill>
              </a:rPr>
              <a:t>variáveis</a:t>
            </a:r>
            <a:r>
              <a:rPr lang="pt-BR">
                <a:solidFill>
                  <a:schemeClr val="accent4"/>
                </a:solidFill>
              </a:rPr>
              <a:t> globais.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Em vez</a:t>
            </a:r>
            <a:r>
              <a:rPr lang="pt-BR">
                <a:solidFill>
                  <a:schemeClr val="accent4"/>
                </a:solidFill>
              </a:rPr>
              <a:t> disso, o </a:t>
            </a:r>
            <a:r>
              <a:rPr lang="pt-BR">
                <a:solidFill>
                  <a:schemeClr val="accent4"/>
                </a:solidFill>
              </a:rPr>
              <a:t>usuário</a:t>
            </a:r>
            <a:r>
              <a:rPr lang="pt-BR">
                <a:solidFill>
                  <a:schemeClr val="accent4"/>
                </a:solidFill>
              </a:rPr>
              <a:t> da biblioteca é </a:t>
            </a:r>
            <a:r>
              <a:rPr lang="pt-BR">
                <a:solidFill>
                  <a:schemeClr val="accent4"/>
                </a:solidFill>
              </a:rPr>
              <a:t>responsável</a:t>
            </a:r>
            <a:r>
              <a:rPr lang="pt-BR">
                <a:solidFill>
                  <a:schemeClr val="accent4"/>
                </a:solidFill>
              </a:rPr>
              <a:t>  por criar o estado global explicitamente.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de </a:t>
            </a:r>
            <a:r>
              <a:rPr lang="pt-BR">
                <a:solidFill>
                  <a:schemeClr val="lt1"/>
                </a:solidFill>
              </a:rPr>
              <a:t>concorrência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54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Passagem de mensagens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Cada thread “vive” em sua </a:t>
            </a:r>
            <a:r>
              <a:rPr lang="pt-BR">
                <a:solidFill>
                  <a:schemeClr val="accent4"/>
                </a:solidFill>
              </a:rPr>
              <a:t>própria</a:t>
            </a:r>
            <a:r>
              <a:rPr lang="pt-BR">
                <a:solidFill>
                  <a:schemeClr val="accent4"/>
                </a:solidFill>
              </a:rPr>
              <a:t> thread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Comunicação via chamadas enviadas aos objetos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de Threading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54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Threads de aplicativos para utilizar a API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Threads de I/O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Cada Thread possui sua </a:t>
            </a:r>
            <a:r>
              <a:rPr lang="pt-BR">
                <a:solidFill>
                  <a:schemeClr val="accent4"/>
                </a:solidFill>
              </a:rPr>
              <a:t>própria</a:t>
            </a:r>
            <a:r>
              <a:rPr lang="pt-BR">
                <a:solidFill>
                  <a:schemeClr val="accent4"/>
                </a:solidFill>
              </a:rPr>
              <a:t> fila de leitura de “mensagens”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Encaminhamento de mensagens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54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Dois tipos de canais:</a:t>
            </a:r>
            <a:endParaRPr>
              <a:solidFill>
                <a:schemeClr val="accent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</a:pPr>
            <a:r>
              <a:rPr lang="pt-BR">
                <a:solidFill>
                  <a:schemeClr val="accent4"/>
                </a:solidFill>
              </a:rPr>
              <a:t>Ativos</a:t>
            </a:r>
            <a:endParaRPr>
              <a:solidFill>
                <a:schemeClr val="accent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</a:pPr>
            <a:r>
              <a:rPr lang="pt-BR">
                <a:solidFill>
                  <a:schemeClr val="accent4"/>
                </a:solidFill>
              </a:rPr>
              <a:t>Passivos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pt-BR">
                <a:solidFill>
                  <a:schemeClr val="accent4"/>
                </a:solidFill>
              </a:rPr>
              <a:t>Geralmente o começo da lista é canais ativos e o resto é passivo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625" y="4299250"/>
            <a:ext cx="2402725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