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70" r:id="rId8"/>
    <p:sldId id="275" r:id="rId9"/>
    <p:sldId id="269" r:id="rId10"/>
    <p:sldId id="276" r:id="rId11"/>
    <p:sldId id="266" r:id="rId12"/>
    <p:sldId id="299" r:id="rId13"/>
    <p:sldId id="273" r:id="rId14"/>
    <p:sldId id="277" r:id="rId15"/>
    <p:sldId id="286" r:id="rId16"/>
    <p:sldId id="287" r:id="rId17"/>
    <p:sldId id="289" r:id="rId18"/>
    <p:sldId id="271" r:id="rId19"/>
    <p:sldId id="295" r:id="rId20"/>
    <p:sldId id="296" r:id="rId21"/>
    <p:sldId id="297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71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37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6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8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4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6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55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HR Analytics for MMZY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 Presentation</a:t>
            </a:r>
          </a:p>
          <a:p>
            <a:r>
              <a:rPr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Satti</a:t>
            </a:r>
            <a:endParaRPr lang="en-CA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176982"/>
            <a:ext cx="8825434" cy="145713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Question 2: Recruitment Efficiency Analysis</a:t>
            </a:r>
            <a:br>
              <a:rPr lang="en-US" sz="2800" dirty="0"/>
            </a:br>
            <a:r>
              <a:rPr lang="en-US" sz="2800" i="1" dirty="0"/>
              <a:t>Which hiring sources produce long-tenured, high-performing employees?</a:t>
            </a:r>
            <a:endParaRPr lang="en-CA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BF54-3715-4FDC-B89D-39306214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569229"/>
            <a:ext cx="8683850" cy="528877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Findings: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Website and Employee Referrals produce employees with longer tenures and high performance.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Indeed, and LinkedIn hires have higher performance scores but shorter tenures.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CareerBuilder and Online Web Application show lower average tenures.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Impact: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Reducing reliance on external agencies could cut hiring costs by 15-20%.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Recommendations: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 in training for employees recruited via Indeed and LinkedIn to increase retention.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Focus on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Website recruitment for long-tenured, high-performing employees.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Investigate why high performers with "Exceeds" performance scores have shorter tenures.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258578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5" y="609600"/>
            <a:ext cx="8815280" cy="970450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Question 2: Visualizations</a:t>
            </a:r>
            <a:br>
              <a:rPr lang="en-CA" sz="2800" dirty="0"/>
            </a:br>
            <a:r>
              <a:rPr lang="en-CA" sz="2800" dirty="0"/>
              <a:t>Average Tenure by Recruitment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9C9C2-D473-4B5A-B1DF-5A8B47DCB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35" y="2076573"/>
            <a:ext cx="8815280" cy="3858177"/>
          </a:xfrm>
        </p:spPr>
      </p:pic>
    </p:spTree>
    <p:extLst>
      <p:ext uri="{BB962C8B-B14F-4D97-AF65-F5344CB8AC3E}">
        <p14:creationId xmlns:p14="http://schemas.microsoft.com/office/powerpoint/2010/main" val="2613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5" y="609600"/>
            <a:ext cx="8815280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CA" sz="2800" dirty="0"/>
              <a:t>Question 2: Visualizations</a:t>
            </a:r>
            <a:br>
              <a:rPr lang="en-CA" sz="2800" dirty="0"/>
            </a:br>
            <a:r>
              <a:rPr lang="en-CA" sz="2800" dirty="0"/>
              <a:t>Average Tenure by Recruitment Source and Performance Score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AE0C29-7D27-4007-B3B8-74CA325A2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35" y="1891553"/>
            <a:ext cx="8399929" cy="4569773"/>
          </a:xfrm>
        </p:spPr>
      </p:pic>
    </p:spTree>
    <p:extLst>
      <p:ext uri="{BB962C8B-B14F-4D97-AF65-F5344CB8AC3E}">
        <p14:creationId xmlns:p14="http://schemas.microsoft.com/office/powerpoint/2010/main" val="27592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32" y="318566"/>
            <a:ext cx="8663734" cy="1185770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Question 2: Visualizations</a:t>
            </a:r>
            <a:br>
              <a:rPr lang="en-CA" sz="2800" dirty="0"/>
            </a:br>
            <a:r>
              <a:rPr lang="en-CA" sz="2800" dirty="0"/>
              <a:t>Performance Score by Recruitment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CDFFC-AF47-4B7E-BD02-F1098C138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32" y="1893693"/>
            <a:ext cx="8663735" cy="4253435"/>
          </a:xfrm>
        </p:spPr>
      </p:pic>
    </p:spTree>
    <p:extLst>
      <p:ext uri="{BB962C8B-B14F-4D97-AF65-F5344CB8AC3E}">
        <p14:creationId xmlns:p14="http://schemas.microsoft.com/office/powerpoint/2010/main" val="36439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176980"/>
            <a:ext cx="8825434" cy="110317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Question 3: Employee Absence Analysis</a:t>
            </a:r>
            <a:br>
              <a:rPr lang="en-US" sz="2800" dirty="0"/>
            </a:br>
            <a:r>
              <a:rPr lang="en-US" sz="2800" i="1" dirty="0"/>
              <a:t>How does absence relate to satisfaction and performance?</a:t>
            </a:r>
            <a:endParaRPr lang="en-CA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BF54-3715-4FDC-B89D-39306214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4" y="1280159"/>
            <a:ext cx="8913925" cy="557784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Findings: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 satisfaction generally leads to fewer absences.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Slight increase in absences at highest satisfaction level.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Employees with higher performance scores tend to have fewer absences.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Certain departments experience excessive absence.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Impact: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Absence related productivity loss costs $2,000 per employee annually.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Addressing absence could save more than $200,000 annually.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Recommendations: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Focus on increasing employee satisfaction to reduce absences.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additional support to high performers to maintain low absence rates.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Investigate departments with high absence rates despite good satisfaction scores.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7137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2800" dirty="0"/>
              <a:t>Question 3: Visualizations</a:t>
            </a:r>
            <a:br>
              <a:rPr lang="en-CA" sz="2800" dirty="0"/>
            </a:br>
            <a:r>
              <a:rPr lang="en-CA" sz="2800" dirty="0"/>
              <a:t>Average Absences by Performance Score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E3C533-481B-403B-AD21-B9AB7AF1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6" y="2058875"/>
            <a:ext cx="8341688" cy="4307507"/>
          </a:xfrm>
        </p:spPr>
      </p:pic>
    </p:spTree>
    <p:extLst>
      <p:ext uri="{BB962C8B-B14F-4D97-AF65-F5344CB8AC3E}">
        <p14:creationId xmlns:p14="http://schemas.microsoft.com/office/powerpoint/2010/main" val="15661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2" y="353961"/>
            <a:ext cx="8471472" cy="1002891"/>
          </a:xfrm>
        </p:spPr>
        <p:txBody>
          <a:bodyPr>
            <a:normAutofit/>
          </a:bodyPr>
          <a:lstStyle/>
          <a:p>
            <a:pPr algn="l"/>
            <a:r>
              <a:rPr lang="en-CA" sz="2800" dirty="0"/>
              <a:t>Question 3: Visualizations</a:t>
            </a:r>
            <a:br>
              <a:rPr lang="en-CA" sz="2800" dirty="0"/>
            </a:br>
            <a:r>
              <a:rPr lang="en-CA" sz="2800" dirty="0"/>
              <a:t>Average Absences by Satisfaction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76F0A0-A377-4A14-8040-8A6B42825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62" y="1805203"/>
            <a:ext cx="8471472" cy="4443197"/>
          </a:xfrm>
        </p:spPr>
      </p:pic>
    </p:spTree>
    <p:extLst>
      <p:ext uri="{BB962C8B-B14F-4D97-AF65-F5344CB8AC3E}">
        <p14:creationId xmlns:p14="http://schemas.microsoft.com/office/powerpoint/2010/main" val="41951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88491"/>
            <a:ext cx="8825434" cy="949796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Question 4: Leadership and Retention Analysis</a:t>
            </a:r>
            <a:br>
              <a:rPr lang="en-US" sz="2800" dirty="0"/>
            </a:br>
            <a:r>
              <a:rPr lang="en-US" sz="2800" i="1" dirty="0"/>
              <a:t>How do managers impact performance?</a:t>
            </a:r>
            <a:endParaRPr lang="en-CA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BF54-3715-4FDC-B89D-39306214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84" y="1138575"/>
            <a:ext cx="8913925" cy="556899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Findings: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Managers like Brannon Miller and Brian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Champaigne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show consistently high-performance scores.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managers (Debra Houlihan, John Smith) have employees with low performance scores.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Managers with higher overall scores generally have better team performance and retention.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Impact: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Poor leadership can increase turnover by 20%, leading to significant hiring and training costs.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Recommendations: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Conduct leadership training for managers with high turnover rates.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Encourage high performing managers to share best practices.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360 degree feedback process for evaluating manager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5248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40" y="259573"/>
            <a:ext cx="8585151" cy="1404045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Question 4: Visualizations</a:t>
            </a:r>
            <a:br>
              <a:rPr lang="en-CA" sz="2800" dirty="0"/>
            </a:br>
            <a:r>
              <a:rPr lang="en-CA" sz="2800" dirty="0"/>
              <a:t>Average Performance by Mangers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65F313-4D3B-4827-A9F0-C8731BA7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40" y="1840598"/>
            <a:ext cx="8585151" cy="4341925"/>
          </a:xfrm>
        </p:spPr>
      </p:pic>
    </p:spTree>
    <p:extLst>
      <p:ext uri="{BB962C8B-B14F-4D97-AF65-F5344CB8AC3E}">
        <p14:creationId xmlns:p14="http://schemas.microsoft.com/office/powerpoint/2010/main" val="400952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3" y="259573"/>
            <a:ext cx="8359385" cy="1404045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Question 4: Visualizations</a:t>
            </a:r>
            <a:br>
              <a:rPr lang="en-CA" sz="2800" dirty="0"/>
            </a:br>
            <a:r>
              <a:rPr lang="en-CA" sz="2800" dirty="0"/>
              <a:t>Employee Turnover by Manager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4ACA21-3420-4FA0-80FE-C778B76DD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53" y="1881893"/>
            <a:ext cx="8359385" cy="4377321"/>
          </a:xfrm>
        </p:spPr>
      </p:pic>
    </p:spTree>
    <p:extLst>
      <p:ext uri="{BB962C8B-B14F-4D97-AF65-F5344CB8AC3E}">
        <p14:creationId xmlns:p14="http://schemas.microsoft.com/office/powerpoint/2010/main" val="20667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5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BF54-3715-4FDC-B89D-39306214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270" y="1604624"/>
            <a:ext cx="8607158" cy="398796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HR data to provide actionable insights.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employee turnover, recruitment efficiency, absence, and leadership.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Python-based data analytics to explore workforce trends.</a:t>
            </a:r>
          </a:p>
          <a:p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2" panose="05020102010507070707" pitchFamily="18" charset="2"/>
              <a:buChar char="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Enhance decision making for MMZY Company.</a:t>
            </a:r>
          </a:p>
        </p:txBody>
      </p:sp>
    </p:spTree>
    <p:extLst>
      <p:ext uri="{BB962C8B-B14F-4D97-AF65-F5344CB8AC3E}">
        <p14:creationId xmlns:p14="http://schemas.microsoft.com/office/powerpoint/2010/main" val="295147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75" y="259573"/>
            <a:ext cx="8660253" cy="1404045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Question 4: Visualizations</a:t>
            </a:r>
            <a:br>
              <a:rPr lang="en-CA" sz="2800" dirty="0"/>
            </a:br>
            <a:r>
              <a:rPr lang="en-US" sz="2800" dirty="0"/>
              <a:t>Employee Performance Scores Grouped by Managers, Sorted by Employee Count</a:t>
            </a:r>
            <a:endParaRPr lang="en-CA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C38E45-5562-44F6-A3EF-E2F337C3A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75" y="1905491"/>
            <a:ext cx="8660253" cy="4489409"/>
          </a:xfrm>
        </p:spPr>
      </p:pic>
    </p:spTree>
    <p:extLst>
      <p:ext uri="{BB962C8B-B14F-4D97-AF65-F5344CB8AC3E}">
        <p14:creationId xmlns:p14="http://schemas.microsoft.com/office/powerpoint/2010/main" val="33868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75" y="259573"/>
            <a:ext cx="8719245" cy="1404045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Question 4: Visualizations</a:t>
            </a:r>
            <a:br>
              <a:rPr lang="en-CA" sz="2800" dirty="0"/>
            </a:br>
            <a:r>
              <a:rPr lang="en-US" sz="2800" dirty="0"/>
              <a:t>Employee Performance Scores Grouped by Managers, Sorted by Performance Score</a:t>
            </a:r>
            <a:endParaRPr lang="en-CA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24126-66C4-426F-8FB0-138944C23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75" y="1763907"/>
            <a:ext cx="8719245" cy="4834520"/>
          </a:xfrm>
        </p:spPr>
      </p:pic>
    </p:spTree>
    <p:extLst>
      <p:ext uri="{BB962C8B-B14F-4D97-AF65-F5344CB8AC3E}">
        <p14:creationId xmlns:p14="http://schemas.microsoft.com/office/powerpoint/2010/main" val="42301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79" y="477847"/>
            <a:ext cx="3468821" cy="1014690"/>
          </a:xfrm>
        </p:spPr>
        <p:txBody>
          <a:bodyPr>
            <a:noAutofit/>
          </a:bodyPr>
          <a:lstStyle/>
          <a:p>
            <a:pPr algn="l"/>
            <a:r>
              <a:rPr lang="en-US" sz="3500" dirty="0"/>
              <a:t>Conclusion</a:t>
            </a:r>
            <a:endParaRPr lang="en-CA" sz="35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BF54-3715-4FDC-B89D-39306214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63" y="1982183"/>
            <a:ext cx="8453775" cy="283169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 turnover is influenced by department, satisfaction, and position.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Website and Employee Referrals are the most effective hiring sources.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 absence rates are usually linked to lower satisfaction and performance.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Managers have a significant impact on team performance and retention.</a:t>
            </a:r>
          </a:p>
        </p:txBody>
      </p:sp>
    </p:spTree>
    <p:extLst>
      <p:ext uri="{BB962C8B-B14F-4D97-AF65-F5344CB8AC3E}">
        <p14:creationId xmlns:p14="http://schemas.microsoft.com/office/powerpoint/2010/main" val="399129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500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BF54-3715-4FDC-B89D-39306214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657719"/>
            <a:ext cx="7511472" cy="4444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utilize HR data analytics to help MMZY Company identify key workforce trends and provide recommendations to optimize: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	Retention.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	Hiring.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	Performance management.</a:t>
            </a:r>
          </a:p>
          <a:p>
            <a:pPr marL="0" indent="0">
              <a:buNone/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buFont typeface="Wingdings" panose="05000000000000000000" pitchFamily="2" charset="2"/>
              <a:buChar char="ü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to cost savings and improved operational efficiency.</a:t>
            </a:r>
          </a:p>
          <a:p>
            <a:pPr marL="0" indent="0">
              <a:buNone/>
            </a:pP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30337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89068"/>
            <a:ext cx="7765322" cy="949797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Question 1: Employee Turnover Analysis</a:t>
            </a:r>
            <a:br>
              <a:rPr lang="en-US" sz="2800" dirty="0"/>
            </a:br>
            <a:r>
              <a:rPr lang="en-US" sz="2800" i="1" dirty="0"/>
              <a:t>What factors drive employees to leave?</a:t>
            </a:r>
            <a:endParaRPr lang="en-CA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BF54-3715-4FDC-B89D-39306214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463040"/>
            <a:ext cx="7765322" cy="530352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Findings: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 turnover in Production and IT/IS Departments.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Employees with lower satisfaction scores tend to leave more frequently.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Production Technician I and II positions experience higher turnover rates.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Impact: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turnover cost per employee: $5,000-$10,000.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Reducing turnover by 10% could save: $500,000-$1 million annually.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Recommendations:</a:t>
            </a:r>
            <a:endParaRPr lang="en-CA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 work conditions and benefits in high-turnover departments.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Establish exit interview process to analyze departure reasons.</a:t>
            </a:r>
          </a:p>
          <a:p>
            <a:pPr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more support and development opportunities for entry-level employees.</a:t>
            </a: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2139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79" y="609600"/>
            <a:ext cx="8166100" cy="970450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Question 1: Visualizations</a:t>
            </a:r>
            <a:br>
              <a:rPr lang="en-CA" sz="2800" dirty="0"/>
            </a:br>
            <a:r>
              <a:rPr lang="en-CA" sz="2800" dirty="0"/>
              <a:t>Employee Turnover by Department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82FC649-633D-408F-BD45-0FB5218EA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79" y="2070099"/>
            <a:ext cx="8166100" cy="3551986"/>
          </a:xfrm>
        </p:spPr>
      </p:pic>
    </p:spTree>
    <p:extLst>
      <p:ext uri="{BB962C8B-B14F-4D97-AF65-F5344CB8AC3E}">
        <p14:creationId xmlns:p14="http://schemas.microsoft.com/office/powerpoint/2010/main" val="1021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64868" cy="970450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Question 1: Visualizations</a:t>
            </a:r>
            <a:br>
              <a:rPr lang="en-CA" sz="2800" dirty="0"/>
            </a:br>
            <a:r>
              <a:rPr lang="en-CA" sz="2800" dirty="0"/>
              <a:t>Employee Turnover by Position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C63FC0-03C7-49DB-9140-1AAE60DE8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90" y="1794716"/>
            <a:ext cx="7939419" cy="4516437"/>
          </a:xfrm>
        </p:spPr>
      </p:pic>
    </p:spTree>
    <p:extLst>
      <p:ext uri="{BB962C8B-B14F-4D97-AF65-F5344CB8AC3E}">
        <p14:creationId xmlns:p14="http://schemas.microsoft.com/office/powerpoint/2010/main" val="242005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63" y="609600"/>
            <a:ext cx="8518987" cy="970450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Question 1: Visualizations</a:t>
            </a:r>
            <a:br>
              <a:rPr lang="en-CA" sz="2800" dirty="0"/>
            </a:br>
            <a:r>
              <a:rPr lang="en-CA" sz="2800" dirty="0"/>
              <a:t>Employee Turnover by Position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D05466-4B79-4A90-AF5E-247FE58C7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63" y="1999881"/>
            <a:ext cx="8518987" cy="4064656"/>
          </a:xfrm>
        </p:spPr>
      </p:pic>
    </p:spTree>
    <p:extLst>
      <p:ext uri="{BB962C8B-B14F-4D97-AF65-F5344CB8AC3E}">
        <p14:creationId xmlns:p14="http://schemas.microsoft.com/office/powerpoint/2010/main" val="36064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5" y="609600"/>
            <a:ext cx="8259095" cy="970450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Question 1: Visualizations</a:t>
            </a:r>
            <a:br>
              <a:rPr lang="en-CA" sz="2800" dirty="0"/>
            </a:br>
            <a:r>
              <a:rPr lang="en-CA" sz="2800" dirty="0"/>
              <a:t>Employee Turnover Trend by Department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0F1F6-5804-46E7-B0D5-7473C45C5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54" y="2312547"/>
            <a:ext cx="8194204" cy="3687097"/>
          </a:xfrm>
        </p:spPr>
      </p:pic>
    </p:spTree>
    <p:extLst>
      <p:ext uri="{BB962C8B-B14F-4D97-AF65-F5344CB8AC3E}">
        <p14:creationId xmlns:p14="http://schemas.microsoft.com/office/powerpoint/2010/main" val="386879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1B12-B28C-4F7B-BB2E-579933E4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49" y="609600"/>
            <a:ext cx="8200103" cy="970450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Question 1: Visualizations</a:t>
            </a:r>
            <a:br>
              <a:rPr lang="en-CA" sz="2800" dirty="0"/>
            </a:br>
            <a:r>
              <a:rPr lang="en-CA" sz="2800" dirty="0"/>
              <a:t>Employee Turnover Trend by Department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2F496C-F293-4BFB-A991-684762A09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150" y="1917290"/>
            <a:ext cx="8200103" cy="4331110"/>
          </a:xfrm>
        </p:spPr>
      </p:pic>
    </p:spTree>
    <p:extLst>
      <p:ext uri="{BB962C8B-B14F-4D97-AF65-F5344CB8AC3E}">
        <p14:creationId xmlns:p14="http://schemas.microsoft.com/office/powerpoint/2010/main" val="59604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964</TotalTime>
  <Words>724</Words>
  <Application>Microsoft Office PowerPoint</Application>
  <PresentationFormat>On-screen Show (4:3)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Calisto MT</vt:lpstr>
      <vt:lpstr>Symbol</vt:lpstr>
      <vt:lpstr>Wingdings</vt:lpstr>
      <vt:lpstr>Wingdings 2</vt:lpstr>
      <vt:lpstr>Slate</vt:lpstr>
      <vt:lpstr>HR Analytics for MMZY Company</vt:lpstr>
      <vt:lpstr>Introduction</vt:lpstr>
      <vt:lpstr>Mission Statement</vt:lpstr>
      <vt:lpstr>Question 1: Employee Turnover Analysis What factors drive employees to leave?</vt:lpstr>
      <vt:lpstr>Question 1: Visualizations Employee Turnover by Department</vt:lpstr>
      <vt:lpstr>Question 1: Visualizations Employee Turnover by Position</vt:lpstr>
      <vt:lpstr>Question 1: Visualizations Employee Turnover by Position</vt:lpstr>
      <vt:lpstr>Question 1: Visualizations Employee Turnover Trend by Department</vt:lpstr>
      <vt:lpstr>Question 1: Visualizations Employee Turnover Trend by Department</vt:lpstr>
      <vt:lpstr>Question 2: Recruitment Efficiency Analysis Which hiring sources produce long-tenured, high-performing employees?</vt:lpstr>
      <vt:lpstr>Question 2: Visualizations Average Tenure by Recruitment Source</vt:lpstr>
      <vt:lpstr>Question 2: Visualizations Average Tenure by Recruitment Source and Performance Score</vt:lpstr>
      <vt:lpstr>Question 2: Visualizations Performance Score by Recruitment Source</vt:lpstr>
      <vt:lpstr>Question 3: Employee Absence Analysis How does absence relate to satisfaction and performance?</vt:lpstr>
      <vt:lpstr>Question 3: Visualizations Average Absences by Performance Score</vt:lpstr>
      <vt:lpstr>Question 3: Visualizations Average Absences by Satisfaction</vt:lpstr>
      <vt:lpstr>Question 4: Leadership and Retention Analysis How do managers impact performance?</vt:lpstr>
      <vt:lpstr>Question 4: Visualizations Average Performance by Mangers</vt:lpstr>
      <vt:lpstr>Question 4: Visualizations Employee Turnover by Manager</vt:lpstr>
      <vt:lpstr>Question 4: Visualizations Employee Performance Scores Grouped by Managers, Sorted by Employee Count</vt:lpstr>
      <vt:lpstr>Question 4: Visualizations Employee Performance Scores Grouped by Managers, Sorted by Performance Score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for MMZY Company</dc:title>
  <dc:subject/>
  <dc:creator/>
  <cp:keywords/>
  <dc:description>generated using python-pptx</dc:description>
  <cp:lastModifiedBy>Ahmed Satti</cp:lastModifiedBy>
  <cp:revision>68</cp:revision>
  <dcterms:created xsi:type="dcterms:W3CDTF">2013-01-27T09:14:16Z</dcterms:created>
  <dcterms:modified xsi:type="dcterms:W3CDTF">2025-10-04T17:57:15Z</dcterms:modified>
  <cp:category/>
</cp:coreProperties>
</file>