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7" r:id="rId5"/>
    <p:sldId id="258" r:id="rId6"/>
    <p:sldId id="261" r:id="rId7"/>
    <p:sldId id="263" r:id="rId8"/>
    <p:sldId id="262" r:id="rId9"/>
    <p:sldId id="264" r:id="rId10"/>
    <p:sldId id="265" r:id="rId11"/>
    <p:sldId id="272" r:id="rId12"/>
    <p:sldId id="27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786D2E26-97AE-41B6-979A-5A1323474CE6}">
          <p14:sldIdLst>
            <p14:sldId id="256"/>
            <p14:sldId id="271"/>
            <p14:sldId id="267"/>
            <p14:sldId id="257"/>
            <p14:sldId id="258"/>
            <p14:sldId id="261"/>
            <p14:sldId id="263"/>
            <p14:sldId id="262"/>
            <p14:sldId id="264"/>
            <p14:sldId id="26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9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94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67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69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64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0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9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2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26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615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38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E380-77BF-4150-9CEF-5BDCBE3D5323}" type="datetimeFigureOut">
              <a:rPr lang="es-CO" smtClean="0"/>
              <a:t>10/10/2024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65AF-5CB2-4BAC-AB72-BBD255B75E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526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7" y="6453397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6152" y="2526097"/>
            <a:ext cx="8707013" cy="303289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Visualizaciones de redes con grafos( Teoría de redes)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75" y="6453397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56" y="6453397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637" y="6441040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18" y="6441040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99" y="6441040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80" y="6441040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61" y="6441040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6" y="5828184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5" y="5202971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5" y="4577758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4" y="3952545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4" y="3327332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634" y="2702119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que son los graf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450" y="2076906"/>
            <a:ext cx="351001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5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88207" y="3816679"/>
            <a:ext cx="4813988" cy="1882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5552302" y="3874186"/>
            <a:ext cx="5993027" cy="12851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1179040" y="1477309"/>
            <a:ext cx="9393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Medidas globales: </a:t>
            </a:r>
            <a:r>
              <a:rPr lang="es-ES" sz="2800" dirty="0">
                <a:solidFill>
                  <a:schemeClr val="bg1"/>
                </a:solidFill>
              </a:rPr>
              <a:t>Toma en cuenta la totalidad de la red. Hace énfasis en aquellos agentes que están mejor ubicados para influir en la red. Resume el comportamiento de la red.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2211" y="4147405"/>
            <a:ext cx="446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Closeness</a:t>
            </a:r>
            <a:r>
              <a:rPr lang="es-ES" b="1" dirty="0">
                <a:solidFill>
                  <a:schemeClr val="bg1"/>
                </a:solidFill>
              </a:rPr>
              <a:t> (Cercanía): </a:t>
            </a:r>
            <a:r>
              <a:rPr lang="es-ES" dirty="0">
                <a:solidFill>
                  <a:schemeClr val="bg1"/>
                </a:solidFill>
              </a:rPr>
              <a:t>Mide cuantos pasos se requiere para conectarse a cada uno de los  nodos. Cuanto tarda en llegar la información.</a:t>
            </a:r>
          </a:p>
          <a:p>
            <a:r>
              <a:rPr lang="es-ES" dirty="0">
                <a:solidFill>
                  <a:schemeClr val="bg1"/>
                </a:solidFill>
              </a:rPr>
              <a:t> * Entre cero y uno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43831" y="4332071"/>
            <a:ext cx="560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Puntaje de autoridad: </a:t>
            </a:r>
            <a:r>
              <a:rPr lang="es-ES" dirty="0">
                <a:solidFill>
                  <a:schemeClr val="bg1"/>
                </a:solidFill>
              </a:rPr>
              <a:t>Importancia relativa de cada nodo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44FF2-F178-499F-A68D-2236A045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Otras medidas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DA9D8-87C4-42F7-A2A5-14D2090E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Distancia: Mide la cantidad de aristas en la ruta más corta que conecta un par de nodos. (depende si el grafo es ponderado o no).</a:t>
            </a:r>
          </a:p>
          <a:p>
            <a:r>
              <a:rPr lang="es-MX" dirty="0">
                <a:solidFill>
                  <a:schemeClr val="bg1"/>
                </a:solidFill>
              </a:rPr>
              <a:t>Excentricidad:  se define como la distancia de un nodo particular (el nodo i) al nodo más lejano (el más lejano respecto a i).</a:t>
            </a:r>
          </a:p>
          <a:p>
            <a:r>
              <a:rPr lang="es-MX" dirty="0">
                <a:solidFill>
                  <a:schemeClr val="bg1"/>
                </a:solidFill>
              </a:rPr>
              <a:t>Diámetro: </a:t>
            </a:r>
            <a:r>
              <a:rPr lang="es-CO" dirty="0">
                <a:solidFill>
                  <a:schemeClr val="bg1"/>
                </a:solidFill>
              </a:rPr>
              <a:t>mide la máxima excentricidad.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40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6487-6106-4428-86A5-BDEC7EEF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21822-EE19-432A-ADC7-5F9E7E1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212121"/>
                </a:solidFill>
                <a:effectLst/>
                <a:latin typeface="Poppins" panose="00000500000000000000" pitchFamily="2" charset="0"/>
              </a:rPr>
              <a:t>Taller en clase - con calificación G5</a:t>
            </a:r>
          </a:p>
          <a:p>
            <a:endParaRPr lang="es-ES" b="1" i="0" dirty="0">
              <a:solidFill>
                <a:srgbClr val="212121"/>
              </a:solidFill>
              <a:effectLst/>
              <a:latin typeface="Poppins" panose="00000500000000000000" pitchFamily="2" charset="0"/>
            </a:endParaRPr>
          </a:p>
          <a:p>
            <a:endParaRPr lang="es-ES" b="1" dirty="0">
              <a:solidFill>
                <a:srgbClr val="212121"/>
              </a:solidFill>
              <a:latin typeface="Poppins" panose="00000500000000000000" pitchFamily="2" charset="0"/>
            </a:endParaRPr>
          </a:p>
          <a:p>
            <a:r>
              <a:rPr lang="es-ES" b="1" i="0" dirty="0">
                <a:solidFill>
                  <a:srgbClr val="212121"/>
                </a:solidFill>
                <a:effectLst/>
                <a:latin typeface="Poppins" panose="00000500000000000000" pitchFamily="2" charset="0"/>
              </a:rPr>
              <a:t>Taller 6 redes - Con calificación 2024-2</a:t>
            </a:r>
          </a:p>
          <a:p>
            <a:endParaRPr lang="es-ES" b="1" dirty="0">
              <a:solidFill>
                <a:srgbClr val="212121"/>
              </a:solidFill>
              <a:latin typeface="Poppins" panose="00000500000000000000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41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AE29C-BA04-4EB2-8AC2-197C4AE4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El análisis de redes sociales, a diferencia del mainstream, permite evaluar de manera simultánea las relaciones </a:t>
            </a:r>
            <a:r>
              <a:rPr lang="es-MX" b="1" dirty="0">
                <a:solidFill>
                  <a:schemeClr val="bg1"/>
                </a:solidFill>
              </a:rPr>
              <a:t>dentro de un grupo </a:t>
            </a:r>
            <a:r>
              <a:rPr lang="es-MX" dirty="0">
                <a:solidFill>
                  <a:schemeClr val="bg1"/>
                </a:solidFill>
              </a:rPr>
              <a:t>y las </a:t>
            </a:r>
            <a:r>
              <a:rPr lang="es-MX" b="1" dirty="0">
                <a:solidFill>
                  <a:schemeClr val="bg1"/>
                </a:solidFill>
              </a:rPr>
              <a:t>cualidades de cada miembro.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6CDBC65-49FA-407C-BF38-2773FCACC6AE}"/>
              </a:ext>
            </a:extLst>
          </p:cNvPr>
          <p:cNvSpPr txBox="1">
            <a:spLocks/>
          </p:cNvSpPr>
          <p:nvPr/>
        </p:nvSpPr>
        <p:spPr>
          <a:xfrm>
            <a:off x="668867" y="3505201"/>
            <a:ext cx="1051560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D4855-F232-4313-8A7D-8CF4D68616A6}"/>
              </a:ext>
            </a:extLst>
          </p:cNvPr>
          <p:cNvSpPr txBox="1"/>
          <p:nvPr/>
        </p:nvSpPr>
        <p:spPr>
          <a:xfrm>
            <a:off x="3047999" y="3706968"/>
            <a:ext cx="61451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Entender detalles de la </a:t>
            </a:r>
            <a:r>
              <a:rPr lang="es-MX" sz="2400" b="1" dirty="0">
                <a:solidFill>
                  <a:schemeClr val="bg1"/>
                </a:solidFill>
              </a:rPr>
              <a:t>interdependencia</a:t>
            </a:r>
            <a:r>
              <a:rPr lang="es-MX" sz="2400" dirty="0">
                <a:solidFill>
                  <a:schemeClr val="bg1"/>
                </a:solidFill>
              </a:rPr>
              <a:t> y las conexiones informales y formales dentro de una sociedad.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4A32D6-F87A-48DD-9131-1A7199B80C84}"/>
              </a:ext>
            </a:extLst>
          </p:cNvPr>
          <p:cNvSpPr txBox="1"/>
          <p:nvPr/>
        </p:nvSpPr>
        <p:spPr>
          <a:xfrm>
            <a:off x="8035070" y="5234143"/>
            <a:ext cx="3424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COMUNIDADES</a:t>
            </a:r>
            <a:endParaRPr lang="es-C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5CA2C-2F96-40E7-9299-5962088B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Teoría de grafos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3C103-706A-416A-9521-50714697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70"/>
            <a:ext cx="5875867" cy="1325563"/>
          </a:xfrm>
        </p:spPr>
        <p:txBody>
          <a:bodyPr>
            <a:normAutofit fontScale="77500" lnSpcReduction="20000"/>
          </a:bodyPr>
          <a:lstStyle/>
          <a:p>
            <a:r>
              <a:rPr lang="es-MX" dirty="0">
                <a:solidFill>
                  <a:schemeClr val="bg1"/>
                </a:solidFill>
              </a:rPr>
              <a:t>Forma de representar y modelar relaciones entre conjunto de datos. </a:t>
            </a:r>
          </a:p>
          <a:p>
            <a:r>
              <a:rPr lang="es-MX" dirty="0">
                <a:solidFill>
                  <a:schemeClr val="bg1"/>
                </a:solidFill>
              </a:rPr>
              <a:t>Interdependencia </a:t>
            </a:r>
          </a:p>
          <a:p>
            <a:r>
              <a:rPr lang="es-MX" dirty="0">
                <a:solidFill>
                  <a:schemeClr val="bg1"/>
                </a:solidFill>
              </a:rPr>
              <a:t>Conexiones formales e informales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F8A8C9-AA3E-4C2E-84AF-EEC12407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50" y="164982"/>
            <a:ext cx="4494787" cy="3264018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E5D631-43F1-4EEB-BBD0-9784CBEDB5DE}"/>
              </a:ext>
            </a:extLst>
          </p:cNvPr>
          <p:cNvSpPr txBox="1">
            <a:spLocks/>
          </p:cNvSpPr>
          <p:nvPr/>
        </p:nvSpPr>
        <p:spPr>
          <a:xfrm>
            <a:off x="5571067" y="4047068"/>
            <a:ext cx="5875867" cy="553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Amigos directos Annie </a:t>
            </a: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89CB0B5-8603-49C2-B8A9-128399ADFF40}"/>
              </a:ext>
            </a:extLst>
          </p:cNvPr>
          <p:cNvSpPr txBox="1">
            <a:spLocks/>
          </p:cNvSpPr>
          <p:nvPr/>
        </p:nvSpPr>
        <p:spPr>
          <a:xfrm>
            <a:off x="5617243" y="4890559"/>
            <a:ext cx="5875867" cy="553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R/ 2</a:t>
            </a: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2" name="Picture 4" descr="GraphDB — ThirdEye Data">
            <a:extLst>
              <a:ext uri="{FF2B5EF4-FFF2-40B4-BE49-F238E27FC236}">
                <a16:creationId xmlns:a16="http://schemas.microsoft.com/office/drawing/2014/main" id="{72331BAD-C242-4C8B-A5CF-DC61E1D38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54" y="2968567"/>
            <a:ext cx="3666259" cy="352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570" y="290355"/>
            <a:ext cx="5184842" cy="1256344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   Grafo 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Un conjunto de objetos conocidos como </a:t>
            </a:r>
            <a:r>
              <a:rPr lang="es-ES" b="1" dirty="0">
                <a:solidFill>
                  <a:schemeClr val="bg1"/>
                </a:solidFill>
              </a:rPr>
              <a:t>vértices</a:t>
            </a:r>
            <a:r>
              <a:rPr lang="es-ES" dirty="0">
                <a:solidFill>
                  <a:schemeClr val="bg1"/>
                </a:solidFill>
              </a:rPr>
              <a:t> o </a:t>
            </a:r>
            <a:r>
              <a:rPr lang="es-ES" b="1" dirty="0">
                <a:solidFill>
                  <a:schemeClr val="bg1"/>
                </a:solidFill>
              </a:rPr>
              <a:t>nodos (agentes)</a:t>
            </a:r>
            <a:r>
              <a:rPr lang="es-ES" dirty="0">
                <a:solidFill>
                  <a:schemeClr val="bg1"/>
                </a:solidFill>
              </a:rPr>
              <a:t> que se relacionan con otros nodos a través de un conjunto de conexiones conocidas como </a:t>
            </a:r>
            <a:r>
              <a:rPr lang="es-ES" b="1" dirty="0">
                <a:solidFill>
                  <a:schemeClr val="bg1"/>
                </a:solidFill>
              </a:rPr>
              <a:t>aristas (conexiones).</a:t>
            </a:r>
          </a:p>
          <a:p>
            <a:pPr marL="0" indent="0">
              <a:buNone/>
            </a:pPr>
            <a:endParaRPr lang="es-E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Estudiar las relaciones que existen entre unidades que interactúan con otras.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8" name="Picture 4" descr="Teoría de GRAFOS en INFORMÁTICA: Que es un grafo, Tipos de Grafos, como  representarlos y ejemplos - YouTub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5"/>
          <a:stretch/>
        </p:blipFill>
        <p:spPr bwMode="auto">
          <a:xfrm>
            <a:off x="3995644" y="290355"/>
            <a:ext cx="4169036" cy="125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6096000" y="4188494"/>
            <a:ext cx="5953327" cy="2669506"/>
            <a:chOff x="4092922" y="918527"/>
            <a:chExt cx="6597776" cy="2821021"/>
          </a:xfrm>
        </p:grpSpPr>
        <p:sp>
          <p:nvSpPr>
            <p:cNvPr id="5" name="Nube 4"/>
            <p:cNvSpPr/>
            <p:nvPr/>
          </p:nvSpPr>
          <p:spPr>
            <a:xfrm>
              <a:off x="4092922" y="918527"/>
              <a:ext cx="6597776" cy="2821021"/>
            </a:xfrm>
            <a:prstGeom prst="cloud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5243209" y="1717680"/>
              <a:ext cx="49708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“permite evaluar de manera simultánea las relaciones dentro de un grupo y las cualidades de cada miembro….interdependencia conexiones”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Marcador de contenido 2"/>
          <p:cNvSpPr txBox="1">
            <a:spLocks/>
          </p:cNvSpPr>
          <p:nvPr/>
        </p:nvSpPr>
        <p:spPr>
          <a:xfrm>
            <a:off x="714632" y="4752761"/>
            <a:ext cx="10515600" cy="1424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solidFill>
                  <a:schemeClr val="bg1"/>
                </a:solidFill>
              </a:rPr>
              <a:t>V(nodos)= </a:t>
            </a:r>
            <a:r>
              <a:rPr lang="es-ES" dirty="0">
                <a:solidFill>
                  <a:schemeClr val="bg1"/>
                </a:solidFill>
                <a:latin typeface="Mistral" panose="03090702030407020403" pitchFamily="66" charset="0"/>
              </a:rPr>
              <a:t>i, j , v </a:t>
            </a:r>
          </a:p>
          <a:p>
            <a:r>
              <a:rPr lang="es-ES" sz="3200" dirty="0">
                <a:solidFill>
                  <a:schemeClr val="bg1"/>
                </a:solidFill>
              </a:rPr>
              <a:t>Aristas(conexiones) A</a:t>
            </a:r>
            <a:r>
              <a:rPr lang="es-ES" sz="3200" dirty="0">
                <a:solidFill>
                  <a:schemeClr val="bg1"/>
                </a:solidFill>
                <a:latin typeface="Mistral" panose="03090702030407020403" pitchFamily="66" charset="0"/>
              </a:rPr>
              <a:t>(</a:t>
            </a:r>
            <a:r>
              <a:rPr lang="es-ES" sz="3200" dirty="0" err="1">
                <a:solidFill>
                  <a:schemeClr val="bg1"/>
                </a:solidFill>
                <a:latin typeface="Mistral" panose="03090702030407020403" pitchFamily="66" charset="0"/>
              </a:rPr>
              <a:t>i,j</a:t>
            </a:r>
            <a:r>
              <a:rPr lang="es-ES" sz="3200" dirty="0">
                <a:solidFill>
                  <a:schemeClr val="bg1"/>
                </a:solidFill>
                <a:latin typeface="Mistral" panose="03090702030407020403" pitchFamily="66" charset="0"/>
              </a:rPr>
              <a:t>) </a:t>
            </a:r>
            <a:endParaRPr lang="es-CO" sz="3200" dirty="0">
              <a:solidFill>
                <a:schemeClr val="bg1"/>
              </a:solidFill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5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Grafo no dirigido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2" name="Picture 4" descr="Grafos | Análisis de Algorit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94" y="2188949"/>
            <a:ext cx="50482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75038" y="2669059"/>
            <a:ext cx="3941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Constan un conjunto de vértices que están conectados a un conjunto de aristas de forma no direccional.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2056" name="Picture 8" descr="grafo no dirigid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927" y="0"/>
            <a:ext cx="2320440" cy="21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Grafo dirigido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5038" y="2669059"/>
            <a:ext cx="3941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 Dígrafo </a:t>
            </a:r>
            <a:r>
              <a:rPr lang="es-ES" sz="2800" dirty="0">
                <a:solidFill>
                  <a:schemeClr val="bg1"/>
                </a:solidFill>
              </a:rPr>
              <a:t>consta de un conjunto de vértices y aristas donde cada arista se asocia de forma unidireccional a través de una flecha con otro</a:t>
            </a: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3078" name="Picture 6" descr="grafo dirigid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796" y="3989402"/>
            <a:ext cx="28575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rafo acíclico dirigido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715" y="1179459"/>
            <a:ext cx="3971626" cy="3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Grafo  ponderado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2548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Un grafo ponderado, pesado o con costos es un grafo donde cada arista tiene asociado un valor o etiqueta, para representar el costo, peso, longitud, etc.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5122" name="Picture 2" descr="grafo ponder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40" y="4385746"/>
            <a:ext cx="300037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scribir grafos (artículo) | Algoritmos | Khan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61" y="3433204"/>
            <a:ext cx="4292858" cy="25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6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Matriz adyacencia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955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Representa las interacciones entre los miembros de la red</a:t>
            </a:r>
          </a:p>
          <a:p>
            <a:r>
              <a:rPr lang="es-ES" dirty="0">
                <a:solidFill>
                  <a:schemeClr val="bg1"/>
                </a:solidFill>
              </a:rPr>
              <a:t>fila en la matriz indica el punto de partida de la conexión y el nombre de cada columna el punto de llegada.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170" name="Picture 2" descr="Archivo:Matriz de adyacencia.jpg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" y="4159957"/>
            <a:ext cx="4643970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Estructuras de datos para Grafos - ppt descarg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7" t="17199" b="13297"/>
          <a:stretch/>
        </p:blipFill>
        <p:spPr bwMode="auto">
          <a:xfrm>
            <a:off x="7722809" y="3046982"/>
            <a:ext cx="2483871" cy="366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3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354227" y="3818239"/>
            <a:ext cx="4196149" cy="18823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5498757" y="3818239"/>
            <a:ext cx="5993027" cy="21006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629" y="116965"/>
            <a:ext cx="9677400" cy="963827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Métricas-Centralidad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39113"/>
            <a:ext cx="10515600" cy="142420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Nodos mas importantes, dependencia de la red o prominencia de un individuo (o </a:t>
            </a:r>
            <a:r>
              <a:rPr lang="es-ES" sz="2400" dirty="0" err="1">
                <a:solidFill>
                  <a:schemeClr val="bg1"/>
                </a:solidFill>
              </a:rPr>
              <a:t>sub-grupo</a:t>
            </a:r>
            <a:r>
              <a:rPr lang="es-ES" sz="2400" dirty="0">
                <a:solidFill>
                  <a:schemeClr val="bg1"/>
                </a:solidFill>
              </a:rPr>
              <a:t>). </a:t>
            </a:r>
          </a:p>
          <a:p>
            <a:r>
              <a:rPr lang="es-ES" sz="2400" dirty="0">
                <a:solidFill>
                  <a:schemeClr val="bg1"/>
                </a:solidFill>
              </a:rPr>
              <a:t>La importancia de un nodo depende de su posición en la red</a:t>
            </a:r>
            <a:endParaRPr lang="es-CO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99402" y="2433244"/>
            <a:ext cx="9393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Medidas locales</a:t>
            </a:r>
            <a:r>
              <a:rPr lang="es-ES" sz="2000" b="1" dirty="0">
                <a:solidFill>
                  <a:schemeClr val="bg1"/>
                </a:solidFill>
              </a:rPr>
              <a:t>: </a:t>
            </a:r>
            <a:r>
              <a:rPr lang="es-ES" sz="2000" dirty="0">
                <a:solidFill>
                  <a:schemeClr val="bg1"/>
                </a:solidFill>
              </a:rPr>
              <a:t>Influencia de los actores (nodos) en sus compañeros más cercanos y aquellos actores que pueden conectarse con la red más amplia.</a:t>
            </a: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92211" y="4147405"/>
            <a:ext cx="454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Grado centralidad: </a:t>
            </a:r>
            <a:r>
              <a:rPr lang="es-ES" dirty="0">
                <a:solidFill>
                  <a:schemeClr val="bg1"/>
                </a:solidFill>
              </a:rPr>
              <a:t>Número de enlaces relacionados con cada nodo. </a:t>
            </a:r>
          </a:p>
          <a:p>
            <a:r>
              <a:rPr lang="es-ES" dirty="0">
                <a:solidFill>
                  <a:schemeClr val="bg1"/>
                </a:solidFill>
              </a:rPr>
              <a:t>Normalizada: enlaces/n-1. n=nodo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43833" y="4147405"/>
            <a:ext cx="5609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Betweenness</a:t>
            </a:r>
            <a:r>
              <a:rPr lang="es-ES" b="1" dirty="0">
                <a:solidFill>
                  <a:schemeClr val="bg1"/>
                </a:solidFill>
              </a:rPr>
              <a:t>: (centralidad de intermediación): </a:t>
            </a:r>
            <a:r>
              <a:rPr lang="es-ES" dirty="0">
                <a:solidFill>
                  <a:schemeClr val="bg1"/>
                </a:solidFill>
              </a:rPr>
              <a:t>Frecuencia que un nodo se encuentra en el camino mas corto a otro nodo. La importancia de cada nodo como puente a lo largo de la ruta geodésica (menor longitud) entre nodos. 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36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</TotalTime>
  <Words>560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Mistral</vt:lpstr>
      <vt:lpstr>Poppins</vt:lpstr>
      <vt:lpstr>Tema de Office</vt:lpstr>
      <vt:lpstr>Visualizaciones de redes con grafos( Teoría de redes)</vt:lpstr>
      <vt:lpstr>Presentación de PowerPoint</vt:lpstr>
      <vt:lpstr>Teoría de grafos</vt:lpstr>
      <vt:lpstr>   Grafo  </vt:lpstr>
      <vt:lpstr>Grafo no dirigido</vt:lpstr>
      <vt:lpstr>Grafo dirigido</vt:lpstr>
      <vt:lpstr>Grafo  ponderado</vt:lpstr>
      <vt:lpstr>Matriz adyacencia</vt:lpstr>
      <vt:lpstr>Métricas-Centralidad</vt:lpstr>
      <vt:lpstr>Presentación de PowerPoint</vt:lpstr>
      <vt:lpstr>Otras medidas</vt:lpstr>
      <vt:lpstr>Talleres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Visualizaciones de redes con grafos( Teoría de redes)</dc:title>
  <dc:creator>Estefania Serrano Izquierdo</dc:creator>
  <cp:lastModifiedBy>Estefania Serrano Izquierdo</cp:lastModifiedBy>
  <cp:revision>38</cp:revision>
  <dcterms:created xsi:type="dcterms:W3CDTF">2022-10-20T21:50:36Z</dcterms:created>
  <dcterms:modified xsi:type="dcterms:W3CDTF">2024-10-10T18:36:43Z</dcterms:modified>
</cp:coreProperties>
</file>