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2" r:id="rId4"/>
    <p:sldId id="278" r:id="rId5"/>
    <p:sldId id="283" r:id="rId6"/>
    <p:sldId id="280" r:id="rId7"/>
    <p:sldId id="281" r:id="rId8"/>
    <p:sldId id="282" r:id="rId9"/>
    <p:sldId id="279" r:id="rId10"/>
    <p:sldId id="273" r:id="rId11"/>
    <p:sldId id="284" r:id="rId12"/>
    <p:sldId id="285" r:id="rId13"/>
    <p:sldId id="276" r:id="rId14"/>
    <p:sldId id="286" r:id="rId15"/>
    <p:sldId id="287" r:id="rId16"/>
    <p:sldId id="288" r:id="rId17"/>
    <p:sldId id="274" r:id="rId18"/>
    <p:sldId id="289" r:id="rId19"/>
    <p:sldId id="290" r:id="rId20"/>
    <p:sldId id="291" r:id="rId21"/>
    <p:sldId id="292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A5CC"/>
    <a:srgbClr val="D42058"/>
    <a:srgbClr val="8A3381"/>
    <a:srgbClr val="EE883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E40AF-E1B0-44C7-9A7D-923E80FF663B}" type="datetimeFigureOut">
              <a:rPr lang="de-DE" smtClean="0"/>
              <a:t>23.05.2015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EC721-356C-480D-A556-60438A36F6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54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EC721-356C-480D-A556-60438A36F66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50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331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59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6300" y="127001"/>
            <a:ext cx="9575800" cy="8128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46300" y="1295400"/>
            <a:ext cx="9575800" cy="4881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6300" y="6356349"/>
            <a:ext cx="1739900" cy="365125"/>
          </a:xfrm>
        </p:spPr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982200" y="6356349"/>
            <a:ext cx="17399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785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022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337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82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48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26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087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06500" y="320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065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065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21.04.2013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4069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9789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8969D-30C4-413D-AE84-A4DD00A242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73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8293" y="246466"/>
            <a:ext cx="8993746" cy="1144320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Second Screen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8293" y="1493949"/>
            <a:ext cx="8993746" cy="3477297"/>
          </a:xfrm>
        </p:spPr>
        <p:txBody>
          <a:bodyPr>
            <a:normAutofit/>
          </a:bodyPr>
          <a:lstStyle/>
          <a:p>
            <a:r>
              <a:rPr lang="de-DE" sz="2600" dirty="0" smtClean="0">
                <a:solidFill>
                  <a:schemeClr val="accent1">
                    <a:lumMod val="75000"/>
                  </a:schemeClr>
                </a:solidFill>
              </a:rPr>
              <a:t>Ein neuer Trend im TV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8969D-30C4-413D-AE84-A4DD00A242C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73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10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Was bringt das?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50" y="1521121"/>
            <a:ext cx="1410270" cy="140074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48" y="1506828"/>
            <a:ext cx="1353097" cy="1429328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11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Was bringt das?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50" y="1521121"/>
            <a:ext cx="1410270" cy="140074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48" y="1506828"/>
            <a:ext cx="1353097" cy="142932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826850" y="1511712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solidFill>
              <a:srgbClr val="D4205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72687" y="3820719"/>
            <a:ext cx="830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D42058"/>
                </a:solidFill>
              </a:rPr>
              <a:t>27% der Zuschauer laden die App zur Sendung herunter</a:t>
            </a:r>
            <a:endParaRPr lang="de-DE" sz="2800" dirty="0">
              <a:solidFill>
                <a:srgbClr val="D42058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12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Was bringt das?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50" y="1521121"/>
            <a:ext cx="1410270" cy="140074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948" y="1506828"/>
            <a:ext cx="1353097" cy="1429328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8898303" y="1510314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solidFill>
              <a:srgbClr val="D42058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3363153" y="3738420"/>
            <a:ext cx="7142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D42058"/>
                </a:solidFill>
              </a:rPr>
              <a:t>39% der Zuschauer besuchen öfter </a:t>
            </a:r>
          </a:p>
          <a:p>
            <a:pPr algn="ctr"/>
            <a:r>
              <a:rPr lang="de-DE" sz="2800" dirty="0" smtClean="0">
                <a:solidFill>
                  <a:srgbClr val="D42058"/>
                </a:solidFill>
              </a:rPr>
              <a:t>die Homepage oder den Channel zur Show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6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13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Der Wert des </a:t>
            </a:r>
            <a:r>
              <a:rPr lang="de-DE" dirty="0" err="1" smtClean="0"/>
              <a:t>Likes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62" y="1684287"/>
            <a:ext cx="1371791" cy="13146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81" y="1693813"/>
            <a:ext cx="1343212" cy="13051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1684287"/>
            <a:ext cx="134321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14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Der Wert des </a:t>
            </a:r>
            <a:r>
              <a:rPr lang="de-DE" dirty="0" err="1" smtClean="0"/>
              <a:t>Likes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62" y="1684287"/>
            <a:ext cx="1371791" cy="13146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81" y="1693813"/>
            <a:ext cx="1343212" cy="13051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1684287"/>
            <a:ext cx="1343212" cy="1305107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3880637" y="1627044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solidFill>
              <a:srgbClr val="36A5C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86032" y="4095781"/>
            <a:ext cx="8282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36A5CC"/>
                </a:solidFill>
              </a:rPr>
              <a:t>Nach einem </a:t>
            </a:r>
            <a:r>
              <a:rPr lang="de-DE" sz="2800" i="1" dirty="0" err="1" smtClean="0">
                <a:solidFill>
                  <a:srgbClr val="002060"/>
                </a:solidFill>
              </a:rPr>
              <a:t>Like</a:t>
            </a:r>
            <a:r>
              <a:rPr lang="de-DE" sz="2800" dirty="0" smtClean="0">
                <a:solidFill>
                  <a:srgbClr val="002060"/>
                </a:solidFill>
              </a:rPr>
              <a:t> </a:t>
            </a:r>
            <a:r>
              <a:rPr lang="de-DE" sz="2800" dirty="0" smtClean="0">
                <a:solidFill>
                  <a:srgbClr val="36A5CC"/>
                </a:solidFill>
              </a:rPr>
              <a:t>oder </a:t>
            </a:r>
            <a:r>
              <a:rPr lang="de-DE" sz="2800" b="1" dirty="0" smtClean="0">
                <a:solidFill>
                  <a:srgbClr val="002060"/>
                </a:solidFill>
              </a:rPr>
              <a:t>Follow</a:t>
            </a:r>
            <a:r>
              <a:rPr lang="de-DE" sz="2800" dirty="0" smtClean="0">
                <a:solidFill>
                  <a:srgbClr val="36A5CC"/>
                </a:solidFill>
              </a:rPr>
              <a:t> sehen sich die Zuschauer die nächste Folge </a:t>
            </a:r>
            <a:r>
              <a:rPr lang="de-DE" sz="2800" dirty="0" smtClean="0">
                <a:solidFill>
                  <a:srgbClr val="36A5CC"/>
                </a:solidFill>
              </a:rPr>
              <a:t>mit </a:t>
            </a:r>
            <a:r>
              <a:rPr lang="de-DE" sz="2800" dirty="0" smtClean="0">
                <a:solidFill>
                  <a:srgbClr val="36A5CC"/>
                </a:solidFill>
              </a:rPr>
              <a:t>75% höherer Wahrscheinlichkeit an</a:t>
            </a:r>
            <a:endParaRPr lang="de-DE" sz="2800" dirty="0">
              <a:solidFill>
                <a:srgbClr val="36A5CC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15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Der Wert des </a:t>
            </a:r>
            <a:r>
              <a:rPr lang="de-DE" dirty="0" err="1" smtClean="0"/>
              <a:t>Likes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62" y="1684287"/>
            <a:ext cx="1371791" cy="13146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81" y="1693813"/>
            <a:ext cx="1343212" cy="13051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1684287"/>
            <a:ext cx="1343212" cy="1305107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866767" y="4209535"/>
            <a:ext cx="8443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36A5CC"/>
                </a:solidFill>
              </a:rPr>
              <a:t>Über soziale Medien entdeckte Shows werden viel öfter ab der Premiere angesehen</a:t>
            </a:r>
            <a:endParaRPr lang="de-DE" sz="2800" dirty="0">
              <a:solidFill>
                <a:srgbClr val="36A5CC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615599" y="1627044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solidFill>
              <a:srgbClr val="36A5C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2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16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Der Wert des </a:t>
            </a:r>
            <a:r>
              <a:rPr lang="de-DE" dirty="0" err="1" smtClean="0"/>
              <a:t>Likes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30872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262" y="1684287"/>
            <a:ext cx="1371791" cy="13146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81" y="1693813"/>
            <a:ext cx="1343212" cy="130510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1684287"/>
            <a:ext cx="1343212" cy="1305107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3045534" y="4209535"/>
            <a:ext cx="8163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smtClean="0">
                <a:solidFill>
                  <a:srgbClr val="36A5CC"/>
                </a:solidFill>
              </a:rPr>
              <a:t>Etwa die Hälfte aller Befragten schauen eine Sendung u. A. wegen </a:t>
            </a:r>
            <a:r>
              <a:rPr lang="de-DE" sz="2800" dirty="0" err="1" smtClean="0">
                <a:solidFill>
                  <a:srgbClr val="36A5CC"/>
                </a:solidFill>
              </a:rPr>
              <a:t>Social</a:t>
            </a:r>
            <a:r>
              <a:rPr lang="de-DE" sz="2800" dirty="0" smtClean="0">
                <a:solidFill>
                  <a:srgbClr val="36A5CC"/>
                </a:solidFill>
              </a:rPr>
              <a:t> Games</a:t>
            </a:r>
            <a:endParaRPr lang="de-DE" sz="2800" dirty="0">
              <a:solidFill>
                <a:srgbClr val="36A5CC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317595" y="1627044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solidFill>
              <a:srgbClr val="36A5CC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17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545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41" y="985837"/>
            <a:ext cx="76962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18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545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43" y="595312"/>
            <a:ext cx="80962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19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545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2" y="1222547"/>
            <a:ext cx="5593835" cy="38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2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14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157917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1059153"/>
            <a:ext cx="5905500" cy="3943350"/>
          </a:xfrm>
          <a:prstGeom prst="rect">
            <a:avLst/>
          </a:prstGeom>
        </p:spPr>
      </p:pic>
      <p:sp>
        <p:nvSpPr>
          <p:cNvPr id="10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03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20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545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06828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21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35452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89445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22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904027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519" y="921089"/>
            <a:ext cx="7423728" cy="45167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998826" y="5831550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</a:rPr>
              <a:t>http://i1.cdnds.net/14/33/618x376/owwi_decisionscreen.jpg</a:t>
            </a:r>
          </a:p>
        </p:txBody>
      </p:sp>
    </p:spTree>
    <p:extLst>
      <p:ext uri="{BB962C8B-B14F-4D97-AF65-F5344CB8AC3E}">
        <p14:creationId xmlns:p14="http://schemas.microsoft.com/office/powerpoint/2010/main" val="297783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3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2491883" y="1339361"/>
            <a:ext cx="94234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/>
              <a:t>Couch-Multitasking</a:t>
            </a:r>
          </a:p>
          <a:p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5708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59" y="2079301"/>
            <a:ext cx="5497247" cy="30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4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5708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6" y="2225411"/>
            <a:ext cx="1476972" cy="171519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0" y="2163155"/>
            <a:ext cx="1448385" cy="1715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7" y="2225412"/>
            <a:ext cx="1572261" cy="17151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44" y="2163155"/>
            <a:ext cx="1687053" cy="1715647"/>
          </a:xfrm>
          <a:prstGeom prst="rect">
            <a:avLst/>
          </a:prstGeom>
        </p:spPr>
      </p:pic>
      <p:sp>
        <p:nvSpPr>
          <p:cNvPr id="21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02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5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5708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6" y="2225411"/>
            <a:ext cx="1476972" cy="171519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0" y="2163155"/>
            <a:ext cx="1448385" cy="1715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7" y="2225412"/>
            <a:ext cx="1572261" cy="17151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44" y="2163155"/>
            <a:ext cx="1687053" cy="171564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3423139" y="2225411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gradFill>
              <a:gsLst>
                <a:gs pos="0">
                  <a:srgbClr val="EE8837">
                    <a:alpha val="57000"/>
                  </a:srgbClr>
                </a:gs>
                <a:gs pos="29000">
                  <a:srgbClr val="EE8837"/>
                </a:gs>
                <a:gs pos="64000">
                  <a:srgbClr val="EE8837"/>
                </a:gs>
                <a:gs pos="100000">
                  <a:srgbClr val="EE8837">
                    <a:alpha val="45000"/>
                  </a:srgbClr>
                </a:gs>
              </a:gsLst>
              <a:lin ang="5400000" scaled="1"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740686" y="4167554"/>
            <a:ext cx="6773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EE8837"/>
                </a:solidFill>
              </a:rPr>
              <a:t>45 % verfolgen News zu den Shows</a:t>
            </a:r>
            <a:endParaRPr lang="de-DE" sz="3600" dirty="0">
              <a:solidFill>
                <a:srgbClr val="EE8837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6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5708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6" y="2225411"/>
            <a:ext cx="1476972" cy="171519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0" y="2163155"/>
            <a:ext cx="1448385" cy="1715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7" y="2225412"/>
            <a:ext cx="1572261" cy="17151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44" y="2163155"/>
            <a:ext cx="1687053" cy="171564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423321" y="2225411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gradFill>
              <a:gsLst>
                <a:gs pos="0">
                  <a:srgbClr val="EE8837">
                    <a:alpha val="57000"/>
                  </a:srgbClr>
                </a:gs>
                <a:gs pos="29000">
                  <a:srgbClr val="EE8837"/>
                </a:gs>
                <a:gs pos="64000">
                  <a:srgbClr val="EE8837"/>
                </a:gs>
                <a:gs pos="100000">
                  <a:srgbClr val="EE8837">
                    <a:alpha val="45000"/>
                  </a:srgbClr>
                </a:gs>
              </a:gsLst>
              <a:lin ang="5400000" scaled="1"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477217" y="4229110"/>
            <a:ext cx="730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EE8837"/>
                </a:solidFill>
              </a:rPr>
              <a:t>44% informieren sich über Ausstrahlungstermine</a:t>
            </a:r>
            <a:endParaRPr lang="de-DE" sz="2800" dirty="0">
              <a:solidFill>
                <a:srgbClr val="EE8837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911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7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5708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6" y="2225411"/>
            <a:ext cx="1476972" cy="171519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0" y="2163155"/>
            <a:ext cx="1448385" cy="1715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7" y="2225412"/>
            <a:ext cx="1572261" cy="17151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44" y="2163155"/>
            <a:ext cx="1687053" cy="171564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449816" y="2225411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gradFill>
              <a:gsLst>
                <a:gs pos="0">
                  <a:srgbClr val="EE8837">
                    <a:alpha val="57000"/>
                  </a:srgbClr>
                </a:gs>
                <a:gs pos="29000">
                  <a:srgbClr val="EE8837"/>
                </a:gs>
                <a:gs pos="64000">
                  <a:srgbClr val="EE8837"/>
                </a:gs>
                <a:gs pos="100000">
                  <a:srgbClr val="EE8837">
                    <a:alpha val="45000"/>
                  </a:srgbClr>
                </a:gs>
              </a:gsLst>
              <a:lin ang="5400000" scaled="1"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529571" y="4167554"/>
            <a:ext cx="7139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EE8837"/>
                </a:solidFill>
              </a:rPr>
              <a:t>37% nutzen exklusive Sendungs-Infos</a:t>
            </a:r>
            <a:endParaRPr lang="de-DE" sz="3600" dirty="0">
              <a:solidFill>
                <a:srgbClr val="EE8837"/>
              </a:solidFill>
            </a:endParaRPr>
          </a:p>
        </p:txBody>
      </p:sp>
      <p:sp>
        <p:nvSpPr>
          <p:cNvPr id="18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05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8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1528292" y="1506828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5708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816" y="2225411"/>
            <a:ext cx="1476972" cy="171519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140" y="2163155"/>
            <a:ext cx="1448385" cy="171519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07" y="2225412"/>
            <a:ext cx="1572261" cy="1715193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44" y="2163155"/>
            <a:ext cx="1687053" cy="171564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9376657" y="2225411"/>
            <a:ext cx="1448385" cy="1432189"/>
          </a:xfrm>
          <a:prstGeom prst="rect">
            <a:avLst/>
          </a:prstGeom>
          <a:solidFill>
            <a:schemeClr val="bg1">
              <a:alpha val="0"/>
            </a:schemeClr>
          </a:solidFill>
          <a:ln w="53975" cap="rnd" cmpd="dbl">
            <a:gradFill>
              <a:gsLst>
                <a:gs pos="0">
                  <a:srgbClr val="EE8837">
                    <a:alpha val="57000"/>
                  </a:srgbClr>
                </a:gs>
                <a:gs pos="29000">
                  <a:srgbClr val="EE8837"/>
                </a:gs>
                <a:gs pos="64000">
                  <a:srgbClr val="EE8837"/>
                </a:gs>
                <a:gs pos="100000">
                  <a:srgbClr val="EE8837">
                    <a:alpha val="45000"/>
                  </a:srgbClr>
                </a:gs>
              </a:gsLst>
              <a:lin ang="5400000" scaled="1"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304687" y="4161203"/>
            <a:ext cx="5185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>
                <a:solidFill>
                  <a:srgbClr val="EE8837"/>
                </a:solidFill>
              </a:rPr>
              <a:t>36% sehen Online-Content</a:t>
            </a:r>
            <a:endParaRPr lang="de-DE" sz="3600" dirty="0">
              <a:solidFill>
                <a:srgbClr val="EE88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1206500" y="6356349"/>
            <a:ext cx="2743200" cy="365125"/>
          </a:xfrm>
        </p:spPr>
        <p:txBody>
          <a:bodyPr/>
          <a:lstStyle/>
          <a:p>
            <a:r>
              <a:rPr lang="de-DE" dirty="0" smtClean="0"/>
              <a:t>23.05.2015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978900" y="6356350"/>
            <a:ext cx="2743200" cy="365125"/>
          </a:xfrm>
        </p:spPr>
        <p:txBody>
          <a:bodyPr/>
          <a:lstStyle/>
          <a:p>
            <a:fld id="{DFA8969D-30C4-413D-AE84-A4DD00A242CF}" type="slidenum">
              <a:rPr lang="de-DE" smtClean="0"/>
              <a:t>9</a:t>
            </a:fld>
            <a:endParaRPr lang="de-DE" dirty="0"/>
          </a:p>
        </p:txBody>
      </p:sp>
      <p:sp>
        <p:nvSpPr>
          <p:cNvPr id="11" name="Untertitel 2"/>
          <p:cNvSpPr txBox="1">
            <a:spLocks/>
          </p:cNvSpPr>
          <p:nvPr/>
        </p:nvSpPr>
        <p:spPr>
          <a:xfrm>
            <a:off x="2314977" y="1131279"/>
            <a:ext cx="9238445" cy="4237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2339483" y="177158"/>
            <a:ext cx="9575800" cy="8128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Ursprung &amp; Entwicklung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6250" y="6349998"/>
            <a:ext cx="2755900" cy="365125"/>
          </a:xfrm>
        </p:spPr>
        <p:txBody>
          <a:bodyPr/>
          <a:lstStyle/>
          <a:p>
            <a:r>
              <a:rPr lang="de-DE" dirty="0" smtClean="0"/>
              <a:t>Michael Lohr IN4</a:t>
            </a:r>
            <a:endParaRPr lang="de-DE" dirty="0"/>
          </a:p>
        </p:txBody>
      </p:sp>
      <p:graphicFrame>
        <p:nvGraphicFramePr>
          <p:cNvPr id="12" name="Inhaltsplatzhalter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725281"/>
              </p:ext>
            </p:extLst>
          </p:nvPr>
        </p:nvGraphicFramePr>
        <p:xfrm>
          <a:off x="179512" y="939801"/>
          <a:ext cx="1966788" cy="51351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966788"/>
              </a:tblGrid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Einführung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Ursprung</a:t>
                      </a:r>
                    </a:p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&amp; Entwicklung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Nutzen für die Sender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Beispiele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  <a:tr h="1027028">
                <a:tc>
                  <a:txBody>
                    <a:bodyPr/>
                    <a:lstStyle/>
                    <a:p>
                      <a:pPr algn="l"/>
                      <a:r>
                        <a:rPr lang="de-DE" b="1" dirty="0" smtClean="0">
                          <a:solidFill>
                            <a:schemeClr val="bg1"/>
                          </a:solidFill>
                        </a:rPr>
                        <a:t>Ausblick</a:t>
                      </a:r>
                      <a:endParaRPr lang="de-DE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82" y="2151220"/>
            <a:ext cx="4659608" cy="131498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847003" y="3473779"/>
            <a:ext cx="99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381"/>
                </a:solidFill>
              </a:rPr>
              <a:t>Contests</a:t>
            </a:r>
            <a:endParaRPr lang="de-DE" dirty="0">
              <a:solidFill>
                <a:srgbClr val="8A338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6593260" y="347377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381"/>
                </a:solidFill>
              </a:rPr>
              <a:t>Spiele</a:t>
            </a:r>
            <a:endParaRPr lang="de-DE" dirty="0">
              <a:solidFill>
                <a:srgbClr val="8A3381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8095027" y="3473779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8A3381"/>
                </a:solidFill>
              </a:rPr>
              <a:t>Umfragen</a:t>
            </a:r>
            <a:endParaRPr lang="de-DE" dirty="0">
              <a:solidFill>
                <a:srgbClr val="8A338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7994364" y="5743977"/>
            <a:ext cx="3916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Quelle: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Viacom´s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When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Networks Network: TV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Gets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Social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de-DE" sz="1000" dirty="0" err="1" smtClean="0">
                <a:solidFill>
                  <a:schemeClr val="bg1">
                    <a:lumMod val="50000"/>
                  </a:schemeClr>
                </a:solidFill>
              </a:rPr>
              <a:t>study</a:t>
            </a:r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</a:rPr>
              <a:t> 2013</a:t>
            </a:r>
            <a:endParaRPr lang="de-D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642</Words>
  <Application>Microsoft Office PowerPoint</Application>
  <PresentationFormat>Breitbild</PresentationFormat>
  <Paragraphs>236</Paragraphs>
  <Slides>22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Larissa</vt:lpstr>
      <vt:lpstr>Second Screen</vt:lpstr>
      <vt:lpstr>PowerPoint-Präsentation</vt:lpstr>
      <vt:lpstr>Ursprung &amp; Entwicklung</vt:lpstr>
      <vt:lpstr>Ursprung &amp; Entwicklung</vt:lpstr>
      <vt:lpstr>Ursprung &amp; Entwicklung</vt:lpstr>
      <vt:lpstr>Ursprung &amp; Entwicklung</vt:lpstr>
      <vt:lpstr>Ursprung &amp; Entwicklung</vt:lpstr>
      <vt:lpstr>Ursprung &amp; Entwicklung</vt:lpstr>
      <vt:lpstr>Ursprung &amp; Entwicklung</vt:lpstr>
      <vt:lpstr>Was bringt das?</vt:lpstr>
      <vt:lpstr>Was bringt das?</vt:lpstr>
      <vt:lpstr>Was bringt das?</vt:lpstr>
      <vt:lpstr>Der Wert des Likes</vt:lpstr>
      <vt:lpstr>Der Wert des Likes</vt:lpstr>
      <vt:lpstr>Der Wert des Likes</vt:lpstr>
      <vt:lpstr>Der Wert des Likes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Michael</cp:lastModifiedBy>
  <cp:revision>169</cp:revision>
  <dcterms:created xsi:type="dcterms:W3CDTF">2013-04-21T12:51:05Z</dcterms:created>
  <dcterms:modified xsi:type="dcterms:W3CDTF">2015-05-23T12:03:32Z</dcterms:modified>
</cp:coreProperties>
</file>