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72" r:id="rId4"/>
    <p:sldId id="274" r:id="rId5"/>
    <p:sldId id="280" r:id="rId6"/>
    <p:sldId id="289" r:id="rId7"/>
    <p:sldId id="273" r:id="rId8"/>
    <p:sldId id="287" r:id="rId9"/>
    <p:sldId id="271" r:id="rId10"/>
    <p:sldId id="281" r:id="rId11"/>
    <p:sldId id="278" r:id="rId12"/>
    <p:sldId id="277" r:id="rId13"/>
    <p:sldId id="279" r:id="rId14"/>
    <p:sldId id="283" r:id="rId15"/>
    <p:sldId id="288" r:id="rId16"/>
    <p:sldId id="276" r:id="rId17"/>
    <p:sldId id="282" r:id="rId18"/>
    <p:sldId id="275" r:id="rId19"/>
    <p:sldId id="284" r:id="rId20"/>
    <p:sldId id="285" r:id="rId21"/>
    <p:sldId id="286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Täglich aktive User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King</c:v>
                </c:pt>
                <c:pt idx="1">
                  <c:v>Microsoft</c:v>
                </c:pt>
                <c:pt idx="2">
                  <c:v>Zynga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93556000</c:v>
                </c:pt>
                <c:pt idx="1">
                  <c:v>26597000</c:v>
                </c:pt>
                <c:pt idx="2">
                  <c:v>18182400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7675328"/>
        <c:axId val="587676416"/>
      </c:barChart>
      <c:catAx>
        <c:axId val="587675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87676416"/>
        <c:crosses val="autoZero"/>
        <c:auto val="1"/>
        <c:lblAlgn val="ctr"/>
        <c:lblOffset val="100"/>
        <c:noMultiLvlLbl val="0"/>
      </c:catAx>
      <c:valAx>
        <c:axId val="58767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87675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Täglich</a:t>
            </a:r>
            <a:r>
              <a:rPr lang="en-US" dirty="0" smtClean="0"/>
              <a:t> </a:t>
            </a:r>
            <a:r>
              <a:rPr lang="en-US" dirty="0" err="1"/>
              <a:t>aktive</a:t>
            </a:r>
            <a:r>
              <a:rPr lang="en-US" dirty="0"/>
              <a:t> User </a:t>
            </a:r>
            <a:r>
              <a:rPr lang="en-US" dirty="0" smtClean="0"/>
              <a:t>April ‘14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Täglich aktive User April'14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Candy Crush Saga</c:v>
                </c:pt>
                <c:pt idx="1">
                  <c:v>Farm Heroes Saga</c:v>
                </c:pt>
                <c:pt idx="2">
                  <c:v>Farmville 2</c:v>
                </c:pt>
                <c:pt idx="3">
                  <c:v>Words with Friends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54030000</c:v>
                </c:pt>
                <c:pt idx="1">
                  <c:v>11280000</c:v>
                </c:pt>
                <c:pt idx="2">
                  <c:v>4800000</c:v>
                </c:pt>
                <c:pt idx="3">
                  <c:v>4020000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40106352"/>
        <c:axId val="640098192"/>
      </c:barChart>
      <c:catAx>
        <c:axId val="640106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40098192"/>
        <c:crosses val="autoZero"/>
        <c:auto val="1"/>
        <c:lblAlgn val="ctr"/>
        <c:lblOffset val="100"/>
        <c:noMultiLvlLbl val="0"/>
      </c:catAx>
      <c:valAx>
        <c:axId val="64009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4010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Monatlich aktive User </a:t>
            </a:r>
            <a:r>
              <a:rPr lang="de-DE" dirty="0" smtClean="0"/>
              <a:t>März '14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Monatlich aktive User März'14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Candy Crush Saga</c:v>
                </c:pt>
                <c:pt idx="1">
                  <c:v>Farm Heroes Saga</c:v>
                </c:pt>
                <c:pt idx="2">
                  <c:v>Farmville 2</c:v>
                </c:pt>
                <c:pt idx="3">
                  <c:v>Words with Friends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147332367</c:v>
                </c:pt>
                <c:pt idx="1">
                  <c:v>46174535</c:v>
                </c:pt>
                <c:pt idx="2">
                  <c:v>18877766</c:v>
                </c:pt>
                <c:pt idx="3">
                  <c:v>16920597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40100912"/>
        <c:axId val="640102544"/>
      </c:barChart>
      <c:catAx>
        <c:axId val="64010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40102544"/>
        <c:crosses val="autoZero"/>
        <c:auto val="1"/>
        <c:lblAlgn val="ctr"/>
        <c:lblOffset val="100"/>
        <c:noMultiLvlLbl val="0"/>
      </c:catAx>
      <c:valAx>
        <c:axId val="64010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40100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Nutzung von Social Games nach Geschlecht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tx>
                <c:rich>
                  <a:bodyPr/>
                  <a:lstStyle/>
                  <a:p>
                    <a:fld id="{2D70BE5B-93C3-4610-8E56-CCF94E4CCC96}" type="PERCENTAGE">
                      <a:rPr lang="en-US" smtClean="0"/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5251164393575467"/>
                  <c:y val="-0.1271310651385968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3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F181800-E698-455A-A419-B04D92DF4F43}" type="PERCENTAGE">
                      <a:rPr lang="en-US" sz="3600" smtClean="0"/>
                      <a:pPr>
                        <a:defRPr sz="3600"/>
                      </a:pPr>
                      <a:t>[PROZENTSATZ]</a:t>
                    </a:fld>
                    <a:endParaRPr lang="de-DE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473474801061009"/>
                      <c:h val="0.15351276742581091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Tabelle1!$A$2:$A$3</c:f>
              <c:strCache>
                <c:ptCount val="2"/>
                <c:pt idx="0">
                  <c:v>Männer</c:v>
                </c:pt>
                <c:pt idx="1">
                  <c:v>Frauen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ayout>
        <c:manualLayout>
          <c:xMode val="edge"/>
          <c:yMode val="edge"/>
          <c:x val="0.37884082792038265"/>
          <c:y val="0.82756677154486136"/>
          <c:w val="0.23170826458363791"/>
          <c:h val="0.15863060595686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Umsatz 2013 in Millionen $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King</c:v>
                </c:pt>
                <c:pt idx="1">
                  <c:v>Zynga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1900</c:v>
                </c:pt>
                <c:pt idx="1">
                  <c:v>873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0108528"/>
        <c:axId val="640099280"/>
      </c:barChart>
      <c:catAx>
        <c:axId val="64010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40099280"/>
        <c:crosses val="autoZero"/>
        <c:auto val="1"/>
        <c:lblAlgn val="ctr"/>
        <c:lblOffset val="100"/>
        <c:noMultiLvlLbl val="0"/>
      </c:catAx>
      <c:valAx>
        <c:axId val="64009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4010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E40AF-E1B0-44C7-9A7D-923E80FF663B}" type="datetimeFigureOut">
              <a:rPr lang="de-DE" smtClean="0"/>
              <a:t>18.06.2014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EC721-356C-480D-A556-60438A36F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54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EC721-356C-480D-A556-60438A36F66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50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331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0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59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6300" y="127001"/>
            <a:ext cx="9575800" cy="8128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46300" y="1295400"/>
            <a:ext cx="9575800" cy="4881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6300" y="6356349"/>
            <a:ext cx="1739900" cy="365125"/>
          </a:xfrm>
        </p:spPr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6250" y="6349998"/>
            <a:ext cx="2755900" cy="365125"/>
          </a:xfrm>
        </p:spPr>
        <p:txBody>
          <a:bodyPr/>
          <a:lstStyle/>
          <a:p>
            <a:r>
              <a:rPr lang="de-DE" dirty="0" smtClean="0"/>
              <a:t>Michael Lohr IN2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82200" y="6356349"/>
            <a:ext cx="17399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785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022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337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IN2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823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648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526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087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97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06500" y="3206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065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065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4069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Michael Lohr IN2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9789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73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apps.facebook.com/onthefarm/?fb_source=bookmark&amp;ref=bookmarks&amp;count=0&amp;fb_bmpos=2_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apps.facebook.com/candycrush/?fb_source=bookmark&amp;ref=bookmarks&amp;count=0&amp;fb_bmpos=4_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2GXYcaUjCS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8293" y="246466"/>
            <a:ext cx="8993746" cy="1144320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Goldgrube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Farmville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8293" y="1493949"/>
            <a:ext cx="8993746" cy="3477297"/>
          </a:xfrm>
        </p:spPr>
        <p:txBody>
          <a:bodyPr>
            <a:normAutofit/>
          </a:bodyPr>
          <a:lstStyle/>
          <a:p>
            <a:r>
              <a:rPr lang="de-DE" sz="2600" dirty="0" smtClean="0">
                <a:solidFill>
                  <a:schemeClr val="accent1">
                    <a:lumMod val="75000"/>
                  </a:schemeClr>
                </a:solidFill>
              </a:rPr>
              <a:t>Die </a:t>
            </a:r>
            <a:r>
              <a:rPr lang="de-DE" sz="2600" dirty="0" err="1" smtClean="0">
                <a:solidFill>
                  <a:schemeClr val="accent1">
                    <a:lumMod val="75000"/>
                  </a:schemeClr>
                </a:solidFill>
              </a:rPr>
              <a:t>Monetarisierung</a:t>
            </a:r>
            <a:r>
              <a:rPr lang="de-DE" sz="2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600" dirty="0">
                <a:solidFill>
                  <a:schemeClr val="accent1">
                    <a:lumMod val="75000"/>
                  </a:schemeClr>
                </a:solidFill>
              </a:rPr>
              <a:t>von </a:t>
            </a:r>
            <a:r>
              <a:rPr lang="de-DE" sz="2600" dirty="0" err="1" smtClean="0">
                <a:solidFill>
                  <a:schemeClr val="accent1">
                    <a:lumMod val="75000"/>
                  </a:schemeClr>
                </a:solidFill>
              </a:rPr>
              <a:t>Social</a:t>
            </a:r>
            <a:r>
              <a:rPr lang="de-DE" sz="2600" dirty="0" smtClean="0">
                <a:solidFill>
                  <a:schemeClr val="accent1">
                    <a:lumMod val="75000"/>
                  </a:schemeClr>
                </a:solidFill>
              </a:rPr>
              <a:t> Games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smtClean="0"/>
              <a:t>Michael Lohr</a:t>
            </a:r>
          </a:p>
          <a:p>
            <a:r>
              <a:rPr lang="de-DE" dirty="0" smtClean="0"/>
              <a:t>Allgemeine Informatik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16.06.2014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7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11191" y="198283"/>
            <a:ext cx="9575800" cy="812800"/>
          </a:xfrm>
        </p:spPr>
        <p:txBody>
          <a:bodyPr/>
          <a:lstStyle/>
          <a:p>
            <a:pPr algn="ctr"/>
            <a:r>
              <a:rPr lang="de-DE" dirty="0" smtClean="0"/>
              <a:t>Zweck der </a:t>
            </a:r>
            <a:r>
              <a:rPr lang="de-DE" dirty="0" err="1"/>
              <a:t>s</a:t>
            </a:r>
            <a:r>
              <a:rPr lang="de-DE" dirty="0" err="1" smtClean="0"/>
              <a:t>ocial</a:t>
            </a:r>
            <a:r>
              <a:rPr lang="de-DE" dirty="0" smtClean="0"/>
              <a:t>-Features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11191" y="1242934"/>
            <a:ext cx="9575800" cy="48815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Interaktion soll Spieler aktiv 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Soziale “Zwangs-Mechanismen“ zur viralen Verbreitung</a:t>
            </a:r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Alleiniges Spielen zeit- </a:t>
            </a:r>
            <a:r>
              <a:rPr lang="de-DE" dirty="0" smtClean="0">
                <a:solidFill>
                  <a:srgbClr val="FF0000"/>
                </a:solidFill>
              </a:rPr>
              <a:t>oder</a:t>
            </a:r>
            <a:r>
              <a:rPr lang="de-DE" dirty="0" smtClean="0"/>
              <a:t> kostenintensiv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10</a:t>
            </a:fld>
            <a:endParaRPr lang="de-DE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/>
              <a:t>16.06.2014</a:t>
            </a:r>
          </a:p>
        </p:txBody>
      </p:sp>
      <p:graphicFrame>
        <p:nvGraphicFramePr>
          <p:cNvPr id="9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049636"/>
              </p:ext>
            </p:extLst>
          </p:nvPr>
        </p:nvGraphicFramePr>
        <p:xfrm>
          <a:off x="179512" y="260646"/>
          <a:ext cx="1966788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Überblick Geschäftsmodelle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de-DE" b="1" dirty="0" err="1" smtClean="0">
                          <a:solidFill>
                            <a:schemeClr val="bg1"/>
                          </a:solidFill>
                        </a:rPr>
                        <a:t>Social</a:t>
                      </a: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 Games?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Marktanteile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2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41172" y="127001"/>
            <a:ext cx="9575800" cy="812800"/>
          </a:xfrm>
        </p:spPr>
        <p:txBody>
          <a:bodyPr/>
          <a:lstStyle/>
          <a:p>
            <a:pPr algn="ctr"/>
            <a:r>
              <a:rPr lang="de-DE" dirty="0" smtClean="0"/>
              <a:t>Wer steckt hinter den Spielen?</a:t>
            </a:r>
            <a:endParaRPr lang="de-DE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521178"/>
              </p:ext>
            </p:extLst>
          </p:nvPr>
        </p:nvGraphicFramePr>
        <p:xfrm>
          <a:off x="2808287" y="1352550"/>
          <a:ext cx="8488363" cy="4162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11</a:t>
            </a:fld>
            <a:endParaRPr lang="de-DE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/>
              <a:t>16.06.2014</a:t>
            </a:r>
          </a:p>
        </p:txBody>
      </p:sp>
      <p:graphicFrame>
        <p:nvGraphicFramePr>
          <p:cNvPr id="9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5619226"/>
              </p:ext>
            </p:extLst>
          </p:nvPr>
        </p:nvGraphicFramePr>
        <p:xfrm>
          <a:off x="179512" y="260646"/>
          <a:ext cx="1966788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Überblick Geschäftsmodelle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de-DE" b="1" dirty="0" err="1" smtClean="0">
                          <a:solidFill>
                            <a:schemeClr val="bg1"/>
                          </a:solidFill>
                        </a:rPr>
                        <a:t>Social</a:t>
                      </a: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 Games?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Marktanteile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844" y="5523667"/>
            <a:ext cx="512476" cy="47831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98" y="5523667"/>
            <a:ext cx="507063" cy="47831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364" y="5523667"/>
            <a:ext cx="512476" cy="47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8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41172" y="127001"/>
            <a:ext cx="9575800" cy="812800"/>
          </a:xfrm>
        </p:spPr>
        <p:txBody>
          <a:bodyPr/>
          <a:lstStyle/>
          <a:p>
            <a:pPr algn="ctr"/>
            <a:r>
              <a:rPr lang="de-DE" dirty="0" smtClean="0"/>
              <a:t>Was wird gespielt?</a:t>
            </a:r>
            <a:endParaRPr lang="de-DE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786754"/>
              </p:ext>
            </p:extLst>
          </p:nvPr>
        </p:nvGraphicFramePr>
        <p:xfrm>
          <a:off x="2846387" y="1352849"/>
          <a:ext cx="8488363" cy="4162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12</a:t>
            </a:fld>
            <a:endParaRPr lang="de-DE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/>
              <a:t>16.06.2014</a:t>
            </a:r>
          </a:p>
        </p:txBody>
      </p:sp>
      <p:graphicFrame>
        <p:nvGraphicFramePr>
          <p:cNvPr id="9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467624"/>
              </p:ext>
            </p:extLst>
          </p:nvPr>
        </p:nvGraphicFramePr>
        <p:xfrm>
          <a:off x="179512" y="260646"/>
          <a:ext cx="1966788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Überblick Geschäftsmodelle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de-DE" b="1" dirty="0" err="1" smtClean="0">
                          <a:solidFill>
                            <a:schemeClr val="bg1"/>
                          </a:solidFill>
                        </a:rPr>
                        <a:t>Social</a:t>
                      </a: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 Games?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Marktanteile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550" y="5515275"/>
            <a:ext cx="512476" cy="47831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872" y="5493686"/>
            <a:ext cx="512476" cy="47831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515" y="5515275"/>
            <a:ext cx="507063" cy="47831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193" y="5515275"/>
            <a:ext cx="507063" cy="47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6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41172" y="127001"/>
            <a:ext cx="9575800" cy="812800"/>
          </a:xfrm>
        </p:spPr>
        <p:txBody>
          <a:bodyPr/>
          <a:lstStyle/>
          <a:p>
            <a:pPr algn="ctr"/>
            <a:r>
              <a:rPr lang="de-DE" dirty="0" smtClean="0"/>
              <a:t>Was wird gespielt?</a:t>
            </a:r>
            <a:endParaRPr lang="de-DE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820428"/>
              </p:ext>
            </p:extLst>
          </p:nvPr>
        </p:nvGraphicFramePr>
        <p:xfrm>
          <a:off x="2808287" y="1352550"/>
          <a:ext cx="8488363" cy="4162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13</a:t>
            </a:fld>
            <a:endParaRPr lang="de-DE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/>
              <a:t>16.06.2014</a:t>
            </a:r>
          </a:p>
        </p:txBody>
      </p:sp>
      <p:graphicFrame>
        <p:nvGraphicFramePr>
          <p:cNvPr id="9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6996672"/>
              </p:ext>
            </p:extLst>
          </p:nvPr>
        </p:nvGraphicFramePr>
        <p:xfrm>
          <a:off x="179512" y="260646"/>
          <a:ext cx="1966788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Überblick Geschäftsmodelle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de-DE" b="1" dirty="0" err="1" smtClean="0">
                          <a:solidFill>
                            <a:schemeClr val="bg1"/>
                          </a:solidFill>
                        </a:rPr>
                        <a:t>Social</a:t>
                      </a: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 Games?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Marktanteile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550" y="5515275"/>
            <a:ext cx="512476" cy="47831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872" y="5493686"/>
            <a:ext cx="512476" cy="47831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515" y="5515275"/>
            <a:ext cx="507063" cy="47831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193" y="5515275"/>
            <a:ext cx="507063" cy="47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9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41172" y="127001"/>
            <a:ext cx="9575800" cy="812800"/>
          </a:xfrm>
        </p:spPr>
        <p:txBody>
          <a:bodyPr/>
          <a:lstStyle/>
          <a:p>
            <a:pPr algn="ctr"/>
            <a:r>
              <a:rPr lang="de-DE" dirty="0" smtClean="0"/>
              <a:t>Wer spielt?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14</a:t>
            </a:fld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/>
              <a:t>16.06.2014</a:t>
            </a:r>
          </a:p>
        </p:txBody>
      </p:sp>
      <p:graphicFrame>
        <p:nvGraphicFramePr>
          <p:cNvPr id="9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616665"/>
              </p:ext>
            </p:extLst>
          </p:nvPr>
        </p:nvGraphicFramePr>
        <p:xfrm>
          <a:off x="179512" y="260646"/>
          <a:ext cx="1966788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Überblick Geschäftsmodelle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de-DE" b="1" dirty="0" err="1" smtClean="0">
                          <a:solidFill>
                            <a:schemeClr val="bg1"/>
                          </a:solidFill>
                        </a:rPr>
                        <a:t>Social</a:t>
                      </a: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 Games?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Marktanteile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Inhaltsplatzhalt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646253"/>
              </p:ext>
            </p:extLst>
          </p:nvPr>
        </p:nvGraphicFramePr>
        <p:xfrm>
          <a:off x="2341172" y="1104900"/>
          <a:ext cx="9575800" cy="460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38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41172" y="127001"/>
            <a:ext cx="9575800" cy="812800"/>
          </a:xfrm>
        </p:spPr>
        <p:txBody>
          <a:bodyPr/>
          <a:lstStyle/>
          <a:p>
            <a:pPr algn="ctr"/>
            <a:r>
              <a:rPr lang="de-DE" dirty="0" smtClean="0"/>
              <a:t>Wie viel wird mit </a:t>
            </a:r>
            <a:r>
              <a:rPr lang="de-DE" dirty="0" err="1" smtClean="0"/>
              <a:t>Social</a:t>
            </a:r>
            <a:r>
              <a:rPr lang="de-DE" dirty="0" smtClean="0"/>
              <a:t> Games verdient?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15</a:t>
            </a:fld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/>
              <a:t>16.06.2014</a:t>
            </a:r>
          </a:p>
        </p:txBody>
      </p:sp>
      <p:graphicFrame>
        <p:nvGraphicFramePr>
          <p:cNvPr id="9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616665"/>
              </p:ext>
            </p:extLst>
          </p:nvPr>
        </p:nvGraphicFramePr>
        <p:xfrm>
          <a:off x="179512" y="260646"/>
          <a:ext cx="1966788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Überblick Geschäftsmodelle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de-DE" b="1" dirty="0" err="1" smtClean="0">
                          <a:solidFill>
                            <a:schemeClr val="bg1"/>
                          </a:solidFill>
                        </a:rPr>
                        <a:t>Social</a:t>
                      </a: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 Games?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Marktanteile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562259"/>
              </p:ext>
            </p:extLst>
          </p:nvPr>
        </p:nvGraphicFramePr>
        <p:xfrm>
          <a:off x="2146300" y="1295400"/>
          <a:ext cx="9575800" cy="4881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777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51075" y="127001"/>
            <a:ext cx="9575800" cy="812800"/>
          </a:xfrm>
        </p:spPr>
        <p:txBody>
          <a:bodyPr/>
          <a:lstStyle/>
          <a:p>
            <a:pPr algn="ctr"/>
            <a:r>
              <a:rPr lang="de-DE" dirty="0" smtClean="0"/>
              <a:t>Zukunftsprognose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16</a:t>
            </a:fld>
            <a:endParaRPr lang="de-DE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/>
              <a:t>16.06.2014</a:t>
            </a:r>
          </a:p>
        </p:txBody>
      </p:sp>
      <p:graphicFrame>
        <p:nvGraphicFramePr>
          <p:cNvPr id="9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1845564"/>
              </p:ext>
            </p:extLst>
          </p:nvPr>
        </p:nvGraphicFramePr>
        <p:xfrm>
          <a:off x="179512" y="260646"/>
          <a:ext cx="1966788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Überblick Geschäftsmodelle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de-DE" b="1" dirty="0" err="1" smtClean="0">
                          <a:solidFill>
                            <a:schemeClr val="bg1"/>
                          </a:solidFill>
                        </a:rPr>
                        <a:t>Social</a:t>
                      </a: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 Games?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Marktanteile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12" name="Inhaltsplatzhalt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075" y="939801"/>
            <a:ext cx="6801799" cy="4839375"/>
          </a:xfrm>
        </p:spPr>
      </p:pic>
    </p:spTree>
    <p:extLst>
      <p:ext uri="{BB962C8B-B14F-4D97-AF65-F5344CB8AC3E}">
        <p14:creationId xmlns:p14="http://schemas.microsoft.com/office/powerpoint/2010/main" val="392499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51075" y="127001"/>
            <a:ext cx="9575800" cy="812800"/>
          </a:xfrm>
        </p:spPr>
        <p:txBody>
          <a:bodyPr/>
          <a:lstStyle/>
          <a:p>
            <a:pPr algn="ctr"/>
            <a:r>
              <a:rPr lang="de-DE" dirty="0" smtClean="0"/>
              <a:t>Auswirkungen auf die Spielebranche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17</a:t>
            </a:fld>
            <a:endParaRPr lang="de-DE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/>
              <a:t>16.06.2014</a:t>
            </a:r>
          </a:p>
        </p:txBody>
      </p:sp>
      <p:graphicFrame>
        <p:nvGraphicFramePr>
          <p:cNvPr id="9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5395529"/>
              </p:ext>
            </p:extLst>
          </p:nvPr>
        </p:nvGraphicFramePr>
        <p:xfrm>
          <a:off x="179512" y="260646"/>
          <a:ext cx="1966788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Überblick Geschäftsmodelle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de-DE" b="1" dirty="0" err="1" smtClean="0">
                          <a:solidFill>
                            <a:schemeClr val="bg1"/>
                          </a:solidFill>
                        </a:rPr>
                        <a:t>Social</a:t>
                      </a: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 Games?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Marktanteile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27275" y="1038225"/>
            <a:ext cx="9575800" cy="48815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Häufiger Einsatz des Geschäftsmodells Free-2-Play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Möglichkeit für </a:t>
            </a:r>
            <a:r>
              <a:rPr lang="de-DE" dirty="0" err="1" smtClean="0"/>
              <a:t>Ingame</a:t>
            </a:r>
            <a:r>
              <a:rPr lang="de-DE" dirty="0" smtClean="0"/>
              <a:t>-Käufe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Einbindung in soziale Plattformen wie Facebook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54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27275" y="939801"/>
            <a:ext cx="9575800" cy="48815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http://www.statista.com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http</a:t>
            </a:r>
            <a:r>
              <a:rPr lang="de-DE" sz="2000" dirty="0"/>
              <a:t>://</a:t>
            </a:r>
            <a:r>
              <a:rPr lang="de-DE" sz="2000" dirty="0" smtClean="0"/>
              <a:t>www.insidesocialgames.com/category/appdata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http://www.appdata.com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http://socialtimes.com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http</a:t>
            </a:r>
            <a:r>
              <a:rPr lang="de-DE" sz="2000" dirty="0"/>
              <a:t>://</a:t>
            </a:r>
            <a:r>
              <a:rPr lang="de-DE" sz="2000" dirty="0" smtClean="0"/>
              <a:t>whats-up-in.berlinvalley.com/zynga-gruender-mark-pincus-musste-gehen-weil-social-games-schund-sind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http</a:t>
            </a:r>
            <a:r>
              <a:rPr lang="de-DE" sz="2000" dirty="0"/>
              <a:t>://</a:t>
            </a:r>
            <a:r>
              <a:rPr lang="de-DE" sz="2000" dirty="0" smtClean="0"/>
              <a:t>blog.games-career.com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http</a:t>
            </a:r>
            <a:r>
              <a:rPr lang="de-DE" sz="2000" dirty="0"/>
              <a:t>://</a:t>
            </a:r>
            <a:r>
              <a:rPr lang="de-DE" sz="2000" dirty="0" smtClean="0"/>
              <a:t>www.ssoar.info/ssoar/bitstream/handle/document/28274/B7_2012_Kinder.pdf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http://www.ign.com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http</a:t>
            </a:r>
            <a:r>
              <a:rPr lang="de-DE" sz="2000" dirty="0"/>
              <a:t>://</a:t>
            </a:r>
            <a:r>
              <a:rPr lang="de-DE" sz="2000" dirty="0" smtClean="0"/>
              <a:t>www.digitalbuzzblog.com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http://www.finanzen.net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http://www.taz.de</a:t>
            </a:r>
            <a:endParaRPr lang="de-DE" sz="2000" dirty="0"/>
          </a:p>
          <a:p>
            <a:endParaRPr lang="de-DE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18</a:t>
            </a:fld>
            <a:endParaRPr lang="de-DE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/>
              <a:t>16.06.2014</a:t>
            </a:r>
          </a:p>
        </p:txBody>
      </p:sp>
      <p:graphicFrame>
        <p:nvGraphicFramePr>
          <p:cNvPr id="9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7277554"/>
              </p:ext>
            </p:extLst>
          </p:nvPr>
        </p:nvGraphicFramePr>
        <p:xfrm>
          <a:off x="179512" y="260646"/>
          <a:ext cx="1966788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Überblick Geschäftsmodelle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de-DE" b="1" dirty="0" err="1" smtClean="0">
                          <a:solidFill>
                            <a:schemeClr val="bg1"/>
                          </a:solidFill>
                        </a:rPr>
                        <a:t>Social</a:t>
                      </a: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 Games?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Marktanteile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43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7650" y="127000"/>
            <a:ext cx="11474450" cy="55118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These 1: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Social</a:t>
            </a:r>
            <a:r>
              <a:rPr lang="de-DE" dirty="0" smtClean="0"/>
              <a:t> Games sind aufgrund des „Zwangs“ zur sozialen Interaktion erfolgreich.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19</a:t>
            </a:fld>
            <a:endParaRPr lang="de-DE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/>
              <a:t>16.06.2014</a:t>
            </a:r>
          </a:p>
        </p:txBody>
      </p:sp>
    </p:spTree>
    <p:extLst>
      <p:ext uri="{BB962C8B-B14F-4D97-AF65-F5344CB8AC3E}">
        <p14:creationId xmlns:p14="http://schemas.microsoft.com/office/powerpoint/2010/main" val="40155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/>
              <a:t>16.06.2014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978900" y="6356350"/>
            <a:ext cx="27432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2</a:t>
            </a:fld>
            <a:endParaRPr lang="de-DE" dirty="0"/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1528292" y="1506828"/>
            <a:ext cx="9238445" cy="423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14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189331"/>
              </p:ext>
            </p:extLst>
          </p:nvPr>
        </p:nvGraphicFramePr>
        <p:xfrm>
          <a:off x="179512" y="260646"/>
          <a:ext cx="1966788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Überblick Geschäftsmodelle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de-DE" b="1" dirty="0" err="1" smtClean="0">
                          <a:solidFill>
                            <a:schemeClr val="bg1"/>
                          </a:solidFill>
                        </a:rPr>
                        <a:t>Social</a:t>
                      </a: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 Games?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Marktanteile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2146300" y="127001"/>
            <a:ext cx="9575800" cy="812800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6250" y="6349998"/>
            <a:ext cx="2755900" cy="365125"/>
          </a:xfrm>
        </p:spPr>
        <p:txBody>
          <a:bodyPr/>
          <a:lstStyle/>
          <a:p>
            <a:r>
              <a:rPr lang="de-DE" dirty="0" smtClean="0"/>
              <a:t>Michael Lohr IN2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269" y="2311469"/>
            <a:ext cx="4032704" cy="1725997"/>
          </a:xfrm>
          <a:prstGeom prst="rect">
            <a:avLst/>
          </a:prstGeom>
        </p:spPr>
      </p:pic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1232" y="1313646"/>
            <a:ext cx="883123" cy="8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824" y="1667541"/>
            <a:ext cx="892220" cy="89222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95" y="2752709"/>
            <a:ext cx="927129" cy="44811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09" y="4842106"/>
            <a:ext cx="2571660" cy="63251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58" y="4664136"/>
            <a:ext cx="1355590" cy="98845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470" y="1146389"/>
            <a:ext cx="550861" cy="830444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507" y="1552174"/>
            <a:ext cx="794406" cy="84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7650" y="127000"/>
            <a:ext cx="11474450" cy="55118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These 2: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Die Geschäftsmodelle von Spielen wie </a:t>
            </a:r>
            <a:r>
              <a:rPr lang="de-DE" dirty="0" err="1" smtClean="0"/>
              <a:t>Farmville</a:t>
            </a:r>
            <a:r>
              <a:rPr lang="de-DE" dirty="0" smtClean="0"/>
              <a:t> oder Candy </a:t>
            </a:r>
            <a:r>
              <a:rPr lang="de-DE" dirty="0" err="1" smtClean="0"/>
              <a:t>Crush</a:t>
            </a:r>
            <a:r>
              <a:rPr lang="de-DE" dirty="0" smtClean="0"/>
              <a:t> Saga sind moralisch nahe von Klingelton </a:t>
            </a:r>
            <a:r>
              <a:rPr lang="de-DE" dirty="0" err="1" smtClean="0"/>
              <a:t>Abzock</a:t>
            </a:r>
            <a:r>
              <a:rPr lang="de-DE" dirty="0" smtClean="0"/>
              <a:t>-Abos </a:t>
            </a:r>
            <a:r>
              <a:rPr lang="de-DE" dirty="0" err="1" smtClean="0"/>
              <a:t>einzordnen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20</a:t>
            </a:fld>
            <a:endParaRPr lang="de-DE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/>
              <a:t>16.06.2014</a:t>
            </a:r>
          </a:p>
        </p:txBody>
      </p:sp>
    </p:spTree>
    <p:extLst>
      <p:ext uri="{BB962C8B-B14F-4D97-AF65-F5344CB8AC3E}">
        <p14:creationId xmlns:p14="http://schemas.microsoft.com/office/powerpoint/2010/main" val="321617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7650" y="127000"/>
            <a:ext cx="11474450" cy="55118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These 3: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Das Modell Free-2-Play funktioniert nach dem Prinzip „der erste Schuss ist immer gratis“.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21</a:t>
            </a:fld>
            <a:endParaRPr lang="de-DE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/>
              <a:t>16.06.2014</a:t>
            </a:r>
          </a:p>
        </p:txBody>
      </p:sp>
    </p:spTree>
    <p:extLst>
      <p:ext uri="{BB962C8B-B14F-4D97-AF65-F5344CB8AC3E}">
        <p14:creationId xmlns:p14="http://schemas.microsoft.com/office/powerpoint/2010/main" val="25572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/>
              <a:t>16.06.2014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978900" y="6356350"/>
            <a:ext cx="27432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3</a:t>
            </a:fld>
            <a:endParaRPr lang="de-DE" dirty="0"/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1528292" y="1506828"/>
            <a:ext cx="9238445" cy="423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14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2266677"/>
              </p:ext>
            </p:extLst>
          </p:nvPr>
        </p:nvGraphicFramePr>
        <p:xfrm>
          <a:off x="179512" y="260646"/>
          <a:ext cx="1966788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Überblick Geschäftsmodelle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de-DE" b="1" dirty="0" err="1" smtClean="0">
                          <a:solidFill>
                            <a:schemeClr val="bg1"/>
                          </a:solidFill>
                        </a:rPr>
                        <a:t>Social</a:t>
                      </a: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 Games?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Marktanteile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2339483" y="177158"/>
            <a:ext cx="9575800" cy="8128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Ursprung &amp; Entwicklung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6250" y="6349998"/>
            <a:ext cx="2755900" cy="365125"/>
          </a:xfrm>
        </p:spPr>
        <p:txBody>
          <a:bodyPr/>
          <a:lstStyle/>
          <a:p>
            <a:r>
              <a:rPr lang="de-DE" dirty="0" smtClean="0"/>
              <a:t>Michael Lohr IN2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339483" y="1162248"/>
            <a:ext cx="9575800" cy="48815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Facebook </a:t>
            </a:r>
            <a:r>
              <a:rPr lang="de-DE" dirty="0" smtClean="0"/>
              <a:t>öffnete 2007 </a:t>
            </a:r>
            <a:r>
              <a:rPr lang="de-DE" dirty="0"/>
              <a:t>seine </a:t>
            </a:r>
            <a:r>
              <a:rPr lang="de-DE" dirty="0" smtClean="0"/>
              <a:t>Schnittstelle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Anfangs überwiegend Browserspiele</a:t>
            </a:r>
          </a:p>
          <a:p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M</a:t>
            </a:r>
            <a:r>
              <a:rPr lang="de-DE" dirty="0" smtClean="0"/>
              <a:t>ittlerweile vermehrt auf mobilen Geräten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15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/>
              <a:t>16.06.2014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978900" y="6356350"/>
            <a:ext cx="27432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4</a:t>
            </a:fld>
            <a:endParaRPr lang="de-DE" dirty="0"/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1528292" y="1506828"/>
            <a:ext cx="9238445" cy="423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14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48042"/>
              </p:ext>
            </p:extLst>
          </p:nvPr>
        </p:nvGraphicFramePr>
        <p:xfrm>
          <a:off x="179512" y="260646"/>
          <a:ext cx="1966788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Überblick Geschäftsmodelle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de-DE" b="1" dirty="0" err="1" smtClean="0">
                          <a:solidFill>
                            <a:schemeClr val="bg1"/>
                          </a:solidFill>
                        </a:rPr>
                        <a:t>Social</a:t>
                      </a: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 Games?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Marktanteile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2339483" y="177158"/>
            <a:ext cx="9575800" cy="8128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Geschäftsmodelle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6250" y="6349998"/>
            <a:ext cx="2755900" cy="365125"/>
          </a:xfrm>
        </p:spPr>
        <p:txBody>
          <a:bodyPr/>
          <a:lstStyle/>
          <a:p>
            <a:r>
              <a:rPr lang="de-DE" dirty="0" smtClean="0"/>
              <a:t>Michael Lohr IN2</a:t>
            </a:r>
            <a:endParaRPr lang="de-DE" dirty="0"/>
          </a:p>
        </p:txBody>
      </p:sp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030642"/>
              </p:ext>
            </p:extLst>
          </p:nvPr>
        </p:nvGraphicFramePr>
        <p:xfrm>
          <a:off x="2339484" y="1983079"/>
          <a:ext cx="9575799" cy="2480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933"/>
                <a:gridCol w="3191933"/>
                <a:gridCol w="3191933"/>
              </a:tblGrid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Kommerzielle</a:t>
                      </a:r>
                      <a:r>
                        <a:rPr lang="de-DE" baseline="0" dirty="0" smtClean="0"/>
                        <a:t> Spiele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Indirekt kommerzielle Spiele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nichtkommerzielle Spiele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3211">
                <a:tc>
                  <a:txBody>
                    <a:bodyPr/>
                    <a:lstStyle/>
                    <a:p>
                      <a:r>
                        <a:rPr lang="de-DE" dirty="0" smtClean="0"/>
                        <a:t>- Fast ausschließlich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Free-2-play</a:t>
                      </a:r>
                    </a:p>
                    <a:p>
                      <a:endParaRPr lang="de-D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endParaRPr lang="de-D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- Umsatz durch </a:t>
                      </a:r>
                      <a:r>
                        <a:rPr lang="de-DE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Ingame</a:t>
                      </a:r>
                      <a:r>
                        <a:rPr lang="de-DE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 Währung </a:t>
                      </a:r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und/oder Werbung</a:t>
                      </a:r>
                    </a:p>
                    <a:p>
                      <a:endParaRPr lang="de-D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de-DE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Aufmerksamkeit der User für Produkte und Marken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Kunden gewinnen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de-DE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Keine</a:t>
                      </a:r>
                      <a:r>
                        <a:rPr lang="de-DE" baseline="0" dirty="0" smtClean="0"/>
                        <a:t> Absicht auf monetäre Einnahmen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Auf Probleme und Missstände hinweisen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2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/>
              <a:t>16.06.2014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978900" y="6356350"/>
            <a:ext cx="27432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5</a:t>
            </a:fld>
            <a:endParaRPr lang="de-DE" dirty="0"/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1752863" y="1517166"/>
            <a:ext cx="9238445" cy="423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14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9159437"/>
              </p:ext>
            </p:extLst>
          </p:nvPr>
        </p:nvGraphicFramePr>
        <p:xfrm>
          <a:off x="179512" y="260646"/>
          <a:ext cx="1966788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Überblick Geschäftsmodelle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de-DE" b="1" dirty="0" err="1" smtClean="0">
                          <a:solidFill>
                            <a:schemeClr val="bg1"/>
                          </a:solidFill>
                        </a:rPr>
                        <a:t>Social</a:t>
                      </a: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 Games?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Marktanteile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2339483" y="177158"/>
            <a:ext cx="9575800" cy="8128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Schritte der </a:t>
            </a:r>
            <a:r>
              <a:rPr lang="de-DE" dirty="0" err="1" smtClean="0"/>
              <a:t>Monetarisierung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6250" y="6349998"/>
            <a:ext cx="2755900" cy="365125"/>
          </a:xfrm>
        </p:spPr>
        <p:txBody>
          <a:bodyPr/>
          <a:lstStyle/>
          <a:p>
            <a:r>
              <a:rPr lang="de-DE" dirty="0" smtClean="0"/>
              <a:t>Michael Lohr IN2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178035" y="3112276"/>
            <a:ext cx="6376149" cy="265317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de-DE" dirty="0" smtClean="0"/>
              <a:t>Normaler Spieler wird zahlender Kunde</a:t>
            </a:r>
          </a:p>
          <a:p>
            <a:pPr marL="514350" indent="-514350">
              <a:buAutoNum type="arabicPeriod"/>
            </a:pPr>
            <a:endParaRPr lang="de-DE" dirty="0"/>
          </a:p>
          <a:p>
            <a:pPr marL="514350" indent="-514350">
              <a:buAutoNum type="arabicPeriod"/>
            </a:pPr>
            <a:r>
              <a:rPr lang="de-DE" dirty="0" smtClean="0"/>
              <a:t>Kunde zu mehr Käufen bewegen</a:t>
            </a:r>
          </a:p>
          <a:p>
            <a:pPr marL="514350" indent="-514350">
              <a:buAutoNum type="arabicPeriod"/>
            </a:pPr>
            <a:endParaRPr lang="de-DE" dirty="0"/>
          </a:p>
          <a:p>
            <a:pPr marL="514350" indent="-514350">
              <a:buAutoNum type="arabicPeriod"/>
            </a:pPr>
            <a:r>
              <a:rPr lang="de-DE" dirty="0" smtClean="0"/>
              <a:t>Kunden aktiv halten</a:t>
            </a:r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4198630" y="1528907"/>
            <a:ext cx="1433384" cy="120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>
            <a:off x="6124951" y="1502790"/>
            <a:ext cx="1433384" cy="120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8077780" y="1506828"/>
            <a:ext cx="1433384" cy="120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6145545" y="1840624"/>
            <a:ext cx="1326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2. </a:t>
            </a:r>
            <a:r>
              <a:rPr lang="de-DE" sz="2800" dirty="0" err="1" smtClean="0"/>
              <a:t>Grow</a:t>
            </a:r>
            <a:endParaRPr lang="de-DE" sz="2800" dirty="0"/>
          </a:p>
        </p:txBody>
      </p:sp>
      <p:sp>
        <p:nvSpPr>
          <p:cNvPr id="18" name="Textfeld 17"/>
          <p:cNvSpPr txBox="1"/>
          <p:nvPr/>
        </p:nvSpPr>
        <p:spPr>
          <a:xfrm>
            <a:off x="8098375" y="1832926"/>
            <a:ext cx="1412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3. Keep</a:t>
            </a:r>
            <a:endParaRPr lang="de-DE" sz="2800" dirty="0"/>
          </a:p>
        </p:txBody>
      </p:sp>
      <p:sp>
        <p:nvSpPr>
          <p:cNvPr id="19" name="Textfeld 18"/>
          <p:cNvSpPr txBox="1"/>
          <p:nvPr/>
        </p:nvSpPr>
        <p:spPr>
          <a:xfrm>
            <a:off x="4178035" y="1868659"/>
            <a:ext cx="1474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1. Hook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78241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12" grpId="0" animBg="1"/>
      <p:bldP spid="13" grpId="0" animBg="1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/>
              <a:t>16.06.2014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978900" y="6356350"/>
            <a:ext cx="27432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6</a:t>
            </a:fld>
            <a:endParaRPr lang="de-DE" dirty="0"/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1752863" y="1517166"/>
            <a:ext cx="9238445" cy="423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14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9159437"/>
              </p:ext>
            </p:extLst>
          </p:nvPr>
        </p:nvGraphicFramePr>
        <p:xfrm>
          <a:off x="179512" y="260646"/>
          <a:ext cx="1966788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Überblick Geschäftsmodelle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de-DE" b="1" dirty="0" err="1" smtClean="0">
                          <a:solidFill>
                            <a:schemeClr val="bg1"/>
                          </a:solidFill>
                        </a:rPr>
                        <a:t>Social</a:t>
                      </a: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 Games?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Marktanteile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2339483" y="177158"/>
            <a:ext cx="9575800" cy="8128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Methoden der </a:t>
            </a:r>
            <a:r>
              <a:rPr lang="de-DE" dirty="0" err="1" smtClean="0"/>
              <a:t>Monetarisierung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6250" y="6349998"/>
            <a:ext cx="2755900" cy="365125"/>
          </a:xfrm>
        </p:spPr>
        <p:txBody>
          <a:bodyPr/>
          <a:lstStyle/>
          <a:p>
            <a:r>
              <a:rPr lang="de-DE" dirty="0" smtClean="0"/>
              <a:t>Michael Lohr IN2</a:t>
            </a:r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367036"/>
              </p:ext>
            </p:extLst>
          </p:nvPr>
        </p:nvGraphicFramePr>
        <p:xfrm>
          <a:off x="2936875" y="1242935"/>
          <a:ext cx="8128000" cy="4833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129420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506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 smtClean="0"/>
                        <a:t>Farmcash</a:t>
                      </a:r>
                      <a:r>
                        <a:rPr lang="de-DE" dirty="0" smtClean="0"/>
                        <a:t> und Münzen als Währung</a:t>
                      </a:r>
                      <a:endParaRPr lang="de-DE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DE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Wartezeiten verkürzen, hilfreiche Gadgets verwenden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Pakete von 1,50 € bis 80,- 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Goldbarren als Währung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Leben auffüllen, Aufgaben überspringen, Extras verwenden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Pakete von 0,80 € bis 57,78 €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787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de-DE" dirty="0" smtClean="0"/>
                        <a:t>Werbung für andere </a:t>
                      </a:r>
                      <a:r>
                        <a:rPr lang="de-DE" dirty="0" err="1" smtClean="0"/>
                        <a:t>Zynga</a:t>
                      </a:r>
                      <a:r>
                        <a:rPr lang="de-DE" dirty="0" smtClean="0"/>
                        <a:t>-Spiele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de-DE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de-DE" dirty="0" smtClean="0"/>
                        <a:t>Angebote von Werbepartnern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Werbung</a:t>
                      </a:r>
                      <a:r>
                        <a:rPr lang="de-DE" baseline="0" dirty="0" smtClean="0"/>
                        <a:t> für andere King-Spiele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1" name="Grafik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1395334"/>
            <a:ext cx="2943225" cy="723900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150" y="1311593"/>
            <a:ext cx="1562100" cy="113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/>
              <a:t>16.06.2014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978900" y="6356350"/>
            <a:ext cx="27432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7</a:t>
            </a:fld>
            <a:endParaRPr lang="de-DE" dirty="0"/>
          </a:p>
        </p:txBody>
      </p:sp>
      <p:graphicFrame>
        <p:nvGraphicFramePr>
          <p:cNvPr id="14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8935327"/>
              </p:ext>
            </p:extLst>
          </p:nvPr>
        </p:nvGraphicFramePr>
        <p:xfrm>
          <a:off x="179512" y="260646"/>
          <a:ext cx="1966788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Überblick Geschäftsmodelle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err="1" smtClean="0">
                          <a:solidFill>
                            <a:schemeClr val="bg1"/>
                          </a:solidFill>
                        </a:rPr>
                        <a:t>Farmville</a:t>
                      </a:r>
                      <a:endParaRPr lang="de-DE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de-DE" b="1" dirty="0" err="1" smtClean="0">
                          <a:solidFill>
                            <a:schemeClr val="bg1"/>
                          </a:solidFill>
                        </a:rPr>
                        <a:t>Social</a:t>
                      </a: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 Games?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Marktanteile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6250" y="6349998"/>
            <a:ext cx="2755900" cy="365125"/>
          </a:xfrm>
        </p:spPr>
        <p:txBody>
          <a:bodyPr/>
          <a:lstStyle/>
          <a:p>
            <a:r>
              <a:rPr lang="de-DE" dirty="0" smtClean="0"/>
              <a:t>Michael Lohr IN2</a:t>
            </a:r>
            <a:endParaRPr lang="de-DE" dirty="0"/>
          </a:p>
        </p:txBody>
      </p:sp>
      <p:pic>
        <p:nvPicPr>
          <p:cNvPr id="3" name="Grafik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090" y="3238919"/>
            <a:ext cx="5276579" cy="2001461"/>
          </a:xfrm>
          <a:prstGeom prst="rect">
            <a:avLst/>
          </a:prstGeom>
        </p:spPr>
      </p:pic>
      <p:pic>
        <p:nvPicPr>
          <p:cNvPr id="4" name="Grafik 3">
            <a:hlinkClick r:id="rId2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731" y="989958"/>
            <a:ext cx="4537299" cy="111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/>
              <a:t>16.06.2014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978900" y="6356350"/>
            <a:ext cx="27432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8</a:t>
            </a:fld>
            <a:endParaRPr lang="de-DE" dirty="0"/>
          </a:p>
        </p:txBody>
      </p:sp>
      <p:graphicFrame>
        <p:nvGraphicFramePr>
          <p:cNvPr id="14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820019"/>
              </p:ext>
            </p:extLst>
          </p:nvPr>
        </p:nvGraphicFramePr>
        <p:xfrm>
          <a:off x="179512" y="260646"/>
          <a:ext cx="1966788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Überblick Geschäftsmodelle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Candy</a:t>
                      </a:r>
                      <a:r>
                        <a:rPr lang="de-DE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="1" baseline="0" dirty="0" err="1" smtClean="0">
                          <a:solidFill>
                            <a:schemeClr val="bg1"/>
                          </a:solidFill>
                        </a:rPr>
                        <a:t>Crush</a:t>
                      </a:r>
                      <a:r>
                        <a:rPr lang="de-DE" b="1" baseline="0" dirty="0" smtClean="0">
                          <a:solidFill>
                            <a:schemeClr val="bg1"/>
                          </a:solidFill>
                        </a:rPr>
                        <a:t> Saga</a:t>
                      </a:r>
                      <a:endParaRPr lang="de-DE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de-DE" b="1" dirty="0" err="1" smtClean="0">
                          <a:solidFill>
                            <a:schemeClr val="bg1"/>
                          </a:solidFill>
                        </a:rPr>
                        <a:t>Social</a:t>
                      </a: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 Games?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Marktanteile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6250" y="6349998"/>
            <a:ext cx="2755900" cy="365125"/>
          </a:xfrm>
        </p:spPr>
        <p:txBody>
          <a:bodyPr/>
          <a:lstStyle/>
          <a:p>
            <a:r>
              <a:rPr lang="de-DE" dirty="0" smtClean="0"/>
              <a:t>Michael Lohr IN2</a:t>
            </a:r>
            <a:endParaRPr lang="de-DE" dirty="0"/>
          </a:p>
        </p:txBody>
      </p:sp>
      <p:pic>
        <p:nvPicPr>
          <p:cNvPr id="2" name="Grafik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1381125"/>
            <a:ext cx="4597400" cy="33522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619625" y="4984523"/>
            <a:ext cx="4888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www.youtube.com/watch?v=2GXYcaUjCSE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32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11191" y="198283"/>
            <a:ext cx="9575800" cy="8128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"</a:t>
            </a:r>
            <a:r>
              <a:rPr lang="de-DE" dirty="0" err="1"/>
              <a:t>Social</a:t>
            </a:r>
            <a:r>
              <a:rPr lang="de-DE" dirty="0"/>
              <a:t>" </a:t>
            </a:r>
            <a:r>
              <a:rPr lang="de-DE" dirty="0" smtClean="0"/>
              <a:t>Games?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11191" y="1242934"/>
            <a:ext cx="9575800" cy="4881563"/>
          </a:xfrm>
        </p:spPr>
        <p:txBody>
          <a:bodyPr>
            <a:normAutofit/>
          </a:bodyPr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9</a:t>
            </a:fld>
            <a:endParaRPr lang="de-DE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/>
              <a:t>16.06.2014</a:t>
            </a:r>
          </a:p>
        </p:txBody>
      </p:sp>
      <p:graphicFrame>
        <p:nvGraphicFramePr>
          <p:cNvPr id="9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914103"/>
              </p:ext>
            </p:extLst>
          </p:nvPr>
        </p:nvGraphicFramePr>
        <p:xfrm>
          <a:off x="179512" y="260646"/>
          <a:ext cx="1966788" cy="59046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Überblick Geschäftsmodelle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de-DE" b="1" dirty="0" err="1" smtClean="0">
                          <a:solidFill>
                            <a:schemeClr val="bg1"/>
                          </a:solidFill>
                        </a:rPr>
                        <a:t>Social</a:t>
                      </a: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" Games?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Marktanteile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Quellen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652644"/>
              </p:ext>
            </p:extLst>
          </p:nvPr>
        </p:nvGraphicFramePr>
        <p:xfrm>
          <a:off x="2936875" y="1242935"/>
          <a:ext cx="8128000" cy="3670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12716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9326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Kostenlose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Geschenke für</a:t>
                      </a:r>
                      <a:r>
                        <a:rPr lang="de-DE" baseline="0" dirty="0" smtClean="0"/>
                        <a:t> Freunde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Bitte um Gegenstand X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Interaktionen auch außerhalb der FB-Freundesliste möglich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Kostenlose</a:t>
                      </a:r>
                      <a:r>
                        <a:rPr lang="de-DE" baseline="0" dirty="0" smtClean="0"/>
                        <a:t> Leben für Freunde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Hilf X das nächste Kapitel freizuschalten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Motivation durch </a:t>
                      </a:r>
                      <a:r>
                        <a:rPr lang="de-DE" baseline="0" dirty="0" err="1" smtClean="0"/>
                        <a:t>Highscores</a:t>
                      </a:r>
                      <a:r>
                        <a:rPr lang="de-DE" baseline="0" dirty="0" smtClean="0"/>
                        <a:t> der Freunde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1395334"/>
            <a:ext cx="2943225" cy="7239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150" y="1311593"/>
            <a:ext cx="1562100" cy="113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5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665</Words>
  <Application>Microsoft Office PowerPoint</Application>
  <PresentationFormat>Breitbild</PresentationFormat>
  <Paragraphs>327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Larissa</vt:lpstr>
      <vt:lpstr>Goldgrube Farmville</vt:lpstr>
      <vt:lpstr>PowerPoint-Präsentation</vt:lpstr>
      <vt:lpstr>Ursprung &amp; Entwicklung</vt:lpstr>
      <vt:lpstr>Geschäftsmodelle</vt:lpstr>
      <vt:lpstr>Schritte der Monetarisierung</vt:lpstr>
      <vt:lpstr>Methoden der Monetarisierung</vt:lpstr>
      <vt:lpstr>PowerPoint-Präsentation</vt:lpstr>
      <vt:lpstr>PowerPoint-Präsentation</vt:lpstr>
      <vt:lpstr>"Social" Games?</vt:lpstr>
      <vt:lpstr>Zweck der social-Features</vt:lpstr>
      <vt:lpstr>Wer steckt hinter den Spielen?</vt:lpstr>
      <vt:lpstr>Was wird gespielt?</vt:lpstr>
      <vt:lpstr>Was wird gespielt?</vt:lpstr>
      <vt:lpstr>Wer spielt?</vt:lpstr>
      <vt:lpstr>Wie viel wird mit Social Games verdient?</vt:lpstr>
      <vt:lpstr>Zukunftsprognose</vt:lpstr>
      <vt:lpstr>Auswirkungen auf die Spielebranche</vt:lpstr>
      <vt:lpstr>Quellen</vt:lpstr>
      <vt:lpstr>These 1:   Social Games sind aufgrund des „Zwangs“ zur sozialen Interaktion erfolgreich.  </vt:lpstr>
      <vt:lpstr>These 2:   Die Geschäftsmodelle von Spielen wie Farmville oder Candy Crush Saga sind moralisch nahe von Klingelton Abzock-Abos einzordnen.  </vt:lpstr>
      <vt:lpstr>These 3:   Das Modell Free-2-Play funktioniert nach dem Prinzip „der erste Schuss ist immer gratis“.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Michael</cp:lastModifiedBy>
  <cp:revision>144</cp:revision>
  <dcterms:created xsi:type="dcterms:W3CDTF">2013-04-21T12:51:05Z</dcterms:created>
  <dcterms:modified xsi:type="dcterms:W3CDTF">2014-06-18T13:55:44Z</dcterms:modified>
</cp:coreProperties>
</file>