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72" r:id="rId5"/>
    <p:sldId id="259" r:id="rId6"/>
    <p:sldId id="273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E40AF-E1B0-44C7-9A7D-923E80FF663B}" type="datetimeFigureOut">
              <a:rPr lang="de-DE" smtClean="0"/>
              <a:t>22.04.2013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EC721-356C-480D-A556-60438A36F6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54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EC721-356C-480D-A556-60438A36F66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500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Lohr B12T3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331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Lohr B12T3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0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Lohr B12T3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59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6300" y="127001"/>
            <a:ext cx="9575800" cy="81280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46300" y="1295400"/>
            <a:ext cx="9575800" cy="4881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6300" y="6356349"/>
            <a:ext cx="1739900" cy="365125"/>
          </a:xfrm>
        </p:spPr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56250" y="6349998"/>
            <a:ext cx="2755900" cy="365125"/>
          </a:xfrm>
        </p:spPr>
        <p:txBody>
          <a:bodyPr/>
          <a:lstStyle/>
          <a:p>
            <a:r>
              <a:rPr lang="de-DE" dirty="0" smtClean="0"/>
              <a:t>Michael Lohr B12T3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982200" y="6356349"/>
            <a:ext cx="1739900" cy="365125"/>
          </a:xfrm>
        </p:spPr>
        <p:txBody>
          <a:bodyPr/>
          <a:lstStyle/>
          <a:p>
            <a:fld id="{DFA8969D-30C4-413D-AE84-A4DD00A24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785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Lohr B12T3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022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Lohr B12T3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337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Lohr B12T3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823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Lohr B12T3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648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Lohr B12T3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4526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Lohr B12T3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087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Lohr B12T3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97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06500" y="3206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065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065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4069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Michael Lohr B12T3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9789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8969D-30C4-413D-AE84-A4DD00A24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73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8293" y="246466"/>
            <a:ext cx="7984902" cy="1144320"/>
          </a:xfrm>
        </p:spPr>
        <p:txBody>
          <a:bodyPr>
            <a:normAutofit fontScale="90000"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Fachreferat BOS12 Technik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8293" y="1747481"/>
            <a:ext cx="7984902" cy="1922998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chemeClr val="accent1">
                    <a:lumMod val="75000"/>
                  </a:schemeClr>
                </a:solidFill>
              </a:rPr>
              <a:t>Konzept und Umsetzung einer Windows-Anwendung mit Visual C#.NET</a:t>
            </a:r>
          </a:p>
          <a:p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 smtClean="0">
                <a:solidFill>
                  <a:schemeClr val="accent1">
                    <a:lumMod val="75000"/>
                  </a:schemeClr>
                </a:solidFill>
              </a:rPr>
              <a:t>Beispiel: Ping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</a:rPr>
              <a:t>Pong</a:t>
            </a:r>
            <a:r>
              <a:rPr lang="de-DE" dirty="0" smtClean="0">
                <a:solidFill>
                  <a:schemeClr val="accent1">
                    <a:lumMod val="75000"/>
                  </a:schemeClr>
                </a:solidFill>
              </a:rPr>
              <a:t> Spiel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21.04.2013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Lohr B12T3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1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744" y="4027174"/>
            <a:ext cx="2286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3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Grobstruktur des Softwaresystems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Zusammenspiel der Komponenten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Lohr B12T3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10</a:t>
            </a:fld>
            <a:endParaRPr lang="de-DE"/>
          </a:p>
        </p:txBody>
      </p:sp>
      <p:graphicFrame>
        <p:nvGraphicFramePr>
          <p:cNvPr id="7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3293539"/>
              </p:ext>
            </p:extLst>
          </p:nvPr>
        </p:nvGraphicFramePr>
        <p:xfrm>
          <a:off x="179512" y="260646"/>
          <a:ext cx="1800200" cy="59046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00200"/>
              </a:tblGrid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Programmier-sprache</a:t>
                      </a:r>
                      <a:r>
                        <a:rPr lang="de-DE" b="1" baseline="0" dirty="0" smtClean="0">
                          <a:solidFill>
                            <a:schemeClr val="bg1"/>
                          </a:solidFill>
                        </a:rPr>
                        <a:t> C#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Analyse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Entwurf</a:t>
                      </a:r>
                    </a:p>
                    <a:p>
                      <a:endParaRPr lang="de-DE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Implementation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Tests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Dokumentation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Quellen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5122" name="Picture 2" descr="Fahrerassistenz  Systemarchitekt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908" y="3174718"/>
            <a:ext cx="5658583" cy="235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71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Festlegen der Umgebungs- und Randbedingungen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Treffen grundlegender Entwurfsentscheidungen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Zerlegen des Systems in einzelne Komponenten</a:t>
            </a:r>
          </a:p>
          <a:p>
            <a:endParaRPr lang="de-DE" sz="2400" dirty="0" smtClean="0"/>
          </a:p>
          <a:p>
            <a:endParaRPr lang="de-DE" sz="2400" dirty="0"/>
          </a:p>
          <a:p>
            <a:r>
              <a:rPr lang="de-DE" sz="2400" dirty="0" smtClean="0"/>
              <a:t>Kriterien:</a:t>
            </a:r>
          </a:p>
          <a:p>
            <a:pPr marL="514350" indent="-514350">
              <a:buFont typeface="Symbol" panose="05050102010706020507" pitchFamily="18" charset="2"/>
              <a:buChar char="-"/>
            </a:pPr>
            <a:r>
              <a:rPr lang="de-DE" sz="2400" dirty="0" smtClean="0"/>
              <a:t>Vollständigkeit</a:t>
            </a:r>
          </a:p>
          <a:p>
            <a:pPr marL="514350" indent="-514350">
              <a:buFont typeface="Symbol" panose="05050102010706020507" pitchFamily="18" charset="2"/>
              <a:buChar char="-"/>
            </a:pPr>
            <a:r>
              <a:rPr lang="de-DE" sz="2400" dirty="0" smtClean="0"/>
              <a:t>Angemessenheit</a:t>
            </a:r>
          </a:p>
          <a:p>
            <a:pPr marL="514350" indent="-514350">
              <a:buFont typeface="Symbol" panose="05050102010706020507" pitchFamily="18" charset="2"/>
              <a:buChar char="-"/>
            </a:pPr>
            <a:r>
              <a:rPr lang="de-DE" sz="2400" dirty="0" smtClean="0"/>
              <a:t>Durchführbarkeit</a:t>
            </a:r>
          </a:p>
          <a:p>
            <a:pPr marL="514350" indent="-514350">
              <a:buFont typeface="Symbol" panose="05050102010706020507" pitchFamily="18" charset="2"/>
              <a:buChar char="-"/>
            </a:pPr>
            <a:r>
              <a:rPr lang="de-DE" sz="2400" dirty="0" err="1" smtClean="0"/>
              <a:t>Wiederspruchsfreiheit</a:t>
            </a:r>
            <a:endParaRPr lang="de-DE" sz="2400" dirty="0" smtClean="0"/>
          </a:p>
          <a:p>
            <a:pPr marL="514350" indent="-514350">
              <a:buFont typeface="Symbol" panose="05050102010706020507" pitchFamily="18" charset="2"/>
              <a:buChar char="-"/>
            </a:pPr>
            <a:r>
              <a:rPr lang="de-DE" sz="2400" dirty="0" smtClean="0"/>
              <a:t>Eindeutigkeit</a:t>
            </a:r>
          </a:p>
          <a:p>
            <a:pPr marL="514350" indent="-514350">
              <a:buFont typeface="Symbol" panose="05050102010706020507" pitchFamily="18" charset="2"/>
              <a:buChar char="-"/>
            </a:pPr>
            <a:endParaRPr lang="de-D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Lohr B12T3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11</a:t>
            </a:fld>
            <a:endParaRPr lang="de-DE"/>
          </a:p>
        </p:txBody>
      </p:sp>
      <p:graphicFrame>
        <p:nvGraphicFramePr>
          <p:cNvPr id="7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3293539"/>
              </p:ext>
            </p:extLst>
          </p:nvPr>
        </p:nvGraphicFramePr>
        <p:xfrm>
          <a:off x="179512" y="260646"/>
          <a:ext cx="1800200" cy="59046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00200"/>
              </a:tblGrid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Programmier-sprache</a:t>
                      </a:r>
                      <a:r>
                        <a:rPr lang="de-DE" b="1" baseline="0" dirty="0" smtClean="0">
                          <a:solidFill>
                            <a:schemeClr val="bg1"/>
                          </a:solidFill>
                        </a:rPr>
                        <a:t> C#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Analyse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Entwurf</a:t>
                      </a:r>
                    </a:p>
                    <a:p>
                      <a:endParaRPr lang="de-DE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Implementation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Tests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Dokumentation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Quellen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85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Programmierung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Lohr B12T3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12</a:t>
            </a:fld>
            <a:endParaRPr lang="de-DE"/>
          </a:p>
        </p:txBody>
      </p:sp>
      <p:graphicFrame>
        <p:nvGraphicFramePr>
          <p:cNvPr id="7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7841861"/>
              </p:ext>
            </p:extLst>
          </p:nvPr>
        </p:nvGraphicFramePr>
        <p:xfrm>
          <a:off x="179512" y="260646"/>
          <a:ext cx="1800200" cy="59046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00200"/>
              </a:tblGrid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Programmier-sprache</a:t>
                      </a:r>
                      <a:r>
                        <a:rPr lang="de-DE" b="1" baseline="0" dirty="0" smtClean="0">
                          <a:solidFill>
                            <a:schemeClr val="bg1"/>
                          </a:solidFill>
                        </a:rPr>
                        <a:t> C#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Analyse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Entwurf</a:t>
                      </a:r>
                    </a:p>
                    <a:p>
                      <a:endParaRPr lang="de-DE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Implementation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Tests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Dokumentation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Quellen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6146" name="Picture 2" descr="http://a2.ec-images.myspacecdn.com/images02/3/6520403796c2449e8700b84b1c9a9277/l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481" y="2123063"/>
            <a:ext cx="4273438" cy="304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07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Teststufen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Komponententest</a:t>
            </a:r>
          </a:p>
          <a:p>
            <a:pPr marL="1143000" lvl="1" indent="-457200"/>
            <a:r>
              <a:rPr lang="de-DE" dirty="0" smtClean="0"/>
              <a:t>Funktionalität innerhalb abgegrenzter Softwareteile</a:t>
            </a:r>
          </a:p>
          <a:p>
            <a:pPr marL="1143000" lvl="1" indent="-457200"/>
            <a:r>
              <a:rPr lang="de-DE" dirty="0" smtClean="0"/>
              <a:t>Lauffähigkeit und korrekte Ergebnisse nachweisen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Integrationstest</a:t>
            </a:r>
          </a:p>
          <a:p>
            <a:pPr marL="1143000" lvl="1" indent="-457200"/>
            <a:r>
              <a:rPr lang="de-DE" dirty="0" smtClean="0"/>
              <a:t>Zusammenarbeit voneinander abhängiger Komponenten</a:t>
            </a:r>
          </a:p>
          <a:p>
            <a:pPr marL="1143000" lvl="1" indent="-457200"/>
            <a:r>
              <a:rPr lang="de-DE" dirty="0" smtClean="0"/>
              <a:t>Korrekte Ergebnisse über komplette Abläufe nachweisen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Lohr B12T3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13</a:t>
            </a:fld>
            <a:endParaRPr lang="de-DE"/>
          </a:p>
        </p:txBody>
      </p:sp>
      <p:graphicFrame>
        <p:nvGraphicFramePr>
          <p:cNvPr id="7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13986"/>
              </p:ext>
            </p:extLst>
          </p:nvPr>
        </p:nvGraphicFramePr>
        <p:xfrm>
          <a:off x="179512" y="260646"/>
          <a:ext cx="1800200" cy="59046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00200"/>
              </a:tblGrid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Programmier-sprache</a:t>
                      </a:r>
                      <a:r>
                        <a:rPr lang="de-DE" b="1" baseline="0" dirty="0" smtClean="0">
                          <a:solidFill>
                            <a:schemeClr val="bg1"/>
                          </a:solidFill>
                        </a:rPr>
                        <a:t> C#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Analyse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Entwurf</a:t>
                      </a:r>
                    </a:p>
                    <a:p>
                      <a:endParaRPr lang="de-DE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Implementation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Tests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Dokumentation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Quellen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38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Teststufen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Systemtest</a:t>
            </a:r>
          </a:p>
          <a:p>
            <a:pPr marL="1143000" lvl="1" indent="-457200"/>
            <a:r>
              <a:rPr lang="de-DE" dirty="0" smtClean="0"/>
              <a:t>Test des gesamten Systems</a:t>
            </a:r>
          </a:p>
          <a:p>
            <a:pPr marL="1143000" lvl="1" indent="-457200"/>
            <a:r>
              <a:rPr lang="de-DE" dirty="0" smtClean="0"/>
              <a:t>Simulation einer Produktivumgebung beim Kunden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Abnahmetest</a:t>
            </a:r>
          </a:p>
          <a:p>
            <a:pPr marL="1143000" lvl="1" indent="-457200"/>
            <a:r>
              <a:rPr lang="de-DE" dirty="0" smtClean="0"/>
              <a:t>Test durch den Kunden</a:t>
            </a:r>
          </a:p>
          <a:p>
            <a:pPr marL="1143000" lvl="1" indent="-457200"/>
            <a:r>
              <a:rPr lang="de-DE" dirty="0" smtClean="0"/>
              <a:t>Test ohne Code -&gt; </a:t>
            </a:r>
            <a:r>
              <a:rPr lang="de-DE" b="1" dirty="0" smtClean="0"/>
              <a:t>Blackbox-Verfahren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Lohr B12T3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14</a:t>
            </a:fld>
            <a:endParaRPr lang="de-DE"/>
          </a:p>
        </p:txBody>
      </p:sp>
      <p:graphicFrame>
        <p:nvGraphicFramePr>
          <p:cNvPr id="7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13986"/>
              </p:ext>
            </p:extLst>
          </p:nvPr>
        </p:nvGraphicFramePr>
        <p:xfrm>
          <a:off x="179512" y="260646"/>
          <a:ext cx="1800200" cy="59046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00200"/>
              </a:tblGrid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Programmier-sprache</a:t>
                      </a:r>
                      <a:r>
                        <a:rPr lang="de-DE" b="1" baseline="0" dirty="0" smtClean="0">
                          <a:solidFill>
                            <a:schemeClr val="bg1"/>
                          </a:solidFill>
                        </a:rPr>
                        <a:t> C#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Analyse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Entwurf</a:t>
                      </a:r>
                    </a:p>
                    <a:p>
                      <a:endParaRPr lang="de-DE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Implementation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Tests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Dokumentation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Quellen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22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Auswertung und Abschluss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Auswertung:</a:t>
            </a:r>
          </a:p>
          <a:p>
            <a:pPr marL="1143000" lvl="1" indent="-457200"/>
            <a:r>
              <a:rPr lang="de-DE" dirty="0" smtClean="0"/>
              <a:t>Test von Ist-Ergebnis und Soll-Ergebnis</a:t>
            </a:r>
          </a:p>
          <a:p>
            <a:pPr marL="1143000" lvl="1" indent="-457200"/>
            <a:r>
              <a:rPr lang="de-DE" dirty="0" smtClean="0"/>
              <a:t>Testergebnisse </a:t>
            </a:r>
            <a:r>
              <a:rPr lang="de-DE" dirty="0" smtClean="0">
                <a:solidFill>
                  <a:srgbClr val="FF0000"/>
                </a:solidFill>
              </a:rPr>
              <a:t>Fehler</a:t>
            </a:r>
            <a:r>
              <a:rPr lang="de-DE" dirty="0" smtClean="0"/>
              <a:t> oder </a:t>
            </a:r>
            <a:r>
              <a:rPr lang="de-DE" dirty="0" smtClean="0">
                <a:solidFill>
                  <a:schemeClr val="accent6"/>
                </a:solidFill>
              </a:rPr>
              <a:t>OK</a:t>
            </a:r>
            <a:endParaRPr lang="de-DE" dirty="0">
              <a:solidFill>
                <a:schemeClr val="accent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Abschluss:</a:t>
            </a:r>
          </a:p>
          <a:p>
            <a:pPr marL="1143000" lvl="1" indent="-457200"/>
            <a:r>
              <a:rPr lang="de-DE" dirty="0" smtClean="0"/>
              <a:t>Regel-Abschluss = Ziele erreicht, nächste Schritte einleiten</a:t>
            </a:r>
          </a:p>
          <a:p>
            <a:pPr marL="1143000" lvl="1" indent="-457200"/>
            <a:r>
              <a:rPr lang="de-DE" dirty="0" smtClean="0"/>
              <a:t>Alternative = Teststufe ggf. unterbrechen und Lösungen erarbeiten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Lohr B12T3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15</a:t>
            </a:fld>
            <a:endParaRPr lang="de-DE"/>
          </a:p>
        </p:txBody>
      </p:sp>
      <p:graphicFrame>
        <p:nvGraphicFramePr>
          <p:cNvPr id="7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13986"/>
              </p:ext>
            </p:extLst>
          </p:nvPr>
        </p:nvGraphicFramePr>
        <p:xfrm>
          <a:off x="179512" y="260646"/>
          <a:ext cx="1800200" cy="59046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00200"/>
              </a:tblGrid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Programmier-sprache</a:t>
                      </a:r>
                      <a:r>
                        <a:rPr lang="de-DE" b="1" baseline="0" dirty="0" smtClean="0">
                          <a:solidFill>
                            <a:schemeClr val="bg1"/>
                          </a:solidFill>
                        </a:rPr>
                        <a:t> C#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Analyse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Entwurf</a:t>
                      </a:r>
                    </a:p>
                    <a:p>
                      <a:endParaRPr lang="de-DE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Implementation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Tests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Dokumentation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Quellen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6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 erstellen sind: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Installationsdokumente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Benutzerdokumente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 smtClean="0"/>
              <a:t>Changelog</a:t>
            </a:r>
            <a:endParaRPr lang="de-D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Lohr B12T3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16</a:t>
            </a:fld>
            <a:endParaRPr lang="de-DE"/>
          </a:p>
        </p:txBody>
      </p:sp>
      <p:graphicFrame>
        <p:nvGraphicFramePr>
          <p:cNvPr id="7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582426"/>
              </p:ext>
            </p:extLst>
          </p:nvPr>
        </p:nvGraphicFramePr>
        <p:xfrm>
          <a:off x="179512" y="260646"/>
          <a:ext cx="1800200" cy="59046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00200"/>
              </a:tblGrid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Programmier-sprache</a:t>
                      </a:r>
                      <a:r>
                        <a:rPr lang="de-DE" b="1" baseline="0" dirty="0" smtClean="0">
                          <a:solidFill>
                            <a:schemeClr val="bg1"/>
                          </a:solidFill>
                        </a:rPr>
                        <a:t> C#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Analyse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Entwurf</a:t>
                      </a:r>
                    </a:p>
                    <a:p>
                      <a:endParaRPr lang="de-DE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Implementation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Tests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Dokumentation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Quellen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921" y="1084622"/>
            <a:ext cx="1829873" cy="753477"/>
          </a:xfrm>
          <a:prstGeom prst="rect">
            <a:avLst/>
          </a:prstGeom>
        </p:spPr>
      </p:pic>
      <p:pic>
        <p:nvPicPr>
          <p:cNvPr id="4098" name="Picture 2" descr="Originalbild anzei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977" y="3555876"/>
            <a:ext cx="745946" cy="74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t0.gstatic.com/images?q=tbn:ANd9GcTJ1LZlm3pA2h47pCT7DI2i3-JW4ITYgd30cj8B1ocAXXQ6A_M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194" y="2002630"/>
            <a:ext cx="26384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92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Quellenangabe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800" dirty="0"/>
              <a:t>http://</a:t>
            </a:r>
            <a:r>
              <a:rPr lang="de-DE" sz="1800" dirty="0" smtClean="0"/>
              <a:t>donker.comyr.com/csharpapp1.php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800" dirty="0" smtClean="0"/>
              <a:t>http://www.informatik.tu-cottbus.de/~rust/ws1999-2000/tools/Paulus.pdf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800" dirty="0" smtClean="0"/>
              <a:t>http://is.uni-paderborn.de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800" dirty="0" smtClean="0"/>
              <a:t>http://www.informatik.htw-dresden.de/~fritzsch/VWA/SoftwareEngineering.ppt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800" dirty="0"/>
              <a:t>http://</a:t>
            </a:r>
            <a:r>
              <a:rPr lang="de-DE" sz="1800" dirty="0" smtClean="0"/>
              <a:t>www.rst.e-technik.tu-dortmund.de/cms/de/Forschung/Schwerpunkte/Fahrzeugsystemtechnik/Fahrerassistenz/index.html</a:t>
            </a:r>
            <a:endParaRPr lang="de-DE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800" dirty="0" smtClean="0"/>
              <a:t>www.wikipedia.org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Lohr B12T3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17</a:t>
            </a:fld>
            <a:endParaRPr lang="de-DE"/>
          </a:p>
        </p:txBody>
      </p:sp>
      <p:graphicFrame>
        <p:nvGraphicFramePr>
          <p:cNvPr id="7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2831567"/>
              </p:ext>
            </p:extLst>
          </p:nvPr>
        </p:nvGraphicFramePr>
        <p:xfrm>
          <a:off x="179512" y="260646"/>
          <a:ext cx="1800200" cy="59046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00200"/>
              </a:tblGrid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Programmier-sprache</a:t>
                      </a:r>
                      <a:r>
                        <a:rPr lang="de-DE" b="1" baseline="0" dirty="0" smtClean="0">
                          <a:solidFill>
                            <a:schemeClr val="bg1"/>
                          </a:solidFill>
                        </a:rPr>
                        <a:t> C#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Analyse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Entwurf</a:t>
                      </a:r>
                    </a:p>
                    <a:p>
                      <a:endParaRPr lang="de-DE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Implementation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Tests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Dokumentation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Quellen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65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1206500" y="6356349"/>
            <a:ext cx="2743200" cy="365125"/>
          </a:xfrm>
        </p:spPr>
        <p:txBody>
          <a:bodyPr/>
          <a:lstStyle/>
          <a:p>
            <a:r>
              <a:rPr lang="de-DE" dirty="0" smtClean="0"/>
              <a:t>21.04.2013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406900" y="6356350"/>
            <a:ext cx="4114800" cy="365125"/>
          </a:xfrm>
        </p:spPr>
        <p:txBody>
          <a:bodyPr/>
          <a:lstStyle/>
          <a:p>
            <a:r>
              <a:rPr lang="de-DE" dirty="0" smtClean="0"/>
              <a:t>Michael Lohr B12T3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978900" y="6356350"/>
            <a:ext cx="2743200" cy="365125"/>
          </a:xfrm>
        </p:spPr>
        <p:txBody>
          <a:bodyPr/>
          <a:lstStyle/>
          <a:p>
            <a:fld id="{DFA8969D-30C4-413D-AE84-A4DD00A242CF}" type="slidenum">
              <a:rPr lang="de-DE" smtClean="0"/>
              <a:t>2</a:t>
            </a:fld>
            <a:endParaRPr lang="de-DE"/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1528292" y="1506828"/>
            <a:ext cx="9238445" cy="4237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14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2239499"/>
              </p:ext>
            </p:extLst>
          </p:nvPr>
        </p:nvGraphicFramePr>
        <p:xfrm>
          <a:off x="179512" y="260646"/>
          <a:ext cx="1800200" cy="59046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00200"/>
              </a:tblGrid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Programmier-sprache</a:t>
                      </a:r>
                      <a:r>
                        <a:rPr lang="de-DE" b="1" baseline="0" dirty="0" smtClean="0">
                          <a:solidFill>
                            <a:schemeClr val="bg1"/>
                          </a:solidFill>
                        </a:rPr>
                        <a:t> C#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Analyse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Entwurf</a:t>
                      </a:r>
                    </a:p>
                    <a:p>
                      <a:endParaRPr lang="de-DE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Implementation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Tests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Dokumentation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Quellen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2146300" y="127001"/>
            <a:ext cx="9575800" cy="812800"/>
          </a:xfrm>
        </p:spPr>
        <p:txBody>
          <a:bodyPr>
            <a:normAutofit/>
          </a:bodyPr>
          <a:lstStyle/>
          <a:p>
            <a:endParaRPr lang="de-DE" dirty="0"/>
          </a:p>
        </p:txBody>
      </p:sp>
      <p:pic>
        <p:nvPicPr>
          <p:cNvPr id="1026" name="Picture 2" descr="c# dot net log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901" y="1200641"/>
            <a:ext cx="39052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unhandledexception.de/wp-content/uploads/2012/06/vs2012rc-300x5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844" y="3397118"/>
            <a:ext cx="4143156" cy="78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004" y="2678403"/>
            <a:ext cx="2775152" cy="3020951"/>
          </a:xfrm>
          <a:prstGeom prst="rect">
            <a:avLst/>
          </a:prstGeom>
        </p:spPr>
      </p:pic>
      <p:pic>
        <p:nvPicPr>
          <p:cNvPr id="1030" name="Picture 6" descr="http://krum.rz.uni-mannheim.de/pk1-2003w/images/bitstrin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511" y="2081734"/>
            <a:ext cx="1837249" cy="30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2.bp.blogspot.com/-tA5wKmTVOw4/TwrqTIg3H3I/AAAAAAAAAK0/gpF0HG0yg8g/s320/testing+pictur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844" y="1245989"/>
            <a:ext cx="2459922" cy="184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8900" y="4869660"/>
            <a:ext cx="16192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3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Überblick Programmiersprachen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Strukturierte Programmiersprachen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143000" lvl="1" indent="-457200"/>
            <a:r>
              <a:rPr lang="de-DE" dirty="0" smtClean="0"/>
              <a:t>Imperative Programmiersprachen</a:t>
            </a:r>
          </a:p>
          <a:p>
            <a:pPr marL="1600200" lvl="2" indent="-457200"/>
            <a:r>
              <a:rPr lang="de-DE" dirty="0"/>
              <a:t>L</a:t>
            </a:r>
            <a:r>
              <a:rPr lang="de-DE" dirty="0" smtClean="0"/>
              <a:t>aufen prozedural ab</a:t>
            </a:r>
          </a:p>
          <a:p>
            <a:pPr marL="1600200" lvl="2" indent="-457200"/>
            <a:r>
              <a:rPr lang="de-DE" dirty="0" smtClean="0"/>
              <a:t>Verzweigungen und Schleifen</a:t>
            </a:r>
          </a:p>
          <a:p>
            <a:pPr marL="1600200" lvl="2" indent="-457200"/>
            <a:endParaRPr lang="de-DE" dirty="0" smtClean="0"/>
          </a:p>
          <a:p>
            <a:pPr marL="1600200" lvl="2" indent="-457200"/>
            <a:endParaRPr lang="de-DE" dirty="0" smtClean="0"/>
          </a:p>
          <a:p>
            <a:pPr marL="1143000" lvl="1" indent="-457200"/>
            <a:r>
              <a:rPr lang="de-DE" dirty="0" smtClean="0"/>
              <a:t>Deklarative Programmiersprachen</a:t>
            </a:r>
          </a:p>
          <a:p>
            <a:pPr marL="1600200" lvl="2" indent="-457200"/>
            <a:r>
              <a:rPr lang="de-DE" dirty="0" smtClean="0"/>
              <a:t>Ausgabe muss Bedingungen erfüllen</a:t>
            </a:r>
          </a:p>
          <a:p>
            <a:pPr lvl="2" indent="0">
              <a:buNone/>
            </a:pPr>
            <a:endParaRPr lang="de-DE" dirty="0" smtClean="0"/>
          </a:p>
          <a:p>
            <a:pPr marL="1600200" lvl="2" indent="-457200"/>
            <a:endParaRPr lang="de-DE" dirty="0" smtClean="0"/>
          </a:p>
          <a:p>
            <a:pPr lvl="1" indent="0">
              <a:buNone/>
            </a:pPr>
            <a:endParaRPr lang="de-DE" dirty="0" smtClean="0"/>
          </a:p>
          <a:p>
            <a:pPr marL="1143000" lvl="1" indent="-457200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Lohr B12T3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3</a:t>
            </a:fld>
            <a:endParaRPr lang="de-DE"/>
          </a:p>
        </p:txBody>
      </p:sp>
      <p:graphicFrame>
        <p:nvGraphicFramePr>
          <p:cNvPr id="7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7464449"/>
              </p:ext>
            </p:extLst>
          </p:nvPr>
        </p:nvGraphicFramePr>
        <p:xfrm>
          <a:off x="179512" y="260646"/>
          <a:ext cx="1800200" cy="59046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00200"/>
              </a:tblGrid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Programmier-sprache</a:t>
                      </a:r>
                      <a:r>
                        <a:rPr lang="de-DE" b="1" baseline="0" dirty="0" smtClean="0">
                          <a:solidFill>
                            <a:schemeClr val="bg1"/>
                          </a:solidFill>
                        </a:rPr>
                        <a:t> C#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Analyse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Entwurf</a:t>
                      </a:r>
                    </a:p>
                    <a:p>
                      <a:endParaRPr lang="de-DE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Implementation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Tests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Dokumentation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Quellen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5" descr="Vollbild anzei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991" y="1122365"/>
            <a:ext cx="1879671" cy="111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ollbild anzei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740" y="2418808"/>
            <a:ext cx="1866141" cy="87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ascal logo 300x100 Tutorial de Pasc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076" y="3852505"/>
            <a:ext cx="2857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ollbild anzeig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246" y="4808103"/>
            <a:ext cx="1104830" cy="110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89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Überblick Programmiersprachen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Objektorientierte Programmiersprachen</a:t>
            </a:r>
          </a:p>
          <a:p>
            <a:pPr marL="1143000" lvl="1" indent="-457200"/>
            <a:r>
              <a:rPr lang="de-DE" dirty="0" smtClean="0"/>
              <a:t>Code ist in Objekte und Klassen unterteilt</a:t>
            </a:r>
          </a:p>
          <a:p>
            <a:pPr lvl="1" indent="0">
              <a:buNone/>
            </a:pPr>
            <a:endParaRPr lang="de-DE" dirty="0"/>
          </a:p>
          <a:p>
            <a:pPr lvl="1" indent="0">
              <a:buNone/>
            </a:pPr>
            <a:r>
              <a:rPr lang="de-DE" dirty="0" smtClean="0"/>
              <a:t>Bausteine:</a:t>
            </a:r>
          </a:p>
          <a:p>
            <a:pPr marL="1028700" lvl="1" indent="-342900"/>
            <a:r>
              <a:rPr kumimoji="0" lang="de-DE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Polymorphismus</a:t>
            </a:r>
          </a:p>
          <a:p>
            <a:pPr marL="1028700" lvl="1" indent="-342900"/>
            <a:endParaRPr kumimoji="0" lang="de-DE" b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028700" lvl="1" indent="-342900"/>
            <a:r>
              <a:rPr kumimoji="0" lang="de-DE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Datenkapselung</a:t>
            </a:r>
          </a:p>
          <a:p>
            <a:pPr marL="1028700" lvl="1" indent="-342900"/>
            <a:endParaRPr kumimoji="0" lang="de-DE" b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028700" lvl="1" indent="-342900"/>
            <a:r>
              <a:rPr kumimoji="0" lang="de-DE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Vererbung</a:t>
            </a:r>
          </a:p>
          <a:p>
            <a:pPr lvl="1" indent="0">
              <a:buNone/>
            </a:pPr>
            <a:endParaRPr lang="de-DE" dirty="0" smtClean="0"/>
          </a:p>
          <a:p>
            <a:pPr marL="1143000" lvl="1" indent="-457200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Lohr B12T3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7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7464449"/>
              </p:ext>
            </p:extLst>
          </p:nvPr>
        </p:nvGraphicFramePr>
        <p:xfrm>
          <a:off x="179512" y="260646"/>
          <a:ext cx="1800200" cy="59046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00200"/>
              </a:tblGrid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Programmier-sprache</a:t>
                      </a:r>
                      <a:r>
                        <a:rPr lang="de-DE" b="1" baseline="0" dirty="0" smtClean="0">
                          <a:solidFill>
                            <a:schemeClr val="bg1"/>
                          </a:solidFill>
                        </a:rPr>
                        <a:t> C#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Analyse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Entwurf</a:t>
                      </a:r>
                    </a:p>
                    <a:p>
                      <a:endParaRPr lang="de-DE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Implementation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Tests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Dokumentation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Quellen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461665"/>
            <a:ext cx="1847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2" descr="c# dot ne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989" y="2462770"/>
            <a:ext cx="3252963" cy="97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1" name="Picture 7" descr="Vollbild anzei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049" y="3438659"/>
            <a:ext cx="1261101" cy="144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3" name="Picture 9" descr="Javascrip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817264"/>
            <a:ext cx="2006714" cy="164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15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Objektorientiertes Programmieren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Lohr B12T3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5</a:t>
            </a:fld>
            <a:endParaRPr lang="de-DE"/>
          </a:p>
        </p:txBody>
      </p:sp>
      <p:graphicFrame>
        <p:nvGraphicFramePr>
          <p:cNvPr id="7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7464449"/>
              </p:ext>
            </p:extLst>
          </p:nvPr>
        </p:nvGraphicFramePr>
        <p:xfrm>
          <a:off x="179512" y="260646"/>
          <a:ext cx="1800200" cy="59046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00200"/>
              </a:tblGrid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Programmier-sprache</a:t>
                      </a:r>
                      <a:r>
                        <a:rPr lang="de-DE" b="1" baseline="0" dirty="0" smtClean="0">
                          <a:solidFill>
                            <a:schemeClr val="bg1"/>
                          </a:solidFill>
                        </a:rPr>
                        <a:t> C#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Analyse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Entwurf</a:t>
                      </a:r>
                    </a:p>
                    <a:p>
                      <a:endParaRPr lang="de-DE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Implementation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Tests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Dokumentation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Quellen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 descr="http://cologne.pm.org/talks/jps-ooperl/OO%20Perl%20Objektstruktur%2003040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737" y="2136590"/>
            <a:ext cx="5136216" cy="256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21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Objektorientiertes Programmieren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300" y="1692662"/>
            <a:ext cx="9575800" cy="4087039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Lohr B12T3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6</a:t>
            </a:fld>
            <a:endParaRPr lang="de-DE"/>
          </a:p>
        </p:txBody>
      </p:sp>
      <p:graphicFrame>
        <p:nvGraphicFramePr>
          <p:cNvPr id="7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7464449"/>
              </p:ext>
            </p:extLst>
          </p:nvPr>
        </p:nvGraphicFramePr>
        <p:xfrm>
          <a:off x="179512" y="260646"/>
          <a:ext cx="1800200" cy="59046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00200"/>
              </a:tblGrid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Programmier-sprache</a:t>
                      </a:r>
                      <a:r>
                        <a:rPr lang="de-DE" b="1" baseline="0" dirty="0" smtClean="0">
                          <a:solidFill>
                            <a:schemeClr val="bg1"/>
                          </a:solidFill>
                        </a:rPr>
                        <a:t> C#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Analyse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Entwurf</a:t>
                      </a:r>
                    </a:p>
                    <a:p>
                      <a:endParaRPr lang="de-DE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Implementation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Tests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Dokumentation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Quellen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2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Syntaxbeispiel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2288" y="1236372"/>
            <a:ext cx="7988035" cy="4455990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Lohr B12T3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7</a:t>
            </a:fld>
            <a:endParaRPr lang="de-DE"/>
          </a:p>
        </p:txBody>
      </p:sp>
      <p:graphicFrame>
        <p:nvGraphicFramePr>
          <p:cNvPr id="7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7464449"/>
              </p:ext>
            </p:extLst>
          </p:nvPr>
        </p:nvGraphicFramePr>
        <p:xfrm>
          <a:off x="179512" y="260646"/>
          <a:ext cx="1800200" cy="59046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00200"/>
              </a:tblGrid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Programmier-sprache</a:t>
                      </a:r>
                      <a:r>
                        <a:rPr lang="de-DE" b="1" baseline="0" dirty="0" smtClean="0">
                          <a:solidFill>
                            <a:schemeClr val="bg1"/>
                          </a:solidFill>
                        </a:rPr>
                        <a:t> C#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Analyse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Entwurf</a:t>
                      </a:r>
                    </a:p>
                    <a:p>
                      <a:endParaRPr lang="de-DE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Implementation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Tests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Dokumentation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Quellen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94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Anforderungsanalyse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Lastenheft</a:t>
            </a:r>
          </a:p>
          <a:p>
            <a:pPr marL="1143000" lvl="1" indent="-457200"/>
            <a:r>
              <a:rPr lang="de-DE" dirty="0" smtClean="0"/>
              <a:t>Vom Auftraggeber zu erstellen</a:t>
            </a:r>
          </a:p>
          <a:p>
            <a:pPr marL="1143000" lvl="1" indent="-457200"/>
            <a:r>
              <a:rPr lang="de-DE" dirty="0" smtClean="0"/>
              <a:t>So allgemein wie möglich – so einschränkend wie nötig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Pflichtenheft</a:t>
            </a:r>
          </a:p>
          <a:p>
            <a:pPr marL="1143000" lvl="1" indent="-457200"/>
            <a:r>
              <a:rPr lang="de-DE" dirty="0" smtClean="0"/>
              <a:t>Vom Auftragnehmer zu erstellen</a:t>
            </a:r>
          </a:p>
          <a:p>
            <a:pPr marL="1143000" lvl="1" indent="-457200"/>
            <a:r>
              <a:rPr lang="de-DE" dirty="0" smtClean="0"/>
              <a:t>MUSS- und SOLL-Kriterien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Lohr B12T3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8</a:t>
            </a:fld>
            <a:endParaRPr lang="de-DE"/>
          </a:p>
        </p:txBody>
      </p:sp>
      <p:graphicFrame>
        <p:nvGraphicFramePr>
          <p:cNvPr id="7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052864"/>
              </p:ext>
            </p:extLst>
          </p:nvPr>
        </p:nvGraphicFramePr>
        <p:xfrm>
          <a:off x="179512" y="260646"/>
          <a:ext cx="1800200" cy="59046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00200"/>
              </a:tblGrid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Programmier-sprache</a:t>
                      </a:r>
                      <a:r>
                        <a:rPr lang="de-DE" b="1" baseline="0" dirty="0" smtClean="0">
                          <a:solidFill>
                            <a:schemeClr val="bg1"/>
                          </a:solidFill>
                        </a:rPr>
                        <a:t> C#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Analyse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Entwurf</a:t>
                      </a:r>
                    </a:p>
                    <a:p>
                      <a:endParaRPr lang="de-DE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Implementation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Tests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Dokumentation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Quellen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8" name="Pfeil nach unten 7"/>
          <p:cNvSpPr/>
          <p:nvPr/>
        </p:nvSpPr>
        <p:spPr>
          <a:xfrm>
            <a:off x="2877670" y="2729753"/>
            <a:ext cx="1331259" cy="1237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unten 8"/>
          <p:cNvSpPr/>
          <p:nvPr/>
        </p:nvSpPr>
        <p:spPr>
          <a:xfrm>
            <a:off x="5764305" y="2729753"/>
            <a:ext cx="1331259" cy="1237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unten 9"/>
          <p:cNvSpPr/>
          <p:nvPr/>
        </p:nvSpPr>
        <p:spPr>
          <a:xfrm>
            <a:off x="8650941" y="2729753"/>
            <a:ext cx="1331259" cy="1237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09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 der Klassen und Objekte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Lohr B12T3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9</a:t>
            </a:fld>
            <a:endParaRPr lang="de-DE"/>
          </a:p>
        </p:txBody>
      </p:sp>
      <p:graphicFrame>
        <p:nvGraphicFramePr>
          <p:cNvPr id="7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052864"/>
              </p:ext>
            </p:extLst>
          </p:nvPr>
        </p:nvGraphicFramePr>
        <p:xfrm>
          <a:off x="179512" y="260646"/>
          <a:ext cx="1800200" cy="59046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00200"/>
              </a:tblGrid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Programmier-sprache</a:t>
                      </a:r>
                      <a:r>
                        <a:rPr lang="de-DE" b="1" baseline="0" dirty="0" smtClean="0">
                          <a:solidFill>
                            <a:schemeClr val="bg1"/>
                          </a:solidFill>
                        </a:rPr>
                        <a:t> C#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Analyse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Entwurf</a:t>
                      </a:r>
                    </a:p>
                    <a:p>
                      <a:endParaRPr lang="de-DE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Implementation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Tests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Dokumentation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Quellen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 descr="File:Flussdiagramm (Programmablaufplan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588" y="1235074"/>
            <a:ext cx="27432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0" y="2030590"/>
            <a:ext cx="2400300" cy="322897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325" y="955676"/>
            <a:ext cx="1809750" cy="28575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512" y="965201"/>
            <a:ext cx="18192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9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469</Words>
  <Application>Microsoft Office PowerPoint</Application>
  <PresentationFormat>Breitbild</PresentationFormat>
  <Paragraphs>284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Larissa</vt:lpstr>
      <vt:lpstr>Fachreferat BOS12 Technik</vt:lpstr>
      <vt:lpstr>PowerPoint-Präsentation</vt:lpstr>
      <vt:lpstr>Überblick Programmiersprachen I</vt:lpstr>
      <vt:lpstr>Überblick Programmiersprachen II</vt:lpstr>
      <vt:lpstr>Objektorientiertes Programmieren</vt:lpstr>
      <vt:lpstr>Objektorientiertes Programmieren</vt:lpstr>
      <vt:lpstr>Syntaxbeispiel</vt:lpstr>
      <vt:lpstr>Anforderungsanalyse</vt:lpstr>
      <vt:lpstr>Konzept der Klassen und Objekte</vt:lpstr>
      <vt:lpstr>Softwarearchitektur</vt:lpstr>
      <vt:lpstr>Ziele</vt:lpstr>
      <vt:lpstr>Programmierung</vt:lpstr>
      <vt:lpstr>Teststufen I</vt:lpstr>
      <vt:lpstr>Teststufen II</vt:lpstr>
      <vt:lpstr>Auswertung und Abschluss</vt:lpstr>
      <vt:lpstr>Zu erstellen sind:</vt:lpstr>
      <vt:lpstr>Quellenangabe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Michael</cp:lastModifiedBy>
  <cp:revision>55</cp:revision>
  <dcterms:created xsi:type="dcterms:W3CDTF">2013-04-21T12:51:05Z</dcterms:created>
  <dcterms:modified xsi:type="dcterms:W3CDTF">2013-04-22T20:03:56Z</dcterms:modified>
</cp:coreProperties>
</file>