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97" r:id="rId2"/>
  </p:sldIdLst>
  <p:sldSz cx="21599525" cy="32399288"/>
  <p:notesSz cx="6807200" cy="9939338"/>
  <p:embeddedFontLst>
    <p:embeddedFont>
      <p:font typeface="페이퍼로지 6 SemiBold" charset="-127"/>
      <p:regular r:id="rId5"/>
      <p:bold r:id="rId6"/>
    </p:embeddedFont>
    <p:embeddedFont>
      <p:font typeface="페이퍼로지 8 ExtraBold" charset="-127"/>
      <p:bold r:id="rId7"/>
    </p:embeddedFont>
    <p:embeddedFont>
      <p:font typeface="프리젠테이션 4 Regular" charset="-127"/>
      <p:regular r:id="rId8"/>
    </p:embeddedFont>
    <p:embeddedFont>
      <p:font typeface="프리젠테이션 7 Bold" charset="-127"/>
      <p:bold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6CB"/>
    <a:srgbClr val="9967E3"/>
    <a:srgbClr val="6247E3"/>
    <a:srgbClr val="93ACFE"/>
    <a:srgbClr val="EC5EA8"/>
    <a:srgbClr val="2449A4"/>
    <a:srgbClr val="B3DEF7"/>
    <a:srgbClr val="BEE65F"/>
    <a:srgbClr val="7148F6"/>
    <a:srgbClr val="61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076" autoAdjust="0"/>
  </p:normalViewPr>
  <p:slideViewPr>
    <p:cSldViewPr>
      <p:cViewPr varScale="1">
        <p:scale>
          <a:sx n="24" d="100"/>
          <a:sy n="24" d="100"/>
        </p:scale>
        <p:origin x="3036" y="84"/>
      </p:cViewPr>
      <p:guideLst>
        <p:guide orient="horz" pos="10205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4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3C422A-34B3-4C58-BD0B-EAD7D607A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4789E-F14C-420B-B9FA-B45C75B75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12EB-970A-42F9-961D-9A843A29AEE0}" type="datetimeFigureOut">
              <a:rPr lang="ko-KR" altLang="en-US" smtClean="0">
                <a:latin typeface="프리젠테이션 4 Regular" pitchFamily="2" charset="-127"/>
                <a:ea typeface="프리젠테이션 4 Regular" pitchFamily="2" charset="-127"/>
              </a:rPr>
              <a:t>2025-06-02</a:t>
            </a:fld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D53A4-4FFF-4575-8E4C-D1C7ECFFE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A5394-FFB3-41F6-9475-77B5C385B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16E0-2C1B-49D4-A1B4-DB6A6111033B}" type="slidenum">
              <a:rPr lang="ko-KR" altLang="en-US" smtClean="0">
                <a:latin typeface="프리젠테이션 4 Regular" pitchFamily="2" charset="-127"/>
                <a:ea typeface="프리젠테이션 4 Regular" pitchFamily="2" charset="-127"/>
              </a:rPr>
              <a:t>‹#›</a:t>
            </a:fld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1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fld id="{7472FB17-58EF-4A58-BD0A-24A9918C23B5}" type="datetimeFigureOut">
              <a:rPr lang="ko-KR" altLang="en-US" smtClean="0"/>
              <a:pPr/>
              <a:t>2025-06-02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1243013"/>
            <a:ext cx="22352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fld id="{2369D8F4-2A5A-4260-85C3-B027326E9B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8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1pPr>
    <a:lvl2pPr marL="1321948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2pPr>
    <a:lvl3pPr marL="2643896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3pPr>
    <a:lvl4pPr marL="3965844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4pPr>
    <a:lvl5pPr marL="5287792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5pPr>
    <a:lvl6pPr marL="6609740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6pPr>
    <a:lvl7pPr marL="7931688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7pPr>
    <a:lvl8pPr marL="9253637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8pPr>
    <a:lvl9pPr marL="10575585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1"/>
                  </a:gs>
                  <a:gs pos="77000">
                    <a:schemeClr val="accent6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4003D7-5319-B9C8-B0F5-D66680C73E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AA5AD1C-9A25-5969-8CDE-4861562A3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1" y="0"/>
            <a:ext cx="21599524" cy="25131963"/>
          </a:xfrm>
          <a:prstGeom prst="rect">
            <a:avLst/>
          </a:prstGeom>
          <a:gradFill>
            <a:gsLst>
              <a:gs pos="21000">
                <a:schemeClr val="accent5"/>
              </a:gs>
              <a:gs pos="9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5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F2165D-01ED-4144-A07E-4099507054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3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1"/>
                  </a:gs>
                  <a:gs pos="77000">
                    <a:schemeClr val="accent6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1B5314-B233-4CDB-8237-D007C130B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14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2">
                <a:lumMod val="40000"/>
                <a:lumOff val="6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alphaModFix amt="5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4000">
                    <a:schemeClr val="accent2"/>
                  </a:gs>
                  <a:gs pos="81000">
                    <a:schemeClr val="accent1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A1ADA-CC5A-4E16-BD35-6CEB953AB1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547366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0869CFC-2FE1-277D-DFE4-281201848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2">
                <a:lumMod val="40000"/>
                <a:lumOff val="6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4000">
                    <a:schemeClr val="accent2"/>
                  </a:gs>
                  <a:gs pos="81000">
                    <a:schemeClr val="accent1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322938B-0F6C-4010-9398-1BB73366C1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1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4200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3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alphaModFix amt="5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39000">
                    <a:schemeClr val="accent3"/>
                  </a:gs>
                  <a:gs pos="88000">
                    <a:schemeClr val="accent2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6B5CB7-7B1C-59F6-4C25-4248792AF4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547366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142F11-92F3-3844-99D9-22583B2C1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4200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3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39000">
                    <a:schemeClr val="accent3"/>
                  </a:gs>
                  <a:gs pos="88000">
                    <a:schemeClr val="accent2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77B4877-351A-48CB-88B8-A4C0E8F79F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2000">
                    <a:schemeClr val="accent4"/>
                  </a:gs>
                  <a:gs pos="86000">
                    <a:srgbClr val="FFC000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D21804-7CC7-83C1-F781-3FD477C8BA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DD47640-1E81-042A-65D5-B32F416CF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7C418A-FB76-C3A2-4AE9-067D019352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4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2000">
                    <a:schemeClr val="accent4"/>
                  </a:gs>
                  <a:gs pos="86000">
                    <a:srgbClr val="FFC000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25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1" y="0"/>
            <a:ext cx="21599524" cy="25131963"/>
          </a:xfrm>
          <a:prstGeom prst="rect">
            <a:avLst/>
          </a:prstGeom>
          <a:gradFill>
            <a:gsLst>
              <a:gs pos="21000">
                <a:schemeClr val="accent5"/>
              </a:gs>
              <a:gs pos="9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5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E7674C-E607-5C4E-6009-55F4DB01F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3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613E-18C8-4B39-A489-392B9AD58E4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A2E9-4A31-411D-B90F-C8B539CA0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3" r:id="rId2"/>
    <p:sldLayoutId id="2147483709" r:id="rId3"/>
    <p:sldLayoutId id="2147483714" r:id="rId4"/>
    <p:sldLayoutId id="2147483710" r:id="rId5"/>
    <p:sldLayoutId id="2147483715" r:id="rId6"/>
    <p:sldLayoutId id="2147483711" r:id="rId7"/>
    <p:sldLayoutId id="2147483716" r:id="rId8"/>
    <p:sldLayoutId id="2147483712" r:id="rId9"/>
    <p:sldLayoutId id="2147483717" r:id="rId10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7D17-9760-E1C8-349F-326064EC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8F1C7DAC-C2BF-EA94-56C0-64AC44585307}"/>
              </a:ext>
            </a:extLst>
          </p:cNvPr>
          <p:cNvSpPr txBox="1"/>
          <p:nvPr/>
        </p:nvSpPr>
        <p:spPr>
          <a:xfrm>
            <a:off x="3454546" y="59788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개요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600C84-63DD-03D8-12A0-4261325D9E96}"/>
              </a:ext>
            </a:extLst>
          </p:cNvPr>
          <p:cNvSpPr txBox="1"/>
          <p:nvPr/>
        </p:nvSpPr>
        <p:spPr>
          <a:xfrm>
            <a:off x="2378290" y="5947781"/>
            <a:ext cx="1006032" cy="8315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01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B63A1-BA21-5DDE-B31C-0D636862138D}"/>
              </a:ext>
            </a:extLst>
          </p:cNvPr>
          <p:cNvSpPr txBox="1"/>
          <p:nvPr/>
        </p:nvSpPr>
        <p:spPr>
          <a:xfrm>
            <a:off x="2450718" y="7350339"/>
            <a:ext cx="7625826" cy="468935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텍스트 기반 </a:t>
            </a:r>
            <a:r>
              <a:rPr lang="en-US" altLang="ko-KR" dirty="0"/>
              <a:t>RPG </a:t>
            </a:r>
            <a:r>
              <a:rPr lang="ko-KR" altLang="en-US" dirty="0"/>
              <a:t>게임으로</a:t>
            </a:r>
            <a:r>
              <a:rPr lang="en-US" altLang="ko-KR" dirty="0"/>
              <a:t>, </a:t>
            </a:r>
            <a:r>
              <a:rPr lang="ko-KR" altLang="en-US" dirty="0"/>
              <a:t>플레이어가 키 입력을 통해 캐릭터를 조작하며 스토리를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콘솔 인터페이스에서 다양한 선택과 전투를 경험할 수 있습니다</a:t>
            </a:r>
            <a:endParaRPr lang="en-US" altLang="ko-KR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있는 텍스트 어드벤처를 제공합니다</a:t>
            </a:r>
            <a:r>
              <a:rPr lang="en-US" altLang="ko-KR" dirty="0"/>
              <a:t>.</a:t>
            </a:r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8562CD26-FAAE-9059-E5AE-CD096C646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실감미디어기술</a:t>
            </a:r>
            <a:r>
              <a:rPr lang="en-US" altLang="ko-KR" dirty="0"/>
              <a:t>(</a:t>
            </a:r>
            <a:r>
              <a:rPr lang="ko-KR" altLang="en-US" dirty="0"/>
              <a:t>중급</a:t>
            </a:r>
            <a:r>
              <a:rPr lang="en-US" altLang="ko-KR" dirty="0"/>
              <a:t>)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CF4914FE-D36A-D0A5-DDCA-3D5DE0DDC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27420" y="1125378"/>
            <a:ext cx="7914555" cy="830997"/>
          </a:xfrm>
        </p:spPr>
        <p:txBody>
          <a:bodyPr/>
          <a:lstStyle/>
          <a:p>
            <a:r>
              <a:rPr lang="ko-KR" altLang="en-US" dirty="0"/>
              <a:t>객체지향프로그래밍</a:t>
            </a:r>
            <a:r>
              <a:rPr lang="en-US" altLang="ko-KR" dirty="0"/>
              <a:t>-03</a:t>
            </a:r>
            <a:endParaRPr lang="ko-KR" altLang="en-US" dirty="0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046A9FF8-99FD-6AB6-7772-97F92F56B0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F6EC0C01-9032-A7E3-2B33-0615281AA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4300" y="3778348"/>
            <a:ext cx="2494594" cy="584775"/>
          </a:xfrm>
        </p:spPr>
        <p:txBody>
          <a:bodyPr/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프로토콜</a:t>
            </a:r>
            <a:r>
              <a:rPr lang="en-US" altLang="ko-KR" sz="3200" dirty="0"/>
              <a:t>004A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ADBEDB2-C32B-8B26-763E-71CBE3B2C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지도교수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86B2654-6014-FAAD-750D-30401999D1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조현철</a:t>
            </a:r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4B2AB86D-8DF0-7474-62E6-0E76F57F8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32983" y="3747571"/>
            <a:ext cx="9318763" cy="646331"/>
          </a:xfrm>
        </p:spPr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임기범</a:t>
            </a:r>
            <a:r>
              <a:rPr lang="en-US" altLang="ko-KR" dirty="0"/>
              <a:t>  </a:t>
            </a:r>
            <a:r>
              <a:rPr lang="ko-KR" altLang="en-US" dirty="0"/>
              <a:t>장주환</a:t>
            </a:r>
            <a:r>
              <a:rPr lang="en-US" altLang="ko-KR" dirty="0"/>
              <a:t>  </a:t>
            </a:r>
            <a:r>
              <a:rPr lang="ko-KR" altLang="en-US" dirty="0"/>
              <a:t>이동우</a:t>
            </a:r>
            <a:r>
              <a:rPr lang="en-US" altLang="ko-KR" dirty="0"/>
              <a:t>  </a:t>
            </a:r>
            <a:r>
              <a:rPr lang="ko-KR" altLang="en-US" dirty="0"/>
              <a:t>김지운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45A03-924F-C850-CBBD-2894E4346FE7}"/>
              </a:ext>
            </a:extLst>
          </p:cNvPr>
          <p:cNvSpPr txBox="1"/>
          <p:nvPr/>
        </p:nvSpPr>
        <p:spPr>
          <a:xfrm>
            <a:off x="12293746" y="59788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배경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5E5F6-4097-E9DA-CDC7-59DA187FC981}"/>
              </a:ext>
            </a:extLst>
          </p:cNvPr>
          <p:cNvSpPr txBox="1"/>
          <p:nvPr/>
        </p:nvSpPr>
        <p:spPr>
          <a:xfrm>
            <a:off x="11217490" y="5948041"/>
            <a:ext cx="100540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02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EA043-DD40-6252-56EE-522FDEBFD1B4}"/>
              </a:ext>
            </a:extLst>
          </p:cNvPr>
          <p:cNvSpPr txBox="1"/>
          <p:nvPr/>
        </p:nvSpPr>
        <p:spPr>
          <a:xfrm>
            <a:off x="11295796" y="7350339"/>
            <a:ext cx="7625826" cy="4073798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프로그래밍 기초와 객체지향 설계 능력 향상을 위해 개발하였습니다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 처리와 게임 상태 관리에 중점을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 환경에서도 전략적 재미를 구현하는 것이 목적입니다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E3332-8FE6-C1F4-DEDF-8DB39E9898EB}"/>
              </a:ext>
            </a:extLst>
          </p:cNvPr>
          <p:cNvSpPr txBox="1"/>
          <p:nvPr/>
        </p:nvSpPr>
        <p:spPr>
          <a:xfrm>
            <a:off x="3454546" y="164563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EE89B-9917-EBE0-139F-2D8BAF44453F}"/>
              </a:ext>
            </a:extLst>
          </p:cNvPr>
          <p:cNvSpPr txBox="1"/>
          <p:nvPr/>
        </p:nvSpPr>
        <p:spPr>
          <a:xfrm>
            <a:off x="2378290" y="16425541"/>
            <a:ext cx="100540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03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5F081-D385-02B5-C4D8-73F203C0518B}"/>
              </a:ext>
            </a:extLst>
          </p:cNvPr>
          <p:cNvSpPr txBox="1"/>
          <p:nvPr/>
        </p:nvSpPr>
        <p:spPr>
          <a:xfrm>
            <a:off x="2450718" y="17725652"/>
            <a:ext cx="7625826" cy="9613777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플레이어는 </a:t>
            </a:r>
            <a:r>
              <a:rPr lang="ko-KR" altLang="en-US" dirty="0" err="1"/>
              <a:t>맵을</a:t>
            </a:r>
            <a:r>
              <a:rPr lang="ko-KR" altLang="en-US" dirty="0"/>
              <a:t> 탐험하며 보스와 </a:t>
            </a:r>
            <a:r>
              <a:rPr lang="ko-KR" altLang="en-US" dirty="0" err="1"/>
              <a:t>턴제</a:t>
            </a:r>
            <a:r>
              <a:rPr lang="ko-KR" altLang="en-US" dirty="0"/>
              <a:t> 전투를 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맵에는 개성 있는 교수 보스가 등장하며</a:t>
            </a:r>
            <a:r>
              <a:rPr lang="en-US" altLang="ko-KR" dirty="0"/>
              <a:t>, </a:t>
            </a:r>
            <a:r>
              <a:rPr lang="ko-KR" altLang="en-US" dirty="0"/>
              <a:t>보스를 처치하면 다음 스테이지로 진행할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공격과 스킬을 활용해 전략적으로 싸울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탐험 중에는 아이템을 획득할 수 있으며</a:t>
            </a:r>
            <a:r>
              <a:rPr lang="en-US" altLang="ko-KR" dirty="0"/>
              <a:t>, </a:t>
            </a:r>
            <a:r>
              <a:rPr lang="ko-KR" altLang="en-US" dirty="0"/>
              <a:t>아이템을 사용하면 공격력과 방어력이 증가하여 전투에서 유리한 상황을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점수에 따라 다양한 엔딩이 나타납니다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967DC-2155-949F-5727-957C4EB96988}"/>
              </a:ext>
            </a:extLst>
          </p:cNvPr>
          <p:cNvSpPr txBox="1"/>
          <p:nvPr/>
        </p:nvSpPr>
        <p:spPr>
          <a:xfrm>
            <a:off x="12293746" y="164563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5005D-D1A7-DDBD-D4C5-8A4A8428F1E4}"/>
              </a:ext>
            </a:extLst>
          </p:cNvPr>
          <p:cNvSpPr txBox="1"/>
          <p:nvPr/>
        </p:nvSpPr>
        <p:spPr>
          <a:xfrm>
            <a:off x="11217490" y="16425281"/>
            <a:ext cx="1006032" cy="8315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980E3F-A9C5-A187-5DA3-5FA5A1A10AD7}"/>
              </a:ext>
            </a:extLst>
          </p:cNvPr>
          <p:cNvSpPr/>
          <p:nvPr/>
        </p:nvSpPr>
        <p:spPr>
          <a:xfrm>
            <a:off x="19193984" y="30315795"/>
            <a:ext cx="1299879" cy="1299878"/>
          </a:xfrm>
          <a:prstGeom prst="roundRect">
            <a:avLst>
              <a:gd name="adj" fmla="val 787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QR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A308E9-ABFF-8C7C-BBD2-AA80250F8CDC}"/>
              </a:ext>
            </a:extLst>
          </p:cNvPr>
          <p:cNvGrpSpPr/>
          <p:nvPr/>
        </p:nvGrpSpPr>
        <p:grpSpPr>
          <a:xfrm>
            <a:off x="11213717" y="18431892"/>
            <a:ext cx="7948401" cy="10075720"/>
            <a:chOff x="11213718" y="17789219"/>
            <a:chExt cx="3679746" cy="4664597"/>
          </a:xfrm>
        </p:grpSpPr>
        <p:pic>
          <p:nvPicPr>
            <p:cNvPr id="8" name="그림 45">
              <a:extLst>
                <a:ext uri="{FF2B5EF4-FFF2-40B4-BE49-F238E27FC236}">
                  <a16:creationId xmlns:a16="http://schemas.microsoft.com/office/drawing/2014/main" id="{77F08E3C-A7B0-80A6-86F9-B9D77FFD1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3" b="20143"/>
            <a:stretch/>
          </p:blipFill>
          <p:spPr bwMode="auto">
            <a:xfrm>
              <a:off x="11213718" y="17789219"/>
              <a:ext cx="3679746" cy="2197346"/>
            </a:xfrm>
            <a:prstGeom prst="roundRect">
              <a:avLst>
                <a:gd name="adj" fmla="val 5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45">
              <a:extLst>
                <a:ext uri="{FF2B5EF4-FFF2-40B4-BE49-F238E27FC236}">
                  <a16:creationId xmlns:a16="http://schemas.microsoft.com/office/drawing/2014/main" id="{5B2F1819-AB00-DB87-0D13-0F3FE55E7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3" b="20143"/>
            <a:stretch/>
          </p:blipFill>
          <p:spPr bwMode="auto">
            <a:xfrm>
              <a:off x="11213718" y="20256470"/>
              <a:ext cx="3679746" cy="2197346"/>
            </a:xfrm>
            <a:prstGeom prst="roundRect">
              <a:avLst>
                <a:gd name="adj" fmla="val 5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DA722B-B350-A86C-96DE-81747D60D06D}"/>
              </a:ext>
            </a:extLst>
          </p:cNvPr>
          <p:cNvSpPr txBox="1"/>
          <p:nvPr/>
        </p:nvSpPr>
        <p:spPr>
          <a:xfrm>
            <a:off x="11289918" y="17381524"/>
            <a:ext cx="7625826" cy="688256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/>
          <a:p>
            <a:pPr marL="720000" lvl="0" indent="-720000" defTabSz="2159996" latinLnBrk="1">
              <a:spcAft>
                <a:spcPts val="1200"/>
              </a:spcAft>
              <a:buClr>
                <a:schemeClr val="accent2"/>
              </a:buClr>
              <a:buFont typeface="프리젠테이션 4 Regular" pitchFamily="2" charset="-127"/>
              <a:buChar char=""/>
              <a:defRPr/>
            </a:pP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글자 크기 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40(+-5) </a:t>
            </a: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권장</a:t>
            </a:r>
            <a:endParaRPr lang="en-US" altLang="ko-KR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49A4"/>
      </a:accent1>
      <a:accent2>
        <a:srgbClr val="2C9CD7"/>
      </a:accent2>
      <a:accent3>
        <a:srgbClr val="1EAE88"/>
      </a:accent3>
      <a:accent4>
        <a:srgbClr val="F78D0D"/>
      </a:accent4>
      <a:accent5>
        <a:srgbClr val="EC5EA8"/>
      </a:accent5>
      <a:accent6>
        <a:srgbClr val="7148F6"/>
      </a:accent6>
      <a:hlink>
        <a:srgbClr val="70AD47"/>
      </a:hlink>
      <a:folHlink>
        <a:srgbClr val="954F72"/>
      </a:folHlink>
    </a:clrScheme>
    <a:fontScheme name="사용자 지정 3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buFont typeface="Arial" panose="020B0604020202020204" pitchFamily="34" charset="0"/>
          <a:buChar char="•"/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4153</TotalTime>
  <Words>154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페이퍼로지 6 SemiBold</vt:lpstr>
      <vt:lpstr>프리젠테이션 7 Bold</vt:lpstr>
      <vt:lpstr>페이퍼로지 8 ExtraBold</vt:lpstr>
      <vt:lpstr>프리젠테이션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기범 임</cp:lastModifiedBy>
  <cp:revision>290</cp:revision>
  <cp:lastPrinted>2023-11-21T09:03:08Z</cp:lastPrinted>
  <dcterms:created xsi:type="dcterms:W3CDTF">2023-05-09T06:06:35Z</dcterms:created>
  <dcterms:modified xsi:type="dcterms:W3CDTF">2025-06-02T10:17:48Z</dcterms:modified>
</cp:coreProperties>
</file>