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5"/>
  </p:sldMasterIdLst>
  <p:notesMasterIdLst>
    <p:notesMasterId r:id="rId29"/>
  </p:notesMasterIdLst>
  <p:handoutMasterIdLst>
    <p:handoutMasterId r:id="rId30"/>
  </p:handoutMasterIdLst>
  <p:sldIdLst>
    <p:sldId id="1466" r:id="rId6"/>
    <p:sldId id="1491" r:id="rId7"/>
    <p:sldId id="1486" r:id="rId8"/>
    <p:sldId id="1478" r:id="rId9"/>
    <p:sldId id="1479" r:id="rId10"/>
    <p:sldId id="1480" r:id="rId11"/>
    <p:sldId id="1481" r:id="rId12"/>
    <p:sldId id="1483" r:id="rId13"/>
    <p:sldId id="1484" r:id="rId14"/>
    <p:sldId id="1482" r:id="rId15"/>
    <p:sldId id="1485" r:id="rId16"/>
    <p:sldId id="1487" r:id="rId17"/>
    <p:sldId id="1488" r:id="rId18"/>
    <p:sldId id="1489" r:id="rId19"/>
    <p:sldId id="1490" r:id="rId20"/>
    <p:sldId id="1492" r:id="rId21"/>
    <p:sldId id="1493" r:id="rId22"/>
    <p:sldId id="1495" r:id="rId23"/>
    <p:sldId id="1498" r:id="rId24"/>
    <p:sldId id="1497" r:id="rId25"/>
    <p:sldId id="1499" r:id="rId26"/>
    <p:sldId id="1496" r:id="rId27"/>
    <p:sldId id="1494" r:id="rId2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BFBFBF"/>
    <a:srgbClr val="DDDDDD"/>
    <a:srgbClr val="FFFFFF"/>
    <a:srgbClr val="01253E"/>
    <a:srgbClr val="808080"/>
    <a:srgbClr val="5F5F5F"/>
    <a:srgbClr val="000000"/>
    <a:srgbClr val="C0C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81633" autoAdjust="0"/>
  </p:normalViewPr>
  <p:slideViewPr>
    <p:cSldViewPr snapToObjects="1">
      <p:cViewPr varScale="1">
        <p:scale>
          <a:sx n="103" d="100"/>
          <a:sy n="103" d="100"/>
        </p:scale>
        <p:origin x="1624" y="184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5886"/>
    </p:cViewPr>
  </p:sorterViewPr>
  <p:notesViewPr>
    <p:cSldViewPr snapToObjects="1">
      <p:cViewPr varScale="1">
        <p:scale>
          <a:sx n="142" d="100"/>
          <a:sy n="142" d="100"/>
        </p:scale>
        <p:origin x="3360" y="1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4C3855B-9057-E64F-93DA-38EC51F1E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15ECE9-DC89-2540-A955-366809057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20357-C6F9-4743-8D56-5C8F72A47909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FB708-C5E9-2446-AB1C-7D1E757CD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AD5BD-4146-284F-A8C3-5CCB5E0FF8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1F04-8C1D-F947-BE71-EF02D1E954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59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46c2d3121f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1" name="Google Shape;1301;g46c2d3121f_0_811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50" tIns="46675" rIns="93350" bIns="46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2" name="Google Shape;1302;g46c2d3121f_0_811:notes"/>
          <p:cNvSpPr txBox="1">
            <a:spLocks noGrp="1"/>
          </p:cNvSpPr>
          <p:nvPr>
            <p:ph type="sldNum" idx="12"/>
          </p:nvPr>
        </p:nvSpPr>
        <p:spPr>
          <a:xfrm>
            <a:off x="3884619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50" tIns="46675" rIns="93350" bIns="466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venir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09383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www.data.gouv.fr</a:t>
            </a:r>
            <a:r>
              <a:rPr lang="en-US" dirty="0"/>
              <a:t>/</a:t>
            </a:r>
            <a:r>
              <a:rPr lang="en-US" dirty="0" err="1"/>
              <a:t>fr</a:t>
            </a:r>
            <a:r>
              <a:rPr lang="en-US" dirty="0"/>
              <a:t>/datasets/</a:t>
            </a:r>
            <a:r>
              <a:rPr lang="en-US" dirty="0" err="1"/>
              <a:t>demandes</a:t>
            </a:r>
            <a:r>
              <a:rPr lang="en-US" dirty="0"/>
              <a:t>-de-</a:t>
            </a:r>
            <a:r>
              <a:rPr lang="en-US" dirty="0" err="1"/>
              <a:t>valeurs</a:t>
            </a:r>
            <a:r>
              <a:rPr lang="en-US" dirty="0"/>
              <a:t>-</a:t>
            </a:r>
            <a:r>
              <a:rPr lang="en-US" dirty="0" err="1"/>
              <a:t>foncieres</a:t>
            </a:r>
            <a:r>
              <a:rPr lang="en-US" dirty="0"/>
              <a:t>/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EXTERNAL TABLE </a:t>
            </a:r>
            <a:r>
              <a:rPr lang="en-US" dirty="0" err="1"/>
              <a:t>dvf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Code_service_CH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Reference_document</a:t>
            </a:r>
            <a:r>
              <a:rPr lang="en-US" dirty="0"/>
              <a:t> VARCHAR(21000),</a:t>
            </a:r>
          </a:p>
          <a:p>
            <a:r>
              <a:rPr lang="en-US" dirty="0"/>
              <a:t>    1_Articles_CGI VARCHAR(21000),</a:t>
            </a:r>
          </a:p>
          <a:p>
            <a:r>
              <a:rPr lang="en-US" dirty="0"/>
              <a:t>    2_Articles_CGI VARCHAR(21000),</a:t>
            </a:r>
          </a:p>
          <a:p>
            <a:r>
              <a:rPr lang="en-US" dirty="0"/>
              <a:t>    3_Articles_CGI VARCHAR(21000),</a:t>
            </a:r>
          </a:p>
          <a:p>
            <a:r>
              <a:rPr lang="en-US" dirty="0"/>
              <a:t>    4_Articles_CGI VARCHAR(21000),</a:t>
            </a:r>
          </a:p>
          <a:p>
            <a:r>
              <a:rPr lang="en-US" dirty="0"/>
              <a:t>    5_Articles_CGI VARCHAR(21000),</a:t>
            </a:r>
          </a:p>
          <a:p>
            <a:r>
              <a:rPr lang="en-US" dirty="0"/>
              <a:t>    </a:t>
            </a:r>
            <a:r>
              <a:rPr lang="en-US" dirty="0" err="1"/>
              <a:t>No_disposition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Date_mutation</a:t>
            </a:r>
            <a:r>
              <a:rPr lang="en-US" dirty="0"/>
              <a:t> DATE,</a:t>
            </a:r>
          </a:p>
          <a:p>
            <a:r>
              <a:rPr lang="en-US" dirty="0"/>
              <a:t>    </a:t>
            </a:r>
            <a:r>
              <a:rPr lang="en-US" dirty="0" err="1"/>
              <a:t>Nature_mutation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Valeur_fonciere</a:t>
            </a:r>
            <a:r>
              <a:rPr lang="en-US" dirty="0"/>
              <a:t> DECIMAL(9,2),</a:t>
            </a:r>
          </a:p>
          <a:p>
            <a:r>
              <a:rPr lang="en-US" dirty="0"/>
              <a:t>    </a:t>
            </a:r>
            <a:r>
              <a:rPr lang="en-US" dirty="0" err="1"/>
              <a:t>No_voie</a:t>
            </a:r>
            <a:r>
              <a:rPr lang="en-US" dirty="0"/>
              <a:t> INT,</a:t>
            </a:r>
          </a:p>
          <a:p>
            <a:r>
              <a:rPr lang="en-US" dirty="0"/>
              <a:t>    B_T_Q VARCHAR(21000),</a:t>
            </a:r>
          </a:p>
          <a:p>
            <a:r>
              <a:rPr lang="en-US" dirty="0"/>
              <a:t>    </a:t>
            </a:r>
            <a:r>
              <a:rPr lang="en-US" dirty="0" err="1"/>
              <a:t>Type_de_voie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Code_voie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Voie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Code_postal</a:t>
            </a:r>
            <a:r>
              <a:rPr lang="en-US" dirty="0"/>
              <a:t> VARCHAR(21000),</a:t>
            </a:r>
          </a:p>
          <a:p>
            <a:r>
              <a:rPr lang="en-US" dirty="0"/>
              <a:t>    Commune VARCHAR(21000),</a:t>
            </a:r>
          </a:p>
          <a:p>
            <a:r>
              <a:rPr lang="en-US" dirty="0"/>
              <a:t>    </a:t>
            </a:r>
            <a:r>
              <a:rPr lang="en-US" dirty="0" err="1"/>
              <a:t>Code_departement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Code_commune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Prefixe_de_section</a:t>
            </a:r>
            <a:r>
              <a:rPr lang="en-US" dirty="0"/>
              <a:t> VARCHAR(21000),</a:t>
            </a:r>
          </a:p>
          <a:p>
            <a:r>
              <a:rPr lang="en-US" dirty="0"/>
              <a:t>    Section VARCHAR(21000),</a:t>
            </a:r>
          </a:p>
          <a:p>
            <a:r>
              <a:rPr lang="en-US" dirty="0"/>
              <a:t>    </a:t>
            </a:r>
            <a:r>
              <a:rPr lang="en-US" dirty="0" err="1"/>
              <a:t>No_plan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No_Volume</a:t>
            </a:r>
            <a:r>
              <a:rPr lang="en-US" dirty="0"/>
              <a:t> VARCHAR(21000),</a:t>
            </a:r>
          </a:p>
          <a:p>
            <a:r>
              <a:rPr lang="en-US" dirty="0"/>
              <a:t>    1er_lot VARCHAR(21000),</a:t>
            </a:r>
          </a:p>
          <a:p>
            <a:r>
              <a:rPr lang="en-US" dirty="0"/>
              <a:t>    Surface_Carrez_du_1er_lot DECIMAL,</a:t>
            </a:r>
          </a:p>
          <a:p>
            <a:r>
              <a:rPr lang="en-US" dirty="0"/>
              <a:t>    2eme_lot VARCHAR(21000),</a:t>
            </a:r>
          </a:p>
          <a:p>
            <a:r>
              <a:rPr lang="en-US" dirty="0"/>
              <a:t>    Surface_Carrez_du_2eme_lot DECIMAL,</a:t>
            </a:r>
          </a:p>
          <a:p>
            <a:r>
              <a:rPr lang="en-US" dirty="0"/>
              <a:t>    3eme_lot VARCHAR(21000),</a:t>
            </a:r>
          </a:p>
          <a:p>
            <a:r>
              <a:rPr lang="en-US" dirty="0"/>
              <a:t>    Surface_Carrez_du_3eme_lot DECIMAL,</a:t>
            </a:r>
          </a:p>
          <a:p>
            <a:r>
              <a:rPr lang="en-US" dirty="0"/>
              <a:t>    4eme_lot VARCHAR(21000),</a:t>
            </a:r>
          </a:p>
          <a:p>
            <a:r>
              <a:rPr lang="en-US" dirty="0"/>
              <a:t>    Surface_Carrez_du_4eme_lot DECIMAL,</a:t>
            </a:r>
          </a:p>
          <a:p>
            <a:r>
              <a:rPr lang="en-US" dirty="0"/>
              <a:t>    5eme_lot VARCHAR(21000),</a:t>
            </a:r>
          </a:p>
          <a:p>
            <a:r>
              <a:rPr lang="en-US" dirty="0"/>
              <a:t>    Surface_Carrez_du_5eme_lot DECIMAL,</a:t>
            </a:r>
          </a:p>
          <a:p>
            <a:r>
              <a:rPr lang="en-US" dirty="0"/>
              <a:t>    </a:t>
            </a:r>
            <a:r>
              <a:rPr lang="en-US" dirty="0" err="1"/>
              <a:t>Nombre_de_lots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Code_type_local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Type_local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Identifiant_local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Surface_reelle_bati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Nombre_pieces_principales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Nature_culture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Nature_culture_speciale</a:t>
            </a:r>
            <a:r>
              <a:rPr lang="en-US" dirty="0"/>
              <a:t> VARCHAR(21000),</a:t>
            </a:r>
          </a:p>
          <a:p>
            <a:r>
              <a:rPr lang="en-US" dirty="0"/>
              <a:t>    </a:t>
            </a:r>
            <a:r>
              <a:rPr lang="en-US" dirty="0" err="1"/>
              <a:t>Surface_terrain</a:t>
            </a:r>
            <a:r>
              <a:rPr lang="en-US" dirty="0"/>
              <a:t> DECIMAL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ROW FORMAT DELIMITED FIELDS TERMINATED BY '|'</a:t>
            </a:r>
          </a:p>
          <a:p>
            <a:r>
              <a:rPr lang="en-US" dirty="0"/>
              <a:t>LOCATION "/user/admin/academy/"</a:t>
            </a:r>
          </a:p>
          <a:p>
            <a:r>
              <a:rPr lang="en-US" dirty="0"/>
              <a:t>TBLPROPERTIES ("</a:t>
            </a:r>
            <a:r>
              <a:rPr lang="en-US" dirty="0" err="1"/>
              <a:t>skip.header.line.count</a:t>
            </a:r>
            <a:r>
              <a:rPr lang="en-US" dirty="0"/>
              <a:t>"="1");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AVG(</a:t>
            </a:r>
            <a:r>
              <a:rPr lang="en-US" dirty="0" err="1"/>
              <a:t>valeur_fonciere</a:t>
            </a:r>
            <a:r>
              <a:rPr lang="en-US" dirty="0"/>
              <a:t>),AVG(</a:t>
            </a:r>
            <a:r>
              <a:rPr lang="en-US" dirty="0" err="1"/>
              <a:t>Surface_reelle_bati</a:t>
            </a:r>
            <a:r>
              <a:rPr lang="en-US" dirty="0"/>
              <a:t>) FROM </a:t>
            </a:r>
            <a:r>
              <a:rPr lang="en-US" dirty="0" err="1"/>
              <a:t>cleaned_data</a:t>
            </a:r>
            <a:r>
              <a:rPr lang="en-US" dirty="0"/>
              <a:t> WHERE </a:t>
            </a:r>
            <a:r>
              <a:rPr lang="en-US" dirty="0" err="1"/>
              <a:t>code_postal</a:t>
            </a:r>
            <a:r>
              <a:rPr lang="en-US" dirty="0"/>
              <a:t> = "75017" AND </a:t>
            </a:r>
            <a:r>
              <a:rPr lang="en-US" dirty="0" err="1"/>
              <a:t>type_local</a:t>
            </a:r>
            <a:r>
              <a:rPr lang="en-US" dirty="0"/>
              <a:t> = "</a:t>
            </a:r>
            <a:r>
              <a:rPr lang="en-US" dirty="0" err="1"/>
              <a:t>Appartement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ubtitle and Content">
  <p:cSld name="2_Title Subtitle and Content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2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 Light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672" name="Google Shape;672;p82"/>
          <p:cNvSpPr txBox="1">
            <a:spLocks noGrp="1"/>
          </p:cNvSpPr>
          <p:nvPr>
            <p:ph type="body" idx="1"/>
          </p:nvPr>
        </p:nvSpPr>
        <p:spPr>
          <a:xfrm>
            <a:off x="914400" y="1452421"/>
            <a:ext cx="10363200" cy="4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431789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marR="0" lvl="1" indent="-40639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marR="0" lvl="2" indent="-40639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marR="0" lvl="3" indent="-40639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marR="0" lvl="4" indent="-40639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3" name="Google Shape;673;p82"/>
          <p:cNvSpPr txBox="1">
            <a:spLocks noGrp="1"/>
          </p:cNvSpPr>
          <p:nvPr>
            <p:ph type="body" idx="2"/>
          </p:nvPr>
        </p:nvSpPr>
        <p:spPr>
          <a:xfrm>
            <a:off x="914400" y="933451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609585" marR="0" lvl="0" indent="-304792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marR="0" lvl="1" indent="-40639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marR="0" lvl="2" indent="-40639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marR="0" lvl="3" indent="-40639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marR="0" lvl="4" indent="-40639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8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56493" y="6293087"/>
            <a:ext cx="139424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/>
              <a:pPr algn="ctr"/>
              <a:t>‹N°›</a:t>
            </a:fld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115960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1072339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9"/>
          <p:cNvSpPr/>
          <p:nvPr/>
        </p:nvSpPr>
        <p:spPr>
          <a:xfrm rot="2700000">
            <a:off x="1086825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Oval 13"/>
          <p:cNvSpPr/>
          <p:nvPr/>
        </p:nvSpPr>
        <p:spPr>
          <a:xfrm rot="10800000">
            <a:off x="1159581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 9"/>
          <p:cNvSpPr/>
          <p:nvPr/>
        </p:nvSpPr>
        <p:spPr>
          <a:xfrm rot="13500000">
            <a:off x="1169404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156860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1069148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ADF255-9E69-4D4A-86EE-380120AEA91F}"/>
              </a:ext>
            </a:extLst>
          </p:cNvPr>
          <p:cNvPicPr>
            <a:picLocks noChangeAspect="1"/>
          </p:cNvPicPr>
          <p:nvPr userDrawn="1"/>
        </p:nvPicPr>
        <p:blipFill>
          <a:blip r:embed="rId60"/>
          <a:stretch>
            <a:fillRect/>
          </a:stretch>
        </p:blipFill>
        <p:spPr>
          <a:xfrm>
            <a:off x="281304" y="6274695"/>
            <a:ext cx="1266192" cy="3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  <p:sldLayoutId id="2147483898" r:id="rId5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pp.dvf.etalab.gouv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illeursagents.com/prix-immobilier/paris-17eme-arrondissement-7501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aastijn/workshops" TargetMode="External"/><Relationship Id="rId1" Type="http://schemas.openxmlformats.org/officeDocument/2006/relationships/slideLayout" Target="../slideLayouts/slideLayout5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ovh.com/fr/public-cloud/big-data-hadoop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BastienOv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ovh.com/fr/public-cloud/big-data-hado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44"/>
          <p:cNvSpPr/>
          <p:nvPr/>
        </p:nvSpPr>
        <p:spPr>
          <a:xfrm>
            <a:off x="-14400" y="-6033"/>
            <a:ext cx="5998400" cy="6858000"/>
          </a:xfrm>
          <a:prstGeom prst="rect">
            <a:avLst/>
          </a:prstGeom>
          <a:solidFill>
            <a:srgbClr val="01253E"/>
          </a:solidFill>
          <a:ln w="9525" cap="flat" cmpd="sng">
            <a:solidFill>
              <a:srgbClr val="0125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5" name="Google Shape;1305;p144"/>
          <p:cNvSpPr txBox="1"/>
          <p:nvPr/>
        </p:nvSpPr>
        <p:spPr>
          <a:xfrm>
            <a:off x="0" y="0"/>
            <a:ext cx="598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6600" kern="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OVH Academy</a:t>
            </a:r>
          </a:p>
          <a:p>
            <a:pPr algn="ctr">
              <a:buClr>
                <a:srgbClr val="000000"/>
              </a:buClr>
            </a:pPr>
            <a:r>
              <a:rPr lang="en-GB" sz="6600" kern="0" dirty="0">
                <a:solidFill>
                  <a:schemeClr val="accent1"/>
                </a:solidFill>
                <a:ea typeface="Open Sans Light"/>
                <a:cs typeface="Open Sans Light"/>
                <a:sym typeface="Open Sans Light"/>
              </a:rPr>
              <a:t>Lab Guide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8CA4E048-9646-534C-A186-F133ADB4EFB7}"/>
              </a:ext>
            </a:extLst>
          </p:cNvPr>
          <p:cNvSpPr txBox="1">
            <a:spLocks/>
          </p:cNvSpPr>
          <p:nvPr/>
        </p:nvSpPr>
        <p:spPr>
          <a:xfrm>
            <a:off x="6531024" y="548681"/>
            <a:ext cx="5181600" cy="54228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609585" marR="0" lvl="0" indent="-431789" algn="l" defTabSz="121917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 u="none" strike="noStrike" kern="800" cap="none" spc="-1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marR="0" lvl="1" indent="-406390" algn="l" defTabSz="121917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kern="8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marR="0" lvl="2" indent="-406390" algn="l" defTabSz="121917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600" b="0" i="0" u="none" strike="noStrike" kern="8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marR="0" lvl="3" indent="-406390" algn="l" defTabSz="121917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–"/>
              <a:defRPr sz="1600" b="0" i="0" u="none" strike="noStrike" kern="8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marR="0" lvl="4" indent="-406390" algn="l" defTabSz="121917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600" b="0" i="0" u="none" strike="noStrike" kern="8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marR="0" lvl="5" indent="-474121" algn="l" defTabSz="1219170" rtl="0" eaLnBrk="1" latinLnBrk="0" hangingPunct="1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093" marR="0" lvl="6" indent="-474121" algn="l" defTabSz="1219170" rtl="0" eaLnBrk="1" latinLnBrk="0" hangingPunct="1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6678" marR="0" lvl="7" indent="-474121" algn="l" defTabSz="1219170" rtl="0" eaLnBrk="1" latinLnBrk="0" hangingPunct="1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263" marR="0" lvl="8" indent="-474121" algn="l" defTabSz="1219170" rtl="0" eaLnBrk="1" latinLnBrk="0" hangingPunct="1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177796" indent="0" algn="ctr">
              <a:buNone/>
            </a:pPr>
            <a:r>
              <a:rPr lang="en-GB" sz="2600" dirty="0"/>
              <a:t>Discovery scenario</a:t>
            </a:r>
          </a:p>
          <a:p>
            <a:pPr marL="177796" indent="0" algn="ctr">
              <a:buNone/>
            </a:pPr>
            <a:r>
              <a:rPr lang="en-GB" sz="2600" b="1" dirty="0"/>
              <a:t>OVH Analytics Data Platform</a:t>
            </a:r>
          </a:p>
          <a:p>
            <a:pPr marL="177796" indent="0" algn="ctr">
              <a:buNone/>
            </a:pPr>
            <a:endParaRPr lang="en-GB" sz="2200" b="1" dirty="0"/>
          </a:p>
          <a:p>
            <a:pPr marL="177796" indent="0">
              <a:buNone/>
            </a:pPr>
            <a:r>
              <a:rPr lang="en-GB" dirty="0"/>
              <a:t>We will size and deploy a big data Hadoop cluster, then perform a use case allowing us to discover basic features : user and rights, dashboard, ingest data, queries on data.</a:t>
            </a:r>
          </a:p>
          <a:p>
            <a:pPr marL="177796" indent="0">
              <a:buNone/>
            </a:pPr>
            <a:endParaRPr lang="en-GB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484DC2-11AC-2344-B793-EE5DACB63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03" r="26636"/>
          <a:stretch/>
        </p:blipFill>
        <p:spPr>
          <a:xfrm>
            <a:off x="7870908" y="3573016"/>
            <a:ext cx="2501831" cy="31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5BEADE-306F-DF41-BAB2-B85EB64A6D85}"/>
              </a:ext>
            </a:extLst>
          </p:cNvPr>
          <p:cNvSpPr/>
          <p:nvPr/>
        </p:nvSpPr>
        <p:spPr>
          <a:xfrm>
            <a:off x="0" y="0"/>
            <a:ext cx="12192000" cy="1097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3C965E-083F-F540-8419-F1CC300D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 </a:t>
            </a:r>
            <a:r>
              <a:rPr lang="en-US" dirty="0">
                <a:solidFill>
                  <a:schemeClr val="bg1"/>
                </a:solidFill>
              </a:rPr>
              <a:t>: let’s play with real estate market in France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CB194-79B2-E54A-8C6D-CEC26FBC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85713"/>
            <a:ext cx="10363200" cy="4627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France government releases  a lot of data (“open data”)</a:t>
            </a:r>
          </a:p>
          <a:p>
            <a:pPr marL="0" indent="0">
              <a:buNone/>
            </a:pPr>
            <a:r>
              <a:rPr lang="en-US" dirty="0"/>
              <a:t>In 2019, they proposed the DVF </a:t>
            </a:r>
            <a:r>
              <a:rPr lang="en-US" dirty="0" err="1"/>
              <a:t>datas</a:t>
            </a:r>
            <a:r>
              <a:rPr lang="en-US" dirty="0"/>
              <a:t>, the “</a:t>
            </a:r>
            <a:r>
              <a:rPr lang="en-US" dirty="0" err="1"/>
              <a:t>Demandes</a:t>
            </a:r>
            <a:r>
              <a:rPr lang="en-US" dirty="0"/>
              <a:t>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Foncières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 = Amount of money for each real estate transaction in France since 5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: in blue the sales in 2018 in Paris 75017 , with the prices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https://app.dvf.etalab.gouv.fr/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B0763-C2F5-F249-81A6-235A1875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3477883"/>
            <a:ext cx="4837839" cy="3149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81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C965E-083F-F540-8419-F1CC300D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(1/2) </a:t>
            </a:r>
            <a:r>
              <a:rPr lang="en-US" dirty="0"/>
              <a:t>: ingest static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CB194-79B2-E54A-8C6D-CEC26FBC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in </a:t>
            </a:r>
            <a:r>
              <a:rPr lang="en-US" dirty="0" err="1"/>
              <a:t>github</a:t>
            </a:r>
            <a:r>
              <a:rPr lang="en-US" dirty="0"/>
              <a:t> link, find the DVF website, download DVF data 2018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back in Ambari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Files View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in  </a:t>
            </a:r>
            <a:r>
              <a:rPr lang="en-US" b="1" dirty="0"/>
              <a:t>/user/&lt;</a:t>
            </a:r>
            <a:r>
              <a:rPr lang="en-US" b="1" dirty="0" err="1"/>
              <a:t>your_login</a:t>
            </a:r>
            <a:r>
              <a:rPr lang="en-US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directory called “</a:t>
            </a:r>
            <a:r>
              <a:rPr lang="en-US" dirty="0" err="1"/>
              <a:t>ovh</a:t>
            </a:r>
            <a:r>
              <a:rPr lang="en-US" dirty="0"/>
              <a:t>”</a:t>
            </a:r>
          </a:p>
          <a:p>
            <a:pPr marL="230712" lvl="1" indent="0">
              <a:buNone/>
            </a:pPr>
            <a:r>
              <a:rPr lang="en-US" dirty="0"/>
              <a:t>You should have : </a:t>
            </a:r>
            <a:r>
              <a:rPr lang="en-US" b="1" dirty="0"/>
              <a:t>/user/&lt;</a:t>
            </a:r>
            <a:r>
              <a:rPr lang="en-US" b="1" dirty="0" err="1"/>
              <a:t>your_login</a:t>
            </a:r>
            <a:r>
              <a:rPr lang="en-US" b="1" dirty="0"/>
              <a:t>&gt;/</a:t>
            </a:r>
            <a:r>
              <a:rPr lang="en-US" b="1" dirty="0" err="1"/>
              <a:t>ovh</a:t>
            </a:r>
            <a:endParaRPr lang="en-US" b="1" dirty="0"/>
          </a:p>
          <a:p>
            <a:pPr marL="687912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52465E-120D-5C44-83EF-10B8CA69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52" y="1592796"/>
            <a:ext cx="54483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268168-B4EB-AB4F-92E5-812B8BE3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23" y="3111665"/>
            <a:ext cx="2298700" cy="138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F7CDD6C0-D9FB-4943-A171-F92641315585}"/>
              </a:ext>
            </a:extLst>
          </p:cNvPr>
          <p:cNvSpPr/>
          <p:nvPr/>
        </p:nvSpPr>
        <p:spPr>
          <a:xfrm>
            <a:off x="7223820" y="2276360"/>
            <a:ext cx="1188132" cy="32953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8F3EAB34-D5DD-2849-8840-2BC34585F5EB}"/>
              </a:ext>
            </a:extLst>
          </p:cNvPr>
          <p:cNvSpPr/>
          <p:nvPr/>
        </p:nvSpPr>
        <p:spPr>
          <a:xfrm>
            <a:off x="4655840" y="3479778"/>
            <a:ext cx="1188132" cy="237254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725439-65C3-B145-95A0-56258E7B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801" y="5445224"/>
            <a:ext cx="4583181" cy="1180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61E634CE-A9F8-9042-B655-2AA385229B16}"/>
              </a:ext>
            </a:extLst>
          </p:cNvPr>
          <p:cNvSpPr/>
          <p:nvPr/>
        </p:nvSpPr>
        <p:spPr>
          <a:xfrm>
            <a:off x="8508268" y="5803675"/>
            <a:ext cx="792088" cy="32953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8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1965A-2866-A640-95FC-E5BE7776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(2/2) </a:t>
            </a:r>
            <a:r>
              <a:rPr lang="en-US" dirty="0"/>
              <a:t>: ingest static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26884-E426-194E-BE13-40EC9D52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10078144" cy="462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Now we will ingest static data, the TXT file previously downloaded.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Click on upload and add the TXT file</a:t>
            </a:r>
            <a:r>
              <a:rPr lang="fr-FR" sz="1800" dirty="0"/>
              <a:t> « valeursfoncieres-2018.txt »</a:t>
            </a:r>
          </a:p>
          <a:p>
            <a:pPr marL="457200" indent="-457200"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Font typeface="+mj-lt"/>
              <a:buAutoNum type="arabicPeriod"/>
            </a:pPr>
            <a:endParaRPr lang="fr-FR" sz="1800" dirty="0"/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Once </a:t>
            </a:r>
            <a:r>
              <a:rPr lang="fr-FR" sz="1800" dirty="0" err="1"/>
              <a:t>uploaded</a:t>
            </a:r>
            <a:r>
              <a:rPr lang="fr-FR" sz="1800" dirty="0"/>
              <a:t>, </a:t>
            </a:r>
            <a:r>
              <a:rPr lang="fr-FR" sz="1800" dirty="0" err="1"/>
              <a:t>you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select </a:t>
            </a:r>
            <a:r>
              <a:rPr lang="fr-FR" sz="1800" dirty="0" err="1"/>
              <a:t>your</a:t>
            </a:r>
            <a:r>
              <a:rPr lang="fr-FR" sz="1800" dirty="0"/>
              <a:t> file </a:t>
            </a:r>
            <a:r>
              <a:rPr lang="fr-FR" sz="1800" dirty="0" err="1"/>
              <a:t>then</a:t>
            </a:r>
            <a:r>
              <a:rPr lang="fr-FR" sz="1800" dirty="0"/>
              <a:t> click on « Open » to have a file </a:t>
            </a:r>
            <a:r>
              <a:rPr lang="fr-FR" sz="1800" dirty="0" err="1"/>
              <a:t>preview</a:t>
            </a:r>
            <a:endParaRPr lang="en-US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9BC4A5-DC0E-824A-84E9-E9D1F3BC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456892"/>
            <a:ext cx="4583181" cy="1180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CBBBCD79-58E5-0443-8591-009B9476646F}"/>
              </a:ext>
            </a:extLst>
          </p:cNvPr>
          <p:cNvSpPr/>
          <p:nvPr/>
        </p:nvSpPr>
        <p:spPr>
          <a:xfrm>
            <a:off x="5627948" y="2780928"/>
            <a:ext cx="612068" cy="365535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47572A-9403-DA46-816C-58F9FF4B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4454385"/>
            <a:ext cx="1917700" cy="120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D25B9696-A6C7-B946-A6AF-C29DE4C1FCB9}"/>
              </a:ext>
            </a:extLst>
          </p:cNvPr>
          <p:cNvSpPr/>
          <p:nvPr/>
        </p:nvSpPr>
        <p:spPr>
          <a:xfrm>
            <a:off x="3071664" y="4447301"/>
            <a:ext cx="504056" cy="365535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E6088F2-F895-5B46-A088-3EBACCB7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4257092"/>
            <a:ext cx="4237778" cy="2413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7A90B9C0-F807-D64C-85BD-E542979B5D0E}"/>
              </a:ext>
            </a:extLst>
          </p:cNvPr>
          <p:cNvSpPr/>
          <p:nvPr/>
        </p:nvSpPr>
        <p:spPr>
          <a:xfrm>
            <a:off x="5445439" y="4895617"/>
            <a:ext cx="468052" cy="32403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9AECF-C3B0-B048-BAB3-E52ED124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 </a:t>
            </a:r>
            <a:r>
              <a:rPr lang="en-US" dirty="0"/>
              <a:t>: Prepare the data with Hive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AD8AE-FD27-9244-BF36-3BA63A2F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Hive allow you to query the data with a language very similar to SQL</a:t>
            </a:r>
          </a:p>
          <a:p>
            <a:pPr marL="0" indent="0">
              <a:buNone/>
            </a:pPr>
            <a:r>
              <a:rPr lang="en-US" dirty="0"/>
              <a:t>We will create a new table in Hive to “load” the TXT file data.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in Hive view 2.0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paste the SQL code to create a table</a:t>
            </a:r>
          </a:p>
          <a:p>
            <a:pPr marL="687912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WARNING : change the path with your login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“Execute”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95ACD-8644-FF4F-89B2-10647228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44" y="3429000"/>
            <a:ext cx="3822700" cy="295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dre 5">
            <a:extLst>
              <a:ext uri="{FF2B5EF4-FFF2-40B4-BE49-F238E27FC236}">
                <a16:creationId xmlns:a16="http://schemas.microsoft.com/office/drawing/2014/main" id="{4D4F10DD-E59C-414B-BEBA-54FCF6350B99}"/>
              </a:ext>
            </a:extLst>
          </p:cNvPr>
          <p:cNvSpPr/>
          <p:nvPr/>
        </p:nvSpPr>
        <p:spPr>
          <a:xfrm>
            <a:off x="6420036" y="5968441"/>
            <a:ext cx="684076" cy="32953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E87543-D61A-F942-A8AB-3A0192C3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2204864"/>
            <a:ext cx="1866501" cy="1060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dre 8">
            <a:extLst>
              <a:ext uri="{FF2B5EF4-FFF2-40B4-BE49-F238E27FC236}">
                <a16:creationId xmlns:a16="http://schemas.microsoft.com/office/drawing/2014/main" id="{69546F2B-736E-1B42-9A16-D09831BBAB10}"/>
              </a:ext>
            </a:extLst>
          </p:cNvPr>
          <p:cNvSpPr/>
          <p:nvPr/>
        </p:nvSpPr>
        <p:spPr>
          <a:xfrm>
            <a:off x="4367808" y="2996685"/>
            <a:ext cx="1296144" cy="268692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425F-FFCB-7C47-9C68-53E7A2A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</a:t>
            </a:r>
            <a:r>
              <a:rPr lang="en-US" dirty="0"/>
              <a:t>: simple queries to verify if everything is ok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75191-C955-FB44-8F8B-D61E2E38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For each step, enter the query in HIVE window then execute it (see previous step)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Let’s check the amount of lines in the file</a:t>
            </a:r>
          </a:p>
          <a:p>
            <a:pPr marL="230712" lvl="1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count(*)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your_login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Let’s verify the data inside hive</a:t>
            </a:r>
          </a:p>
          <a:p>
            <a:pPr marL="230712" lvl="1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your_login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pPr marL="687912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 more ! </a:t>
            </a:r>
          </a:p>
          <a:p>
            <a:pPr marL="230712" lvl="1" indent="0">
              <a:buNone/>
            </a:pP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sz="15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dvf</a:t>
            </a: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_&lt;</a:t>
            </a:r>
            <a:r>
              <a:rPr lang="en" sz="15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your_login</a:t>
            </a: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WHERE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code_postal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= "75017" </a:t>
            </a: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type_local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Appartement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" sz="15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en" sz="1500" dirty="0">
                <a:latin typeface="Consolas" panose="020B0609020204030204" pitchFamily="49" charset="0"/>
                <a:cs typeface="Consolas" panose="020B0609020204030204" pitchFamily="49" charset="0"/>
              </a:rPr>
              <a:t> 100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78E97-583A-6949-A8E2-67E4B495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8" y="1878431"/>
            <a:ext cx="2520280" cy="1535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E1577019-6E17-7449-8662-01E003BEE9EB}"/>
              </a:ext>
            </a:extLst>
          </p:cNvPr>
          <p:cNvSpPr/>
          <p:nvPr/>
        </p:nvSpPr>
        <p:spPr>
          <a:xfrm>
            <a:off x="5411924" y="2499214"/>
            <a:ext cx="468052" cy="32403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DE2EC2FB-761D-B847-B924-2B10DDDDB237}"/>
              </a:ext>
            </a:extLst>
          </p:cNvPr>
          <p:cNvSpPr/>
          <p:nvPr/>
        </p:nvSpPr>
        <p:spPr>
          <a:xfrm>
            <a:off x="5411924" y="4401108"/>
            <a:ext cx="468052" cy="32403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ECFABE-EF18-5740-A562-41889ABE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6" y="3753036"/>
            <a:ext cx="4215191" cy="1535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dre 9">
            <a:extLst>
              <a:ext uri="{FF2B5EF4-FFF2-40B4-BE49-F238E27FC236}">
                <a16:creationId xmlns:a16="http://schemas.microsoft.com/office/drawing/2014/main" id="{7CE41789-CA3D-4142-A81F-80A1BF282846}"/>
              </a:ext>
            </a:extLst>
          </p:cNvPr>
          <p:cNvSpPr/>
          <p:nvPr/>
        </p:nvSpPr>
        <p:spPr>
          <a:xfrm>
            <a:off x="6456040" y="3030077"/>
            <a:ext cx="684076" cy="32953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ABDD9789-0A47-4B46-BA87-9A686F38BCB1}"/>
              </a:ext>
            </a:extLst>
          </p:cNvPr>
          <p:cNvSpPr/>
          <p:nvPr/>
        </p:nvSpPr>
        <p:spPr>
          <a:xfrm>
            <a:off x="6456039" y="4560378"/>
            <a:ext cx="4071177" cy="728192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2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75B3C-FF09-7A44-ADDE-15E613C9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?! Where are the prices for transactions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B2E2D-F6BD-9F4A-A007-51F12B98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the files view, we had the amount of money for each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Hive, we don’t have it, NULL everywhere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 : in the file; prices are with </a:t>
            </a:r>
            <a:r>
              <a:rPr lang="en-US" dirty="0">
                <a:solidFill>
                  <a:srgbClr val="FF0000"/>
                </a:solidFill>
              </a:rPr>
              <a:t>commas</a:t>
            </a:r>
            <a:r>
              <a:rPr lang="en-US" dirty="0"/>
              <a:t> (virgules), instead of </a:t>
            </a:r>
            <a:r>
              <a:rPr lang="en-US" dirty="0">
                <a:solidFill>
                  <a:srgbClr val="00B050"/>
                </a:solidFill>
              </a:rPr>
              <a:t>periods</a:t>
            </a:r>
            <a:r>
              <a:rPr lang="en-US" dirty="0"/>
              <a:t> (points)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let’s fix it with Apache Pig !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0BC3AD-69EE-1B45-B229-D7DA0F83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706" y="1206505"/>
            <a:ext cx="2714798" cy="1809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0D51FB-54A2-DE4D-9806-A0B7AB81E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34"/>
          <a:stretch/>
        </p:blipFill>
        <p:spPr>
          <a:xfrm>
            <a:off x="3215680" y="3342385"/>
            <a:ext cx="6554588" cy="152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D102E5C9-ABCF-B745-AF54-9F10B747C8F9}"/>
              </a:ext>
            </a:extLst>
          </p:cNvPr>
          <p:cNvSpPr/>
          <p:nvPr/>
        </p:nvSpPr>
        <p:spPr>
          <a:xfrm>
            <a:off x="9372364" y="1946671"/>
            <a:ext cx="1080120" cy="1178682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EB7EDF3F-0A94-9947-9CA2-0E14E78B87C4}"/>
              </a:ext>
            </a:extLst>
          </p:cNvPr>
          <p:cNvSpPr/>
          <p:nvPr/>
        </p:nvSpPr>
        <p:spPr>
          <a:xfrm>
            <a:off x="3755740" y="3968813"/>
            <a:ext cx="1080120" cy="972355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4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C127A-5D50-C648-BE0B-3C1CB6CE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</a:t>
            </a:r>
            <a:r>
              <a:rPr lang="en-US" dirty="0"/>
              <a:t>: create script in Apache Pig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BE0A0-BD4C-C24D-909E-F0B7D6BE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First, create a new folder in ”Files view”  in /user/&lt;</a:t>
            </a:r>
            <a:r>
              <a:rPr lang="en-US" dirty="0" err="1"/>
              <a:t>your_login</a:t>
            </a:r>
            <a:r>
              <a:rPr lang="en-US" dirty="0"/>
              <a:t>&gt;/cleaned/”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go in Pig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script called “commas”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3 lines of code (see </a:t>
            </a:r>
            <a:r>
              <a:rPr lang="en-US" dirty="0" err="1"/>
              <a:t>github</a:t>
            </a:r>
            <a:r>
              <a:rPr lang="en-US" dirty="0"/>
              <a:t>) 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A3DB91-5D29-0E4C-978A-D8F4957E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1628800"/>
            <a:ext cx="1656184" cy="120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634D8D-1CC1-104E-ABDD-1784C977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29" y="3067050"/>
            <a:ext cx="2578100" cy="72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AB41ED-5B77-7646-B64C-6359D18E5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63" y="4106909"/>
            <a:ext cx="6019533" cy="1861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dre 10">
            <a:extLst>
              <a:ext uri="{FF2B5EF4-FFF2-40B4-BE49-F238E27FC236}">
                <a16:creationId xmlns:a16="http://schemas.microsoft.com/office/drawing/2014/main" id="{DA5AC2E8-AAF0-0C40-97FD-2F451DEBB225}"/>
              </a:ext>
            </a:extLst>
          </p:cNvPr>
          <p:cNvSpPr/>
          <p:nvPr/>
        </p:nvSpPr>
        <p:spPr>
          <a:xfrm>
            <a:off x="3683732" y="2560627"/>
            <a:ext cx="1224136" cy="220302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dre 11">
            <a:extLst>
              <a:ext uri="{FF2B5EF4-FFF2-40B4-BE49-F238E27FC236}">
                <a16:creationId xmlns:a16="http://schemas.microsoft.com/office/drawing/2014/main" id="{53FDD9E3-72F1-AB47-9439-FDEEF5D889FD}"/>
              </a:ext>
            </a:extLst>
          </p:cNvPr>
          <p:cNvSpPr/>
          <p:nvPr/>
        </p:nvSpPr>
        <p:spPr>
          <a:xfrm>
            <a:off x="7752184" y="3465004"/>
            <a:ext cx="778745" cy="269614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0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8766-86F4-B84D-8DB5-FB3A160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 </a:t>
            </a:r>
            <a:r>
              <a:rPr lang="en-US" dirty="0"/>
              <a:t>: launch your 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4F891-B4B5-CD4D-8EDE-0DA585AD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script will load your data, replace “,” by “.” then store it in another folder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the script 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Watch the logs, wait for completion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your files in “Files view”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TXT file is now a folder with 3 sub files containing cleaned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F54EBA-EAFC-7B41-A7A1-E7B34936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24" y="1808820"/>
            <a:ext cx="2198523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456B7A-7B88-A048-9BD7-B2C9FFA2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2384884"/>
            <a:ext cx="5687256" cy="2873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39873C3B-48E6-AD4E-B3C9-C5312129830A}"/>
              </a:ext>
            </a:extLst>
          </p:cNvPr>
          <p:cNvSpPr/>
          <p:nvPr/>
        </p:nvSpPr>
        <p:spPr>
          <a:xfrm>
            <a:off x="6038344" y="4838404"/>
            <a:ext cx="5602272" cy="41979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ouée 8">
            <a:extLst>
              <a:ext uri="{FF2B5EF4-FFF2-40B4-BE49-F238E27FC236}">
                <a16:creationId xmlns:a16="http://schemas.microsoft.com/office/drawing/2014/main" id="{59BC0C05-3892-344C-BAF3-424BDFA4C39B}"/>
              </a:ext>
            </a:extLst>
          </p:cNvPr>
          <p:cNvSpPr/>
          <p:nvPr/>
        </p:nvSpPr>
        <p:spPr>
          <a:xfrm>
            <a:off x="6924092" y="4233345"/>
            <a:ext cx="432048" cy="398241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A560B887-2714-8241-BF1D-27EE2891438F}"/>
              </a:ext>
            </a:extLst>
          </p:cNvPr>
          <p:cNvSpPr/>
          <p:nvPr/>
        </p:nvSpPr>
        <p:spPr>
          <a:xfrm>
            <a:off x="5123892" y="2374803"/>
            <a:ext cx="686355" cy="298113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5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08431DE-F0CC-664E-8C46-4DCA70EA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04" y="5176854"/>
            <a:ext cx="2131542" cy="1445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23A63B5-5792-1042-85A6-0027FD1D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 </a:t>
            </a:r>
            <a:r>
              <a:rPr lang="en-US" dirty="0"/>
              <a:t>: Calculate average apartment price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FD5DD-D2C3-2348-940C-A5EED22E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back in “Hive View 2.0”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table called “</a:t>
            </a:r>
            <a:r>
              <a:rPr lang="en-US" dirty="0" err="1"/>
              <a:t>cleaned_data</a:t>
            </a:r>
            <a:r>
              <a:rPr lang="en-US" dirty="0"/>
              <a:t>” by copy/paste code (in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230712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WARNING : change the path with your login</a:t>
            </a:r>
          </a:p>
          <a:p>
            <a:pPr marL="457200" lvl="0" indent="-457200">
              <a:buClr>
                <a:srgbClr val="51C3CA"/>
              </a:buClr>
              <a:buFont typeface="+mj-lt"/>
              <a:buAutoNum type="arabicPeriod"/>
            </a:pPr>
            <a:r>
              <a:rPr lang="en-US" dirty="0">
                <a:solidFill>
                  <a:srgbClr val="57565A"/>
                </a:solidFill>
              </a:rPr>
              <a:t>Verify that ”</a:t>
            </a:r>
            <a:r>
              <a:rPr lang="en-US" dirty="0" err="1">
                <a:solidFill>
                  <a:srgbClr val="57565A"/>
                </a:solidFill>
              </a:rPr>
              <a:t>Valeur_Fonciere</a:t>
            </a:r>
            <a:r>
              <a:rPr lang="en-US" dirty="0">
                <a:solidFill>
                  <a:srgbClr val="57565A"/>
                </a:solidFill>
              </a:rPr>
              <a:t>” is now here, with periods (points)</a:t>
            </a:r>
          </a:p>
          <a:p>
            <a:pPr marL="457200" lvl="0" indent="-457200">
              <a:buClr>
                <a:srgbClr val="51C3CA"/>
              </a:buClr>
              <a:buFont typeface="+mj-lt"/>
              <a:buAutoNum type="arabicPeriod"/>
            </a:pPr>
            <a:endParaRPr lang="en-US" dirty="0">
              <a:solidFill>
                <a:srgbClr val="57565A"/>
              </a:solidFill>
            </a:endParaRPr>
          </a:p>
          <a:p>
            <a:pPr marL="457200" lvl="0" indent="-457200">
              <a:buClr>
                <a:srgbClr val="51C3CA"/>
              </a:buClr>
              <a:buFont typeface="+mj-lt"/>
              <a:buAutoNum type="arabicPeriod"/>
            </a:pPr>
            <a:endParaRPr lang="en-US" dirty="0">
              <a:solidFill>
                <a:srgbClr val="57565A"/>
              </a:solidFill>
            </a:endParaRPr>
          </a:p>
          <a:p>
            <a:pPr marL="457200" lvl="0" indent="-457200">
              <a:buClr>
                <a:srgbClr val="51C3CA"/>
              </a:buClr>
              <a:buFont typeface="+mj-lt"/>
              <a:buAutoNum type="arabicPeriod"/>
            </a:pPr>
            <a:endParaRPr lang="en-US" dirty="0">
              <a:solidFill>
                <a:srgbClr val="57565A"/>
              </a:solidFill>
            </a:endParaRPr>
          </a:p>
          <a:p>
            <a:pPr marL="457200" lvl="0" indent="-457200">
              <a:buClr>
                <a:srgbClr val="51C3CA"/>
              </a:buClr>
              <a:buFont typeface="+mj-lt"/>
              <a:buAutoNum type="arabicPeriod"/>
            </a:pPr>
            <a:r>
              <a:rPr lang="en-US" dirty="0">
                <a:solidFill>
                  <a:srgbClr val="57565A"/>
                </a:solidFill>
              </a:rPr>
              <a:t>Query the data to find the average price of </a:t>
            </a:r>
            <a:r>
              <a:rPr lang="en-US" dirty="0" err="1">
                <a:solidFill>
                  <a:srgbClr val="57565A"/>
                </a:solidFill>
              </a:rPr>
              <a:t>appartment</a:t>
            </a:r>
            <a:r>
              <a:rPr lang="en-US" dirty="0">
                <a:solidFill>
                  <a:srgbClr val="57565A"/>
                </a:solidFill>
              </a:rPr>
              <a:t> sold in 2018 in Paris 17</a:t>
            </a:r>
          </a:p>
          <a:p>
            <a:pPr marL="230712" lvl="1" indent="0">
              <a:buClr>
                <a:srgbClr val="51C3CA"/>
              </a:buClr>
              <a:buNone/>
            </a:pPr>
            <a:r>
              <a:rPr lang="en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AVG(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valeur_fonciere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AVG(</a:t>
            </a:r>
            <a:r>
              <a:rPr lang="fr-FR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Surface_reelle_bati</a:t>
            </a:r>
            <a:r>
              <a:rPr lang="fr-FR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cleaned_data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_&lt;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your_login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code_postal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"75017" AND 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type_local</a:t>
            </a:r>
            <a:r>
              <a:rPr lang="en" sz="11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" sz="1100" dirty="0" err="1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Appartement</a:t>
            </a:r>
            <a:r>
              <a:rPr lang="en" sz="1200" dirty="0">
                <a:solidFill>
                  <a:srgbClr val="5756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5756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1AC022-4408-0C49-8412-05805CBCF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858"/>
          <a:stretch/>
        </p:blipFill>
        <p:spPr>
          <a:xfrm>
            <a:off x="3935760" y="2879968"/>
            <a:ext cx="6414897" cy="1331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687FD6C7-656C-9A43-935B-B95292023D6B}"/>
              </a:ext>
            </a:extLst>
          </p:cNvPr>
          <p:cNvSpPr/>
          <p:nvPr/>
        </p:nvSpPr>
        <p:spPr>
          <a:xfrm>
            <a:off x="3056184" y="5974892"/>
            <a:ext cx="2080962" cy="524884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8B691140-2E22-1A48-BC28-DCB9304D6EFF}"/>
              </a:ext>
            </a:extLst>
          </p:cNvPr>
          <p:cNvSpPr/>
          <p:nvPr/>
        </p:nvSpPr>
        <p:spPr>
          <a:xfrm>
            <a:off x="3992288" y="3532981"/>
            <a:ext cx="1311624" cy="678506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212B8AA1-5ACA-254A-BA13-FB9580B9648F}"/>
              </a:ext>
            </a:extLst>
          </p:cNvPr>
          <p:cNvSpPr/>
          <p:nvPr/>
        </p:nvSpPr>
        <p:spPr>
          <a:xfrm rot="10800000">
            <a:off x="5339917" y="5806423"/>
            <a:ext cx="468052" cy="32403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5F3E5C-3749-5642-8CA9-C9822BB63CD9}"/>
              </a:ext>
            </a:extLst>
          </p:cNvPr>
          <p:cNvSpPr txBox="1"/>
          <p:nvPr/>
        </p:nvSpPr>
        <p:spPr>
          <a:xfrm>
            <a:off x="5942163" y="5688541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Average price is 603’347€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Average square meter is 57 m2</a:t>
            </a:r>
          </a:p>
          <a:p>
            <a:r>
              <a:rPr lang="en-US" sz="1600" dirty="0">
                <a:solidFill>
                  <a:srgbClr val="00B050"/>
                </a:solidFill>
              </a:rPr>
              <a:t>= </a:t>
            </a:r>
            <a:r>
              <a:rPr lang="en-US" sz="1600" b="1" dirty="0">
                <a:solidFill>
                  <a:srgbClr val="00B050"/>
                </a:solidFill>
              </a:rPr>
              <a:t>10’526€</a:t>
            </a:r>
            <a:r>
              <a:rPr lang="en-US" sz="1600" dirty="0">
                <a:solidFill>
                  <a:srgbClr val="00B050"/>
                </a:solidFill>
              </a:rPr>
              <a:t> per square meter in 2018</a:t>
            </a:r>
          </a:p>
        </p:txBody>
      </p:sp>
    </p:spTree>
    <p:extLst>
      <p:ext uri="{BB962C8B-B14F-4D97-AF65-F5344CB8AC3E}">
        <p14:creationId xmlns:p14="http://schemas.microsoft.com/office/powerpoint/2010/main" val="22446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9A4DF-D442-1440-8EC9-9EB8AF24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use case is real for businesses !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4669A7-4A5F-1E41-9EFE-6C699474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81700"/>
            <a:ext cx="10742798" cy="5001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4DBEBC-BAC7-8A41-BDC9-5A1F930A09E1}"/>
              </a:ext>
            </a:extLst>
          </p:cNvPr>
          <p:cNvSpPr/>
          <p:nvPr/>
        </p:nvSpPr>
        <p:spPr>
          <a:xfrm>
            <a:off x="2603612" y="6270262"/>
            <a:ext cx="8376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https://www.meilleursagents.com/prix-immobilier/paris-17eme-arrondissement-75017/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386AF3AA-7078-E14F-9D19-5187AF1A94A7}"/>
              </a:ext>
            </a:extLst>
          </p:cNvPr>
          <p:cNvSpPr/>
          <p:nvPr/>
        </p:nvSpPr>
        <p:spPr>
          <a:xfrm>
            <a:off x="1563131" y="2803067"/>
            <a:ext cx="1940581" cy="817560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697FDA-B89A-E64F-BBB3-A102B0856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796" indent="0" algn="ctr">
              <a:buNone/>
            </a:pPr>
            <a:r>
              <a:rPr lang="en-US" sz="3600" dirty="0"/>
              <a:t>ALL the credentials, useful links, and code, </a:t>
            </a:r>
          </a:p>
          <a:p>
            <a:pPr marL="177796" indent="0" algn="ctr">
              <a:buNone/>
            </a:pPr>
            <a:r>
              <a:rPr lang="en-US" sz="3600" dirty="0"/>
              <a:t>We be available on</a:t>
            </a:r>
          </a:p>
          <a:p>
            <a:pPr marL="177796" indent="0" algn="ctr">
              <a:buNone/>
            </a:pPr>
            <a:endParaRPr lang="en-US" sz="3600" dirty="0"/>
          </a:p>
          <a:p>
            <a:pPr marL="177796" indent="0" algn="ctr">
              <a:buNone/>
            </a:pPr>
            <a:r>
              <a:rPr lang="en-US" sz="3600" dirty="0">
                <a:hlinkClick r:id="rId2"/>
              </a:rPr>
              <a:t>https://github.com/baaastijn/workshops</a:t>
            </a:r>
            <a:r>
              <a:rPr lang="en-US" sz="36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0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89F9A-2463-6E4E-A34C-AF088160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(bonus) STEP 7 </a:t>
            </a:r>
            <a:r>
              <a:rPr lang="en-US" dirty="0"/>
              <a:t>: connection in SSH to your Edge node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6E0AA-DB93-EC42-9302-CBD49485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11158264" cy="462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: make sure you added your SSH Public key in your profile in FreeIPA.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Propagation time +- 20mins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the cluster Bastion</a:t>
            </a:r>
          </a:p>
          <a:p>
            <a:pPr marL="230712" lvl="1" indent="0">
              <a:buNone/>
            </a:pP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-A &lt;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user_login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&gt;@{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bastion_IP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30712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connect to your Edge node, from your bastion</a:t>
            </a:r>
          </a:p>
          <a:p>
            <a:pPr marL="230712" lvl="1" indent="0">
              <a:buNone/>
            </a:pP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user_login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&gt;@ovh-enode0</a:t>
            </a:r>
          </a:p>
          <a:p>
            <a:pPr marL="230712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now use all the clients available on your Edge node</a:t>
            </a:r>
          </a:p>
          <a:p>
            <a:pPr marL="230712" lvl="1" indent="0">
              <a:buNone/>
            </a:pPr>
            <a:r>
              <a:rPr lang="en-US" dirty="0"/>
              <a:t>						You can find the list in Ambari / Hosts</a:t>
            </a:r>
          </a:p>
          <a:p>
            <a:pPr marL="687912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BB23CA-67D2-5E44-8E2C-D5CD09BF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56" y="1880828"/>
            <a:ext cx="4434399" cy="2786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dre 6">
            <a:extLst>
              <a:ext uri="{FF2B5EF4-FFF2-40B4-BE49-F238E27FC236}">
                <a16:creationId xmlns:a16="http://schemas.microsoft.com/office/drawing/2014/main" id="{41D2D53D-8A9C-8044-B101-76CED9054FF5}"/>
              </a:ext>
            </a:extLst>
          </p:cNvPr>
          <p:cNvSpPr/>
          <p:nvPr/>
        </p:nvSpPr>
        <p:spPr>
          <a:xfrm>
            <a:off x="7644173" y="3609019"/>
            <a:ext cx="1656184" cy="1058023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99DCC77C-B410-2D45-8C3E-D1F50875AFBF}"/>
              </a:ext>
            </a:extLst>
          </p:cNvPr>
          <p:cNvSpPr/>
          <p:nvPr/>
        </p:nvSpPr>
        <p:spPr>
          <a:xfrm rot="16200000">
            <a:off x="9483329" y="4943331"/>
            <a:ext cx="468052" cy="32403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8444-7FC4-8E40-B561-00CD7A68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(bonus) Step 8 </a:t>
            </a:r>
            <a:r>
              <a:rPr lang="en-US" dirty="0"/>
              <a:t>: submit a Hive job via 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F1A382-3464-5646-AB4F-D49D1A4F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Once you are logged in SSH on you Edge node, launch Apache Beeline</a:t>
            </a:r>
          </a:p>
          <a:p>
            <a:pPr marL="23071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connect to Hive</a:t>
            </a:r>
          </a:p>
          <a:p>
            <a:pPr marL="230712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!connect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Hive_server_URL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30712" lvl="1" indent="0">
              <a:buNone/>
            </a:pPr>
            <a:r>
              <a:rPr lang="en-US" dirty="0"/>
              <a:t>	(You will find your Hive server URL in Ambari) </a:t>
            </a:r>
          </a:p>
          <a:p>
            <a:pPr marL="230712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you can submit queries, exactly like inside the Hive UI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EE56CF-1D46-7B45-A36D-CCB0BB5B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64"/>
          <a:stretch/>
        </p:blipFill>
        <p:spPr>
          <a:xfrm>
            <a:off x="3467708" y="4221088"/>
            <a:ext cx="4716524" cy="2267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62821C-8A9A-AB4C-8B50-23B572F6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70" y="1753926"/>
            <a:ext cx="5111313" cy="1840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dre 7">
            <a:extLst>
              <a:ext uri="{FF2B5EF4-FFF2-40B4-BE49-F238E27FC236}">
                <a16:creationId xmlns:a16="http://schemas.microsoft.com/office/drawing/2014/main" id="{D26B979F-63BA-5842-BCE8-2DFAC32844F2}"/>
              </a:ext>
            </a:extLst>
          </p:cNvPr>
          <p:cNvSpPr/>
          <p:nvPr/>
        </p:nvSpPr>
        <p:spPr>
          <a:xfrm>
            <a:off x="7752184" y="3147908"/>
            <a:ext cx="4212468" cy="446512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9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39397-87F6-E247-B329-6DF81D5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Imagine the same queries from various </a:t>
            </a:r>
            <a:r>
              <a:rPr lang="en-US" dirty="0" err="1"/>
              <a:t>softwares</a:t>
            </a:r>
            <a:r>
              <a:rPr lang="en-US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3C328-659A-FF45-9BBF-15280DA7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Big data queries are usually made from third-party </a:t>
            </a:r>
            <a:r>
              <a:rPr lang="en-US" dirty="0" err="1"/>
              <a:t>softwares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“connect” them to a big data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 descr="Résultat de recherche d'images pour &quot;dataiku forecast&quot;">
            <a:extLst>
              <a:ext uri="{FF2B5EF4-FFF2-40B4-BE49-F238E27FC236}">
                <a16:creationId xmlns:a16="http://schemas.microsoft.com/office/drawing/2014/main" id="{29B73B33-4C93-3341-9840-182F0978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69" y="3796894"/>
            <a:ext cx="5248350" cy="297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s.tblsft.com/sites/default/files/800x447_servadmin_orientyourself_0.jpg">
            <a:extLst>
              <a:ext uri="{FF2B5EF4-FFF2-40B4-BE49-F238E27FC236}">
                <a16:creationId xmlns:a16="http://schemas.microsoft.com/office/drawing/2014/main" id="{87E5D57F-20C6-314C-BD78-1BEBF86D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2" y="2365221"/>
            <a:ext cx="4179900" cy="2335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3-ap-south-1.amazonaws.com/av-blog-media/wp-content/uploads/2018/06/Geos.png">
            <a:extLst>
              <a:ext uri="{FF2B5EF4-FFF2-40B4-BE49-F238E27FC236}">
                <a16:creationId xmlns:a16="http://schemas.microsoft.com/office/drawing/2014/main" id="{E7124130-DACD-C549-8A95-862F6F60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93" y="1916832"/>
            <a:ext cx="4258125" cy="263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tableau software logo&quot;">
            <a:extLst>
              <a:ext uri="{FF2B5EF4-FFF2-40B4-BE49-F238E27FC236}">
                <a16:creationId xmlns:a16="http://schemas.microsoft.com/office/drawing/2014/main" id="{D57CF5DB-92C6-E949-A1CC-DA1F4443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4" y="4797152"/>
            <a:ext cx="1050179" cy="6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dataiku&quot;">
            <a:extLst>
              <a:ext uri="{FF2B5EF4-FFF2-40B4-BE49-F238E27FC236}">
                <a16:creationId xmlns:a16="http://schemas.microsoft.com/office/drawing/2014/main" id="{9A3296E8-6838-F940-AC14-6022AAF3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49" y="3168593"/>
            <a:ext cx="1464789" cy="52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ésultat de recherche d'images pour &quot;uber kepler logo&quot;">
            <a:extLst>
              <a:ext uri="{FF2B5EF4-FFF2-40B4-BE49-F238E27FC236}">
                <a16:creationId xmlns:a16="http://schemas.microsoft.com/office/drawing/2014/main" id="{AD147B52-91A5-3347-9AD3-F4DC554B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690" y="4667060"/>
            <a:ext cx="919820" cy="91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4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CCFD-91C6-7741-8732-C295E817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LAB DONE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B24A9-7B9B-8D4A-9762-CEEF04F165DB}"/>
              </a:ext>
            </a:extLst>
          </p:cNvPr>
          <p:cNvSpPr/>
          <p:nvPr/>
        </p:nvSpPr>
        <p:spPr>
          <a:xfrm>
            <a:off x="1316334" y="5445224"/>
            <a:ext cx="9656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Offer page : </a:t>
            </a: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https://www.ovh.com/fr/public-cloud/big-data-hadoop/</a:t>
            </a:r>
            <a:r>
              <a:rPr lang="en-US" dirty="0">
                <a:solidFill>
                  <a:schemeClr val="accent4"/>
                </a:solidFill>
              </a:rPr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58FB8D-4242-4844-806D-B72AFD0A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74" y="1188239"/>
            <a:ext cx="7217618" cy="41662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257A97F-E492-A54E-8E67-038D9DD9C007}"/>
              </a:ext>
            </a:extLst>
          </p:cNvPr>
          <p:cNvSpPr txBox="1"/>
          <p:nvPr/>
        </p:nvSpPr>
        <p:spPr>
          <a:xfrm>
            <a:off x="2406774" y="6309320"/>
            <a:ext cx="764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Credits : Bastien </a:t>
            </a:r>
            <a:r>
              <a:rPr lang="en-US" sz="1600" dirty="0" err="1"/>
              <a:t>Verdebout</a:t>
            </a:r>
            <a:r>
              <a:rPr lang="en-US" sz="1600" dirty="0"/>
              <a:t> / </a:t>
            </a:r>
            <a:r>
              <a:rPr lang="en-US" sz="16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https://twitter.com/BastienOvh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1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C2264-3722-3D40-BDA6-EC715DDD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the ADP product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C5F57-A19C-9645-B6DF-5B6D28EA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960" y="1219200"/>
            <a:ext cx="5541640" cy="4627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Launch a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Discover the Ambari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steps with user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steps with data security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4" descr="https://www.apollo-formation.com/wp-content/uploads/hadoop-300x293.png">
            <a:extLst>
              <a:ext uri="{FF2B5EF4-FFF2-40B4-BE49-F238E27FC236}">
                <a16:creationId xmlns:a16="http://schemas.microsoft.com/office/drawing/2014/main" id="{62FED96B-3CF2-4745-8C06-976C6251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0768"/>
            <a:ext cx="3810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3A665-F728-FD49-A34B-0FD0FA75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r>
              <a:rPr lang="en-GB" dirty="0"/>
              <a:t>:  Estimate your needs, size you cluster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B954A-03FE-6149-9C01-7A0846A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explain it live 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Size the Workers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Size the Edges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Site the Storage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57A61C43-5928-E34C-8120-57BAAE20D148}"/>
              </a:ext>
            </a:extLst>
          </p:cNvPr>
          <p:cNvGrpSpPr/>
          <p:nvPr/>
        </p:nvGrpSpPr>
        <p:grpSpPr>
          <a:xfrm>
            <a:off x="4655840" y="1844824"/>
            <a:ext cx="7377267" cy="3894699"/>
            <a:chOff x="1905579" y="1276828"/>
            <a:chExt cx="8521632" cy="449884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ACCC149-67B3-2948-97B0-D35D76D67484}"/>
                </a:ext>
              </a:extLst>
            </p:cNvPr>
            <p:cNvSpPr/>
            <p:nvPr/>
          </p:nvSpPr>
          <p:spPr>
            <a:xfrm>
              <a:off x="1905579" y="2091171"/>
              <a:ext cx="7323667" cy="3684503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pic>
          <p:nvPicPr>
            <p:cNvPr id="122" name="Graphique 17" descr="Hiérarchie">
              <a:extLst>
                <a:ext uri="{FF2B5EF4-FFF2-40B4-BE49-F238E27FC236}">
                  <a16:creationId xmlns:a16="http://schemas.microsoft.com/office/drawing/2014/main" id="{A7542E96-7356-2E4C-A165-B91FC238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7879" y="3049708"/>
              <a:ext cx="969715" cy="914400"/>
            </a:xfrm>
            <a:prstGeom prst="rect">
              <a:avLst/>
            </a:prstGeom>
          </p:spPr>
        </p:pic>
        <p:pic>
          <p:nvPicPr>
            <p:cNvPr id="123" name="Graphique 110" descr="Verrou">
              <a:extLst>
                <a:ext uri="{FF2B5EF4-FFF2-40B4-BE49-F238E27FC236}">
                  <a16:creationId xmlns:a16="http://schemas.microsoft.com/office/drawing/2014/main" id="{2514D734-1102-7842-BF01-1270CBED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6981" y="1765055"/>
              <a:ext cx="646476" cy="609600"/>
            </a:xfrm>
            <a:prstGeom prst="rect">
              <a:avLst/>
            </a:prstGeom>
          </p:spPr>
        </p:pic>
        <p:grpSp>
          <p:nvGrpSpPr>
            <p:cNvPr id="124" name="Group 4">
              <a:extLst>
                <a:ext uri="{FF2B5EF4-FFF2-40B4-BE49-F238E27FC236}">
                  <a16:creationId xmlns:a16="http://schemas.microsoft.com/office/drawing/2014/main" id="{9CEF5AEB-DD9F-F646-A110-E6067D9E8F24}"/>
                </a:ext>
              </a:extLst>
            </p:cNvPr>
            <p:cNvGrpSpPr/>
            <p:nvPr/>
          </p:nvGrpSpPr>
          <p:grpSpPr>
            <a:xfrm>
              <a:off x="5590603" y="3964108"/>
              <a:ext cx="2682934" cy="1643805"/>
              <a:chOff x="5590603" y="3964108"/>
              <a:chExt cx="2682934" cy="1643805"/>
            </a:xfrm>
          </p:grpSpPr>
          <p:grpSp>
            <p:nvGrpSpPr>
              <p:cNvPr id="163" name="Groupe 70">
                <a:extLst>
                  <a:ext uri="{FF2B5EF4-FFF2-40B4-BE49-F238E27FC236}">
                    <a16:creationId xmlns:a16="http://schemas.microsoft.com/office/drawing/2014/main" id="{76196F1F-26D7-BF46-9A85-BBF00462FCDE}"/>
                  </a:ext>
                </a:extLst>
              </p:cNvPr>
              <p:cNvGrpSpPr/>
              <p:nvPr/>
            </p:nvGrpSpPr>
            <p:grpSpPr>
              <a:xfrm>
                <a:off x="5590603" y="4647192"/>
                <a:ext cx="2682934" cy="669788"/>
                <a:chOff x="6070485" y="4975775"/>
                <a:chExt cx="2682934" cy="669788"/>
              </a:xfrm>
              <a:solidFill>
                <a:schemeClr val="accent1"/>
              </a:solidFill>
            </p:grpSpPr>
            <p:pic>
              <p:nvPicPr>
                <p:cNvPr id="169" name="Graphique 9" descr="Engrenages">
                  <a:extLst>
                    <a:ext uri="{FF2B5EF4-FFF2-40B4-BE49-F238E27FC236}">
                      <a16:creationId xmlns:a16="http://schemas.microsoft.com/office/drawing/2014/main" id="{626994C9-8EA2-0C42-960E-E29681D435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0485" y="4975775"/>
                  <a:ext cx="669788" cy="669788"/>
                </a:xfrm>
                <a:prstGeom prst="rect">
                  <a:avLst/>
                </a:prstGeom>
              </p:spPr>
            </p:pic>
            <p:pic>
              <p:nvPicPr>
                <p:cNvPr id="170" name="Graphique 22" descr="Engrenages">
                  <a:extLst>
                    <a:ext uri="{FF2B5EF4-FFF2-40B4-BE49-F238E27FC236}">
                      <a16:creationId xmlns:a16="http://schemas.microsoft.com/office/drawing/2014/main" id="{0B1AFEEF-1A15-9147-BAEC-981AEF9FC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104" y="4975775"/>
                  <a:ext cx="669788" cy="669788"/>
                </a:xfrm>
                <a:prstGeom prst="rect">
                  <a:avLst/>
                </a:prstGeom>
              </p:spPr>
            </p:pic>
            <p:pic>
              <p:nvPicPr>
                <p:cNvPr id="171" name="Graphique 23" descr="Engrenages">
                  <a:extLst>
                    <a:ext uri="{FF2B5EF4-FFF2-40B4-BE49-F238E27FC236}">
                      <a16:creationId xmlns:a16="http://schemas.microsoft.com/office/drawing/2014/main" id="{45640D95-F6BE-2644-81ED-95E026AC81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2368" y="4975775"/>
                  <a:ext cx="669788" cy="669788"/>
                </a:xfrm>
                <a:prstGeom prst="rect">
                  <a:avLst/>
                </a:prstGeom>
              </p:spPr>
            </p:pic>
            <p:pic>
              <p:nvPicPr>
                <p:cNvPr id="172" name="Graphique 24" descr="Engrenages">
                  <a:extLst>
                    <a:ext uri="{FF2B5EF4-FFF2-40B4-BE49-F238E27FC236}">
                      <a16:creationId xmlns:a16="http://schemas.microsoft.com/office/drawing/2014/main" id="{1341CE45-11C5-0F48-B31C-0E61B589EF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3631" y="4975775"/>
                  <a:ext cx="669788" cy="669788"/>
                </a:xfrm>
                <a:prstGeom prst="rect">
                  <a:avLst/>
                </a:prstGeom>
              </p:spPr>
            </p:pic>
          </p:grpSp>
          <p:cxnSp>
            <p:nvCxnSpPr>
              <p:cNvPr id="164" name="Connecteur en angle 38">
                <a:extLst>
                  <a:ext uri="{FF2B5EF4-FFF2-40B4-BE49-F238E27FC236}">
                    <a16:creationId xmlns:a16="http://schemas.microsoft.com/office/drawing/2014/main" id="{CF48C77F-E8B0-A649-8CD3-42FF5F107C69}"/>
                  </a:ext>
                </a:extLst>
              </p:cNvPr>
              <p:cNvCxnSpPr>
                <a:cxnSpLocks/>
                <a:stCxn id="172" idx="0"/>
                <a:endCxn id="122" idx="2"/>
              </p:cNvCxnSpPr>
              <p:nvPr/>
            </p:nvCxnSpPr>
            <p:spPr>
              <a:xfrm rot="16200000" flipV="1">
                <a:off x="6524148" y="3232697"/>
                <a:ext cx="683084" cy="214590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en angle 41">
                <a:extLst>
                  <a:ext uri="{FF2B5EF4-FFF2-40B4-BE49-F238E27FC236}">
                    <a16:creationId xmlns:a16="http://schemas.microsoft.com/office/drawing/2014/main" id="{A4819568-DF6F-C748-A55F-7BDAA9DDB0ED}"/>
                  </a:ext>
                </a:extLst>
              </p:cNvPr>
              <p:cNvCxnSpPr>
                <a:cxnSpLocks/>
                <a:stCxn id="171" idx="0"/>
                <a:endCxn id="122" idx="2"/>
              </p:cNvCxnSpPr>
              <p:nvPr/>
            </p:nvCxnSpPr>
            <p:spPr>
              <a:xfrm rot="16200000" flipV="1">
                <a:off x="6188517" y="3568328"/>
                <a:ext cx="683084" cy="14746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en angle 44">
                <a:extLst>
                  <a:ext uri="{FF2B5EF4-FFF2-40B4-BE49-F238E27FC236}">
                    <a16:creationId xmlns:a16="http://schemas.microsoft.com/office/drawing/2014/main" id="{455F87B1-558B-DB4F-94B2-7F532D95B167}"/>
                  </a:ext>
                </a:extLst>
              </p:cNvPr>
              <p:cNvCxnSpPr>
                <a:cxnSpLocks/>
                <a:stCxn id="170" idx="0"/>
                <a:endCxn id="122" idx="2"/>
              </p:cNvCxnSpPr>
              <p:nvPr/>
            </p:nvCxnSpPr>
            <p:spPr>
              <a:xfrm rot="16200000" flipV="1">
                <a:off x="5852885" y="3903960"/>
                <a:ext cx="683084" cy="80337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en angle 47">
                <a:extLst>
                  <a:ext uri="{FF2B5EF4-FFF2-40B4-BE49-F238E27FC236}">
                    <a16:creationId xmlns:a16="http://schemas.microsoft.com/office/drawing/2014/main" id="{9A779F0D-CB56-DD49-AFAC-2A3BACD5F2D8}"/>
                  </a:ext>
                </a:extLst>
              </p:cNvPr>
              <p:cNvCxnSpPr>
                <a:cxnSpLocks/>
                <a:stCxn id="122" idx="2"/>
                <a:endCxn id="169" idx="0"/>
              </p:cNvCxnSpPr>
              <p:nvPr/>
            </p:nvCxnSpPr>
            <p:spPr>
              <a:xfrm rot="16200000" flipH="1">
                <a:off x="5517575" y="4239270"/>
                <a:ext cx="683084" cy="13276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ZoneTexte 67">
                <a:extLst>
                  <a:ext uri="{FF2B5EF4-FFF2-40B4-BE49-F238E27FC236}">
                    <a16:creationId xmlns:a16="http://schemas.microsoft.com/office/drawing/2014/main" id="{CF1D4236-FF77-0B43-B596-AFE58F0D4B9D}"/>
                  </a:ext>
                </a:extLst>
              </p:cNvPr>
              <p:cNvSpPr txBox="1"/>
              <p:nvPr/>
            </p:nvSpPr>
            <p:spPr>
              <a:xfrm>
                <a:off x="6401268" y="5213274"/>
                <a:ext cx="1078970" cy="39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solidFill>
                      <a:srgbClr val="0A6270"/>
                    </a:solidFill>
                    <a:ea typeface="Arial" charset="0"/>
                    <a:cs typeface="Arial" charset="0"/>
                  </a:rPr>
                  <a:t>Workers</a:t>
                </a:r>
              </a:p>
            </p:txBody>
          </p:sp>
        </p:grpSp>
        <p:grpSp>
          <p:nvGrpSpPr>
            <p:cNvPr id="125" name="Group 2">
              <a:extLst>
                <a:ext uri="{FF2B5EF4-FFF2-40B4-BE49-F238E27FC236}">
                  <a16:creationId xmlns:a16="http://schemas.microsoft.com/office/drawing/2014/main" id="{0197B4EC-CEC3-1D45-8F5F-1619B3B890D2}"/>
                </a:ext>
              </a:extLst>
            </p:cNvPr>
            <p:cNvGrpSpPr/>
            <p:nvPr/>
          </p:nvGrpSpPr>
          <p:grpSpPr>
            <a:xfrm>
              <a:off x="6277595" y="2635583"/>
              <a:ext cx="2683778" cy="1739109"/>
              <a:chOff x="6277595" y="2635583"/>
              <a:chExt cx="2683778" cy="1739109"/>
            </a:xfrm>
          </p:grpSpPr>
          <p:grpSp>
            <p:nvGrpSpPr>
              <p:cNvPr id="155" name="Groupe 88">
                <a:extLst>
                  <a:ext uri="{FF2B5EF4-FFF2-40B4-BE49-F238E27FC236}">
                    <a16:creationId xmlns:a16="http://schemas.microsoft.com/office/drawing/2014/main" id="{9AE98F96-0815-6043-A085-0A754A821203}"/>
                  </a:ext>
                </a:extLst>
              </p:cNvPr>
              <p:cNvGrpSpPr/>
              <p:nvPr/>
            </p:nvGrpSpPr>
            <p:grpSpPr>
              <a:xfrm>
                <a:off x="8373831" y="2635583"/>
                <a:ext cx="587542" cy="1739109"/>
                <a:chOff x="8066122" y="3150844"/>
                <a:chExt cx="587542" cy="1739109"/>
              </a:xfrm>
              <a:solidFill>
                <a:schemeClr val="accent1"/>
              </a:solidFill>
            </p:grpSpPr>
            <p:pic>
              <p:nvPicPr>
                <p:cNvPr id="160" name="Graphique 11" descr="Tête avec engrenages">
                  <a:extLst>
                    <a:ext uri="{FF2B5EF4-FFF2-40B4-BE49-F238E27FC236}">
                      <a16:creationId xmlns:a16="http://schemas.microsoft.com/office/drawing/2014/main" id="{A39B5384-5EEC-3448-BDD2-CF795D805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3962" y="3150844"/>
                  <a:ext cx="579702" cy="579702"/>
                </a:xfrm>
                <a:prstGeom prst="rect">
                  <a:avLst/>
                </a:prstGeom>
              </p:spPr>
            </p:pic>
            <p:pic>
              <p:nvPicPr>
                <p:cNvPr id="161" name="Graphique 20" descr="Tête avec engrenages">
                  <a:extLst>
                    <a:ext uri="{FF2B5EF4-FFF2-40B4-BE49-F238E27FC236}">
                      <a16:creationId xmlns:a16="http://schemas.microsoft.com/office/drawing/2014/main" id="{729D320B-732B-4C4D-B59D-9AA9A9114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3962" y="3730548"/>
                  <a:ext cx="579702" cy="579702"/>
                </a:xfrm>
                <a:prstGeom prst="rect">
                  <a:avLst/>
                </a:prstGeom>
              </p:spPr>
            </p:pic>
            <p:pic>
              <p:nvPicPr>
                <p:cNvPr id="162" name="Graphique 21" descr="Tête avec engrenages">
                  <a:extLst>
                    <a:ext uri="{FF2B5EF4-FFF2-40B4-BE49-F238E27FC236}">
                      <a16:creationId xmlns:a16="http://schemas.microsoft.com/office/drawing/2014/main" id="{1ED265BA-6871-B14E-9B8F-4CAA728FA8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6122" y="4310251"/>
                  <a:ext cx="579702" cy="579702"/>
                </a:xfrm>
                <a:prstGeom prst="rect">
                  <a:avLst/>
                </a:prstGeom>
              </p:spPr>
            </p:pic>
          </p:grpSp>
          <p:cxnSp>
            <p:nvCxnSpPr>
              <p:cNvPr id="156" name="Connecteur en angle 28">
                <a:extLst>
                  <a:ext uri="{FF2B5EF4-FFF2-40B4-BE49-F238E27FC236}">
                    <a16:creationId xmlns:a16="http://schemas.microsoft.com/office/drawing/2014/main" id="{94344B9F-B257-134A-971E-7E5E282278D9}"/>
                  </a:ext>
                </a:extLst>
              </p:cNvPr>
              <p:cNvCxnSpPr>
                <a:cxnSpLocks/>
                <a:stCxn id="160" idx="1"/>
                <a:endCxn id="122" idx="3"/>
              </p:cNvCxnSpPr>
              <p:nvPr/>
            </p:nvCxnSpPr>
            <p:spPr>
              <a:xfrm rot="10800000" flipV="1">
                <a:off x="6277595" y="2925434"/>
                <a:ext cx="2104077" cy="58147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en angle 29">
                <a:extLst>
                  <a:ext uri="{FF2B5EF4-FFF2-40B4-BE49-F238E27FC236}">
                    <a16:creationId xmlns:a16="http://schemas.microsoft.com/office/drawing/2014/main" id="{5957C5EB-333D-A547-8A2A-37D900A7570F}"/>
                  </a:ext>
                </a:extLst>
              </p:cNvPr>
              <p:cNvCxnSpPr>
                <a:cxnSpLocks/>
                <a:stCxn id="161" idx="1"/>
                <a:endCxn id="122" idx="3"/>
              </p:cNvCxnSpPr>
              <p:nvPr/>
            </p:nvCxnSpPr>
            <p:spPr>
              <a:xfrm rot="10800000" flipV="1">
                <a:off x="6277595" y="3505138"/>
                <a:ext cx="2104077" cy="177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en angle 32">
                <a:extLst>
                  <a:ext uri="{FF2B5EF4-FFF2-40B4-BE49-F238E27FC236}">
                    <a16:creationId xmlns:a16="http://schemas.microsoft.com/office/drawing/2014/main" id="{C9E6B273-FA66-2047-933D-34C0CCFDB654}"/>
                  </a:ext>
                </a:extLst>
              </p:cNvPr>
              <p:cNvCxnSpPr>
                <a:cxnSpLocks/>
                <a:stCxn id="162" idx="1"/>
                <a:endCxn id="122" idx="3"/>
              </p:cNvCxnSpPr>
              <p:nvPr/>
            </p:nvCxnSpPr>
            <p:spPr>
              <a:xfrm rot="10800000">
                <a:off x="6277595" y="3506909"/>
                <a:ext cx="2096237" cy="57793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87">
                <a:extLst>
                  <a:ext uri="{FF2B5EF4-FFF2-40B4-BE49-F238E27FC236}">
                    <a16:creationId xmlns:a16="http://schemas.microsoft.com/office/drawing/2014/main" id="{55661171-54DB-6A44-AB27-217E80DF79CC}"/>
                  </a:ext>
                </a:extLst>
              </p:cNvPr>
              <p:cNvSpPr txBox="1"/>
              <p:nvPr/>
            </p:nvSpPr>
            <p:spPr>
              <a:xfrm>
                <a:off x="7605053" y="3077868"/>
                <a:ext cx="1042698" cy="39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solidFill>
                      <a:srgbClr val="0A6270"/>
                    </a:solidFill>
                    <a:ea typeface="Arial" charset="0"/>
                    <a:cs typeface="Arial" charset="0"/>
                  </a:rPr>
                  <a:t>Masters</a:t>
                </a:r>
              </a:p>
            </p:txBody>
          </p:sp>
        </p:grpSp>
        <p:grpSp>
          <p:nvGrpSpPr>
            <p:cNvPr id="126" name="Group 3">
              <a:extLst>
                <a:ext uri="{FF2B5EF4-FFF2-40B4-BE49-F238E27FC236}">
                  <a16:creationId xmlns:a16="http://schemas.microsoft.com/office/drawing/2014/main" id="{CFB1B683-53BF-0142-AF3E-B451F3AF3469}"/>
                </a:ext>
              </a:extLst>
            </p:cNvPr>
            <p:cNvGrpSpPr/>
            <p:nvPr/>
          </p:nvGrpSpPr>
          <p:grpSpPr>
            <a:xfrm>
              <a:off x="2458494" y="2635582"/>
              <a:ext cx="2849385" cy="1748323"/>
              <a:chOff x="2458494" y="2635582"/>
              <a:chExt cx="2849385" cy="1748323"/>
            </a:xfrm>
          </p:grpSpPr>
          <p:pic>
            <p:nvPicPr>
              <p:cNvPr id="145" name="Graphique 13" descr="Base de données">
                <a:extLst>
                  <a:ext uri="{FF2B5EF4-FFF2-40B4-BE49-F238E27FC236}">
                    <a16:creationId xmlns:a16="http://schemas.microsoft.com/office/drawing/2014/main" id="{C1F73729-ECBC-5141-A2B8-63AF352B4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58494" y="3794988"/>
                <a:ext cx="588917" cy="588917"/>
              </a:xfrm>
              <a:prstGeom prst="rect">
                <a:avLst/>
              </a:prstGeom>
            </p:spPr>
          </p:pic>
          <p:pic>
            <p:nvPicPr>
              <p:cNvPr id="146" name="Graphique 15" descr="Badge professionnel">
                <a:extLst>
                  <a:ext uri="{FF2B5EF4-FFF2-40B4-BE49-F238E27FC236}">
                    <a16:creationId xmlns:a16="http://schemas.microsoft.com/office/drawing/2014/main" id="{56EFCB3C-36A5-884E-9E12-26B9C07E1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83368" y="3215285"/>
                <a:ext cx="588917" cy="588917"/>
              </a:xfrm>
              <a:prstGeom prst="rect">
                <a:avLst/>
              </a:prstGeom>
            </p:spPr>
          </p:pic>
          <p:cxnSp>
            <p:nvCxnSpPr>
              <p:cNvPr id="147" name="Connecteur en angle 50">
                <a:extLst>
                  <a:ext uri="{FF2B5EF4-FFF2-40B4-BE49-F238E27FC236}">
                    <a16:creationId xmlns:a16="http://schemas.microsoft.com/office/drawing/2014/main" id="{1872662B-247E-304D-B453-09AB3295A003}"/>
                  </a:ext>
                </a:extLst>
              </p:cNvPr>
              <p:cNvCxnSpPr>
                <a:cxnSpLocks/>
                <a:stCxn id="145" idx="3"/>
                <a:endCxn id="122" idx="1"/>
              </p:cNvCxnSpPr>
              <p:nvPr/>
            </p:nvCxnSpPr>
            <p:spPr>
              <a:xfrm flipV="1">
                <a:off x="3047411" y="3506908"/>
                <a:ext cx="2260468" cy="58253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en angle 53">
                <a:extLst>
                  <a:ext uri="{FF2B5EF4-FFF2-40B4-BE49-F238E27FC236}">
                    <a16:creationId xmlns:a16="http://schemas.microsoft.com/office/drawing/2014/main" id="{873D3CFA-A9CF-014F-9619-4F1D03B85F62}"/>
                  </a:ext>
                </a:extLst>
              </p:cNvPr>
              <p:cNvCxnSpPr>
                <a:cxnSpLocks/>
                <a:stCxn id="146" idx="3"/>
                <a:endCxn id="122" idx="1"/>
              </p:cNvCxnSpPr>
              <p:nvPr/>
            </p:nvCxnSpPr>
            <p:spPr>
              <a:xfrm flipV="1">
                <a:off x="3072285" y="3506908"/>
                <a:ext cx="2235594" cy="28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9" name="Graphique 94" descr="Dossier">
                <a:extLst>
                  <a:ext uri="{FF2B5EF4-FFF2-40B4-BE49-F238E27FC236}">
                    <a16:creationId xmlns:a16="http://schemas.microsoft.com/office/drawing/2014/main" id="{48F04C19-118D-5A41-BFF0-BA17FC5DB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58494" y="2635582"/>
                <a:ext cx="616495" cy="616495"/>
              </a:xfrm>
              <a:prstGeom prst="rect">
                <a:avLst/>
              </a:prstGeom>
            </p:spPr>
          </p:pic>
          <p:cxnSp>
            <p:nvCxnSpPr>
              <p:cNvPr id="150" name="Connecteur droit 96">
                <a:extLst>
                  <a:ext uri="{FF2B5EF4-FFF2-40B4-BE49-F238E27FC236}">
                    <a16:creationId xmlns:a16="http://schemas.microsoft.com/office/drawing/2014/main" id="{53CD2402-A23B-024B-82A8-BA87B7D73DBF}"/>
                  </a:ext>
                </a:extLst>
              </p:cNvPr>
              <p:cNvCxnSpPr/>
              <p:nvPr/>
            </p:nvCxnSpPr>
            <p:spPr>
              <a:xfrm>
                <a:off x="2600553" y="2930040"/>
                <a:ext cx="3048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97">
                <a:extLst>
                  <a:ext uri="{FF2B5EF4-FFF2-40B4-BE49-F238E27FC236}">
                    <a16:creationId xmlns:a16="http://schemas.microsoft.com/office/drawing/2014/main" id="{55AF4403-C5BA-6446-BDA9-8EFFA9B216B0}"/>
                  </a:ext>
                </a:extLst>
              </p:cNvPr>
              <p:cNvCxnSpPr/>
              <p:nvPr/>
            </p:nvCxnSpPr>
            <p:spPr>
              <a:xfrm>
                <a:off x="2600553" y="2984808"/>
                <a:ext cx="3048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98">
                <a:extLst>
                  <a:ext uri="{FF2B5EF4-FFF2-40B4-BE49-F238E27FC236}">
                    <a16:creationId xmlns:a16="http://schemas.microsoft.com/office/drawing/2014/main" id="{0A4A7CE8-0A93-4A4E-9454-94A12BE203A7}"/>
                  </a:ext>
                </a:extLst>
              </p:cNvPr>
              <p:cNvCxnSpPr/>
              <p:nvPr/>
            </p:nvCxnSpPr>
            <p:spPr>
              <a:xfrm>
                <a:off x="2600553" y="3047306"/>
                <a:ext cx="3048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eur en angle 99">
                <a:extLst>
                  <a:ext uri="{FF2B5EF4-FFF2-40B4-BE49-F238E27FC236}">
                    <a16:creationId xmlns:a16="http://schemas.microsoft.com/office/drawing/2014/main" id="{BFC12E5A-E7A3-A24A-A69E-342E1C28BAE7}"/>
                  </a:ext>
                </a:extLst>
              </p:cNvPr>
              <p:cNvCxnSpPr>
                <a:cxnSpLocks/>
                <a:stCxn id="149" idx="3"/>
                <a:endCxn id="122" idx="1"/>
              </p:cNvCxnSpPr>
              <p:nvPr/>
            </p:nvCxnSpPr>
            <p:spPr>
              <a:xfrm>
                <a:off x="3074989" y="2943830"/>
                <a:ext cx="2232890" cy="56307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ZoneTexte 89">
                <a:extLst>
                  <a:ext uri="{FF2B5EF4-FFF2-40B4-BE49-F238E27FC236}">
                    <a16:creationId xmlns:a16="http://schemas.microsoft.com/office/drawing/2014/main" id="{372EA214-B536-9144-8B1C-FCD92DBE836C}"/>
                  </a:ext>
                </a:extLst>
              </p:cNvPr>
              <p:cNvSpPr txBox="1"/>
              <p:nvPr/>
            </p:nvSpPr>
            <p:spPr>
              <a:xfrm>
                <a:off x="3012521" y="3106742"/>
                <a:ext cx="812976" cy="39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solidFill>
                      <a:srgbClr val="0A6270"/>
                    </a:solidFill>
                    <a:ea typeface="Arial" charset="0"/>
                    <a:cs typeface="Arial" charset="0"/>
                  </a:rPr>
                  <a:t>Utility</a:t>
                </a:r>
              </a:p>
            </p:txBody>
          </p:sp>
        </p:grpSp>
        <p:grpSp>
          <p:nvGrpSpPr>
            <p:cNvPr id="127" name="Group 7">
              <a:extLst>
                <a:ext uri="{FF2B5EF4-FFF2-40B4-BE49-F238E27FC236}">
                  <a16:creationId xmlns:a16="http://schemas.microsoft.com/office/drawing/2014/main" id="{3772123E-B58E-584A-87E0-0F96A6310429}"/>
                </a:ext>
              </a:extLst>
            </p:cNvPr>
            <p:cNvGrpSpPr/>
            <p:nvPr/>
          </p:nvGrpSpPr>
          <p:grpSpPr>
            <a:xfrm>
              <a:off x="4446035" y="1276828"/>
              <a:ext cx="2689111" cy="1772881"/>
              <a:chOff x="4446035" y="1276828"/>
              <a:chExt cx="2689111" cy="1772881"/>
            </a:xfrm>
          </p:grpSpPr>
          <p:grpSp>
            <p:nvGrpSpPr>
              <p:cNvPr id="136" name="Group 6">
                <a:extLst>
                  <a:ext uri="{FF2B5EF4-FFF2-40B4-BE49-F238E27FC236}">
                    <a16:creationId xmlns:a16="http://schemas.microsoft.com/office/drawing/2014/main" id="{58A4BDDD-2F03-BF4D-B330-20285550EA59}"/>
                  </a:ext>
                </a:extLst>
              </p:cNvPr>
              <p:cNvGrpSpPr/>
              <p:nvPr/>
            </p:nvGrpSpPr>
            <p:grpSpPr>
              <a:xfrm>
                <a:off x="4446035" y="1498693"/>
                <a:ext cx="2689111" cy="1551016"/>
                <a:chOff x="4446035" y="1498693"/>
                <a:chExt cx="2689111" cy="1551016"/>
              </a:xfrm>
            </p:grpSpPr>
            <p:grpSp>
              <p:nvGrpSpPr>
                <p:cNvPr id="138" name="Groupe 107">
                  <a:extLst>
                    <a:ext uri="{FF2B5EF4-FFF2-40B4-BE49-F238E27FC236}">
                      <a16:creationId xmlns:a16="http://schemas.microsoft.com/office/drawing/2014/main" id="{D743294E-8AD7-EF42-B195-8BA0E2BFBE12}"/>
                    </a:ext>
                  </a:extLst>
                </p:cNvPr>
                <p:cNvGrpSpPr/>
                <p:nvPr/>
              </p:nvGrpSpPr>
              <p:grpSpPr>
                <a:xfrm>
                  <a:off x="4903236" y="2413092"/>
                  <a:ext cx="1774710" cy="636617"/>
                  <a:chOff x="4867145" y="3792889"/>
                  <a:chExt cx="1774710" cy="636617"/>
                </a:xfrm>
              </p:grpSpPr>
              <p:cxnSp>
                <p:nvCxnSpPr>
                  <p:cNvPr id="143" name="Connecteur en angle 55">
                    <a:extLst>
                      <a:ext uri="{FF2B5EF4-FFF2-40B4-BE49-F238E27FC236}">
                        <a16:creationId xmlns:a16="http://schemas.microsoft.com/office/drawing/2014/main" id="{9FDE84F4-433A-E242-AF9B-6897350CA7C6}"/>
                      </a:ext>
                    </a:extLst>
                  </p:cNvPr>
                  <p:cNvCxnSpPr>
                    <a:cxnSpLocks/>
                    <a:stCxn id="141" idx="2"/>
                    <a:endCxn id="122" idx="0"/>
                  </p:cNvCxnSpPr>
                  <p:nvPr/>
                </p:nvCxnSpPr>
                <p:spPr>
                  <a:xfrm rot="5400000">
                    <a:off x="5883102" y="3670752"/>
                    <a:ext cx="632298" cy="885209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necteur en angle 57">
                    <a:extLst>
                      <a:ext uri="{FF2B5EF4-FFF2-40B4-BE49-F238E27FC236}">
                        <a16:creationId xmlns:a16="http://schemas.microsoft.com/office/drawing/2014/main" id="{5474113F-9CB9-5245-8BB6-516BBA6978F9}"/>
                      </a:ext>
                    </a:extLst>
                  </p:cNvPr>
                  <p:cNvCxnSpPr>
                    <a:cxnSpLocks/>
                    <a:stCxn id="139" idx="2"/>
                    <a:endCxn id="122" idx="0"/>
                  </p:cNvCxnSpPr>
                  <p:nvPr/>
                </p:nvCxnSpPr>
                <p:spPr>
                  <a:xfrm rot="16200000" flipH="1">
                    <a:off x="4993588" y="3666446"/>
                    <a:ext cx="636615" cy="889502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9" name="Graphique 112" descr="Nuage">
                  <a:extLst>
                    <a:ext uri="{FF2B5EF4-FFF2-40B4-BE49-F238E27FC236}">
                      <a16:creationId xmlns:a16="http://schemas.microsoft.com/office/drawing/2014/main" id="{784C309F-FF8E-134F-AC16-7DFE1345A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6035" y="1498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0" name="Flèche vers le bas 113">
                  <a:extLst>
                    <a:ext uri="{FF2B5EF4-FFF2-40B4-BE49-F238E27FC236}">
                      <a16:creationId xmlns:a16="http://schemas.microsoft.com/office/drawing/2014/main" id="{64C1A60B-5832-1F46-82E1-CE95B7AB6A0F}"/>
                    </a:ext>
                  </a:extLst>
                </p:cNvPr>
                <p:cNvSpPr/>
                <p:nvPr/>
              </p:nvSpPr>
              <p:spPr>
                <a:xfrm>
                  <a:off x="4680246" y="1960210"/>
                  <a:ext cx="449457" cy="390098"/>
                </a:xfrm>
                <a:prstGeom prst="downArrow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 dirty="0"/>
                </a:p>
              </p:txBody>
            </p:sp>
            <p:pic>
              <p:nvPicPr>
                <p:cNvPr id="141" name="Graphique 115" descr="Nuage">
                  <a:extLst>
                    <a:ext uri="{FF2B5EF4-FFF2-40B4-BE49-F238E27FC236}">
                      <a16:creationId xmlns:a16="http://schemas.microsoft.com/office/drawing/2014/main" id="{C56157C3-8571-084C-B729-A23081976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0746" y="150301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2" name="Flèche vers le bas 116">
                  <a:extLst>
                    <a:ext uri="{FF2B5EF4-FFF2-40B4-BE49-F238E27FC236}">
                      <a16:creationId xmlns:a16="http://schemas.microsoft.com/office/drawing/2014/main" id="{B27A1B15-3FD4-0748-BBF4-707EF2B29276}"/>
                    </a:ext>
                  </a:extLst>
                </p:cNvPr>
                <p:cNvSpPr/>
                <p:nvPr/>
              </p:nvSpPr>
              <p:spPr>
                <a:xfrm rot="10800000">
                  <a:off x="6514134" y="1960210"/>
                  <a:ext cx="417936" cy="368742"/>
                </a:xfrm>
                <a:prstGeom prst="downArrow">
                  <a:avLst/>
                </a:prstGeom>
                <a:solidFill>
                  <a:schemeClr val="accent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00" dirty="0"/>
                </a:p>
              </p:txBody>
            </p:sp>
          </p:grpSp>
          <p:sp>
            <p:nvSpPr>
              <p:cNvPr id="137" name="ZoneTexte 90">
                <a:extLst>
                  <a:ext uri="{FF2B5EF4-FFF2-40B4-BE49-F238E27FC236}">
                    <a16:creationId xmlns:a16="http://schemas.microsoft.com/office/drawing/2014/main" id="{48C5E276-4567-C74E-A71E-3527A743A3A2}"/>
                  </a:ext>
                </a:extLst>
              </p:cNvPr>
              <p:cNvSpPr txBox="1"/>
              <p:nvPr/>
            </p:nvSpPr>
            <p:spPr>
              <a:xfrm>
                <a:off x="4784735" y="1276828"/>
                <a:ext cx="2077657" cy="39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solidFill>
                      <a:srgbClr val="0A6270"/>
                    </a:solidFill>
                    <a:ea typeface="Arial" charset="0"/>
                    <a:cs typeface="Arial" charset="0"/>
                  </a:rPr>
                  <a:t>Bastion &amp; Gateway</a:t>
                </a:r>
              </a:p>
            </p:txBody>
          </p:sp>
        </p:grpSp>
        <p:sp>
          <p:nvSpPr>
            <p:cNvPr id="128" name="ZoneTexte 92">
              <a:extLst>
                <a:ext uri="{FF2B5EF4-FFF2-40B4-BE49-F238E27FC236}">
                  <a16:creationId xmlns:a16="http://schemas.microsoft.com/office/drawing/2014/main" id="{3DF0ECC5-452B-E64C-A78C-722BE62637EC}"/>
                </a:ext>
              </a:extLst>
            </p:cNvPr>
            <p:cNvSpPr txBox="1"/>
            <p:nvPr/>
          </p:nvSpPr>
          <p:spPr>
            <a:xfrm>
              <a:off x="7900892" y="1422812"/>
              <a:ext cx="2526319" cy="394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>
                  <a:solidFill>
                    <a:srgbClr val="0A6270"/>
                  </a:solidFill>
                  <a:ea typeface="Arial" charset="0"/>
                  <a:cs typeface="Arial" charset="0"/>
                </a:rPr>
                <a:t>Private Network (vRack)</a:t>
              </a:r>
              <a:endParaRPr lang="en-GB" sz="1100" dirty="0">
                <a:solidFill>
                  <a:srgbClr val="0A627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129" name="Group 5">
              <a:extLst>
                <a:ext uri="{FF2B5EF4-FFF2-40B4-BE49-F238E27FC236}">
                  <a16:creationId xmlns:a16="http://schemas.microsoft.com/office/drawing/2014/main" id="{A726F0D2-298B-4549-8FB6-BA05C3460FD7}"/>
                </a:ext>
              </a:extLst>
            </p:cNvPr>
            <p:cNvGrpSpPr/>
            <p:nvPr/>
          </p:nvGrpSpPr>
          <p:grpSpPr>
            <a:xfrm>
              <a:off x="3502611" y="3975991"/>
              <a:ext cx="2290127" cy="1674596"/>
              <a:chOff x="3502611" y="3975991"/>
              <a:chExt cx="2290127" cy="1674596"/>
            </a:xfrm>
          </p:grpSpPr>
          <p:grpSp>
            <p:nvGrpSpPr>
              <p:cNvPr id="130" name="Groupe 95">
                <a:extLst>
                  <a:ext uri="{FF2B5EF4-FFF2-40B4-BE49-F238E27FC236}">
                    <a16:creationId xmlns:a16="http://schemas.microsoft.com/office/drawing/2014/main" id="{0E7C513A-1C2A-C140-9BC0-A862D7375E13}"/>
                  </a:ext>
                </a:extLst>
              </p:cNvPr>
              <p:cNvGrpSpPr/>
              <p:nvPr/>
            </p:nvGrpSpPr>
            <p:grpSpPr>
              <a:xfrm>
                <a:off x="3502611" y="4630719"/>
                <a:ext cx="1340407" cy="669788"/>
                <a:chOff x="6070485" y="4975775"/>
                <a:chExt cx="1340407" cy="669788"/>
              </a:xfrm>
              <a:solidFill>
                <a:schemeClr val="accent3"/>
              </a:solidFill>
            </p:grpSpPr>
            <p:pic>
              <p:nvPicPr>
                <p:cNvPr id="134" name="Graphique 100" descr="Engrenages">
                  <a:extLst>
                    <a:ext uri="{FF2B5EF4-FFF2-40B4-BE49-F238E27FC236}">
                      <a16:creationId xmlns:a16="http://schemas.microsoft.com/office/drawing/2014/main" id="{3E406CF9-1315-D044-BE30-FA3D004A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0485" y="4975775"/>
                  <a:ext cx="669788" cy="669788"/>
                </a:xfrm>
                <a:prstGeom prst="rect">
                  <a:avLst/>
                </a:prstGeom>
              </p:spPr>
            </p:pic>
            <p:pic>
              <p:nvPicPr>
                <p:cNvPr id="135" name="Graphique 101" descr="Engrenages">
                  <a:extLst>
                    <a:ext uri="{FF2B5EF4-FFF2-40B4-BE49-F238E27FC236}">
                      <a16:creationId xmlns:a16="http://schemas.microsoft.com/office/drawing/2014/main" id="{34AF2733-0810-384F-B2EA-9A230506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104" y="4975775"/>
                  <a:ext cx="669788" cy="669788"/>
                </a:xfrm>
                <a:prstGeom prst="rect">
                  <a:avLst/>
                </a:prstGeom>
              </p:spPr>
            </p:pic>
          </p:grpSp>
          <p:cxnSp>
            <p:nvCxnSpPr>
              <p:cNvPr id="131" name="Connecteur en angle 108">
                <a:extLst>
                  <a:ext uri="{FF2B5EF4-FFF2-40B4-BE49-F238E27FC236}">
                    <a16:creationId xmlns:a16="http://schemas.microsoft.com/office/drawing/2014/main" id="{3EA37322-3669-304B-9434-9B54503026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481816" y="3331681"/>
                <a:ext cx="666611" cy="195523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en angle 109">
                <a:extLst>
                  <a:ext uri="{FF2B5EF4-FFF2-40B4-BE49-F238E27FC236}">
                    <a16:creationId xmlns:a16="http://schemas.microsoft.com/office/drawing/2014/main" id="{F8A02C27-39F7-D844-9F9C-77ECF484F9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7126" y="3666990"/>
                <a:ext cx="666611" cy="128461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ZoneTexte 111">
                <a:extLst>
                  <a:ext uri="{FF2B5EF4-FFF2-40B4-BE49-F238E27FC236}">
                    <a16:creationId xmlns:a16="http://schemas.microsoft.com/office/drawing/2014/main" id="{8A01F585-FB59-8C4F-881C-F48E179198B2}"/>
                  </a:ext>
                </a:extLst>
              </p:cNvPr>
              <p:cNvSpPr txBox="1"/>
              <p:nvPr/>
            </p:nvSpPr>
            <p:spPr>
              <a:xfrm>
                <a:off x="3617348" y="5255948"/>
                <a:ext cx="849248" cy="39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>
                    <a:solidFill>
                      <a:srgbClr val="0A6270"/>
                    </a:solidFill>
                    <a:ea typeface="Arial" charset="0"/>
                    <a:cs typeface="Arial" charset="0"/>
                  </a:rPr>
                  <a:t>Edges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227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D5194-7CAC-674D-B9F2-04ECD58F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 </a:t>
            </a:r>
            <a:r>
              <a:rPr lang="en-US" dirty="0"/>
              <a:t>: launch your OVH cluster (live demo)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BC720-01D8-E847-BC6C-C02ACDFA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4497524" cy="462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cluster deployment takes approximately 40 minutes.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https://www.ovh.com/fr/public-cloud/big-data-hadoop/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OVH will deploy ADP cluster for you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You will find the credentials on the OVH control panel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AF99E7-0303-1A48-8922-E091949B8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80" y="1448780"/>
            <a:ext cx="5136662" cy="4397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83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27090-B08B-C247-8644-E2D81058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</a:t>
            </a:r>
            <a:r>
              <a:rPr lang="en-US" dirty="0"/>
              <a:t>: Connect to you cluster, discover Ambari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5ACCF-AD8A-3945-8D59-EB881739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Browse the Control Panel and find the Ambari cluster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</a:t>
            </a:r>
            <a:r>
              <a:rPr lang="en-US" b="1" dirty="0"/>
              <a:t>Ambari</a:t>
            </a:r>
            <a:r>
              <a:rPr lang="en-US" dirty="0"/>
              <a:t> dashboard with your given credentials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Discover Ambari dashboard :</a:t>
            </a:r>
          </a:p>
          <a:p>
            <a:pPr marL="687912" lvl="1" indent="-457200">
              <a:buFont typeface="+mj-lt"/>
              <a:buAutoNum type="arabicPeriod"/>
            </a:pPr>
            <a:r>
              <a:rPr lang="en-US" dirty="0"/>
              <a:t>Left menu, top menu</a:t>
            </a:r>
          </a:p>
          <a:p>
            <a:pPr marL="687912" lvl="1" indent="-457200">
              <a:buFont typeface="+mj-lt"/>
              <a:buAutoNum type="arabicPeriod"/>
            </a:pPr>
            <a:r>
              <a:rPr lang="en-US" dirty="0"/>
              <a:t>HDFS </a:t>
            </a:r>
            <a:r>
              <a:rPr lang="en-US" dirty="0" err="1"/>
              <a:t>infos</a:t>
            </a:r>
            <a:r>
              <a:rPr lang="en-US" dirty="0"/>
              <a:t> and config</a:t>
            </a:r>
          </a:p>
          <a:p>
            <a:pPr marL="687912" lvl="1" indent="-457200">
              <a:buFont typeface="+mj-lt"/>
              <a:buAutoNum type="arabicPeriod"/>
            </a:pPr>
            <a:r>
              <a:rPr lang="en-US" dirty="0"/>
              <a:t>Alerts</a:t>
            </a:r>
          </a:p>
          <a:p>
            <a:pPr marL="230712" lvl="1" indent="0">
              <a:buNone/>
            </a:pPr>
            <a:endParaRPr lang="en-US" dirty="0"/>
          </a:p>
          <a:p>
            <a:pPr marL="687912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FADE10-F77F-9C49-A2DF-B8D92114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2" y="2116968"/>
            <a:ext cx="5853074" cy="45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F72F0-0047-2547-9D18-DAE7AB4D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</a:t>
            </a:r>
            <a:r>
              <a:rPr lang="en-US" dirty="0"/>
              <a:t>: Discover FreeIPA, the users manager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96347-AC55-CD43-B824-5818230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Ambari is a dashboard to manage your cluster</a:t>
            </a:r>
          </a:p>
          <a:p>
            <a:r>
              <a:rPr lang="en-US" dirty="0"/>
              <a:t>To manage the users, please connect to FreeIPA (find the URL in control panel)</a:t>
            </a:r>
          </a:p>
          <a:p>
            <a:r>
              <a:rPr lang="en-US" dirty="0"/>
              <a:t>Login/password : same as Ambari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C6775-2F9F-0443-B8DE-D5A6AD86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636912"/>
            <a:ext cx="7020780" cy="38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1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BAA35-ACFF-C44C-9F0A-DF3976D1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your account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158B1-B436-1B4E-9E0E-7C569443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5109592" cy="4627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on your account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on which groups your are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6E5D37-2038-9345-859A-32D5EC6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96" y="3552221"/>
            <a:ext cx="1942500" cy="3025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B9A1F7D-58FD-7344-94DC-50D5BA97A0ED}"/>
              </a:ext>
            </a:extLst>
          </p:cNvPr>
          <p:cNvSpPr txBox="1">
            <a:spLocks/>
          </p:cNvSpPr>
          <p:nvPr/>
        </p:nvSpPr>
        <p:spPr>
          <a:xfrm>
            <a:off x="6633084" y="1219199"/>
            <a:ext cx="5109592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594" indent="-228594" algn="l" defTabSz="121917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800" spc="-1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306" indent="-230712" algn="l" defTabSz="121917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900" indent="-228594" algn="l" defTabSz="121917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6494" indent="-228594" algn="l" defTabSz="121917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5089" indent="-228594" algn="l" defTabSz="121917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/>
              <a:t>in the “</a:t>
            </a:r>
            <a:r>
              <a:rPr lang="en-US" dirty="0" err="1"/>
              <a:t>paramètres</a:t>
            </a:r>
            <a:r>
              <a:rPr lang="en-US" dirty="0"/>
              <a:t>” tab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Add your SSH public Key if you have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B716F2-A85B-5445-A9CC-5AB66AD26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91"/>
          <a:stretch/>
        </p:blipFill>
        <p:spPr>
          <a:xfrm>
            <a:off x="2497946" y="1664804"/>
            <a:ext cx="1270000" cy="95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dre 8">
            <a:extLst>
              <a:ext uri="{FF2B5EF4-FFF2-40B4-BE49-F238E27FC236}">
                <a16:creationId xmlns:a16="http://schemas.microsoft.com/office/drawing/2014/main" id="{A2CC08FE-F595-6247-9D2A-00F8BD62F0B1}"/>
              </a:ext>
            </a:extLst>
          </p:cNvPr>
          <p:cNvSpPr/>
          <p:nvPr/>
        </p:nvSpPr>
        <p:spPr>
          <a:xfrm>
            <a:off x="2711624" y="2420888"/>
            <a:ext cx="504056" cy="18002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30C922CB-4482-D74D-99FF-04852018BAD8}"/>
              </a:ext>
            </a:extLst>
          </p:cNvPr>
          <p:cNvSpPr/>
          <p:nvPr/>
        </p:nvSpPr>
        <p:spPr>
          <a:xfrm>
            <a:off x="2880918" y="4581128"/>
            <a:ext cx="1223278" cy="25202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0A5FFBC-920A-344D-A928-A34AB22B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776" y="1747251"/>
            <a:ext cx="1949636" cy="1035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BD2D4A3-8684-634D-857D-3B251A513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603" y="4272268"/>
            <a:ext cx="2905572" cy="617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adre 15">
            <a:extLst>
              <a:ext uri="{FF2B5EF4-FFF2-40B4-BE49-F238E27FC236}">
                <a16:creationId xmlns:a16="http://schemas.microsoft.com/office/drawing/2014/main" id="{69F20053-1434-E249-ACEB-28D80B03757C}"/>
              </a:ext>
            </a:extLst>
          </p:cNvPr>
          <p:cNvSpPr/>
          <p:nvPr/>
        </p:nvSpPr>
        <p:spPr>
          <a:xfrm>
            <a:off x="7854776" y="2230371"/>
            <a:ext cx="977528" cy="29852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adre 16">
            <a:extLst>
              <a:ext uri="{FF2B5EF4-FFF2-40B4-BE49-F238E27FC236}">
                <a16:creationId xmlns:a16="http://schemas.microsoft.com/office/drawing/2014/main" id="{9B7329F6-EA3C-2C4D-B733-5F20958C316E}"/>
              </a:ext>
            </a:extLst>
          </p:cNvPr>
          <p:cNvSpPr/>
          <p:nvPr/>
        </p:nvSpPr>
        <p:spPr>
          <a:xfrm>
            <a:off x="9566682" y="4408613"/>
            <a:ext cx="879907" cy="42454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2826BDF-EF5F-B24C-9D74-E03ED5F0D7BF}"/>
              </a:ext>
            </a:extLst>
          </p:cNvPr>
          <p:cNvCxnSpPr>
            <a:stCxn id="2" idx="2"/>
          </p:cNvCxnSpPr>
          <p:nvPr/>
        </p:nvCxnSpPr>
        <p:spPr>
          <a:xfrm>
            <a:off x="6096000" y="1097522"/>
            <a:ext cx="0" cy="524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2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41BB-617B-0645-9594-8FF20CA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 </a:t>
            </a:r>
            <a:r>
              <a:rPr lang="en-US" dirty="0"/>
              <a:t>: discover data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5A48F-87EC-4D48-A8EB-2AB6AE27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FreeIPA is for managing users, Ranger is for data security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manage the data, please connect to Apache Ranger (find the URL in control panel)</a:t>
            </a:r>
          </a:p>
          <a:p>
            <a:pPr lvl="1"/>
            <a:r>
              <a:rPr lang="en-US" dirty="0"/>
              <a:t>Login/password : same as Ambari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discover for example HDFS rights </a:t>
            </a:r>
            <a:r>
              <a:rPr lang="en-US" dirty="0">
                <a:sym typeface="Wingdings" pitchFamily="2" charset="2"/>
              </a:rPr>
              <a:t> live 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595CE4-B195-624A-9501-C07657A6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39" y="3897051"/>
            <a:ext cx="5382071" cy="2071389"/>
          </a:xfrm>
          <a:prstGeom prst="rect">
            <a:avLst/>
          </a:prstGeom>
        </p:spPr>
      </p:pic>
      <p:sp>
        <p:nvSpPr>
          <p:cNvPr id="6" name="Cadre 5">
            <a:extLst>
              <a:ext uri="{FF2B5EF4-FFF2-40B4-BE49-F238E27FC236}">
                <a16:creationId xmlns:a16="http://schemas.microsoft.com/office/drawing/2014/main" id="{86F0CF4E-80E5-894C-9AA0-DBD46BACC8D7}"/>
              </a:ext>
            </a:extLst>
          </p:cNvPr>
          <p:cNvSpPr/>
          <p:nvPr/>
        </p:nvSpPr>
        <p:spPr>
          <a:xfrm>
            <a:off x="3395700" y="5578070"/>
            <a:ext cx="1188132" cy="329531"/>
          </a:xfrm>
          <a:prstGeom prst="frame">
            <a:avLst>
              <a:gd name="adj1" fmla="val 4054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589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Aqua Teal">
      <a:dk1>
        <a:srgbClr val="57565A"/>
      </a:dk1>
      <a:lt1>
        <a:sysClr val="window" lastClr="FFFFFF"/>
      </a:lt1>
      <a:dk2>
        <a:srgbClr val="1C5686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931156-b907-4802-85d4-da78b74d2c50">ZQWJEHJ6PPKV-702331974-1467</_dlc_DocId>
    <_dlc_DocIdUrl xmlns="3f931156-b907-4802-85d4-da78b74d2c50">
      <Url>https://sharepoint.corp.ovh.com/cdmo/_layouts/15/DocIdRedir.aspx?ID=ZQWJEHJ6PPKV-702331974-1467</Url>
      <Description>ZQWJEHJ6PPKV-702331974-1467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208FA2715C64A841634F2D9D0061C" ma:contentTypeVersion="1" ma:contentTypeDescription="Create a new document." ma:contentTypeScope="" ma:versionID="764fc9572accce7abd3111590a4b634d">
  <xsd:schema xmlns:xsd="http://www.w3.org/2001/XMLSchema" xmlns:xs="http://www.w3.org/2001/XMLSchema" xmlns:p="http://schemas.microsoft.com/office/2006/metadata/properties" xmlns:ns2="3f931156-b907-4802-85d4-da78b74d2c50" targetNamespace="http://schemas.microsoft.com/office/2006/metadata/properties" ma:root="true" ma:fieldsID="20965b8eb0ea2422835e95290d55167c" ns2:_="">
    <xsd:import namespace="3f931156-b907-4802-85d4-da78b74d2c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31156-b907-4802-85d4-da78b74d2c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                        This value indicates the number of saves or revisions. The application is responsible for updating this value after each revision.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04A47-5060-40FC-B947-559E6359BD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9324AD-290A-49B9-B60F-32D0548FC7C7}">
  <ds:schemaRefs>
    <ds:schemaRef ds:uri="http://schemas.microsoft.com/office/2006/metadata/properties"/>
    <ds:schemaRef ds:uri="http://schemas.microsoft.com/office/infopath/2007/PartnerControls"/>
    <ds:schemaRef ds:uri="3f931156-b907-4802-85d4-da78b74d2c50"/>
  </ds:schemaRefs>
</ds:datastoreItem>
</file>

<file path=customXml/itemProps3.xml><?xml version="1.0" encoding="utf-8"?>
<ds:datastoreItem xmlns:ds="http://schemas.openxmlformats.org/officeDocument/2006/customXml" ds:itemID="{9751E72B-4415-4392-AD17-A2B03045020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59B00D7-8D19-4784-8B58-113981382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31156-b907-4802-85d4-da78b74d2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173345</TotalTime>
  <Words>1649</Words>
  <Application>Microsoft Macintosh PowerPoint</Application>
  <PresentationFormat>Grand écran</PresentationFormat>
  <Paragraphs>259</Paragraphs>
  <Slides>23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Avenir</vt:lpstr>
      <vt:lpstr>Calibri</vt:lpstr>
      <vt:lpstr>Consolas</vt:lpstr>
      <vt:lpstr>Open Sans</vt:lpstr>
      <vt:lpstr>Open Sans Light</vt:lpstr>
      <vt:lpstr>Wingdings</vt:lpstr>
      <vt:lpstr>1_Office Theme</vt:lpstr>
      <vt:lpstr>Présentation PowerPoint</vt:lpstr>
      <vt:lpstr>Présentation PowerPoint</vt:lpstr>
      <vt:lpstr>Discover the ADP product !</vt:lpstr>
      <vt:lpstr>Step 1:  Estimate your needs, size you cluster</vt:lpstr>
      <vt:lpstr>Step 2 : launch your OVH cluster (live demo)</vt:lpstr>
      <vt:lpstr>Step 3 : Connect to you cluster, discover Ambari</vt:lpstr>
      <vt:lpstr>Step 4 : Discover FreeIPA, the users manager</vt:lpstr>
      <vt:lpstr>Modify your account</vt:lpstr>
      <vt:lpstr>Step 5 : discover data management</vt:lpstr>
      <vt:lpstr>Use case : let’s play with real estate market in France !</vt:lpstr>
      <vt:lpstr>Step 1 (1/2) : ingest static data</vt:lpstr>
      <vt:lpstr>Step 1 (2/2) : ingest static data</vt:lpstr>
      <vt:lpstr>Step 2 : Prepare the data with Hive</vt:lpstr>
      <vt:lpstr>Step 3 : simple queries to verify if everything is ok</vt:lpstr>
      <vt:lpstr>?! Where are the prices for transactions ? </vt:lpstr>
      <vt:lpstr>Step 4 : create script in Apache Pig</vt:lpstr>
      <vt:lpstr>Step 5 : launch your script</vt:lpstr>
      <vt:lpstr>STEP 6 : Calculate average apartment price</vt:lpstr>
      <vt:lpstr>This use case is real for businesses ! </vt:lpstr>
      <vt:lpstr>(bonus) STEP 7 : connection in SSH to your Edge node</vt:lpstr>
      <vt:lpstr>(bonus) Step 8 : submit a Hive job via CLI</vt:lpstr>
      <vt:lpstr>Now Imagine the same queries from various softwares…</vt:lpstr>
      <vt:lpstr>THANK YOU ! LAB DONE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DesignSmash</dc:creator>
  <cp:lastModifiedBy>verdebout bastien</cp:lastModifiedBy>
  <cp:revision>1609</cp:revision>
  <cp:lastPrinted>2019-09-20T14:56:45Z</cp:lastPrinted>
  <dcterms:created xsi:type="dcterms:W3CDTF">2014-10-08T23:03:32Z</dcterms:created>
  <dcterms:modified xsi:type="dcterms:W3CDTF">2019-09-20T14:56:51Z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0x0101009A8208FA2715C64A841634F2D9D0061C</vt:lpwstr>
  </property>
  <property fmtid="{D5CDD505-2E9C-101B-9397-08002B2CF9AE}" pid="3" name="_dlc_DocIdItemGuid">
    <vt:lpwstr>498ca87a-c8b3-4b96-bc34-c51a44cab684</vt:lpwstr>
  </property>
</Properties>
</file>