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58" r:id="rId5"/>
    <p:sldId id="259" r:id="rId6"/>
    <p:sldId id="261" r:id="rId7"/>
    <p:sldId id="262" r:id="rId8"/>
    <p:sldId id="263" r:id="rId9"/>
    <p:sldId id="275" r:id="rId10"/>
    <p:sldId id="268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82" autoAdjust="0"/>
  </p:normalViewPr>
  <p:slideViewPr>
    <p:cSldViewPr snapToGrid="0" snapToObjects="1">
      <p:cViewPr varScale="1">
        <p:scale>
          <a:sx n="121" d="100"/>
          <a:sy n="121" d="100"/>
        </p:scale>
        <p:origin x="-5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F66F-DB9E-5C4B-8952-0B5F9EE80900}" type="datetimeFigureOut">
              <a:rPr lang="en-US" smtClean="0"/>
              <a:t>23/03/15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851A2-1533-BD40-9223-E39EB9F7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log.netflix.com/2011/11/benchmarking-cassandra-scalability-on.html" TargetMode="External"/><Relationship Id="rId4" Type="http://schemas.openxmlformats.org/officeDocument/2006/relationships/hyperlink" Target="http://googlecloudplatform.blogspot.no/2014/03/cassandra-hits-one-million-writes-per-second-on-google-compute-engine.html" TargetMode="External"/><Relationship Id="rId5" Type="http://schemas.openxmlformats.org/officeDocument/2006/relationships/hyperlink" Target="http://techblog.netflix.com/2014/07/revisiting-1-million-writes-per-second.html" TargetMode="External"/><Relationship Id="rId6" Type="http://schemas.openxmlformats.org/officeDocument/2006/relationships/hyperlink" Target="http://googlecloudplatform.blogspot.no/2014/12/aerospike-hits-one-million-writes-Per-Second-with-just-50-Nodes-on-Google-Compute-Engin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smtClean="0"/>
              <a:t>PK:</a:t>
            </a:r>
            <a:r>
              <a:rPr lang="en-US" b="1" baseline="0" dirty="0" smtClean="0"/>
              <a:t> Primary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Flere</a:t>
            </a:r>
            <a:r>
              <a:rPr lang="en-US" b="0" baseline="0" dirty="0" smtClean="0"/>
              <a:t> PK: Compound key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Alle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alltid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(</a:t>
            </a:r>
            <a:r>
              <a:rPr lang="en-US" b="0" baseline="0" dirty="0" err="1" smtClean="0"/>
              <a:t>som</a:t>
            </a:r>
            <a:r>
              <a:rPr lang="en-US" b="0" baseline="0" dirty="0" smtClean="0"/>
              <a:t> I </a:t>
            </a:r>
            <a:r>
              <a:rPr lang="en-US" b="0" baseline="0" dirty="0" err="1" smtClean="0"/>
              <a:t>relasjonsdb</a:t>
            </a:r>
            <a:r>
              <a:rPr lang="en-US" b="0" baseline="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C: Clustering column</a:t>
            </a:r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Clustres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disk </a:t>
            </a:r>
            <a:r>
              <a:rPr lang="en-US" b="0" baseline="0" dirty="0" err="1" smtClean="0"/>
              <a:t>basert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Blir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sortert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automatisk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denne</a:t>
            </a:r>
            <a:endParaRPr lang="en-US" b="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="0" baseline="0" dirty="0" err="1" smtClean="0"/>
              <a:t>Foregående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definerte</a:t>
            </a:r>
            <a:r>
              <a:rPr lang="en-US" b="0" baseline="0" dirty="0" smtClean="0"/>
              <a:t> Clustering columns </a:t>
            </a:r>
            <a:r>
              <a:rPr lang="en-US" b="0" baseline="0" dirty="0" err="1" smtClean="0"/>
              <a:t>må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være</a:t>
            </a:r>
            <a:r>
              <a:rPr lang="en-US" b="0" baseline="0" dirty="0" smtClean="0"/>
              <a:t> med I </a:t>
            </a:r>
            <a:r>
              <a:rPr lang="en-US" b="0" baseline="0" dirty="0" err="1" smtClean="0"/>
              <a:t>spørringen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Eventual </a:t>
            </a:r>
            <a:r>
              <a:rPr lang="en-US" dirty="0" smtClean="0"/>
              <a:t>consistent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garanti</a:t>
            </a:r>
            <a:r>
              <a:rPr lang="en-US" dirty="0" smtClean="0"/>
              <a:t> for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transaksjon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versjon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datasettet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Snakk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konsistent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Forsøker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involverte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noder</a:t>
            </a:r>
            <a:r>
              <a:rPr lang="en-US" baseline="0" dirty="0" smtClean="0"/>
              <a:t> med en gang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Tiden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tar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flytte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B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Bottleneck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nodene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Wide column store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Hybrid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key-value-</a:t>
            </a:r>
            <a:r>
              <a:rPr lang="en-US" baseline="0" dirty="0" err="1" smtClean="0"/>
              <a:t>modell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Tables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Google’s </a:t>
            </a:r>
            <a:r>
              <a:rPr lang="en-US" baseline="0" dirty="0" err="1" smtClean="0"/>
              <a:t>BigTable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Key-value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Amazon’s 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Apple: 75.000 </a:t>
            </a:r>
            <a:r>
              <a:rPr lang="en-US" dirty="0" err="1" smtClean="0"/>
              <a:t>noder</a:t>
            </a:r>
            <a:r>
              <a:rPr lang="en-US" dirty="0" smtClean="0"/>
              <a:t> I prod. </a:t>
            </a:r>
            <a:r>
              <a:rPr lang="en-US" dirty="0" err="1" smtClean="0"/>
              <a:t>Sier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Spotify: Alt </a:t>
            </a:r>
            <a:r>
              <a:rPr lang="en-US" dirty="0" err="1" smtClean="0"/>
              <a:t>av</a:t>
            </a:r>
            <a:r>
              <a:rPr lang="en-US" dirty="0" smtClean="0"/>
              <a:t> metadata. </a:t>
            </a:r>
            <a:r>
              <a:rPr lang="en-US" dirty="0" err="1" smtClean="0"/>
              <a:t>Spillelister</a:t>
            </a:r>
            <a:r>
              <a:rPr lang="en-US" dirty="0" smtClean="0"/>
              <a:t>, </a:t>
            </a:r>
            <a:r>
              <a:rPr lang="en-US" dirty="0" err="1" smtClean="0"/>
              <a:t>artister</a:t>
            </a:r>
            <a:r>
              <a:rPr lang="en-US" dirty="0" smtClean="0"/>
              <a:t> du </a:t>
            </a:r>
            <a:r>
              <a:rPr lang="en-US" dirty="0" err="1" smtClean="0"/>
              <a:t>følger</a:t>
            </a:r>
            <a:r>
              <a:rPr lang="en-US" dirty="0" smtClean="0"/>
              <a:t> etc.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Jimmy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Mardell</a:t>
            </a:r>
            <a:r>
              <a:rPr lang="en-US" baseline="0" dirty="0" smtClean="0"/>
              <a:t>: Tech product owner (Cassandra </a:t>
            </a:r>
            <a:r>
              <a:rPr lang="en-US" baseline="0" dirty="0" err="1" smtClean="0"/>
              <a:t>clustere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Netflix: </a:t>
            </a:r>
            <a:r>
              <a:rPr lang="en-US" dirty="0" err="1" smtClean="0"/>
              <a:t>bl.a</a:t>
            </a:r>
            <a:r>
              <a:rPr lang="en-US" dirty="0" smtClean="0"/>
              <a:t>. viewing history.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Cern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ifm</a:t>
            </a:r>
            <a:r>
              <a:rPr lang="en-US" baseline="0" dirty="0" smtClean="0"/>
              <a:t> ATLAS experiment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Twitter: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Soundcloud</a:t>
            </a:r>
            <a:r>
              <a:rPr lang="en-US" baseline="0" dirty="0" smtClean="0"/>
              <a:t>: Dashboard to their users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Rackspace: Internally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Github</a:t>
            </a:r>
            <a:r>
              <a:rPr lang="en-US" baseline="0" dirty="0" smtClean="0"/>
              <a:t>: Analytics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Instagram</a:t>
            </a:r>
            <a:r>
              <a:rPr lang="en-US" baseline="0" dirty="0" smtClean="0"/>
              <a:t>: Newsfeed </a:t>
            </a:r>
            <a:r>
              <a:rPr lang="en-US" baseline="0" dirty="0" err="1" smtClean="0"/>
              <a:t>m.m.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FINN.no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. Fraud detection. </a:t>
            </a:r>
            <a:r>
              <a:rPr lang="en-US" baseline="0" dirty="0" err="1" smtClean="0"/>
              <a:t>Annonsestatistikk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Dems worst-case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responstid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Søkehistorikk</a:t>
            </a:r>
            <a:r>
              <a:rPr lang="en-US" baseline="0" dirty="0" smtClean="0"/>
              <a:t>: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Writes:</a:t>
            </a:r>
            <a:r>
              <a:rPr lang="en-US" baseline="0" dirty="0" smtClean="0"/>
              <a:t> ~ 60 microseconds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Reads: ~ 9 milliseconds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Benchmarks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2011: Netflix benchmark </a:t>
            </a:r>
            <a:r>
              <a:rPr lang="en-US" dirty="0" err="1" smtClean="0"/>
              <a:t>på</a:t>
            </a:r>
            <a:r>
              <a:rPr lang="en-US" dirty="0" smtClean="0"/>
              <a:t> AWS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3"/>
              </a:rPr>
              <a:t>http://techblog.netflix.com/2011/11/benchmarking-cassandra-scalability-on.html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(330 compute engines)</a:t>
            </a:r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4"/>
              </a:rPr>
              <a:t>http://googlecloudplatform.blogspot.no/2014/03/cassandra-hits-one-million-writes-per-second-on-google-compute-engine.html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Netflix revisiting 1 million writes (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smtClean="0"/>
              <a:t>specs,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realistiske</a:t>
            </a:r>
            <a:r>
              <a:rPr lang="en-US" dirty="0" smtClean="0"/>
              <a:t>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5"/>
              </a:rPr>
              <a:t>http://techblog.netflix.com/2014/07/revisiting-1-million-writes-per-second.html</a:t>
            </a:r>
            <a:endParaRPr lang="en-US" sz="11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2014: Google Compute Engine (50 </a:t>
            </a:r>
            <a:r>
              <a:rPr lang="en-US" dirty="0" smtClean="0"/>
              <a:t>compute engines)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sz="1100" dirty="0" smtClean="0">
                <a:hlinkClick r:id="rId6"/>
              </a:rPr>
              <a:t>http://googlecloudplatform.blogspot.no/2014/12/aerospike-hits-one-million-writes-Per-Second-with-just-50-Nodes-on-Google-Compute-Engine.html</a:t>
            </a: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 smtClean="0"/>
              <a:t>Sensordata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Hyppig</a:t>
            </a:r>
            <a:r>
              <a:rPr lang="en-US" dirty="0" smtClean="0"/>
              <a:t> </a:t>
            </a:r>
            <a:r>
              <a:rPr lang="en-US" dirty="0" err="1" smtClean="0"/>
              <a:t>oppdatert</a:t>
            </a:r>
            <a:r>
              <a:rPr lang="en-US" dirty="0" smtClean="0"/>
              <a:t> data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 </a:t>
            </a:r>
            <a:r>
              <a:rPr lang="en-US" dirty="0" err="1" smtClean="0"/>
              <a:t>visningsposisjon</a:t>
            </a:r>
            <a:r>
              <a:rPr lang="en-US" baseline="0" dirty="0" smtClean="0"/>
              <a:t> I film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Alltid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tilgjengelig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Høy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trafikk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Noder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Datasentre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Start </a:t>
            </a:r>
            <a:r>
              <a:rPr lang="en-US" dirty="0" err="1" smtClean="0"/>
              <a:t>OpsCenter</a:t>
            </a:r>
            <a:r>
              <a:rPr lang="en-US" dirty="0" smtClean="0"/>
              <a:t> </a:t>
            </a:r>
            <a:r>
              <a:rPr lang="en-US" dirty="0" err="1" smtClean="0"/>
              <a:t>lokalt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Koble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min node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851A2-1533-BD40-9223-E39EB9F7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aakind/cassandra-worksho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baakind/cassandra-worksh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Skuret</a:t>
            </a:r>
            <a:r>
              <a:rPr lang="en-US" dirty="0" smtClean="0"/>
              <a:t>/</a:t>
            </a:r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Andreas Baakind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24/03/15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4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https://github.com/baakind/cassandra-workshop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Multinode.md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33304" cy="261610"/>
          </a:xfrm>
        </p:spPr>
        <p:txBody>
          <a:bodyPr/>
          <a:lstStyle/>
          <a:p>
            <a:r>
              <a:rPr lang="en-US" dirty="0" smtClean="0"/>
              <a:t>Multi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1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86493" cy="261610"/>
          </a:xfrm>
        </p:spPr>
        <p:txBody>
          <a:bodyPr/>
          <a:lstStyle/>
          <a:p>
            <a:r>
              <a:rPr lang="en-US" dirty="0" err="1" smtClean="0"/>
              <a:t>Tabeller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78166"/>
              </p:ext>
            </p:extLst>
          </p:nvPr>
        </p:nvGraphicFramePr>
        <p:xfrm>
          <a:off x="376445" y="786960"/>
          <a:ext cx="3725793" cy="47695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589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artists_by_first_letter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first_letter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83963"/>
              </p:ext>
            </p:extLst>
          </p:nvPr>
        </p:nvGraphicFramePr>
        <p:xfrm>
          <a:off x="376445" y="1469560"/>
          <a:ext cx="3725793" cy="386496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4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statistics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counter_value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counter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673"/>
              </p:ext>
            </p:extLst>
          </p:nvPr>
        </p:nvGraphicFramePr>
        <p:xfrm>
          <a:off x="4941473" y="748610"/>
          <a:ext cx="3722687" cy="1030616"/>
        </p:xfrm>
        <a:graphic>
          <a:graphicData uri="http://schemas.openxmlformats.org/drawingml/2006/table">
            <a:tbl>
              <a:tblPr/>
              <a:tblGrid>
                <a:gridCol w="1374054"/>
                <a:gridCol w="1899700"/>
                <a:gridCol w="448933"/>
              </a:tblGrid>
              <a:tr h="1229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track_by_genre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07" marR="6907" marT="6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07" marR="6907" marT="69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33156"/>
              </p:ext>
            </p:extLst>
          </p:nvPr>
        </p:nvGraphicFramePr>
        <p:xfrm>
          <a:off x="376445" y="2025882"/>
          <a:ext cx="3725793" cy="515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users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password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Set&lt;Text&gt;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09794"/>
              </p:ext>
            </p:extLst>
          </p:nvPr>
        </p:nvGraphicFramePr>
        <p:xfrm>
          <a:off x="4938367" y="1987525"/>
          <a:ext cx="3725793" cy="1107369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playlist_tracks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username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playlist_name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sequence_no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timestamp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track_name</a:t>
                      </a:r>
                    </a:p>
                  </a:txBody>
                  <a:tcPr marL="6913" marR="6913" marT="69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3" marR="6913" marT="691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0522"/>
              </p:ext>
            </p:extLst>
          </p:nvPr>
        </p:nvGraphicFramePr>
        <p:xfrm>
          <a:off x="4938367" y="3357828"/>
          <a:ext cx="3725793" cy="984328"/>
        </p:xfrm>
        <a:graphic>
          <a:graphicData uri="http://schemas.openxmlformats.org/drawingml/2006/table">
            <a:tbl>
              <a:tblPr/>
              <a:tblGrid>
                <a:gridCol w="1271885"/>
                <a:gridCol w="2004601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starred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boolean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4898"/>
              </p:ext>
            </p:extLst>
          </p:nvPr>
        </p:nvGraphicFramePr>
        <p:xfrm>
          <a:off x="376445" y="2759737"/>
          <a:ext cx="3725793" cy="901824"/>
        </p:xfrm>
        <a:graphic>
          <a:graphicData uri="http://schemas.openxmlformats.org/drawingml/2006/table">
            <a:tbl>
              <a:tblPr/>
              <a:tblGrid>
                <a:gridCol w="1466908"/>
                <a:gridCol w="1809578"/>
                <a:gridCol w="449307"/>
              </a:tblGrid>
              <a:tr h="12304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nsolas"/>
                        </a:rPr>
                        <a:t>track_by_id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onsolas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track_id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uuid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PK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artist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genre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music_file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text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0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track_length_in_seconds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int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</a:p>
                  </a:txBody>
                  <a:tcPr marL="6912" marR="6912" marT="6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8518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6767" y="1040587"/>
            <a:ext cx="8354007" cy="345608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Wide column store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Eventually consistent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Tunable consistency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Open sourced </a:t>
            </a:r>
            <a:r>
              <a:rPr lang="en-US" dirty="0" err="1"/>
              <a:t>av</a:t>
            </a:r>
            <a:r>
              <a:rPr lang="en-US" dirty="0"/>
              <a:t> Facebook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2008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community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2459051" cy="261610"/>
          </a:xfrm>
        </p:spPr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33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56085"/>
              </p:ext>
            </p:extLst>
          </p:nvPr>
        </p:nvGraphicFramePr>
        <p:xfrm>
          <a:off x="387350" y="1039813"/>
          <a:ext cx="83534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8356"/>
                <a:gridCol w="2088356"/>
                <a:gridCol w="2088356"/>
                <a:gridCol w="208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Document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Graph</a:t>
                      </a:r>
                      <a:r>
                        <a:rPr lang="en-US" sz="1400" baseline="0" dirty="0" smtClean="0"/>
                        <a:t>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Key-value</a:t>
                      </a:r>
                      <a:r>
                        <a:rPr lang="en-US" sz="1400" baseline="0" dirty="0" smtClean="0"/>
                        <a:t>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column store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MongoDB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Cassandra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CouchDB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TitanDB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HBase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4249341" cy="261610"/>
          </a:xfrm>
        </p:spPr>
        <p:txBody>
          <a:bodyPr/>
          <a:lstStyle/>
          <a:p>
            <a:r>
              <a:rPr lang="en-US" dirty="0" err="1" smtClean="0"/>
              <a:t>Gruppering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NoSQL </a:t>
            </a:r>
            <a:r>
              <a:rPr lang="en-US" dirty="0" err="1" smtClean="0"/>
              <a:t>databaser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288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485075" cy="261610"/>
          </a:xfrm>
        </p:spPr>
        <p:txBody>
          <a:bodyPr/>
          <a:lstStyle/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5" y="798073"/>
            <a:ext cx="1138027" cy="133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55" y="798073"/>
            <a:ext cx="1333341" cy="1333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650" y="798073"/>
            <a:ext cx="1333341" cy="1333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2568170"/>
            <a:ext cx="3774410" cy="10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76" y="3914811"/>
            <a:ext cx="3158620" cy="8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279" y="1479176"/>
            <a:ext cx="898571" cy="89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327" y="3479926"/>
            <a:ext cx="2144812" cy="12163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7277" y="4434074"/>
            <a:ext cx="207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  <a:spcAft>
                <a:spcPts val="400"/>
              </a:spcAft>
            </a:pPr>
            <a:r>
              <a:rPr lang="en-US" dirty="0" smtClean="0"/>
              <a:t>+ mange </a:t>
            </a:r>
            <a:r>
              <a:rPr lang="en-US" dirty="0" err="1" smtClean="0"/>
              <a:t>flere</a:t>
            </a:r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612" y="2495656"/>
            <a:ext cx="2041476" cy="1419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1843" y="702999"/>
            <a:ext cx="1903436" cy="126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5635" y="2213385"/>
            <a:ext cx="2355786" cy="7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51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3206" y="2325570"/>
            <a:ext cx="5886484" cy="387534"/>
          </a:xfrm>
        </p:spPr>
        <p:txBody>
          <a:bodyPr/>
          <a:lstStyle/>
          <a:p>
            <a:r>
              <a:rPr lang="en-US" dirty="0" smtClean="0"/>
              <a:t>One million writes per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5531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Time series </a:t>
            </a:r>
            <a:r>
              <a:rPr lang="en-US" b="1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Internet </a:t>
            </a:r>
            <a:r>
              <a:rPr lang="en-US" dirty="0" smtClean="0"/>
              <a:t>of Things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Messaging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Søkehistorikk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Spillelister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 </a:t>
            </a:r>
            <a:r>
              <a:rPr lang="en-US" dirty="0" smtClean="0"/>
              <a:t>analytics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Loggdata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Skrive</a:t>
            </a:r>
            <a:r>
              <a:rPr lang="en-US" dirty="0"/>
              <a:t>-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leseintensive</a:t>
            </a:r>
            <a:r>
              <a:rPr lang="en-US" dirty="0"/>
              <a:t> </a:t>
            </a:r>
            <a:r>
              <a:rPr lang="en-US" dirty="0" err="1" smtClean="0"/>
              <a:t>applikasjoner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705010" cy="261610"/>
          </a:xfrm>
        </p:spPr>
        <p:txBody>
          <a:bodyPr/>
          <a:lstStyle/>
          <a:p>
            <a:r>
              <a:rPr lang="en-US" dirty="0" err="1" smtClean="0"/>
              <a:t>Brukscaser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59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Høy</a:t>
            </a:r>
            <a:r>
              <a:rPr lang="en-US" dirty="0" smtClean="0"/>
              <a:t> </a:t>
            </a:r>
            <a:r>
              <a:rPr lang="en-US" dirty="0" err="1" smtClean="0"/>
              <a:t>tilgjengelighet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skalering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SQL-</a:t>
            </a:r>
            <a:r>
              <a:rPr lang="en-US" dirty="0" err="1" smtClean="0"/>
              <a:t>likt</a:t>
            </a:r>
            <a:r>
              <a:rPr lang="en-US" dirty="0" smtClean="0"/>
              <a:t> </a:t>
            </a:r>
            <a:r>
              <a:rPr lang="en-US" dirty="0" err="1" smtClean="0"/>
              <a:t>spørrespråk</a:t>
            </a:r>
            <a:r>
              <a:rPr lang="en-US" dirty="0" smtClean="0"/>
              <a:t> (CQL)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Aktivt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stort</a:t>
            </a:r>
            <a:r>
              <a:rPr lang="en-US" dirty="0" smtClean="0"/>
              <a:t> community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3033279" cy="261610"/>
          </a:xfrm>
        </p:spPr>
        <p:txBody>
          <a:bodyPr/>
          <a:lstStyle/>
          <a:p>
            <a:r>
              <a:rPr lang="en-US" dirty="0" err="1" smtClean="0"/>
              <a:t>Vurder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7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013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https://github.com/baakind/cassandra-workshop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Singlenode.md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040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5877</TotalTime>
  <Words>625</Words>
  <Application>Microsoft Macintosh PowerPoint</Application>
  <PresentationFormat>On-screen Show (16:9)</PresentationFormat>
  <Paragraphs>221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Cassandra</vt:lpstr>
      <vt:lpstr>Hva er Cassandra</vt:lpstr>
      <vt:lpstr>Gruppering av NoSQL databaser</vt:lpstr>
      <vt:lpstr>Brukes av</vt:lpstr>
      <vt:lpstr>One million writes per second</vt:lpstr>
      <vt:lpstr>Brukscaser</vt:lpstr>
      <vt:lpstr>Vurder ved behov for</vt:lpstr>
      <vt:lpstr>Workshop</vt:lpstr>
      <vt:lpstr>Single node cluster</vt:lpstr>
      <vt:lpstr>Multi node cluster</vt:lpstr>
      <vt:lpstr>Tabeller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Andreas Baakind</dc:creator>
  <cp:lastModifiedBy>Andreas Baakind</cp:lastModifiedBy>
  <cp:revision>68</cp:revision>
  <dcterms:created xsi:type="dcterms:W3CDTF">2015-03-04T18:46:36Z</dcterms:created>
  <dcterms:modified xsi:type="dcterms:W3CDTF">2015-03-23T20:36:05Z</dcterms:modified>
</cp:coreProperties>
</file>