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4" r:id="rId4"/>
    <p:sldId id="258" r:id="rId5"/>
    <p:sldId id="259" r:id="rId6"/>
    <p:sldId id="261" r:id="rId7"/>
    <p:sldId id="262" r:id="rId8"/>
    <p:sldId id="263" r:id="rId9"/>
    <p:sldId id="275" r:id="rId10"/>
    <p:sldId id="268" r:id="rId11"/>
    <p:sldId id="273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182" autoAdjust="0"/>
  </p:normalViewPr>
  <p:slideViewPr>
    <p:cSldViewPr snapToGrid="0" snapToObjects="1">
      <p:cViewPr varScale="1">
        <p:scale>
          <a:sx n="121" d="100"/>
          <a:sy n="121" d="100"/>
        </p:scale>
        <p:origin x="-128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9F66F-DB9E-5C4B-8952-0B5F9EE80900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851A2-1533-BD40-9223-E39EB9F7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3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echblog.netflix.com/2011/11/benchmarking-cassandra-scalability-on.html" TargetMode="External"/><Relationship Id="rId4" Type="http://schemas.openxmlformats.org/officeDocument/2006/relationships/hyperlink" Target="http://googlecloudplatform.blogspot.no/2014/03/cassandra-hits-one-million-writes-per-second-on-google-compute-engine.html" TargetMode="External"/><Relationship Id="rId5" Type="http://schemas.openxmlformats.org/officeDocument/2006/relationships/hyperlink" Target="http://techblog.netflix.com/2014/07/revisiting-1-million-writes-per-second.html" TargetMode="External"/><Relationship Id="rId6" Type="http://schemas.openxmlformats.org/officeDocument/2006/relationships/hyperlink" Target="http://googlecloudplatform.blogspot.no/2014/12/aerospike-hits-one-million-writes-Per-Second-with-just-50-Nodes-on-Google-Compute-Engine.html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Starte</a:t>
            </a:r>
            <a:r>
              <a:rPr lang="en-US" dirty="0" smtClean="0"/>
              <a:t> </a:t>
            </a:r>
            <a:r>
              <a:rPr lang="en-US" dirty="0" err="1" smtClean="0"/>
              <a:t>OpCenter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Huske</a:t>
            </a:r>
            <a:r>
              <a:rPr lang="en-US" dirty="0" smtClean="0"/>
              <a:t>: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Min node </a:t>
            </a:r>
            <a:r>
              <a:rPr lang="en-US" dirty="0" err="1" smtClean="0"/>
              <a:t>og</a:t>
            </a:r>
            <a:r>
              <a:rPr lang="en-US" dirty="0" smtClean="0"/>
              <a:t> en </a:t>
            </a:r>
            <a:r>
              <a:rPr lang="en-US" dirty="0" err="1" smtClean="0"/>
              <a:t>annens</a:t>
            </a:r>
            <a:r>
              <a:rPr lang="en-US" dirty="0" smtClean="0"/>
              <a:t> node </a:t>
            </a:r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dirty="0" err="1" smtClean="0"/>
              <a:t>startes</a:t>
            </a:r>
            <a:r>
              <a:rPr lang="en-US" baseline="0" dirty="0" smtClean="0"/>
              <a:t> med: </a:t>
            </a:r>
            <a:r>
              <a:rPr lang="en-US" baseline="0" dirty="0" err="1" smtClean="0"/>
              <a:t>auto_bootstrap</a:t>
            </a:r>
            <a:r>
              <a:rPr lang="en-US" baseline="0" dirty="0" smtClean="0"/>
              <a:t>: false for </a:t>
            </a:r>
            <a:r>
              <a:rPr lang="en-US" baseline="0" dirty="0" err="1" smtClean="0"/>
              <a:t>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initialisere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clusteret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64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Eventual consistent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err="1" smtClean="0"/>
              <a:t>Snakk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microsekunder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millisekunder</a:t>
            </a:r>
            <a:endParaRPr lang="en-US" baseline="0" dirty="0" smtClean="0"/>
          </a:p>
          <a:p>
            <a:pPr marL="457200" lvl="1" indent="0">
              <a:buFont typeface="Arial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0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Wide column store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Miks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Tabell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key-value-</a:t>
            </a:r>
            <a:r>
              <a:rPr lang="en-US" baseline="0" dirty="0" err="1" smtClean="0"/>
              <a:t>modell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Tables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Google’s </a:t>
            </a:r>
            <a:r>
              <a:rPr lang="en-US" baseline="0" dirty="0" err="1" smtClean="0"/>
              <a:t>BigTable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Key-value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Amazon’s Dynamo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9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Apple: 75.000 </a:t>
            </a:r>
            <a:r>
              <a:rPr lang="en-US" dirty="0" err="1" smtClean="0"/>
              <a:t>noder</a:t>
            </a:r>
            <a:r>
              <a:rPr lang="en-US" dirty="0" smtClean="0"/>
              <a:t> I prod. </a:t>
            </a:r>
            <a:r>
              <a:rPr lang="en-US" dirty="0" err="1" smtClean="0"/>
              <a:t>Sier</a:t>
            </a:r>
            <a:r>
              <a:rPr lang="en-US" dirty="0" smtClean="0"/>
              <a:t> </a:t>
            </a:r>
            <a:r>
              <a:rPr lang="en-US" dirty="0" err="1" smtClean="0"/>
              <a:t>ikke</a:t>
            </a:r>
            <a:r>
              <a:rPr lang="en-US" dirty="0" smtClean="0"/>
              <a:t> </a:t>
            </a:r>
            <a:r>
              <a:rPr lang="en-US" dirty="0" err="1" smtClean="0"/>
              <a:t>hva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Spotify: Alt </a:t>
            </a:r>
            <a:r>
              <a:rPr lang="en-US" dirty="0" err="1" smtClean="0"/>
              <a:t>av</a:t>
            </a:r>
            <a:r>
              <a:rPr lang="en-US" dirty="0" smtClean="0"/>
              <a:t> metadata. </a:t>
            </a:r>
            <a:r>
              <a:rPr lang="en-US" dirty="0" err="1" smtClean="0"/>
              <a:t>Spillelister</a:t>
            </a:r>
            <a:r>
              <a:rPr lang="en-US" dirty="0" smtClean="0"/>
              <a:t>, </a:t>
            </a:r>
            <a:r>
              <a:rPr lang="en-US" dirty="0" err="1" smtClean="0"/>
              <a:t>artister</a:t>
            </a:r>
            <a:r>
              <a:rPr lang="en-US" dirty="0" smtClean="0"/>
              <a:t> du </a:t>
            </a:r>
            <a:r>
              <a:rPr lang="en-US" dirty="0" err="1" smtClean="0"/>
              <a:t>følger</a:t>
            </a:r>
            <a:r>
              <a:rPr lang="en-US" dirty="0" smtClean="0"/>
              <a:t> etc.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Jimmy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Mardell</a:t>
            </a:r>
            <a:r>
              <a:rPr lang="en-US" baseline="0" dirty="0" smtClean="0"/>
              <a:t>: Tech product owner (Cassandra </a:t>
            </a:r>
            <a:r>
              <a:rPr lang="en-US" baseline="0" dirty="0" err="1" smtClean="0"/>
              <a:t>clustere</a:t>
            </a:r>
            <a:r>
              <a:rPr lang="en-US" baseline="0" dirty="0" smtClean="0"/>
              <a:t>)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Netflix: </a:t>
            </a:r>
            <a:r>
              <a:rPr lang="en-US" dirty="0" err="1" smtClean="0"/>
              <a:t>bl.a</a:t>
            </a:r>
            <a:r>
              <a:rPr lang="en-US" dirty="0" smtClean="0"/>
              <a:t>. viewing history.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Cern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ifm</a:t>
            </a:r>
            <a:r>
              <a:rPr lang="en-US" baseline="0" dirty="0" smtClean="0"/>
              <a:t> ATLAS experiment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Twitter: Analytics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Soundcloud</a:t>
            </a:r>
            <a:r>
              <a:rPr lang="en-US" baseline="0" dirty="0" smtClean="0"/>
              <a:t>: Dashboard to their users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Rackspace: Internally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Github</a:t>
            </a:r>
            <a:r>
              <a:rPr lang="en-US" baseline="0" dirty="0" smtClean="0"/>
              <a:t>: Analytics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Instagram</a:t>
            </a:r>
            <a:r>
              <a:rPr lang="en-US" baseline="0" dirty="0" smtClean="0"/>
              <a:t>: Newsfeed </a:t>
            </a:r>
            <a:r>
              <a:rPr lang="en-US" baseline="0" dirty="0" err="1" smtClean="0"/>
              <a:t>m.m.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FINN.no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Søkehistorikk</a:t>
            </a:r>
            <a:r>
              <a:rPr lang="en-US" baseline="0" dirty="0" smtClean="0"/>
              <a:t>. Fraud detection. </a:t>
            </a:r>
            <a:r>
              <a:rPr lang="en-US" baseline="0" dirty="0" err="1" smtClean="0"/>
              <a:t>Annonsestatistikk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Dems worst-case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responstid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Søkehistorikk</a:t>
            </a:r>
            <a:r>
              <a:rPr lang="en-US" baseline="0" dirty="0" smtClean="0"/>
              <a:t>:</a:t>
            </a:r>
          </a:p>
          <a:p>
            <a:pPr marL="1085850" lvl="2" indent="-171450">
              <a:buFont typeface="Arial"/>
              <a:buChar char="•"/>
            </a:pPr>
            <a:r>
              <a:rPr lang="en-US" dirty="0" smtClean="0"/>
              <a:t>Writes:</a:t>
            </a:r>
            <a:r>
              <a:rPr lang="en-US" baseline="0" dirty="0" smtClean="0"/>
              <a:t> ~ 60 microseconds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Reads: ~ 9 milliseconds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Benchmarks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2011: Netflix benchmark </a:t>
            </a:r>
            <a:r>
              <a:rPr lang="en-US" dirty="0" err="1" smtClean="0"/>
              <a:t>på</a:t>
            </a:r>
            <a:r>
              <a:rPr lang="en-US" dirty="0" smtClean="0"/>
              <a:t> AWS</a:t>
            </a:r>
          </a:p>
          <a:p>
            <a:pPr marL="554038" lvl="1" indent="-285750">
              <a:buFont typeface="Arial"/>
              <a:buChar char="•"/>
            </a:pPr>
            <a:r>
              <a:rPr lang="en-US" sz="1100" dirty="0" smtClean="0">
                <a:hlinkClick r:id="rId3"/>
              </a:rPr>
              <a:t>http://techblog.netflix.com/2011/11/benchmarking-cassandra-scalability-on.html</a:t>
            </a:r>
            <a:endParaRPr lang="en-US" sz="1100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2014: Google Compute Engine (330 compute engines)</a:t>
            </a:r>
          </a:p>
          <a:p>
            <a:pPr marL="554038" lvl="1" indent="-285750">
              <a:buFont typeface="Arial"/>
              <a:buChar char="•"/>
            </a:pPr>
            <a:r>
              <a:rPr lang="en-US" sz="1100" dirty="0" smtClean="0">
                <a:hlinkClick r:id="rId4"/>
              </a:rPr>
              <a:t>http://googlecloudplatform.blogspot.no/2014/03/cassandra-hits-one-million-writes-per-second-on-google-compute-engine.html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2014: Netflix revisiting 1 million writes (</a:t>
            </a:r>
            <a:r>
              <a:rPr lang="en-US" dirty="0" err="1" smtClean="0"/>
              <a:t>andre</a:t>
            </a:r>
            <a:r>
              <a:rPr lang="en-US" dirty="0" smtClean="0"/>
              <a:t> specs)</a:t>
            </a:r>
          </a:p>
          <a:p>
            <a:pPr marL="554038" lvl="1" indent="-285750">
              <a:buFont typeface="Arial"/>
              <a:buChar char="•"/>
            </a:pPr>
            <a:r>
              <a:rPr lang="en-US" sz="1100" dirty="0" smtClean="0">
                <a:hlinkClick r:id="rId5"/>
              </a:rPr>
              <a:t>http://techblog.netflix.com/2014/07/revisiting-1-million-writes-per-second.html</a:t>
            </a:r>
            <a:endParaRPr lang="en-US" sz="1100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2014: Google Compute Engine (50 nodes)</a:t>
            </a:r>
          </a:p>
          <a:p>
            <a:pPr marL="554038" lvl="1" indent="-285750">
              <a:buFont typeface="Arial"/>
              <a:buChar char="•"/>
            </a:pPr>
            <a:r>
              <a:rPr lang="en-US" sz="1100" dirty="0" smtClean="0">
                <a:hlinkClick r:id="rId6"/>
              </a:rPr>
              <a:t>http://googlecloudplatform.blogspot.no/2014/12/aerospike-hits-one-million-writes-Per-Second-with-just-50-Nodes-on-Google-Compute-Engine.html</a:t>
            </a:r>
            <a:endParaRPr lang="en-US" sz="11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47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err="1" smtClean="0"/>
              <a:t>Sensordata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Loggdata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Hyppig</a:t>
            </a:r>
            <a:r>
              <a:rPr lang="en-US" dirty="0" smtClean="0"/>
              <a:t> </a:t>
            </a:r>
            <a:r>
              <a:rPr lang="en-US" dirty="0" err="1" smtClean="0"/>
              <a:t>oppdatert</a:t>
            </a:r>
            <a:r>
              <a:rPr lang="en-US" dirty="0" smtClean="0"/>
              <a:t> data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f.eks</a:t>
            </a:r>
            <a:r>
              <a:rPr lang="en-US" dirty="0" smtClean="0"/>
              <a:t> </a:t>
            </a:r>
            <a:r>
              <a:rPr lang="en-US" dirty="0" err="1" smtClean="0"/>
              <a:t>visningsposisjon</a:t>
            </a:r>
            <a:r>
              <a:rPr lang="en-US" baseline="0" dirty="0" smtClean="0"/>
              <a:t> I film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28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Alltid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tilgjengelig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Høy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trafikk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Noder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går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ned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Datasentre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går</a:t>
            </a:r>
            <a:r>
              <a:rPr lang="en-US" baseline="0" dirty="0" smtClean="0"/>
              <a:t> </a:t>
            </a:r>
            <a:r>
              <a:rPr lang="en-US" baseline="0" smtClean="0"/>
              <a:t>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39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Start </a:t>
            </a:r>
            <a:r>
              <a:rPr lang="en-US" dirty="0" err="1" smtClean="0"/>
              <a:t>OpsCenter</a:t>
            </a:r>
            <a:r>
              <a:rPr lang="en-US" dirty="0" smtClean="0"/>
              <a:t> </a:t>
            </a:r>
            <a:r>
              <a:rPr lang="en-US" dirty="0" err="1" smtClean="0"/>
              <a:t>lokalt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Koble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min node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16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Start </a:t>
            </a:r>
            <a:r>
              <a:rPr lang="en-US" dirty="0" err="1" smtClean="0"/>
              <a:t>OpsCenter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min </a:t>
            </a:r>
            <a:r>
              <a:rPr lang="en-US" baseline="0" dirty="0" err="1" smtClean="0"/>
              <a:t>maskin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Kjører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datastax</a:t>
            </a:r>
            <a:r>
              <a:rPr lang="en-US" baseline="0" dirty="0" smtClean="0"/>
              <a:t>-agent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nodene</a:t>
            </a:r>
            <a:r>
              <a:rPr lang="en-US" baseline="0" dirty="0" smtClean="0"/>
              <a:t>?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initialiseres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OpsCenter</a:t>
            </a:r>
            <a:r>
              <a:rPr lang="en-US" baseline="0" dirty="0" smtClean="0"/>
              <a:t>?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err="1" smtClean="0"/>
              <a:t>Evt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opp</a:t>
            </a:r>
            <a:r>
              <a:rPr lang="en-US" baseline="0" dirty="0" smtClean="0"/>
              <a:t> sin </a:t>
            </a:r>
            <a:r>
              <a:rPr lang="en-US" baseline="0" dirty="0" err="1" smtClean="0"/>
              <a:t>egen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samtidig</a:t>
            </a:r>
            <a:endParaRPr lang="en-US" baseline="0" dirty="0" smtClean="0"/>
          </a:p>
          <a:p>
            <a:pPr marL="1085850" lvl="2" indent="-171450">
              <a:buFont typeface="Arial"/>
              <a:buChar char="•"/>
            </a:pPr>
            <a:endParaRPr lang="en-US" baseline="0" dirty="0" smtClean="0"/>
          </a:p>
          <a:p>
            <a:pPr marL="1085850" lvl="2" indent="-171450">
              <a:buFont typeface="Arial"/>
              <a:buChar char="•"/>
            </a:pPr>
            <a:endParaRPr lang="en-US" baseline="0" dirty="0" smtClean="0"/>
          </a:p>
          <a:p>
            <a:pPr marL="1085850" lvl="2" indent="-171450">
              <a:buFont typeface="Arial"/>
              <a:buChar char="•"/>
            </a:pPr>
            <a:endParaRPr lang="en-US" baseline="0" dirty="0" smtClean="0"/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Med </a:t>
            </a:r>
            <a:r>
              <a:rPr lang="en-US" baseline="0" dirty="0" err="1" smtClean="0"/>
              <a:t>Javadriver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lignende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err="1" smtClean="0"/>
              <a:t>Definert</a:t>
            </a:r>
            <a:r>
              <a:rPr lang="en-US" baseline="0" dirty="0" smtClean="0"/>
              <a:t> et sett med </a:t>
            </a:r>
            <a:r>
              <a:rPr lang="en-US" baseline="0" dirty="0" err="1" smtClean="0"/>
              <a:t>ip’er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Oppdateres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automatisk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når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nye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</a:t>
            </a:r>
            <a:r>
              <a:rPr lang="en-US" baseline="0" dirty="0" smtClean="0"/>
              <a:t>?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err="1" smtClean="0"/>
              <a:t>Spør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rundt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ulike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adressene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håndterer</a:t>
            </a:r>
            <a:r>
              <a:rPr lang="en-US" baseline="0" dirty="0" smtClean="0"/>
              <a:t> failover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clusteret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err="1" smtClean="0"/>
              <a:t>Nå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alt </a:t>
            </a:r>
            <a:r>
              <a:rPr lang="en-US" baseline="0" dirty="0" err="1" smtClean="0"/>
              <a:t>manuelt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ikke</a:t>
            </a:r>
            <a:r>
              <a:rPr lang="en-US" baseline="0" dirty="0" smtClean="0"/>
              <a:t> failover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err="1" smtClean="0"/>
              <a:t>Ikke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ned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spør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Evt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Spør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lokalmaskin</a:t>
            </a:r>
            <a:endParaRPr lang="en-US" baseline="0" dirty="0" smtClean="0"/>
          </a:p>
          <a:p>
            <a:pPr marL="1543050" lvl="3" indent="-171450">
              <a:buFont typeface="Arial"/>
              <a:buChar char="•"/>
            </a:pPr>
            <a:r>
              <a:rPr lang="en-US" baseline="0" dirty="0" err="1" smtClean="0"/>
              <a:t>Alle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spørre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lokalmaskin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hvis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cassandra</a:t>
            </a:r>
            <a:endParaRPr lang="en-US" baseline="0" dirty="0" smtClean="0"/>
          </a:p>
          <a:p>
            <a:pPr marL="2000250" lvl="4" indent="-171450">
              <a:buFont typeface="Arial"/>
              <a:buChar char="•"/>
            </a:pPr>
            <a:r>
              <a:rPr lang="en-US" b="1" baseline="0" dirty="0" smtClean="0"/>
              <a:t>bin/</a:t>
            </a:r>
            <a:r>
              <a:rPr lang="en-US" b="1" baseline="0" dirty="0" err="1" smtClean="0"/>
              <a:t>cqlsh</a:t>
            </a:r>
            <a:r>
              <a:rPr lang="en-US" b="1" baseline="0" dirty="0" smtClean="0"/>
              <a:t> &lt;</a:t>
            </a:r>
            <a:r>
              <a:rPr lang="en-US" b="1" baseline="0" dirty="0" err="1" smtClean="0"/>
              <a:t>ip</a:t>
            </a:r>
            <a:r>
              <a:rPr lang="en-US" b="1" baseline="0" dirty="0" smtClean="0"/>
              <a:t>&gt; &lt;port&gt;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400198"/>
            <a:ext cx="4396995" cy="31290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0" y="3109185"/>
            <a:ext cx="4396995" cy="1025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437347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455386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473441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37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7" y="294242"/>
            <a:ext cx="5043721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1907124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52000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67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5043721" cy="4703208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9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8" y="190924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8" y="3524253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51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1040016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2424733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809450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484204" y="1040015"/>
            <a:ext cx="5190932" cy="395743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84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0" y="1040017"/>
            <a:ext cx="5372567" cy="3957431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499" y="1041147"/>
            <a:ext cx="2561276" cy="3956303"/>
          </a:xfrm>
        </p:spPr>
        <p:txBody>
          <a:bodyPr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16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C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275013" y="1040017"/>
            <a:ext cx="5400675" cy="395743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7"/>
            <a:ext cx="2649674" cy="395743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23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rsoner m/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751062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1751013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462456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036749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036700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4748143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036749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36749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748580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36749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751062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036700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751013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4748143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2456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751062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51062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62893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89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03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3551979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8" y="4301164"/>
            <a:ext cx="8288919" cy="696286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4150286"/>
            <a:ext cx="8194504" cy="0"/>
          </a:xfrm>
          <a:prstGeom prst="line">
            <a:avLst/>
          </a:prstGeom>
          <a:ln w="127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5" y="4000075"/>
            <a:ext cx="2583259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>
                <a:solidFill>
                  <a:srgbClr val="6C6559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08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938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097551"/>
            <a:ext cx="4396995" cy="61555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&lt;Takk for </a:t>
            </a:r>
            <a:r>
              <a:rPr lang="nb-NO" dirty="0" err="1" smtClean="0"/>
              <a:t>oppmerksommheten</a:t>
            </a:r>
            <a:r>
              <a:rPr lang="nb-NO" dirty="0" smtClean="0"/>
              <a:t>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310363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328402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346457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92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79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400198"/>
            <a:ext cx="4396995" cy="31290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0" y="3109185"/>
            <a:ext cx="4396995" cy="1025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38100" cmpd="sng">
            <a:solidFill>
              <a:srgbClr val="FD515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437347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455386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473441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059" y="211647"/>
            <a:ext cx="503999" cy="11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40173363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n k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342583521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041244"/>
            <a:ext cx="3995996" cy="395620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779" y="1041244"/>
            <a:ext cx="3995996" cy="3956206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6087" y="1181152"/>
            <a:ext cx="3887992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813098" y="1181152"/>
            <a:ext cx="38664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397000"/>
            <a:ext cx="3995996" cy="3593151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 baseline="0"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930" y="1397000"/>
            <a:ext cx="3996000" cy="3593151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2539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6765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18180924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56094" y="1181152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348845" y="1181152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693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231129" y="1181152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50276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397000"/>
            <a:ext cx="2556000" cy="3605212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397000"/>
            <a:ext cx="2556000" cy="3605212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397000"/>
            <a:ext cx="2556000" cy="3605212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16163801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625494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48793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34122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3419287"/>
            <a:ext cx="2551694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1874" y="3419287"/>
            <a:ext cx="2555363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9346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342" y="3419287"/>
            <a:ext cx="2568732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57444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8657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93782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74484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083106" y="1269986"/>
            <a:ext cx="2988000" cy="2988000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7" y="294242"/>
            <a:ext cx="5043721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1907124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52000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 kolonn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25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5043721" cy="4703208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9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8" y="190924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8" y="3524253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1040016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2424733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809450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484204" y="1040015"/>
            <a:ext cx="5190932" cy="395743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0" y="1040017"/>
            <a:ext cx="5372567" cy="3957431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499" y="1041147"/>
            <a:ext cx="2561276" cy="3956303"/>
          </a:xfrm>
        </p:spPr>
        <p:txBody>
          <a:bodyPr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275013" y="1040017"/>
            <a:ext cx="5400675" cy="395743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7"/>
            <a:ext cx="2649674" cy="395743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751062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1751013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462456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036749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036700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4748143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036749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36749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748580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36749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751062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036700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751013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4748143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2456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751062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51062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62893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87343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3551979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8" y="4301164"/>
            <a:ext cx="8288919" cy="696286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4150286"/>
            <a:ext cx="8194504" cy="0"/>
          </a:xfrm>
          <a:prstGeom prst="line">
            <a:avLst/>
          </a:prstGeom>
          <a:ln w="2540" cmpd="sng">
            <a:solidFill>
              <a:srgbClr val="887E6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5" y="4000075"/>
            <a:ext cx="2583259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s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38100" cmpd="sng">
            <a:solidFill>
              <a:srgbClr val="FD515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059" y="211647"/>
            <a:ext cx="503999" cy="11747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097551"/>
            <a:ext cx="4396995" cy="61555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&lt;Takk for </a:t>
            </a:r>
            <a:r>
              <a:rPr lang="nb-NO" dirty="0" err="1" smtClean="0"/>
              <a:t>oppmerksommheten</a:t>
            </a:r>
            <a:r>
              <a:rPr lang="nb-NO" dirty="0" smtClean="0"/>
              <a:t>&gt;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310363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328402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346457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</p:spTree>
    <p:extLst>
      <p:ext uri="{BB962C8B-B14F-4D97-AF65-F5344CB8AC3E}">
        <p14:creationId xmlns:p14="http://schemas.microsoft.com/office/powerpoint/2010/main" val="1898900767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kolonner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041244"/>
            <a:ext cx="3995996" cy="395620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779" y="1041244"/>
            <a:ext cx="3995996" cy="3956206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4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o kolonner m/oversk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6087" y="1181152"/>
            <a:ext cx="3887992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813098" y="1181152"/>
            <a:ext cx="38664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447800"/>
            <a:ext cx="3995996" cy="3542352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 baseline="0"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930" y="1447800"/>
            <a:ext cx="3996000" cy="3542352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2539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67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re kolonn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75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 kolonner m/overskrif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>
          <a:xfrm>
            <a:off x="456094" y="1219633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76754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348845" y="1219633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693" y="1076754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231129" y="1219633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50276" y="1076754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447799"/>
            <a:ext cx="2556000" cy="355441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447799"/>
            <a:ext cx="2556000" cy="355441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447799"/>
            <a:ext cx="2556000" cy="355441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93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 kolonner m/bilde og overskrif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625494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48793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34122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3419287"/>
            <a:ext cx="2551694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1874" y="3419287"/>
            <a:ext cx="2555363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9346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342" y="3419287"/>
            <a:ext cx="2568732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57444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8657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93782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74484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31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ksjonsside m/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083106" y="1269986"/>
            <a:ext cx="2988000" cy="2988000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29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68" y="1040586"/>
            <a:ext cx="8229600" cy="3956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4" r:id="rId2"/>
    <p:sldLayoutId id="2147483705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02" r:id="rId18"/>
    <p:sldLayoutId id="2147483723" r:id="rId19"/>
    <p:sldLayoutId id="2147483649" r:id="rId20"/>
    <p:sldLayoutId id="2147483703" r:id="rId21"/>
    <p:sldLayoutId id="2147483650" r:id="rId22"/>
    <p:sldLayoutId id="2147483664" r:id="rId23"/>
    <p:sldLayoutId id="2147483692" r:id="rId24"/>
    <p:sldLayoutId id="2147483689" r:id="rId25"/>
    <p:sldLayoutId id="2147483693" r:id="rId26"/>
    <p:sldLayoutId id="2147483688" r:id="rId27"/>
    <p:sldLayoutId id="2147483684" r:id="rId28"/>
    <p:sldLayoutId id="2147483685" r:id="rId29"/>
    <p:sldLayoutId id="2147483686" r:id="rId30"/>
    <p:sldLayoutId id="2147483696" r:id="rId31"/>
    <p:sldLayoutId id="2147483695" r:id="rId32"/>
    <p:sldLayoutId id="2147483697" r:id="rId33"/>
    <p:sldLayoutId id="2147483691" r:id="rId34"/>
    <p:sldLayoutId id="2147483687" r:id="rId35"/>
    <p:sldLayoutId id="2147483694" r:id="rId36"/>
    <p:sldLayoutId id="2147483665" r:id="rId37"/>
    <p:sldLayoutId id="2147483724" r:id="rId38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1700" b="0" i="1" kern="1200" cap="all" spc="20" baseline="0">
          <a:solidFill>
            <a:srgbClr val="FD5158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baakind/cassandra-workshop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baakind/cassandra-worksho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Cassandra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Skuret</a:t>
            </a:r>
            <a:r>
              <a:rPr lang="en-US" dirty="0" smtClean="0"/>
              <a:t>/</a:t>
            </a:r>
            <a:r>
              <a:rPr lang="en-US" dirty="0" err="1" smtClean="0"/>
              <a:t>faggruppemøte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Andreas Baakind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24/03/15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3941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>
                <a:hlinkClick r:id="rId3"/>
              </a:rPr>
              <a:t>https://github.com/baakind/cassandra-workshop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smtClean="0"/>
              <a:t>Multinode.md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33304" cy="261610"/>
          </a:xfrm>
        </p:spPr>
        <p:txBody>
          <a:bodyPr/>
          <a:lstStyle/>
          <a:p>
            <a:r>
              <a:rPr lang="en-US" dirty="0" smtClean="0"/>
              <a:t>Multi node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72170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1386493" cy="261610"/>
          </a:xfrm>
        </p:spPr>
        <p:txBody>
          <a:bodyPr/>
          <a:lstStyle/>
          <a:p>
            <a:r>
              <a:rPr lang="en-US" dirty="0" err="1" smtClean="0"/>
              <a:t>Tabeller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478166"/>
              </p:ext>
            </p:extLst>
          </p:nvPr>
        </p:nvGraphicFramePr>
        <p:xfrm>
          <a:off x="376445" y="786960"/>
          <a:ext cx="3725793" cy="476958"/>
        </p:xfrm>
        <a:graphic>
          <a:graphicData uri="http://schemas.openxmlformats.org/drawingml/2006/table">
            <a:tbl>
              <a:tblPr/>
              <a:tblGrid>
                <a:gridCol w="1271885"/>
                <a:gridCol w="2004601"/>
                <a:gridCol w="449307"/>
              </a:tblGrid>
              <a:tr h="15898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artists_by_first_letter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89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first_letter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9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artist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783963"/>
              </p:ext>
            </p:extLst>
          </p:nvPr>
        </p:nvGraphicFramePr>
        <p:xfrm>
          <a:off x="376445" y="1469560"/>
          <a:ext cx="3725793" cy="386496"/>
        </p:xfrm>
        <a:graphic>
          <a:graphicData uri="http://schemas.openxmlformats.org/drawingml/2006/table">
            <a:tbl>
              <a:tblPr/>
              <a:tblGrid>
                <a:gridCol w="1271885"/>
                <a:gridCol w="2004601"/>
                <a:gridCol w="449307"/>
              </a:tblGrid>
              <a:tr h="12341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statistics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counter_name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counter_value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counter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91673"/>
              </p:ext>
            </p:extLst>
          </p:nvPr>
        </p:nvGraphicFramePr>
        <p:xfrm>
          <a:off x="4941473" y="748610"/>
          <a:ext cx="3722687" cy="1030616"/>
        </p:xfrm>
        <a:graphic>
          <a:graphicData uri="http://schemas.openxmlformats.org/drawingml/2006/table">
            <a:tbl>
              <a:tblPr/>
              <a:tblGrid>
                <a:gridCol w="1374054"/>
                <a:gridCol w="1899700"/>
                <a:gridCol w="448933"/>
              </a:tblGrid>
              <a:tr h="12293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track_by_genre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onsolas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genre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artist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track_id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uuid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music_file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starred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boolean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track_length_in_seconds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int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833156"/>
              </p:ext>
            </p:extLst>
          </p:nvPr>
        </p:nvGraphicFramePr>
        <p:xfrm>
          <a:off x="376445" y="2025882"/>
          <a:ext cx="3725793" cy="515328"/>
        </p:xfrm>
        <a:graphic>
          <a:graphicData uri="http://schemas.openxmlformats.org/drawingml/2006/table">
            <a:tbl>
              <a:tblPr/>
              <a:tblGrid>
                <a:gridCol w="1271885"/>
                <a:gridCol w="2004601"/>
                <a:gridCol w="449307"/>
              </a:tblGrid>
              <a:tr h="12304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users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username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password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playlist_names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Set&lt;Text&gt;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909794"/>
              </p:ext>
            </p:extLst>
          </p:nvPr>
        </p:nvGraphicFramePr>
        <p:xfrm>
          <a:off x="4938367" y="1987525"/>
          <a:ext cx="3725793" cy="1107369"/>
        </p:xfrm>
        <a:graphic>
          <a:graphicData uri="http://schemas.openxmlformats.org/drawingml/2006/table">
            <a:tbl>
              <a:tblPr/>
              <a:tblGrid>
                <a:gridCol w="1271885"/>
                <a:gridCol w="2004601"/>
                <a:gridCol w="449307"/>
              </a:tblGrid>
              <a:tr h="12304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playlist_tracks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username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playlist_name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sequence_no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timestamp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artist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genre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track_id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uuid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track_length_in_seconds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int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track_name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740522"/>
              </p:ext>
            </p:extLst>
          </p:nvPr>
        </p:nvGraphicFramePr>
        <p:xfrm>
          <a:off x="4938367" y="3357828"/>
          <a:ext cx="3725793" cy="984328"/>
        </p:xfrm>
        <a:graphic>
          <a:graphicData uri="http://schemas.openxmlformats.org/drawingml/2006/table">
            <a:tbl>
              <a:tblPr/>
              <a:tblGrid>
                <a:gridCol w="1271885"/>
                <a:gridCol w="2004601"/>
                <a:gridCol w="449307"/>
              </a:tblGrid>
              <a:tr h="12304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track_by_artist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artist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track_id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uuid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genre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music_file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starred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boolean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track_length_in_seconds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int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104898"/>
              </p:ext>
            </p:extLst>
          </p:nvPr>
        </p:nvGraphicFramePr>
        <p:xfrm>
          <a:off x="376445" y="2759737"/>
          <a:ext cx="3725793" cy="901824"/>
        </p:xfrm>
        <a:graphic>
          <a:graphicData uri="http://schemas.openxmlformats.org/drawingml/2006/table">
            <a:tbl>
              <a:tblPr/>
              <a:tblGrid>
                <a:gridCol w="1466908"/>
                <a:gridCol w="1809578"/>
                <a:gridCol w="449307"/>
              </a:tblGrid>
              <a:tr h="12304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track_by_id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onsolas"/>
                      </a:endParaRP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track_id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uuid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artist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genre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music_file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track_length_in_seconds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int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851800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6767" y="1040587"/>
            <a:ext cx="8354007" cy="3456088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Wide </a:t>
            </a:r>
            <a:r>
              <a:rPr lang="en-US" dirty="0"/>
              <a:t>column </a:t>
            </a:r>
            <a:r>
              <a:rPr lang="en-US" dirty="0" smtClean="0"/>
              <a:t>store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Eventual consistent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Open sourced </a:t>
            </a:r>
            <a:r>
              <a:rPr lang="en-US" dirty="0" err="1"/>
              <a:t>av</a:t>
            </a:r>
            <a:r>
              <a:rPr lang="en-US" dirty="0"/>
              <a:t> Facebook </a:t>
            </a:r>
            <a:r>
              <a:rPr lang="en-US" dirty="0" err="1" smtClean="0"/>
              <a:t>i</a:t>
            </a:r>
            <a:r>
              <a:rPr lang="en-US" dirty="0" smtClean="0"/>
              <a:t> 2008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2565936" cy="261610"/>
          </a:xfrm>
        </p:spPr>
        <p:txBody>
          <a:bodyPr/>
          <a:lstStyle/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Cassandra?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8331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409920"/>
              </p:ext>
            </p:extLst>
          </p:nvPr>
        </p:nvGraphicFramePr>
        <p:xfrm>
          <a:off x="387350" y="1039813"/>
          <a:ext cx="8353424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88356"/>
                <a:gridCol w="2088356"/>
                <a:gridCol w="2088356"/>
                <a:gridCol w="20883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Document store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Graph</a:t>
                      </a:r>
                      <a:r>
                        <a:rPr lang="en-US" sz="1400" baseline="0" dirty="0" smtClean="0"/>
                        <a:t> database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Key-value</a:t>
                      </a:r>
                      <a:r>
                        <a:rPr lang="en-US" sz="1400" baseline="0" dirty="0" smtClean="0"/>
                        <a:t> store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Wide column store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MongoDB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Neo4J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Riak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Cassandra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CouchDB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Redis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HBase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Memcached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Hypertable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2370175" cy="261610"/>
          </a:xfrm>
        </p:spPr>
        <p:txBody>
          <a:bodyPr/>
          <a:lstStyle/>
          <a:p>
            <a:r>
              <a:rPr lang="en-US" dirty="0" smtClean="0"/>
              <a:t>NoSQL </a:t>
            </a:r>
            <a:r>
              <a:rPr lang="en-US" dirty="0" err="1" smtClean="0"/>
              <a:t>databaser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2883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1485075" cy="261610"/>
          </a:xfrm>
        </p:spPr>
        <p:txBody>
          <a:bodyPr/>
          <a:lstStyle/>
          <a:p>
            <a:r>
              <a:rPr lang="en-US" dirty="0" err="1" smtClean="0"/>
              <a:t>Brukes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45" y="798073"/>
            <a:ext cx="1138027" cy="1333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355" y="798073"/>
            <a:ext cx="1333341" cy="1333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650" y="798073"/>
            <a:ext cx="1333341" cy="13333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240" y="2568170"/>
            <a:ext cx="3774410" cy="10259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076" y="3914811"/>
            <a:ext cx="3158620" cy="8885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5279" y="1479176"/>
            <a:ext cx="898571" cy="8985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5327" y="3479926"/>
            <a:ext cx="2144812" cy="12163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07277" y="4434074"/>
            <a:ext cx="207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600"/>
              </a:spcBef>
              <a:spcAft>
                <a:spcPts val="400"/>
              </a:spcAft>
            </a:pPr>
            <a:r>
              <a:rPr lang="en-US" dirty="0" smtClean="0"/>
              <a:t>+ mange </a:t>
            </a:r>
            <a:r>
              <a:rPr lang="en-US" dirty="0" err="1" smtClean="0"/>
              <a:t>flere</a:t>
            </a:r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9612" y="2495656"/>
            <a:ext cx="2041476" cy="14191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81843" y="702999"/>
            <a:ext cx="1903436" cy="12689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05635" y="2213385"/>
            <a:ext cx="2355786" cy="75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32519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13206" y="2325570"/>
            <a:ext cx="5886484" cy="387534"/>
          </a:xfrm>
        </p:spPr>
        <p:txBody>
          <a:bodyPr/>
          <a:lstStyle/>
          <a:p>
            <a:r>
              <a:rPr lang="en-US" dirty="0" smtClean="0"/>
              <a:t>One million writes per second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55312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Time series 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Internet of Things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Messaging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Søkehistorikk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Spillelister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Web</a:t>
            </a:r>
            <a:r>
              <a:rPr lang="en-US" dirty="0"/>
              <a:t> </a:t>
            </a:r>
            <a:r>
              <a:rPr lang="en-US" dirty="0" smtClean="0"/>
              <a:t>analytics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Loggdata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Skrive</a:t>
            </a:r>
            <a:r>
              <a:rPr lang="en-US" dirty="0"/>
              <a:t>-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leseintensive</a:t>
            </a:r>
            <a:r>
              <a:rPr lang="en-US" dirty="0"/>
              <a:t> </a:t>
            </a:r>
            <a:r>
              <a:rPr lang="en-US" dirty="0" err="1" smtClean="0"/>
              <a:t>applikasjoner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1705010" cy="261610"/>
          </a:xfrm>
        </p:spPr>
        <p:txBody>
          <a:bodyPr/>
          <a:lstStyle/>
          <a:p>
            <a:r>
              <a:rPr lang="en-US" dirty="0" err="1" smtClean="0"/>
              <a:t>Brukscaser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6593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Høy</a:t>
            </a:r>
            <a:r>
              <a:rPr lang="en-US" dirty="0" smtClean="0"/>
              <a:t> </a:t>
            </a:r>
            <a:r>
              <a:rPr lang="en-US" dirty="0" err="1" smtClean="0"/>
              <a:t>tilgjengelighet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Enkel</a:t>
            </a:r>
            <a:r>
              <a:rPr lang="en-US" dirty="0" smtClean="0"/>
              <a:t> </a:t>
            </a:r>
            <a:r>
              <a:rPr lang="en-US" dirty="0" err="1" smtClean="0"/>
              <a:t>skalering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SQL-</a:t>
            </a:r>
            <a:r>
              <a:rPr lang="en-US" dirty="0" err="1" smtClean="0"/>
              <a:t>likt</a:t>
            </a:r>
            <a:r>
              <a:rPr lang="en-US" dirty="0" smtClean="0"/>
              <a:t> </a:t>
            </a:r>
            <a:r>
              <a:rPr lang="en-US" dirty="0" err="1" smtClean="0"/>
              <a:t>spørrespråk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Aktivt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stort</a:t>
            </a:r>
            <a:r>
              <a:rPr lang="en-US" dirty="0" smtClean="0"/>
              <a:t> community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2066755" cy="261610"/>
          </a:xfrm>
        </p:spPr>
        <p:txBody>
          <a:bodyPr/>
          <a:lstStyle/>
          <a:p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behov</a:t>
            </a:r>
            <a:r>
              <a:rPr lang="en-US" dirty="0" smtClean="0"/>
              <a:t>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672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 del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Single node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3013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>
                <a:hlinkClick r:id="rId2"/>
              </a:rPr>
              <a:t>https://github.com/baakind/cassandra-workshop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Singlenode.md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node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20408"/>
      </p:ext>
    </p:extLst>
  </p:cSld>
  <p:clrMapOvr>
    <a:masterClrMapping/>
  </p:clrMapOvr>
  <p:transition xmlns:p14="http://schemas.microsoft.com/office/powerpoint/2010/main">
    <p:fade thruBlk="1"/>
  </p:transition>
</p:sld>
</file>

<file path=ppt/theme/theme1.xml><?xml version="1.0" encoding="utf-8"?>
<a:theme xmlns:a="http://schemas.openxmlformats.org/drawingml/2006/main" name="Default Theme">
  <a:themeElements>
    <a:clrScheme name="BEKK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C9C0B5"/>
      </a:accent3>
      <a:accent4>
        <a:srgbClr val="FD5158"/>
      </a:accent4>
      <a:accent5>
        <a:srgbClr val="FFF9AE"/>
      </a:accent5>
      <a:accent6>
        <a:srgbClr val="36BDB2"/>
      </a:accent6>
      <a:hlink>
        <a:srgbClr val="FD5158"/>
      </a:hlink>
      <a:folHlink>
        <a:srgbClr val="FD5158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C6559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5827</TotalTime>
  <Words>648</Words>
  <Application>Microsoft Macintosh PowerPoint</Application>
  <PresentationFormat>On-screen Show (16:9)</PresentationFormat>
  <Paragraphs>225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Theme</vt:lpstr>
      <vt:lpstr>Cassandra</vt:lpstr>
      <vt:lpstr>Hva er Cassandra?</vt:lpstr>
      <vt:lpstr>NoSQL databaser</vt:lpstr>
      <vt:lpstr>Brukes av</vt:lpstr>
      <vt:lpstr>One million writes per second</vt:lpstr>
      <vt:lpstr>Brukscaser</vt:lpstr>
      <vt:lpstr>Har behov for</vt:lpstr>
      <vt:lpstr>Workshop del 1</vt:lpstr>
      <vt:lpstr>Single node cluster</vt:lpstr>
      <vt:lpstr>Multi node cluster</vt:lpstr>
      <vt:lpstr>Tabeller</vt:lpstr>
    </vt:vector>
  </TitlesOfParts>
  <Company>Bekk Consulting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Cassandra</dc:title>
  <dc:creator>Andreas Baakind</dc:creator>
  <cp:lastModifiedBy>Andreas Baakind</cp:lastModifiedBy>
  <cp:revision>51</cp:revision>
  <dcterms:created xsi:type="dcterms:W3CDTF">2015-03-04T18:46:36Z</dcterms:created>
  <dcterms:modified xsi:type="dcterms:W3CDTF">2015-03-23T19:46:28Z</dcterms:modified>
</cp:coreProperties>
</file>