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4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82" autoAdjust="0"/>
  </p:normalViewPr>
  <p:slideViewPr>
    <p:cSldViewPr snapToGrid="0" snapToObjects="1">
      <p:cViewPr varScale="1">
        <p:scale>
          <a:sx n="121" d="100"/>
          <a:sy n="121" d="100"/>
        </p:scale>
        <p:origin x="-128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9F66F-DB9E-5C4B-8952-0B5F9EE80900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851A2-1533-BD40-9223-E39EB9F7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1/11/benchmarking-cassandra-scalability-on.html" TargetMode="External"/><Relationship Id="rId4" Type="http://schemas.openxmlformats.org/officeDocument/2006/relationships/hyperlink" Target="http://googlecloudplatform.blogspot.no/2014/03/cassandra-hits-one-million-writes-per-second-on-google-compute-engine.html" TargetMode="External"/><Relationship Id="rId5" Type="http://schemas.openxmlformats.org/officeDocument/2006/relationships/hyperlink" Target="http://techblog.netflix.com/2014/07/revisiting-1-million-writes-per-second.html" TargetMode="External"/><Relationship Id="rId6" Type="http://schemas.openxmlformats.org/officeDocument/2006/relationships/hyperlink" Target="http://googlecloudplatform.blogspot.no/2014/12/aerospike-hits-one-million-writes-Per-Second-with-just-50-Nodes-on-Google-Compute-Engine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Starte</a:t>
            </a:r>
            <a:r>
              <a:rPr lang="en-US" dirty="0" smtClean="0"/>
              <a:t> </a:t>
            </a:r>
            <a:r>
              <a:rPr lang="en-US" dirty="0" err="1" smtClean="0"/>
              <a:t>OpCenter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Huske</a:t>
            </a:r>
            <a:r>
              <a:rPr lang="en-US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Min node </a:t>
            </a:r>
            <a:r>
              <a:rPr lang="en-US" dirty="0" err="1" smtClean="0"/>
              <a:t>og</a:t>
            </a:r>
            <a:r>
              <a:rPr lang="en-US" dirty="0" smtClean="0"/>
              <a:t> en </a:t>
            </a:r>
            <a:r>
              <a:rPr lang="en-US" dirty="0" err="1" smtClean="0"/>
              <a:t>annens</a:t>
            </a:r>
            <a:r>
              <a:rPr lang="en-US" dirty="0" smtClean="0"/>
              <a:t> node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startes</a:t>
            </a:r>
            <a:r>
              <a:rPr lang="en-US" baseline="0" dirty="0" smtClean="0"/>
              <a:t> med: </a:t>
            </a:r>
            <a:r>
              <a:rPr lang="en-US" baseline="0" dirty="0" err="1" smtClean="0"/>
              <a:t>auto_bootstrap</a:t>
            </a:r>
            <a:r>
              <a:rPr lang="en-US" baseline="0" dirty="0" smtClean="0"/>
              <a:t>: false for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initialisere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clusteret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4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TRUNCATE</a:t>
            </a:r>
            <a:r>
              <a:rPr lang="en-US" baseline="0" dirty="0" smtClean="0"/>
              <a:t> playlist; </a:t>
            </a:r>
            <a:r>
              <a:rPr lang="en-US" baseline="0" dirty="0" err="1" smtClean="0"/>
              <a:t>hvis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før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0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CREATE INDEX &lt;index-</a:t>
            </a:r>
            <a:r>
              <a:rPr lang="en-US" dirty="0" err="1" smtClean="0"/>
              <a:t>navn</a:t>
            </a:r>
            <a:r>
              <a:rPr lang="en-US" dirty="0" smtClean="0"/>
              <a:t>&gt; ON  &lt;table-</a:t>
            </a:r>
            <a:r>
              <a:rPr lang="en-US" dirty="0" err="1" smtClean="0"/>
              <a:t>navn</a:t>
            </a:r>
            <a:r>
              <a:rPr lang="en-US" dirty="0" smtClean="0"/>
              <a:t>&gt; (&lt;column-</a:t>
            </a:r>
            <a:r>
              <a:rPr lang="en-US" dirty="0" err="1" smtClean="0"/>
              <a:t>navn</a:t>
            </a:r>
            <a:r>
              <a:rPr lang="en-US" dirty="0" smtClean="0"/>
              <a:t>&gt;)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Lokal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indeks</a:t>
            </a:r>
            <a:r>
              <a:rPr lang="en-US" baseline="0" dirty="0" smtClean="0"/>
              <a:t> per node (global I </a:t>
            </a:r>
            <a:r>
              <a:rPr lang="en-US" baseline="0" dirty="0" err="1" smtClean="0"/>
              <a:t>nyeste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versjon</a:t>
            </a:r>
            <a:r>
              <a:rPr lang="en-US" baseline="0" dirty="0" smtClean="0"/>
              <a:t>)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Må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spørre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nodene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sjekke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verdien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I dens </a:t>
            </a:r>
            <a:r>
              <a:rPr lang="en-US" baseline="0" dirty="0" err="1" smtClean="0"/>
              <a:t>indeks</a:t>
            </a:r>
            <a:endParaRPr lang="en-US" baseline="0" dirty="0" smtClean="0"/>
          </a:p>
          <a:p>
            <a:pPr marL="1543050" lvl="3" indent="-171450">
              <a:buFont typeface="Arial"/>
              <a:buChar char="•"/>
            </a:pPr>
            <a:r>
              <a:rPr lang="en-US" baseline="0" dirty="0" err="1" smtClean="0"/>
              <a:t>Prøv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unngå</a:t>
            </a:r>
            <a:endParaRPr lang="en-US" baseline="0" dirty="0" smtClean="0"/>
          </a:p>
          <a:p>
            <a:pPr marL="1543050" lvl="3" indent="-171450">
              <a:buFont typeface="Arial"/>
              <a:buChar char="•"/>
            </a:pPr>
            <a:r>
              <a:rPr lang="en-US" baseline="0" dirty="0" err="1" smtClean="0"/>
              <a:t>Denormaliser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istedenfor</a:t>
            </a:r>
            <a:endParaRPr lang="en-US" baseline="0" dirty="0" smtClean="0"/>
          </a:p>
          <a:p>
            <a:pPr marL="2000250" lvl="4" indent="-171450">
              <a:buFont typeface="Arial"/>
              <a:buChar char="•"/>
            </a:pPr>
            <a:r>
              <a:rPr lang="en-US" baseline="0" dirty="0" err="1" smtClean="0"/>
              <a:t>Table_by_a</a:t>
            </a:r>
            <a:endParaRPr lang="en-US" baseline="0" dirty="0" smtClean="0"/>
          </a:p>
          <a:p>
            <a:pPr marL="2000250" lvl="4" indent="-171450">
              <a:buFont typeface="Arial"/>
              <a:buChar char="•"/>
            </a:pPr>
            <a:r>
              <a:rPr lang="en-US" baseline="0" dirty="0" err="1" smtClean="0"/>
              <a:t>Table_by_b</a:t>
            </a: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INSERT INTO &lt;</a:t>
            </a:r>
            <a:r>
              <a:rPr lang="en-US" baseline="0" dirty="0" err="1" smtClean="0"/>
              <a:t>keyspace</a:t>
            </a:r>
            <a:r>
              <a:rPr lang="en-US" baseline="0" dirty="0" smtClean="0"/>
              <a:t>&gt;.&lt;table&gt; (columns…) VALUES (values…) USING TTL &lt;seconds&gt;;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0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Start </a:t>
            </a:r>
            <a:r>
              <a:rPr lang="en-US" dirty="0" err="1" smtClean="0"/>
              <a:t>OpsCenter</a:t>
            </a:r>
            <a:r>
              <a:rPr lang="en-US" dirty="0" smtClean="0"/>
              <a:t> </a:t>
            </a:r>
            <a:r>
              <a:rPr lang="en-US" dirty="0" err="1" smtClean="0"/>
              <a:t>lokalt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Koble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min node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6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Drep</a:t>
            </a:r>
            <a:r>
              <a:rPr lang="en-US" dirty="0" smtClean="0"/>
              <a:t> </a:t>
            </a:r>
            <a:r>
              <a:rPr lang="en-US" dirty="0" err="1" smtClean="0"/>
              <a:t>prosess</a:t>
            </a:r>
            <a:r>
              <a:rPr lang="en-US" dirty="0" smtClean="0"/>
              <a:t>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lignende</a:t>
            </a:r>
            <a:r>
              <a:rPr lang="en-US" dirty="0" smtClean="0"/>
              <a:t> 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Meg </a:t>
            </a:r>
            <a:r>
              <a:rPr lang="en-US" dirty="0" err="1" smtClean="0"/>
              <a:t>og</a:t>
            </a:r>
            <a:r>
              <a:rPr lang="en-US" dirty="0" smtClean="0"/>
              <a:t> en </a:t>
            </a:r>
            <a:r>
              <a:rPr lang="en-US" dirty="0" err="1" smtClean="0"/>
              <a:t>annen</a:t>
            </a:r>
            <a:r>
              <a:rPr lang="en-US" dirty="0" smtClean="0"/>
              <a:t> </a:t>
            </a:r>
            <a:r>
              <a:rPr lang="en-US" dirty="0" err="1" smtClean="0"/>
              <a:t>bootstrapper</a:t>
            </a:r>
            <a:r>
              <a:rPr lang="en-US" dirty="0" smtClean="0"/>
              <a:t> </a:t>
            </a:r>
            <a:r>
              <a:rPr lang="en-US" dirty="0" err="1" smtClean="0"/>
              <a:t>først</a:t>
            </a:r>
            <a:r>
              <a:rPr lang="en-US" dirty="0" smtClean="0"/>
              <a:t>, med </a:t>
            </a:r>
            <a:r>
              <a:rPr lang="en-US" dirty="0" err="1" smtClean="0"/>
              <a:t>auto_bootstrap</a:t>
            </a:r>
            <a:r>
              <a:rPr lang="en-US" dirty="0" smtClean="0"/>
              <a:t>: false -&gt; </a:t>
            </a:r>
            <a:r>
              <a:rPr lang="en-US" dirty="0" err="1" smtClean="0"/>
              <a:t>starte</a:t>
            </a:r>
            <a:r>
              <a:rPr lang="en-US" dirty="0" smtClean="0"/>
              <a:t> </a:t>
            </a:r>
            <a:r>
              <a:rPr lang="en-US" dirty="0" err="1" smtClean="0"/>
              <a:t>deretter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7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Rpc</a:t>
            </a:r>
            <a:r>
              <a:rPr lang="en-US" dirty="0" smtClean="0"/>
              <a:t>, listen </a:t>
            </a:r>
            <a:r>
              <a:rPr lang="en-US" dirty="0" err="1" smtClean="0"/>
              <a:t>og</a:t>
            </a:r>
            <a:r>
              <a:rPr lang="en-US" dirty="0" smtClean="0"/>
              <a:t> broadcast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lik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dette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caset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endres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skille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private/public addresser </a:t>
            </a:r>
            <a:r>
              <a:rPr lang="en-US" baseline="0" dirty="0" err="1" smtClean="0"/>
              <a:t>o.l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Snitch: </a:t>
            </a:r>
            <a:r>
              <a:rPr lang="en-US" baseline="0" dirty="0" err="1" smtClean="0"/>
              <a:t>Droppe</a:t>
            </a:r>
            <a:r>
              <a:rPr lang="en-US" baseline="0" dirty="0" smtClean="0"/>
              <a:t> da performance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vitkig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dette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63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noder</a:t>
            </a:r>
            <a:r>
              <a:rPr lang="en-US" dirty="0" smtClean="0"/>
              <a:t> </a:t>
            </a:r>
            <a:r>
              <a:rPr lang="en-US" dirty="0" err="1" smtClean="0"/>
              <a:t>oppe</a:t>
            </a:r>
            <a:r>
              <a:rPr lang="en-US" dirty="0" smtClean="0"/>
              <a:t>:</a:t>
            </a:r>
          </a:p>
          <a:p>
            <a:r>
              <a:rPr lang="en-US" baseline="0" dirty="0" err="1" smtClean="0"/>
              <a:t>Logge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min node:</a:t>
            </a:r>
          </a:p>
          <a:p>
            <a:r>
              <a:rPr lang="en-US" baseline="0" dirty="0" smtClean="0"/>
              <a:t>bin/</a:t>
            </a:r>
            <a:r>
              <a:rPr lang="en-US" baseline="0" dirty="0" err="1" smtClean="0"/>
              <a:t>cassandra</a:t>
            </a:r>
            <a:r>
              <a:rPr lang="en-US" baseline="0" dirty="0" smtClean="0"/>
              <a:t> –f </a:t>
            </a:r>
            <a:r>
              <a:rPr lang="en-US" baseline="0" dirty="0" err="1" smtClean="0"/>
              <a:t>playlist.cql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visualisering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Dra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nettverkskabler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strøm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init.d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Spør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data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Sjekk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hvilke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noder</a:t>
            </a:r>
            <a:r>
              <a:rPr lang="en-US" baseline="0" dirty="0" smtClean="0"/>
              <a:t> (?)</a:t>
            </a:r>
          </a:p>
          <a:p>
            <a:r>
              <a:rPr lang="en-US" baseline="0" dirty="0" err="1" smtClean="0"/>
              <a:t>Visualisering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spørringer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går</a:t>
            </a:r>
            <a:r>
              <a:rPr lang="en-US" baseline="0" smtClean="0"/>
              <a:t>?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6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Start </a:t>
            </a:r>
            <a:r>
              <a:rPr lang="en-US" dirty="0" err="1" smtClean="0"/>
              <a:t>OpsCenter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min </a:t>
            </a:r>
            <a:r>
              <a:rPr lang="en-US" baseline="0" dirty="0" err="1" smtClean="0"/>
              <a:t>maskin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Kjører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datastax</a:t>
            </a:r>
            <a:r>
              <a:rPr lang="en-US" baseline="0" dirty="0" smtClean="0"/>
              <a:t>-agent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nodene</a:t>
            </a:r>
            <a:r>
              <a:rPr lang="en-US" baseline="0" dirty="0" smtClean="0"/>
              <a:t>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initialiseres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OpsCenter</a:t>
            </a:r>
            <a:r>
              <a:rPr lang="en-US" baseline="0" dirty="0" smtClean="0"/>
              <a:t>?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Evt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</a:t>
            </a:r>
            <a:r>
              <a:rPr lang="en-US" baseline="0" dirty="0" smtClean="0"/>
              <a:t> sin </a:t>
            </a:r>
            <a:r>
              <a:rPr lang="en-US" baseline="0" dirty="0" err="1" smtClean="0"/>
              <a:t>egen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samtidig</a:t>
            </a: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Med </a:t>
            </a:r>
            <a:r>
              <a:rPr lang="en-US" baseline="0" dirty="0" err="1" smtClean="0"/>
              <a:t>Javadriver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lignende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Definert</a:t>
            </a:r>
            <a:r>
              <a:rPr lang="en-US" baseline="0" dirty="0" smtClean="0"/>
              <a:t> et sett med </a:t>
            </a:r>
            <a:r>
              <a:rPr lang="en-US" baseline="0" dirty="0" err="1" smtClean="0"/>
              <a:t>ip’er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Oppdateres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Spør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rundt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ulike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adressene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håndterer</a:t>
            </a:r>
            <a:r>
              <a:rPr lang="en-US" baseline="0" dirty="0" smtClean="0"/>
              <a:t> failover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clusteret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Nå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alt </a:t>
            </a:r>
            <a:r>
              <a:rPr lang="en-US" baseline="0" dirty="0" err="1" smtClean="0"/>
              <a:t>manuelt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failover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Ikke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ned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spør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Evt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Spør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lokalmaskin</a:t>
            </a:r>
            <a:endParaRPr lang="en-US" baseline="0" dirty="0" smtClean="0"/>
          </a:p>
          <a:p>
            <a:pPr marL="1543050" lvl="3" indent="-171450">
              <a:buFont typeface="Arial"/>
              <a:buChar char="•"/>
            </a:pP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spørre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lokalmaskin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hvis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cassandra</a:t>
            </a:r>
            <a:endParaRPr lang="en-US" baseline="0" dirty="0" smtClean="0"/>
          </a:p>
          <a:p>
            <a:pPr marL="2000250" lvl="4" indent="-171450">
              <a:buFont typeface="Arial"/>
              <a:buChar char="•"/>
            </a:pPr>
            <a:r>
              <a:rPr lang="en-US" b="1" baseline="0" dirty="0" smtClean="0"/>
              <a:t>bin/</a:t>
            </a:r>
            <a:r>
              <a:rPr lang="en-US" b="1" baseline="0" dirty="0" err="1" smtClean="0"/>
              <a:t>cqlsh</a:t>
            </a:r>
            <a:r>
              <a:rPr lang="en-US" b="1" baseline="0" dirty="0" smtClean="0"/>
              <a:t> &lt;</a:t>
            </a:r>
            <a:r>
              <a:rPr lang="en-US" b="1" baseline="0" dirty="0" err="1" smtClean="0"/>
              <a:t>ip</a:t>
            </a:r>
            <a:r>
              <a:rPr lang="en-US" b="1" baseline="0" dirty="0" smtClean="0"/>
              <a:t>&gt; &lt;port&gt;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Eventual consistent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Snakk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microsekunder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millisekunder</a:t>
            </a:r>
            <a:endParaRPr lang="en-US" baseline="0" dirty="0" smtClean="0"/>
          </a:p>
          <a:p>
            <a:pPr marL="457200" lvl="1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Wide column store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Miks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key-value-</a:t>
            </a:r>
            <a:r>
              <a:rPr lang="en-US" baseline="0" dirty="0" err="1" smtClean="0"/>
              <a:t>modell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Tables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Google’s </a:t>
            </a:r>
            <a:r>
              <a:rPr lang="en-US" baseline="0" dirty="0" err="1" smtClean="0"/>
              <a:t>BigTable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Key-value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Amazon’s Dynamo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Apple: 75.000 </a:t>
            </a:r>
            <a:r>
              <a:rPr lang="en-US" dirty="0" err="1" smtClean="0"/>
              <a:t>noder</a:t>
            </a:r>
            <a:r>
              <a:rPr lang="en-US" dirty="0" smtClean="0"/>
              <a:t> I prod. </a:t>
            </a:r>
            <a:r>
              <a:rPr lang="en-US" dirty="0" err="1" smtClean="0"/>
              <a:t>Sier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hva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Spotify: Alt </a:t>
            </a:r>
            <a:r>
              <a:rPr lang="en-US" dirty="0" err="1" smtClean="0"/>
              <a:t>av</a:t>
            </a:r>
            <a:r>
              <a:rPr lang="en-US" dirty="0" smtClean="0"/>
              <a:t> metadata. </a:t>
            </a:r>
            <a:r>
              <a:rPr lang="en-US" dirty="0" err="1" smtClean="0"/>
              <a:t>Spillelister</a:t>
            </a:r>
            <a:r>
              <a:rPr lang="en-US" dirty="0" smtClean="0"/>
              <a:t>, </a:t>
            </a:r>
            <a:r>
              <a:rPr lang="en-US" dirty="0" err="1" smtClean="0"/>
              <a:t>artister</a:t>
            </a:r>
            <a:r>
              <a:rPr lang="en-US" dirty="0" smtClean="0"/>
              <a:t> du </a:t>
            </a:r>
            <a:r>
              <a:rPr lang="en-US" dirty="0" err="1" smtClean="0"/>
              <a:t>følger</a:t>
            </a:r>
            <a:r>
              <a:rPr lang="en-US" dirty="0" smtClean="0"/>
              <a:t> etc.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Jimmy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Mardell</a:t>
            </a:r>
            <a:r>
              <a:rPr lang="en-US" baseline="0" dirty="0" smtClean="0"/>
              <a:t>: Tech product owner (Cassandra </a:t>
            </a:r>
            <a:r>
              <a:rPr lang="en-US" baseline="0" dirty="0" err="1" smtClean="0"/>
              <a:t>clustere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Netflix: </a:t>
            </a:r>
            <a:r>
              <a:rPr lang="en-US" dirty="0" err="1" smtClean="0"/>
              <a:t>bl.a</a:t>
            </a:r>
            <a:r>
              <a:rPr lang="en-US" dirty="0" smtClean="0"/>
              <a:t>. viewing history.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Cern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ifm</a:t>
            </a:r>
            <a:r>
              <a:rPr lang="en-US" baseline="0" dirty="0" smtClean="0"/>
              <a:t> ATLAS experiment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Twitter: Analytics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Soundcloud</a:t>
            </a:r>
            <a:r>
              <a:rPr lang="en-US" baseline="0" dirty="0" smtClean="0"/>
              <a:t>: Dashboard to their users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Rackspace: Internally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Github</a:t>
            </a:r>
            <a:r>
              <a:rPr lang="en-US" baseline="0" dirty="0" smtClean="0"/>
              <a:t>: Analytics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Instagram</a:t>
            </a:r>
            <a:r>
              <a:rPr lang="en-US" baseline="0" dirty="0" smtClean="0"/>
              <a:t>: Newsfeed </a:t>
            </a:r>
            <a:r>
              <a:rPr lang="en-US" baseline="0" dirty="0" err="1" smtClean="0"/>
              <a:t>m.m.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FINN.no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Søkehistorikk</a:t>
            </a:r>
            <a:r>
              <a:rPr lang="en-US" baseline="0" dirty="0" smtClean="0"/>
              <a:t>. Fraud detection. </a:t>
            </a:r>
            <a:r>
              <a:rPr lang="en-US" baseline="0" dirty="0" err="1" smtClean="0"/>
              <a:t>Annonsestatistikk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Dems worst-case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responstid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Søkehistorikk</a:t>
            </a:r>
            <a:r>
              <a:rPr lang="en-US" baseline="0" dirty="0" smtClean="0"/>
              <a:t>: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Writes:</a:t>
            </a:r>
            <a:r>
              <a:rPr lang="en-US" baseline="0" dirty="0" smtClean="0"/>
              <a:t> ~ 60 microseconds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Reads: ~ 9 milliseconds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Benchmarks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2011</a:t>
            </a:r>
            <a:r>
              <a:rPr lang="en-US" dirty="0" smtClean="0"/>
              <a:t>: Netflix benchmark </a:t>
            </a:r>
            <a:r>
              <a:rPr lang="en-US" dirty="0" err="1" smtClean="0"/>
              <a:t>på</a:t>
            </a:r>
            <a:r>
              <a:rPr lang="en-US" dirty="0" smtClean="0"/>
              <a:t> AWS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3"/>
              </a:rPr>
              <a:t>http://techblog.netflix.com/2011/11/benchmarking-cassandra-scalability-on.html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Google Compute Engine (330 compute engines)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4"/>
              </a:rPr>
              <a:t>http://googlecloudplatform.blogspot.no/2014/03/cassandra-hits-one-million-writes-per-second-on-google-compute-engine.html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Netflix revisiting 1 million writes (</a:t>
            </a:r>
            <a:r>
              <a:rPr lang="en-US" dirty="0" err="1" smtClean="0"/>
              <a:t>andre</a:t>
            </a:r>
            <a:r>
              <a:rPr lang="en-US" dirty="0" smtClean="0"/>
              <a:t> specs)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5"/>
              </a:rPr>
              <a:t>http://techblog.netflix.com/2014/07/revisiting-1-million-writes-per-second.html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Google Compute Engine (50 nodes)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6"/>
              </a:rPr>
              <a:t>http://googlecloudplatform.blogspot.no/2014/12/aerospike-hits-one-million-writes-Per-Second-with-just-50-Nodes-on-Google-Compute-Engine.html</a:t>
            </a:r>
            <a:endParaRPr lang="en-US" sz="11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Sensordata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Loggdata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Hyppig</a:t>
            </a:r>
            <a:r>
              <a:rPr lang="en-US" dirty="0" smtClean="0"/>
              <a:t> </a:t>
            </a:r>
            <a:r>
              <a:rPr lang="en-US" dirty="0" err="1" smtClean="0"/>
              <a:t>oppdatert</a:t>
            </a:r>
            <a:r>
              <a:rPr lang="en-US" dirty="0" smtClean="0"/>
              <a:t> data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f.eks</a:t>
            </a:r>
            <a:r>
              <a:rPr lang="en-US" dirty="0" smtClean="0"/>
              <a:t> </a:t>
            </a:r>
            <a:r>
              <a:rPr lang="en-US" dirty="0" err="1" smtClean="0"/>
              <a:t>visningsposisjon</a:t>
            </a:r>
            <a:r>
              <a:rPr lang="en-US" baseline="0" dirty="0" smtClean="0"/>
              <a:t> I film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Alltid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tilgjengelig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Høy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trafikk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Noder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ned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Datasentre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går</a:t>
            </a:r>
            <a:r>
              <a:rPr lang="en-US" baseline="0" dirty="0" smtClean="0"/>
              <a:t> </a:t>
            </a:r>
            <a:r>
              <a:rPr lang="en-US" baseline="0" smtClean="0"/>
              <a:t>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39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.run </a:t>
            </a:r>
            <a:r>
              <a:rPr lang="en-US" dirty="0" err="1" smtClean="0"/>
              <a:t>fil</a:t>
            </a:r>
            <a:r>
              <a:rPr lang="en-US" dirty="0" smtClean="0"/>
              <a:t>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installeres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baseline="0" dirty="0" smtClean="0"/>
              <a:t> service under </a:t>
            </a:r>
            <a:r>
              <a:rPr lang="en-US" baseline="0" smtClean="0"/>
              <a:t>init.d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55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Start med: bin/</a:t>
            </a:r>
            <a:r>
              <a:rPr lang="en-US" dirty="0" err="1" smtClean="0"/>
              <a:t>cassandra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Verifiser</a:t>
            </a:r>
            <a:r>
              <a:rPr lang="en-US" dirty="0" smtClean="0"/>
              <a:t>: bin/</a:t>
            </a:r>
            <a:r>
              <a:rPr lang="en-US" dirty="0" err="1" smtClean="0"/>
              <a:t>nodetool</a:t>
            </a:r>
            <a:r>
              <a:rPr lang="en-US" dirty="0" smtClean="0"/>
              <a:t> status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Snitch: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Bestemmer</a:t>
            </a:r>
            <a:r>
              <a:rPr lang="en-US" dirty="0" smtClean="0"/>
              <a:t> </a:t>
            </a:r>
            <a:r>
              <a:rPr lang="en-US" dirty="0" err="1" smtClean="0"/>
              <a:t>hvor</a:t>
            </a:r>
            <a:r>
              <a:rPr lang="en-US" dirty="0" smtClean="0"/>
              <a:t> requests </a:t>
            </a:r>
            <a:r>
              <a:rPr lang="en-US" dirty="0" err="1" smtClean="0"/>
              <a:t>skal</a:t>
            </a:r>
            <a:r>
              <a:rPr lang="en-US" dirty="0" smtClean="0"/>
              <a:t> routes I </a:t>
            </a:r>
            <a:r>
              <a:rPr lang="en-US" dirty="0" err="1" smtClean="0"/>
              <a:t>clusteret</a:t>
            </a:r>
            <a:r>
              <a:rPr lang="en-US" dirty="0" smtClean="0"/>
              <a:t>. </a:t>
            </a:r>
            <a:r>
              <a:rPr lang="en-US" dirty="0" err="1" smtClean="0"/>
              <a:t>Riktig</a:t>
            </a:r>
            <a:r>
              <a:rPr lang="en-US" dirty="0" smtClean="0"/>
              <a:t> snitch </a:t>
            </a:r>
            <a:r>
              <a:rPr lang="en-US" dirty="0" err="1" smtClean="0"/>
              <a:t>sørger</a:t>
            </a:r>
            <a:r>
              <a:rPr lang="en-US" dirty="0" smtClean="0"/>
              <a:t> for </a:t>
            </a:r>
            <a:r>
              <a:rPr lang="en-US" dirty="0" err="1" smtClean="0"/>
              <a:t>lavere</a:t>
            </a:r>
            <a:r>
              <a:rPr lang="en-US" dirty="0" smtClean="0"/>
              <a:t>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7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C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er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127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>
                <a:solidFill>
                  <a:srgbClr val="6C6559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93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40173363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342583521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397000"/>
            <a:ext cx="3995996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397000"/>
            <a:ext cx="3996000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76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8180924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094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616380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kolonn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87343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2540" cmpd="sng">
            <a:solidFill>
              <a:srgbClr val="887E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</p:spTree>
    <p:extLst>
      <p:ext uri="{BB962C8B-B14F-4D97-AF65-F5344CB8AC3E}">
        <p14:creationId xmlns:p14="http://schemas.microsoft.com/office/powerpoint/2010/main" val="189890076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kolonner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o kolonner m/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447800"/>
            <a:ext cx="3995996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447800"/>
            <a:ext cx="3996000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6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e kolo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456094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bilde og 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1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side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68" y="1040586"/>
            <a:ext cx="8229600" cy="3956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5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02" r:id="rId18"/>
    <p:sldLayoutId id="2147483723" r:id="rId19"/>
    <p:sldLayoutId id="2147483649" r:id="rId20"/>
    <p:sldLayoutId id="2147483703" r:id="rId21"/>
    <p:sldLayoutId id="2147483650" r:id="rId22"/>
    <p:sldLayoutId id="2147483664" r:id="rId23"/>
    <p:sldLayoutId id="2147483692" r:id="rId24"/>
    <p:sldLayoutId id="2147483689" r:id="rId25"/>
    <p:sldLayoutId id="2147483693" r:id="rId26"/>
    <p:sldLayoutId id="2147483688" r:id="rId27"/>
    <p:sldLayoutId id="2147483684" r:id="rId28"/>
    <p:sldLayoutId id="2147483685" r:id="rId29"/>
    <p:sldLayoutId id="2147483686" r:id="rId30"/>
    <p:sldLayoutId id="2147483696" r:id="rId31"/>
    <p:sldLayoutId id="2147483695" r:id="rId32"/>
    <p:sldLayoutId id="2147483697" r:id="rId33"/>
    <p:sldLayoutId id="2147483691" r:id="rId34"/>
    <p:sldLayoutId id="2147483687" r:id="rId35"/>
    <p:sldLayoutId id="2147483694" r:id="rId36"/>
    <p:sldLayoutId id="2147483665" r:id="rId37"/>
    <p:sldLayoutId id="2147483724" r:id="rId38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700" b="0" i="1" kern="1200" cap="all" spc="20" baseline="0">
          <a:solidFill>
            <a:srgbClr val="FD5158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lanetcassandra.org/cassandr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Skuret</a:t>
            </a:r>
            <a:r>
              <a:rPr lang="en-US" dirty="0" smtClean="0"/>
              <a:t>/</a:t>
            </a:r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Andreas Baakind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24/03/15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3941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Editer</a:t>
            </a:r>
            <a:r>
              <a:rPr lang="en-US" dirty="0" smtClean="0"/>
              <a:t> 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cassandra.yaml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sz="1100" dirty="0" err="1">
                <a:latin typeface="Consolas"/>
                <a:cs typeface="Consolas"/>
              </a:rPr>
              <a:t>d</a:t>
            </a:r>
            <a:r>
              <a:rPr lang="en-US" sz="1100" dirty="0" err="1" smtClean="0">
                <a:latin typeface="Consolas"/>
                <a:cs typeface="Consolas"/>
              </a:rPr>
              <a:t>ata_file_directories</a:t>
            </a:r>
            <a:r>
              <a:rPr lang="en-US" sz="1100" dirty="0" smtClean="0">
                <a:latin typeface="Consolas"/>
                <a:cs typeface="Consolas"/>
              </a:rPr>
              <a:t>: &lt;</a:t>
            </a:r>
            <a:r>
              <a:rPr lang="en-US" sz="1100" dirty="0" err="1" smtClean="0">
                <a:latin typeface="Consolas"/>
                <a:cs typeface="Consolas"/>
              </a:rPr>
              <a:t>område</a:t>
            </a:r>
            <a:r>
              <a:rPr lang="en-US" sz="1100" dirty="0" smtClean="0">
                <a:latin typeface="Consolas"/>
                <a:cs typeface="Consolas"/>
              </a:rPr>
              <a:t>-du-</a:t>
            </a:r>
            <a:r>
              <a:rPr lang="en-US" sz="1100" dirty="0" err="1" smtClean="0">
                <a:latin typeface="Consolas"/>
                <a:cs typeface="Consolas"/>
              </a:rPr>
              <a:t>har</a:t>
            </a:r>
            <a:r>
              <a:rPr lang="en-US" sz="1100" dirty="0" smtClean="0">
                <a:latin typeface="Consolas"/>
                <a:cs typeface="Consolas"/>
              </a:rPr>
              <a:t>-</a:t>
            </a:r>
            <a:r>
              <a:rPr lang="en-US" sz="1100" dirty="0" err="1" smtClean="0">
                <a:latin typeface="Consolas"/>
                <a:cs typeface="Consolas"/>
              </a:rPr>
              <a:t>skriverettigheter</a:t>
            </a:r>
            <a:r>
              <a:rPr lang="en-US" sz="1100" dirty="0" smtClean="0">
                <a:latin typeface="Consolas"/>
                <a:cs typeface="Consolas"/>
              </a:rPr>
              <a:t>&gt;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err="1" smtClean="0">
                <a:latin typeface="Consolas"/>
                <a:cs typeface="Consolas"/>
              </a:rPr>
              <a:t>commitlog</a:t>
            </a:r>
            <a:r>
              <a:rPr lang="en-US" sz="1100" dirty="0" smtClean="0">
                <a:latin typeface="Consolas"/>
                <a:cs typeface="Consolas"/>
              </a:rPr>
              <a:t>-_directory: &lt;</a:t>
            </a:r>
            <a:r>
              <a:rPr lang="en-US" sz="1100" dirty="0" err="1" smtClean="0">
                <a:latin typeface="Consolas"/>
                <a:cs typeface="Consolas"/>
              </a:rPr>
              <a:t>område</a:t>
            </a:r>
            <a:r>
              <a:rPr lang="en-US" sz="1100" dirty="0" smtClean="0">
                <a:latin typeface="Consolas"/>
                <a:cs typeface="Consolas"/>
              </a:rPr>
              <a:t>-du-</a:t>
            </a:r>
            <a:r>
              <a:rPr lang="en-US" sz="1100" dirty="0" err="1" smtClean="0">
                <a:latin typeface="Consolas"/>
                <a:cs typeface="Consolas"/>
              </a:rPr>
              <a:t>har</a:t>
            </a:r>
            <a:r>
              <a:rPr lang="en-US" sz="1100" dirty="0" smtClean="0">
                <a:latin typeface="Consolas"/>
                <a:cs typeface="Consolas"/>
              </a:rPr>
              <a:t>-</a:t>
            </a:r>
            <a:r>
              <a:rPr lang="en-US" sz="1100" dirty="0" err="1" smtClean="0">
                <a:latin typeface="Consolas"/>
                <a:cs typeface="Consolas"/>
              </a:rPr>
              <a:t>skriverettigheter</a:t>
            </a:r>
            <a:r>
              <a:rPr lang="en-US" sz="1100" dirty="0" smtClean="0">
                <a:latin typeface="Consolas"/>
                <a:cs typeface="Consolas"/>
              </a:rPr>
              <a:t>&gt;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err="1">
                <a:latin typeface="Consolas"/>
                <a:cs typeface="Consolas"/>
              </a:rPr>
              <a:t>s</a:t>
            </a:r>
            <a:r>
              <a:rPr lang="en-US" sz="1100" dirty="0" err="1" smtClean="0">
                <a:latin typeface="Consolas"/>
                <a:cs typeface="Consolas"/>
              </a:rPr>
              <a:t>aved_caches_directory</a:t>
            </a:r>
            <a:r>
              <a:rPr lang="en-US" sz="1100" dirty="0" smtClean="0">
                <a:latin typeface="Consolas"/>
                <a:cs typeface="Consolas"/>
              </a:rPr>
              <a:t>: &lt;</a:t>
            </a:r>
            <a:r>
              <a:rPr lang="en-US" sz="1100" dirty="0" err="1" smtClean="0">
                <a:latin typeface="Consolas"/>
                <a:cs typeface="Consolas"/>
              </a:rPr>
              <a:t>område</a:t>
            </a:r>
            <a:r>
              <a:rPr lang="en-US" sz="1100" dirty="0" smtClean="0">
                <a:latin typeface="Consolas"/>
                <a:cs typeface="Consolas"/>
              </a:rPr>
              <a:t>-du-</a:t>
            </a:r>
            <a:r>
              <a:rPr lang="en-US" sz="1100" dirty="0" err="1" smtClean="0">
                <a:latin typeface="Consolas"/>
                <a:cs typeface="Consolas"/>
              </a:rPr>
              <a:t>har</a:t>
            </a:r>
            <a:r>
              <a:rPr lang="en-US" sz="1100" dirty="0" smtClean="0">
                <a:latin typeface="Consolas"/>
                <a:cs typeface="Consolas"/>
              </a:rPr>
              <a:t>-</a:t>
            </a:r>
            <a:r>
              <a:rPr lang="en-US" sz="1100" dirty="0" err="1" smtClean="0">
                <a:latin typeface="Consolas"/>
                <a:cs typeface="Consolas"/>
              </a:rPr>
              <a:t>skriverettigheter</a:t>
            </a:r>
            <a:r>
              <a:rPr lang="en-US" sz="1100" dirty="0" smtClean="0">
                <a:latin typeface="Consolas"/>
                <a:cs typeface="Consolas"/>
              </a:rPr>
              <a:t>&gt;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Editer</a:t>
            </a:r>
            <a:r>
              <a:rPr lang="en-US" dirty="0"/>
              <a:t> </a:t>
            </a:r>
            <a:r>
              <a:rPr lang="en-US" dirty="0" err="1" smtClean="0"/>
              <a:t>conf</a:t>
            </a:r>
            <a:r>
              <a:rPr lang="en-US" dirty="0" smtClean="0"/>
              <a:t>/log4j-server.properties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>
                <a:latin typeface="Consolas"/>
                <a:cs typeface="Consolas"/>
              </a:rPr>
              <a:t>l</a:t>
            </a:r>
            <a:r>
              <a:rPr lang="en-US" sz="1100" dirty="0" smtClean="0">
                <a:latin typeface="Consolas"/>
                <a:cs typeface="Consolas"/>
              </a:rPr>
              <a:t>og4j.appender.R.file=&lt;</a:t>
            </a:r>
            <a:r>
              <a:rPr lang="en-US" sz="1100" dirty="0" err="1" smtClean="0">
                <a:latin typeface="Consolas"/>
                <a:cs typeface="Consolas"/>
              </a:rPr>
              <a:t>område</a:t>
            </a:r>
            <a:r>
              <a:rPr lang="en-US" sz="1100" dirty="0" smtClean="0">
                <a:latin typeface="Consolas"/>
                <a:cs typeface="Consolas"/>
              </a:rPr>
              <a:t>-du-</a:t>
            </a:r>
            <a:r>
              <a:rPr lang="en-US" sz="1100" dirty="0" err="1" smtClean="0">
                <a:latin typeface="Consolas"/>
                <a:cs typeface="Consolas"/>
              </a:rPr>
              <a:t>har</a:t>
            </a:r>
            <a:r>
              <a:rPr lang="en-US" sz="1100" dirty="0" smtClean="0">
                <a:latin typeface="Consolas"/>
                <a:cs typeface="Consolas"/>
              </a:rPr>
              <a:t>-</a:t>
            </a:r>
            <a:r>
              <a:rPr lang="en-US" sz="1100" dirty="0" err="1" smtClean="0">
                <a:latin typeface="Consolas"/>
                <a:cs typeface="Consolas"/>
              </a:rPr>
              <a:t>skriverettigheter</a:t>
            </a:r>
            <a:r>
              <a:rPr lang="en-US" sz="1100" dirty="0" smtClean="0">
                <a:latin typeface="Consolas"/>
                <a:cs typeface="Consolas"/>
              </a:rPr>
              <a:t>&gt;/</a:t>
            </a:r>
            <a:r>
              <a:rPr lang="en-US" sz="1100" dirty="0" err="1" smtClean="0">
                <a:latin typeface="Consolas"/>
                <a:cs typeface="Consolas"/>
              </a:rPr>
              <a:t>system.log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256990" cy="261610"/>
          </a:xfrm>
        </p:spPr>
        <p:txBody>
          <a:bodyPr/>
          <a:lstStyle/>
          <a:p>
            <a:r>
              <a:rPr lang="en-US" dirty="0" err="1" smtClean="0"/>
              <a:t>cassandra.yaml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5109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Last </a:t>
            </a:r>
            <a:r>
              <a:rPr lang="en-US" dirty="0" err="1" smtClean="0"/>
              <a:t>opp</a:t>
            </a:r>
            <a:r>
              <a:rPr lang="en-US" dirty="0" smtClean="0"/>
              <a:t> </a:t>
            </a:r>
            <a:r>
              <a:rPr lang="en-US" dirty="0" err="1" smtClean="0"/>
              <a:t>filene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Playlist.cql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Songs.csv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Artists.csv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Importer data: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b</a:t>
            </a:r>
            <a:r>
              <a:rPr lang="en-US" dirty="0" smtClean="0"/>
              <a:t>in/</a:t>
            </a:r>
            <a:r>
              <a:rPr lang="en-US" dirty="0" err="1" smtClean="0"/>
              <a:t>cqlsh</a:t>
            </a:r>
            <a:r>
              <a:rPr lang="en-US" dirty="0" smtClean="0"/>
              <a:t> –f </a:t>
            </a:r>
            <a:r>
              <a:rPr lang="en-US" dirty="0" err="1" smtClean="0"/>
              <a:t>playlist.cql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924964" cy="261610"/>
          </a:xfrm>
        </p:spPr>
        <p:txBody>
          <a:bodyPr/>
          <a:lstStyle/>
          <a:p>
            <a:r>
              <a:rPr lang="en-US" dirty="0" smtClean="0"/>
              <a:t>Last inn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5543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+mn-lt"/>
                <a:cs typeface="Consolas"/>
              </a:rPr>
              <a:t>Les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+mn-lt"/>
                <a:cs typeface="Consolas"/>
              </a:rPr>
              <a:t>Les data </a:t>
            </a:r>
            <a:r>
              <a:rPr lang="en-US" dirty="0" err="1" smtClean="0">
                <a:latin typeface="+mn-lt"/>
                <a:cs typeface="Consolas"/>
              </a:rPr>
              <a:t>som</a:t>
            </a:r>
            <a:r>
              <a:rPr lang="en-US" dirty="0" smtClean="0">
                <a:latin typeface="+mn-lt"/>
                <a:cs typeface="Consolas"/>
              </a:rPr>
              <a:t> </a:t>
            </a:r>
            <a:r>
              <a:rPr lang="en-US" dirty="0" err="1" smtClean="0">
                <a:latin typeface="+mn-lt"/>
                <a:cs typeface="Consolas"/>
              </a:rPr>
              <a:t>ikke</a:t>
            </a:r>
            <a:r>
              <a:rPr lang="en-US" dirty="0" smtClean="0">
                <a:latin typeface="+mn-lt"/>
                <a:cs typeface="Consolas"/>
              </a:rPr>
              <a:t> </a:t>
            </a:r>
            <a:r>
              <a:rPr lang="en-US" dirty="0" err="1" smtClean="0">
                <a:latin typeface="+mn-lt"/>
                <a:cs typeface="Consolas"/>
              </a:rPr>
              <a:t>er</a:t>
            </a:r>
            <a:r>
              <a:rPr lang="en-US" dirty="0" smtClean="0">
                <a:latin typeface="+mn-lt"/>
                <a:cs typeface="Consolas"/>
              </a:rPr>
              <a:t> </a:t>
            </a:r>
            <a:r>
              <a:rPr lang="en-US" dirty="0" err="1" smtClean="0">
                <a:latin typeface="+mn-lt"/>
                <a:cs typeface="Consolas"/>
              </a:rPr>
              <a:t>indeksert</a:t>
            </a:r>
            <a:endParaRPr lang="en-US" dirty="0" smtClean="0">
              <a:latin typeface="+mn-lt"/>
              <a:cs typeface="Consolas"/>
            </a:endParaRPr>
          </a:p>
          <a:p>
            <a:pPr marL="554038" lvl="1" indent="-285750">
              <a:buFont typeface="Arial"/>
              <a:buChar char="•"/>
            </a:pPr>
            <a:r>
              <a:rPr lang="en-US" dirty="0" err="1" smtClean="0">
                <a:latin typeface="+mn-lt"/>
                <a:cs typeface="Consolas"/>
              </a:rPr>
              <a:t>Bruk</a:t>
            </a:r>
            <a:r>
              <a:rPr lang="en-US" dirty="0" smtClean="0">
                <a:latin typeface="+mn-lt"/>
                <a:cs typeface="Consolas"/>
              </a:rPr>
              <a:t> ALLOW FILTERING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+mn-lt"/>
                <a:cs typeface="Consolas"/>
              </a:rPr>
              <a:t>Opprett</a:t>
            </a:r>
            <a:r>
              <a:rPr lang="en-US" dirty="0" smtClean="0">
                <a:latin typeface="+mn-lt"/>
                <a:cs typeface="Consolas"/>
              </a:rPr>
              <a:t> Secondary Index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+mn-lt"/>
                <a:cs typeface="Consolas"/>
              </a:rPr>
              <a:t>TTL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277438" cy="261610"/>
          </a:xfrm>
        </p:spPr>
        <p:txBody>
          <a:bodyPr/>
          <a:lstStyle/>
          <a:p>
            <a:r>
              <a:rPr lang="en-US" dirty="0" err="1" smtClean="0"/>
              <a:t>Spør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dataene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0906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del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 node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7217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samme</a:t>
            </a:r>
            <a:r>
              <a:rPr lang="en-US" dirty="0" smtClean="0"/>
              <a:t> </a:t>
            </a:r>
            <a:r>
              <a:rPr lang="en-US" dirty="0" err="1" smtClean="0"/>
              <a:t>datasenter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samme</a:t>
            </a:r>
            <a:r>
              <a:rPr lang="en-US" dirty="0" smtClean="0"/>
              <a:t> rack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Ingen</a:t>
            </a:r>
            <a:r>
              <a:rPr lang="en-US" dirty="0" smtClean="0"/>
              <a:t> service for </a:t>
            </a:r>
            <a:r>
              <a:rPr lang="en-US" dirty="0" err="1" smtClean="0"/>
              <a:t>automatisk</a:t>
            </a:r>
            <a:r>
              <a:rPr lang="en-US" dirty="0" smtClean="0"/>
              <a:t> restart </a:t>
            </a:r>
            <a:r>
              <a:rPr lang="en-US" dirty="0" err="1" smtClean="0"/>
              <a:t>ved</a:t>
            </a:r>
            <a:r>
              <a:rPr lang="en-US" dirty="0" smtClean="0"/>
              <a:t> </a:t>
            </a:r>
            <a:r>
              <a:rPr lang="en-US" dirty="0" err="1" smtClean="0"/>
              <a:t>strømbrudd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Ingen</a:t>
            </a:r>
            <a:r>
              <a:rPr lang="en-US" dirty="0" smtClean="0"/>
              <a:t> </a:t>
            </a:r>
            <a:r>
              <a:rPr lang="en-US" dirty="0" err="1" smtClean="0"/>
              <a:t>brannmurer</a:t>
            </a:r>
            <a:r>
              <a:rPr lang="en-US" dirty="0" smtClean="0"/>
              <a:t>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åpne</a:t>
            </a:r>
            <a:r>
              <a:rPr lang="en-US" dirty="0" smtClean="0"/>
              <a:t> </a:t>
            </a:r>
            <a:r>
              <a:rPr lang="en-US" dirty="0" err="1" smtClean="0"/>
              <a:t>nettverk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Ingen</a:t>
            </a:r>
            <a:r>
              <a:rPr lang="en-US" dirty="0" smtClean="0"/>
              <a:t> </a:t>
            </a:r>
            <a:r>
              <a:rPr lang="en-US" dirty="0" err="1" smtClean="0"/>
              <a:t>kryptering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159376" cy="261610"/>
          </a:xfrm>
        </p:spPr>
        <p:txBody>
          <a:bodyPr/>
          <a:lstStyle/>
          <a:p>
            <a:r>
              <a:rPr lang="en-US" dirty="0" err="1" smtClean="0"/>
              <a:t>Enkelt</a:t>
            </a:r>
            <a:r>
              <a:rPr lang="en-US" dirty="0" smtClean="0"/>
              <a:t> </a:t>
            </a:r>
            <a:r>
              <a:rPr lang="en-US" dirty="0" err="1" smtClean="0"/>
              <a:t>oppsett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7342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Stopp</a:t>
            </a:r>
            <a:r>
              <a:rPr lang="en-US" dirty="0" smtClean="0"/>
              <a:t> Cassandra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Slett</a:t>
            </a:r>
            <a:r>
              <a:rPr lang="en-US" dirty="0" smtClean="0"/>
              <a:t> </a:t>
            </a:r>
            <a:r>
              <a:rPr lang="en-US" dirty="0" err="1" smtClean="0"/>
              <a:t>innhold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: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smtClean="0"/>
              <a:t>/data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smtClean="0"/>
              <a:t>/</a:t>
            </a:r>
            <a:r>
              <a:rPr lang="en-US" dirty="0" err="1" smtClean="0"/>
              <a:t>commitlog</a:t>
            </a:r>
            <a:endParaRPr lang="en-US" dirty="0"/>
          </a:p>
          <a:p>
            <a:pPr marL="554038" lvl="1" indent="-285750">
              <a:buFont typeface="Arial"/>
              <a:buChar char="•"/>
            </a:pPr>
            <a:r>
              <a:rPr lang="en-US" dirty="0" smtClean="0"/>
              <a:t>/</a:t>
            </a:r>
            <a:r>
              <a:rPr lang="en-US" dirty="0" err="1" smtClean="0"/>
              <a:t>saved_caches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5" y="294936"/>
            <a:ext cx="2152873" cy="261610"/>
          </a:xfrm>
        </p:spPr>
        <p:txBody>
          <a:bodyPr/>
          <a:lstStyle/>
          <a:p>
            <a:r>
              <a:rPr lang="en-US" dirty="0" err="1" smtClean="0"/>
              <a:t>Forberedelser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199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Editer</a:t>
            </a:r>
            <a:r>
              <a:rPr lang="en-US" dirty="0"/>
              <a:t> </a:t>
            </a:r>
            <a:r>
              <a:rPr lang="en-US" dirty="0" err="1"/>
              <a:t>cassandra.yaml</a:t>
            </a:r>
            <a:endParaRPr lang="en-US" dirty="0"/>
          </a:p>
          <a:p>
            <a:pPr marL="554038" lvl="1" indent="-285750">
              <a:buFont typeface="Arial"/>
              <a:buChar char="•"/>
            </a:pPr>
            <a:r>
              <a:rPr lang="en-US" sz="1100" b="1" dirty="0">
                <a:latin typeface="Consolas"/>
                <a:cs typeface="Consolas"/>
              </a:rPr>
              <a:t>Seeds</a:t>
            </a:r>
            <a:r>
              <a:rPr lang="en-US" sz="1100" dirty="0">
                <a:latin typeface="Consolas"/>
                <a:cs typeface="Consolas"/>
              </a:rPr>
              <a:t>: &lt;min </a:t>
            </a:r>
            <a:r>
              <a:rPr lang="en-US" sz="1100" dirty="0" err="1">
                <a:latin typeface="Consolas"/>
                <a:cs typeface="Consolas"/>
              </a:rPr>
              <a:t>ip</a:t>
            </a:r>
            <a:r>
              <a:rPr lang="en-US" sz="1100" dirty="0">
                <a:latin typeface="Consolas"/>
                <a:cs typeface="Consolas"/>
              </a:rPr>
              <a:t>&gt;, </a:t>
            </a:r>
            <a:r>
              <a:rPr lang="en-US" sz="1100" dirty="0" smtClean="0">
                <a:latin typeface="Consolas"/>
                <a:cs typeface="Consolas"/>
              </a:rPr>
              <a:t>&lt;to </a:t>
            </a:r>
            <a:r>
              <a:rPr lang="en-US" sz="1100" dirty="0" err="1" smtClean="0">
                <a:latin typeface="Consolas"/>
                <a:cs typeface="Consolas"/>
              </a:rPr>
              <a:t>andre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ip’er</a:t>
            </a:r>
            <a:r>
              <a:rPr lang="en-US" sz="1100" dirty="0" smtClean="0">
                <a:latin typeface="Consolas"/>
                <a:cs typeface="Consolas"/>
              </a:rPr>
              <a:t>&gt;</a:t>
            </a:r>
          </a:p>
          <a:p>
            <a:pPr marL="820737" lvl="2" indent="-285750">
              <a:buFont typeface="Arial"/>
              <a:buChar char="•"/>
            </a:pPr>
            <a:r>
              <a:rPr lang="en-US" sz="1100" dirty="0" err="1" smtClean="0">
                <a:latin typeface="Consolas"/>
                <a:cs typeface="Consolas"/>
              </a:rPr>
              <a:t>Alle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definerer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samme</a:t>
            </a:r>
            <a:r>
              <a:rPr lang="en-US" sz="1100" dirty="0" smtClean="0">
                <a:latin typeface="Consolas"/>
                <a:cs typeface="Consolas"/>
              </a:rPr>
              <a:t> seeds-</a:t>
            </a:r>
            <a:r>
              <a:rPr lang="en-US" sz="1100" dirty="0" err="1" smtClean="0">
                <a:latin typeface="Consolas"/>
                <a:cs typeface="Consolas"/>
              </a:rPr>
              <a:t>liste</a:t>
            </a:r>
            <a:endParaRPr lang="en-US" sz="1100" dirty="0">
              <a:latin typeface="Consolas"/>
              <a:cs typeface="Consolas"/>
            </a:endParaRPr>
          </a:p>
          <a:p>
            <a:pPr marL="554038" lvl="1" indent="-285750">
              <a:buFont typeface="Arial"/>
              <a:buChar char="•"/>
            </a:pPr>
            <a:r>
              <a:rPr lang="en-US" sz="1100" b="1" dirty="0" err="1">
                <a:latin typeface="Consolas"/>
                <a:cs typeface="Consolas"/>
              </a:rPr>
              <a:t>Rpc_address</a:t>
            </a:r>
            <a:r>
              <a:rPr lang="en-US" sz="1100" dirty="0" smtClean="0">
                <a:latin typeface="Consolas"/>
                <a:cs typeface="Consolas"/>
              </a:rPr>
              <a:t>: Listen address for client connections </a:t>
            </a:r>
            <a:endParaRPr lang="en-US" sz="1100" dirty="0">
              <a:latin typeface="Consolas"/>
              <a:cs typeface="Consolas"/>
            </a:endParaRPr>
          </a:p>
          <a:p>
            <a:pPr marL="554038" lvl="1" indent="-285750">
              <a:buFont typeface="Arial"/>
              <a:buChar char="•"/>
            </a:pPr>
            <a:r>
              <a:rPr lang="en-US" sz="1100" b="1" dirty="0" err="1">
                <a:latin typeface="Consolas"/>
                <a:cs typeface="Consolas"/>
              </a:rPr>
              <a:t>Listen_address</a:t>
            </a:r>
            <a:r>
              <a:rPr lang="en-US" sz="1100" dirty="0" smtClean="0">
                <a:latin typeface="Consolas"/>
                <a:cs typeface="Consolas"/>
              </a:rPr>
              <a:t>: Cassandra binds to listen for other Cassandra nodes. (AWS: Private </a:t>
            </a:r>
            <a:r>
              <a:rPr lang="en-US" sz="1100" dirty="0" err="1" smtClean="0">
                <a:latin typeface="Consolas"/>
                <a:cs typeface="Consolas"/>
              </a:rPr>
              <a:t>ip</a:t>
            </a:r>
            <a:r>
              <a:rPr lang="en-US" sz="1100" dirty="0" smtClean="0">
                <a:latin typeface="Consolas"/>
                <a:cs typeface="Consolas"/>
              </a:rPr>
              <a:t> address)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b="1" dirty="0" err="1" smtClean="0">
                <a:latin typeface="Consolas"/>
                <a:cs typeface="Consolas"/>
              </a:rPr>
              <a:t>Broadcast_address</a:t>
            </a:r>
            <a:r>
              <a:rPr lang="en-US" sz="1100" dirty="0" smtClean="0">
                <a:latin typeface="Consolas"/>
                <a:cs typeface="Consolas"/>
              </a:rPr>
              <a:t>: Cassandra tells other nodes to contact it by. Allows different private and public address. E.g., topologies where not all nodes can access each others private address.  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b="1" dirty="0" err="1" smtClean="0">
                <a:latin typeface="Consolas"/>
                <a:cs typeface="Consolas"/>
              </a:rPr>
              <a:t>Cluster_name</a:t>
            </a:r>
            <a:r>
              <a:rPr lang="en-US" sz="1100" dirty="0" smtClean="0">
                <a:latin typeface="Consolas"/>
                <a:cs typeface="Consolas"/>
              </a:rPr>
              <a:t>: </a:t>
            </a:r>
            <a:r>
              <a:rPr lang="en-US" sz="1100" dirty="0" err="1" smtClean="0">
                <a:latin typeface="Consolas"/>
                <a:cs typeface="Consolas"/>
              </a:rPr>
              <a:t>Samme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navn</a:t>
            </a:r>
            <a:r>
              <a:rPr lang="en-US" sz="1100" dirty="0" smtClean="0">
                <a:latin typeface="Consolas"/>
                <a:cs typeface="Consolas"/>
              </a:rPr>
              <a:t> for </a:t>
            </a:r>
            <a:r>
              <a:rPr lang="en-US" sz="1100" dirty="0" err="1" smtClean="0">
                <a:latin typeface="Consolas"/>
                <a:cs typeface="Consolas"/>
              </a:rPr>
              <a:t>alle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noder</a:t>
            </a:r>
            <a:r>
              <a:rPr lang="en-US" sz="1100" dirty="0" smtClean="0">
                <a:latin typeface="Consolas"/>
                <a:cs typeface="Consolas"/>
              </a:rPr>
              <a:t> I </a:t>
            </a:r>
            <a:r>
              <a:rPr lang="en-US" sz="1100" dirty="0" err="1" smtClean="0">
                <a:latin typeface="Consolas"/>
                <a:cs typeface="Consolas"/>
              </a:rPr>
              <a:t>clusteret</a:t>
            </a:r>
            <a:r>
              <a:rPr lang="en-US" sz="1100" dirty="0" smtClean="0">
                <a:latin typeface="Consolas"/>
                <a:cs typeface="Consolas"/>
              </a:rPr>
              <a:t>.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b="1" dirty="0" smtClean="0">
                <a:latin typeface="Consolas"/>
                <a:cs typeface="Consolas"/>
              </a:rPr>
              <a:t>Snitch</a:t>
            </a:r>
            <a:r>
              <a:rPr lang="en-US" sz="1100" dirty="0" smtClean="0">
                <a:latin typeface="Consolas"/>
                <a:cs typeface="Consolas"/>
              </a:rPr>
              <a:t>: </a:t>
            </a:r>
            <a:r>
              <a:rPr lang="en-US" sz="1100" dirty="0" err="1" smtClean="0">
                <a:latin typeface="Consolas"/>
                <a:cs typeface="Consolas"/>
              </a:rPr>
              <a:t>GossipPropertyFileSnitch</a:t>
            </a:r>
            <a:endParaRPr lang="en-US" sz="1100" dirty="0" smtClean="0">
              <a:latin typeface="Consolas"/>
              <a:cs typeface="Consolas"/>
            </a:endParaRPr>
          </a:p>
          <a:p>
            <a:pPr marL="820737" lvl="2" indent="-285750">
              <a:buFont typeface="Arial"/>
              <a:buChar char="•"/>
            </a:pPr>
            <a:r>
              <a:rPr lang="en-US" sz="1100" dirty="0" smtClean="0">
                <a:latin typeface="Consolas"/>
                <a:cs typeface="Consolas"/>
              </a:rPr>
              <a:t>Router requests </a:t>
            </a:r>
            <a:r>
              <a:rPr lang="en-US" sz="1100" dirty="0" err="1" smtClean="0">
                <a:latin typeface="Consolas"/>
                <a:cs typeface="Consolas"/>
              </a:rPr>
              <a:t>til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riktig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noder</a:t>
            </a:r>
            <a:endParaRPr lang="en-US" sz="1100" dirty="0" smtClean="0">
              <a:latin typeface="Consolas"/>
              <a:cs typeface="Consolas"/>
            </a:endParaRPr>
          </a:p>
          <a:p>
            <a:pPr marL="820737" lvl="2" indent="-285750">
              <a:buFont typeface="Arial"/>
              <a:buChar char="•"/>
            </a:pPr>
            <a:r>
              <a:rPr lang="en-US" sz="1100" dirty="0" err="1" smtClean="0">
                <a:latin typeface="Consolas"/>
                <a:cs typeface="Consolas"/>
              </a:rPr>
              <a:t>Ikke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nødvendig</a:t>
            </a:r>
            <a:r>
              <a:rPr lang="en-US" sz="1100" dirty="0" smtClean="0">
                <a:latin typeface="Consolas"/>
                <a:cs typeface="Consolas"/>
              </a:rPr>
              <a:t> da vi </a:t>
            </a:r>
            <a:r>
              <a:rPr lang="en-US" sz="1100" dirty="0" err="1" smtClean="0">
                <a:latin typeface="Consolas"/>
                <a:cs typeface="Consolas"/>
              </a:rPr>
              <a:t>ikke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tenker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på</a:t>
            </a:r>
            <a:r>
              <a:rPr lang="en-US" sz="1100" dirty="0" smtClean="0">
                <a:latin typeface="Consolas"/>
                <a:cs typeface="Consolas"/>
              </a:rPr>
              <a:t> performance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latin typeface="Consolas"/>
                <a:cs typeface="Consolas"/>
              </a:rPr>
              <a:t>…</a:t>
            </a:r>
          </a:p>
          <a:p>
            <a:pPr marL="554038" lvl="1" indent="-285750">
              <a:buFont typeface="Arial"/>
              <a:buChar char="•"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Cassandra.yaml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5231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in/</a:t>
            </a:r>
            <a:r>
              <a:rPr lang="en-US" dirty="0" err="1" smtClean="0"/>
              <a:t>cassandra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330557" cy="261610"/>
          </a:xfrm>
        </p:spPr>
        <p:txBody>
          <a:bodyPr/>
          <a:lstStyle/>
          <a:p>
            <a:r>
              <a:rPr lang="en-US" dirty="0" smtClean="0"/>
              <a:t>Start Cassandra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2000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386493" cy="261610"/>
          </a:xfrm>
        </p:spPr>
        <p:txBody>
          <a:bodyPr/>
          <a:lstStyle/>
          <a:p>
            <a:r>
              <a:rPr lang="en-US" dirty="0" err="1" smtClean="0"/>
              <a:t>Tabeller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78166"/>
              </p:ext>
            </p:extLst>
          </p:nvPr>
        </p:nvGraphicFramePr>
        <p:xfrm>
          <a:off x="376445" y="786960"/>
          <a:ext cx="3725793" cy="47695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5898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artists_by_first_letter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first_letter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83963"/>
              </p:ext>
            </p:extLst>
          </p:nvPr>
        </p:nvGraphicFramePr>
        <p:xfrm>
          <a:off x="376445" y="1469560"/>
          <a:ext cx="3725793" cy="386496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41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statistics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counter_name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counter_value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91673"/>
              </p:ext>
            </p:extLst>
          </p:nvPr>
        </p:nvGraphicFramePr>
        <p:xfrm>
          <a:off x="4941473" y="748610"/>
          <a:ext cx="3722687" cy="1030616"/>
        </p:xfrm>
        <a:graphic>
          <a:graphicData uri="http://schemas.openxmlformats.org/drawingml/2006/table">
            <a:tbl>
              <a:tblPr/>
              <a:tblGrid>
                <a:gridCol w="1374054"/>
                <a:gridCol w="1899700"/>
                <a:gridCol w="448933"/>
              </a:tblGrid>
              <a:tr h="12293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track_by_genre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starred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boolean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33156"/>
              </p:ext>
            </p:extLst>
          </p:nvPr>
        </p:nvGraphicFramePr>
        <p:xfrm>
          <a:off x="376445" y="2025882"/>
          <a:ext cx="3725793" cy="51532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users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username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password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playlist_names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Set&lt;Text&gt;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09794"/>
              </p:ext>
            </p:extLst>
          </p:nvPr>
        </p:nvGraphicFramePr>
        <p:xfrm>
          <a:off x="4938367" y="1987525"/>
          <a:ext cx="3725793" cy="1107369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playlist_tracks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username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playlist_name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sequence_no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timestamp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40522"/>
              </p:ext>
            </p:extLst>
          </p:nvPr>
        </p:nvGraphicFramePr>
        <p:xfrm>
          <a:off x="4938367" y="3357828"/>
          <a:ext cx="3725793" cy="98432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starred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boolean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04898"/>
              </p:ext>
            </p:extLst>
          </p:nvPr>
        </p:nvGraphicFramePr>
        <p:xfrm>
          <a:off x="376445" y="2759737"/>
          <a:ext cx="3725793" cy="901824"/>
        </p:xfrm>
        <a:graphic>
          <a:graphicData uri="http://schemas.openxmlformats.org/drawingml/2006/table">
            <a:tbl>
              <a:tblPr/>
              <a:tblGrid>
                <a:gridCol w="1466908"/>
                <a:gridCol w="1809578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track_by_id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85180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6767" y="1040587"/>
            <a:ext cx="8354007" cy="345608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Wide </a:t>
            </a:r>
            <a:r>
              <a:rPr lang="en-US" dirty="0"/>
              <a:t>column </a:t>
            </a:r>
            <a:r>
              <a:rPr lang="en-US" dirty="0" smtClean="0"/>
              <a:t>store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Eventual consistent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Open sourced </a:t>
            </a:r>
            <a:r>
              <a:rPr lang="en-US" dirty="0" err="1"/>
              <a:t>av</a:t>
            </a:r>
            <a:r>
              <a:rPr lang="en-US" dirty="0"/>
              <a:t> Facebook </a:t>
            </a:r>
            <a:r>
              <a:rPr lang="en-US" dirty="0" err="1" smtClean="0"/>
              <a:t>i</a:t>
            </a:r>
            <a:r>
              <a:rPr lang="en-US" dirty="0" smtClean="0"/>
              <a:t> 2008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565936" cy="261610"/>
          </a:xfrm>
        </p:spPr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Cassandra?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8331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409920"/>
              </p:ext>
            </p:extLst>
          </p:nvPr>
        </p:nvGraphicFramePr>
        <p:xfrm>
          <a:off x="387350" y="1039813"/>
          <a:ext cx="8353424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8356"/>
                <a:gridCol w="2088356"/>
                <a:gridCol w="2088356"/>
                <a:gridCol w="208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Graph</a:t>
                      </a:r>
                      <a:r>
                        <a:rPr lang="en-US" sz="1400" baseline="0" dirty="0" smtClean="0"/>
                        <a:t> 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Key-value</a:t>
                      </a:r>
                      <a:r>
                        <a:rPr lang="en-US" sz="1400" baseline="0" dirty="0" smtClean="0"/>
                        <a:t>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Wide column store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MongoDB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Neo4J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Riak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Cassandra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CouchDB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Redis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HBase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Memcached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Hypertable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370175" cy="261610"/>
          </a:xfrm>
        </p:spPr>
        <p:txBody>
          <a:bodyPr/>
          <a:lstStyle/>
          <a:p>
            <a:r>
              <a:rPr lang="en-US" dirty="0" smtClean="0"/>
              <a:t>NoSQL </a:t>
            </a:r>
            <a:r>
              <a:rPr lang="en-US" dirty="0" err="1" smtClean="0"/>
              <a:t>databaser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2883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485075" cy="261610"/>
          </a:xfrm>
        </p:spPr>
        <p:txBody>
          <a:bodyPr/>
          <a:lstStyle/>
          <a:p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5" y="798073"/>
            <a:ext cx="1138027" cy="1333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355" y="798073"/>
            <a:ext cx="1333341" cy="1333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650" y="798073"/>
            <a:ext cx="1333341" cy="1333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40" y="2568170"/>
            <a:ext cx="3774410" cy="1025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076" y="3914811"/>
            <a:ext cx="3158620" cy="88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5279" y="1479176"/>
            <a:ext cx="898571" cy="8985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5327" y="3479926"/>
            <a:ext cx="2144812" cy="12163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07277" y="4434074"/>
            <a:ext cx="20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  <a:spcAft>
                <a:spcPts val="400"/>
              </a:spcAft>
            </a:pPr>
            <a:r>
              <a:rPr lang="en-US" dirty="0" smtClean="0"/>
              <a:t>+ mange </a:t>
            </a:r>
            <a:r>
              <a:rPr lang="en-US" dirty="0" err="1" smtClean="0"/>
              <a:t>flere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9612" y="2495656"/>
            <a:ext cx="2041476" cy="1419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1843" y="702999"/>
            <a:ext cx="1903436" cy="1268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5635" y="2213385"/>
            <a:ext cx="2355786" cy="75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3251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13206" y="2325570"/>
            <a:ext cx="5886484" cy="387534"/>
          </a:xfrm>
        </p:spPr>
        <p:txBody>
          <a:bodyPr/>
          <a:lstStyle/>
          <a:p>
            <a:r>
              <a:rPr lang="en-US" dirty="0" smtClean="0"/>
              <a:t>One million writes per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5531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Time series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Internet of Things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Messaging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Søkehistorikk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Spillelister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Web</a:t>
            </a:r>
            <a:r>
              <a:rPr lang="en-US" dirty="0"/>
              <a:t> </a:t>
            </a:r>
            <a:r>
              <a:rPr lang="en-US" dirty="0" smtClean="0"/>
              <a:t>analytics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Loggdata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Skrive</a:t>
            </a:r>
            <a:r>
              <a:rPr lang="en-US" dirty="0"/>
              <a:t>-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leseintensive</a:t>
            </a:r>
            <a:r>
              <a:rPr lang="en-US" dirty="0"/>
              <a:t> </a:t>
            </a:r>
            <a:r>
              <a:rPr lang="en-US" dirty="0" err="1" smtClean="0"/>
              <a:t>applikasjoner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705010" cy="261610"/>
          </a:xfrm>
        </p:spPr>
        <p:txBody>
          <a:bodyPr/>
          <a:lstStyle/>
          <a:p>
            <a:r>
              <a:rPr lang="en-US" dirty="0" err="1" smtClean="0"/>
              <a:t>Brukscaser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6593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Høy</a:t>
            </a:r>
            <a:r>
              <a:rPr lang="en-US" dirty="0" smtClean="0"/>
              <a:t> </a:t>
            </a:r>
            <a:r>
              <a:rPr lang="en-US" dirty="0" err="1" smtClean="0"/>
              <a:t>tilgjengelighet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skalering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SQL-</a:t>
            </a:r>
            <a:r>
              <a:rPr lang="en-US" dirty="0" err="1" smtClean="0"/>
              <a:t>likt</a:t>
            </a:r>
            <a:r>
              <a:rPr lang="en-US" dirty="0" smtClean="0"/>
              <a:t> </a:t>
            </a:r>
            <a:r>
              <a:rPr lang="en-US" dirty="0" err="1" smtClean="0"/>
              <a:t>spørrespråk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Aktivt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stort</a:t>
            </a:r>
            <a:r>
              <a:rPr lang="en-US" dirty="0" smtClean="0"/>
              <a:t> community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066755" cy="261610"/>
          </a:xfrm>
        </p:spPr>
        <p:txBody>
          <a:bodyPr/>
          <a:lstStyle/>
          <a:p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behov</a:t>
            </a:r>
            <a:r>
              <a:rPr lang="en-US" dirty="0" smtClean="0"/>
              <a:t>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672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del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 node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3013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3"/>
              </a:rPr>
              <a:t>http://planetcassandra.org/cassandra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smtClean="0"/>
              <a:t>Stable (2.0.12) – 20.4 MB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smtClean="0"/>
              <a:t>“No thanks”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registrering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Kopier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din node </a:t>
            </a:r>
            <a:r>
              <a:rPr lang="en-US" dirty="0" err="1" smtClean="0"/>
              <a:t>og</a:t>
            </a:r>
            <a:r>
              <a:rPr lang="en-US" dirty="0" smtClean="0"/>
              <a:t> start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err="1" smtClean="0">
                <a:latin typeface="Consolas"/>
                <a:cs typeface="Consolas"/>
              </a:rPr>
              <a:t>scp</a:t>
            </a:r>
            <a:r>
              <a:rPr lang="en-US" sz="1100" dirty="0">
                <a:latin typeface="Consolas"/>
                <a:cs typeface="Consolas"/>
              </a:rPr>
              <a:t> dsc-cassandra-2.0.12-</a:t>
            </a:r>
            <a:r>
              <a:rPr lang="en-US" sz="1100" dirty="0" smtClean="0">
                <a:latin typeface="Consolas"/>
                <a:cs typeface="Consolas"/>
              </a:rPr>
              <a:t>bin.tar.gz raspberry@&lt;</a:t>
            </a:r>
            <a:r>
              <a:rPr lang="en-US" sz="1100" dirty="0" err="1" smtClean="0">
                <a:latin typeface="Consolas"/>
                <a:cs typeface="Consolas"/>
              </a:rPr>
              <a:t>ip-addr</a:t>
            </a:r>
            <a:r>
              <a:rPr lang="en-US" sz="1100" dirty="0" smtClean="0">
                <a:latin typeface="Consolas"/>
                <a:cs typeface="Consolas"/>
              </a:rPr>
              <a:t>&gt;:~/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err="1">
                <a:latin typeface="Consolas"/>
                <a:cs typeface="Consolas"/>
              </a:rPr>
              <a:t>s</a:t>
            </a:r>
            <a:r>
              <a:rPr lang="en-US" sz="1100" dirty="0" err="1" smtClean="0">
                <a:latin typeface="Consolas"/>
                <a:cs typeface="Consolas"/>
              </a:rPr>
              <a:t>sh</a:t>
            </a:r>
            <a:r>
              <a:rPr lang="en-US" sz="1100" dirty="0" smtClean="0">
                <a:latin typeface="Consolas"/>
                <a:cs typeface="Consolas"/>
              </a:rPr>
              <a:t> raspberry@&lt;</a:t>
            </a:r>
            <a:r>
              <a:rPr lang="en-US" sz="1100" dirty="0" err="1" smtClean="0">
                <a:latin typeface="Consolas"/>
                <a:cs typeface="Consolas"/>
              </a:rPr>
              <a:t>ip-addr</a:t>
            </a:r>
            <a:r>
              <a:rPr lang="en-US" sz="1100" dirty="0" smtClean="0">
                <a:latin typeface="Consolas"/>
                <a:cs typeface="Consolas"/>
              </a:rPr>
              <a:t>&gt;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>
                <a:latin typeface="Consolas"/>
                <a:cs typeface="Consolas"/>
              </a:rPr>
              <a:t>t</a:t>
            </a:r>
            <a:r>
              <a:rPr lang="en-US" sz="1100" dirty="0" smtClean="0">
                <a:latin typeface="Consolas"/>
                <a:cs typeface="Consolas"/>
              </a:rPr>
              <a:t>ar –</a:t>
            </a:r>
            <a:r>
              <a:rPr lang="en-US" sz="1100" dirty="0" err="1" smtClean="0">
                <a:latin typeface="Consolas"/>
                <a:cs typeface="Consolas"/>
              </a:rPr>
              <a:t>zxvf</a:t>
            </a:r>
            <a:r>
              <a:rPr lang="en-US" sz="1100" dirty="0" smtClean="0">
                <a:latin typeface="Consolas"/>
                <a:cs typeface="Consolas"/>
              </a:rPr>
              <a:t> dsc-cassandra-2.0.12-bin.tar.gz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d dsc-cassandra-2.0.12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err="1" smtClean="0">
                <a:latin typeface="Consolas"/>
                <a:cs typeface="Consolas"/>
              </a:rPr>
              <a:t>Editer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conf</a:t>
            </a:r>
            <a:r>
              <a:rPr lang="en-US" sz="1100" dirty="0" smtClean="0">
                <a:latin typeface="Consolas"/>
                <a:cs typeface="Consolas"/>
              </a:rPr>
              <a:t>/</a:t>
            </a:r>
            <a:r>
              <a:rPr lang="en-US" sz="1100" dirty="0" err="1" smtClean="0">
                <a:latin typeface="Consolas"/>
                <a:cs typeface="Consolas"/>
              </a:rPr>
              <a:t>cassandra.yaml</a:t>
            </a:r>
            <a:endParaRPr lang="en-US" sz="1100" dirty="0" smtClean="0">
              <a:latin typeface="Consolas"/>
              <a:cs typeface="Consolas"/>
            </a:endParaRP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latin typeface="Consolas"/>
                <a:cs typeface="Consolas"/>
              </a:rPr>
              <a:t>Start </a:t>
            </a:r>
            <a:r>
              <a:rPr lang="en-US" sz="1100" dirty="0" err="1" smtClean="0">
                <a:latin typeface="Consolas"/>
                <a:cs typeface="Consolas"/>
              </a:rPr>
              <a:t>cassandra</a:t>
            </a:r>
            <a:r>
              <a:rPr lang="en-US" sz="1100" dirty="0" smtClean="0">
                <a:latin typeface="Consolas"/>
                <a:cs typeface="Consolas"/>
              </a:rPr>
              <a:t>: bin/</a:t>
            </a:r>
            <a:r>
              <a:rPr lang="en-US" sz="1100" dirty="0" err="1" smtClean="0">
                <a:latin typeface="Consolas"/>
                <a:cs typeface="Consolas"/>
              </a:rPr>
              <a:t>cassandra</a:t>
            </a:r>
            <a:endParaRPr lang="en-US" sz="1100" dirty="0" smtClean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4" y="294936"/>
            <a:ext cx="4094193" cy="261610"/>
          </a:xfrm>
        </p:spPr>
        <p:txBody>
          <a:bodyPr/>
          <a:lstStyle/>
          <a:p>
            <a:r>
              <a:rPr lang="en-US" dirty="0" smtClean="0"/>
              <a:t>Last </a:t>
            </a:r>
            <a:r>
              <a:rPr lang="en-US" dirty="0" err="1" smtClean="0"/>
              <a:t>ned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installer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noden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14452"/>
      </p:ext>
    </p:extLst>
  </p:cSld>
  <p:clrMapOvr>
    <a:masterClrMapping/>
  </p:clrMapOvr>
  <p:transition xmlns:p14="http://schemas.microsoft.com/office/powerpoint/2010/main">
    <p:fade thruBlk="1"/>
  </p:transition>
</p:sld>
</file>

<file path=ppt/theme/theme1.xml><?xml version="1.0" encoding="utf-8"?>
<a:theme xmlns:a="http://schemas.openxmlformats.org/drawingml/2006/main" name="Default Theme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C9C0B5"/>
      </a:accent3>
      <a:accent4>
        <a:srgbClr val="FD5158"/>
      </a:accent4>
      <a:accent5>
        <a:srgbClr val="FFF9AE"/>
      </a:accent5>
      <a:accent6>
        <a:srgbClr val="36BDB2"/>
      </a:accent6>
      <a:hlink>
        <a:srgbClr val="FD5158"/>
      </a:hlink>
      <a:folHlink>
        <a:srgbClr val="FD515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C6559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5826</TotalTime>
  <Words>1179</Words>
  <Application>Microsoft Macintosh PowerPoint</Application>
  <PresentationFormat>On-screen Show (16:9)</PresentationFormat>
  <Paragraphs>318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Theme</vt:lpstr>
      <vt:lpstr>Cassandra</vt:lpstr>
      <vt:lpstr>Hva er Cassandra?</vt:lpstr>
      <vt:lpstr>NoSQL databaser</vt:lpstr>
      <vt:lpstr>Brukes av</vt:lpstr>
      <vt:lpstr>One million writes per second</vt:lpstr>
      <vt:lpstr>Brukscaser</vt:lpstr>
      <vt:lpstr>Har behov for</vt:lpstr>
      <vt:lpstr>Workshop del 1</vt:lpstr>
      <vt:lpstr>Last ned og installer på noden</vt:lpstr>
      <vt:lpstr>cassandra.yaml</vt:lpstr>
      <vt:lpstr>Last inn data</vt:lpstr>
      <vt:lpstr>Spør på dataene</vt:lpstr>
      <vt:lpstr>Workshop del 2</vt:lpstr>
      <vt:lpstr>Enkelt oppsett</vt:lpstr>
      <vt:lpstr>Forberedelser</vt:lpstr>
      <vt:lpstr>Cassandra.yaml</vt:lpstr>
      <vt:lpstr>Start Cassandra</vt:lpstr>
      <vt:lpstr>Tabeller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</dc:title>
  <dc:creator>Andreas Baakind</dc:creator>
  <cp:lastModifiedBy>Andreas Baakind</cp:lastModifiedBy>
  <cp:revision>50</cp:revision>
  <dcterms:created xsi:type="dcterms:W3CDTF">2015-03-04T18:46:36Z</dcterms:created>
  <dcterms:modified xsi:type="dcterms:W3CDTF">2015-03-23T13:44:25Z</dcterms:modified>
</cp:coreProperties>
</file>