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0" r:id="rId2"/>
    <p:sldId id="3976" r:id="rId3"/>
    <p:sldId id="261" r:id="rId4"/>
    <p:sldId id="3977" r:id="rId5"/>
    <p:sldId id="3979" r:id="rId6"/>
    <p:sldId id="3980" r:id="rId7"/>
    <p:sldId id="3840" r:id="rId8"/>
    <p:sldId id="3973" r:id="rId9"/>
    <p:sldId id="3981" r:id="rId10"/>
    <p:sldId id="3982" r:id="rId11"/>
    <p:sldId id="3984" r:id="rId12"/>
    <p:sldId id="3995" r:id="rId13"/>
    <p:sldId id="3985" r:id="rId14"/>
    <p:sldId id="3972" r:id="rId15"/>
  </p:sldIdLst>
  <p:sldSz cx="9144000" cy="6858000" type="screen4x3"/>
  <p:notesSz cx="7104063" cy="10234613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90" userDrawn="1">
          <p15:clr>
            <a:srgbClr val="A4A3A4"/>
          </p15:clr>
        </p15:guide>
        <p15:guide id="2" pos="392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4A7B"/>
    <a:srgbClr val="FFFFFF"/>
    <a:srgbClr val="FDDC81"/>
    <a:srgbClr val="CC6600"/>
    <a:srgbClr val="E6E6E6"/>
    <a:srgbClr val="44AFE4"/>
    <a:srgbClr val="95D2F0"/>
    <a:srgbClr val="3F9DB9"/>
    <a:srgbClr val="E4C7F1"/>
    <a:srgbClr val="F2C7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75" autoAdjust="0"/>
    <p:restoredTop sz="90828" autoAdjust="0"/>
  </p:normalViewPr>
  <p:slideViewPr>
    <p:cSldViewPr>
      <p:cViewPr varScale="1">
        <p:scale>
          <a:sx n="102" d="100"/>
          <a:sy n="102" d="100"/>
        </p:scale>
        <p:origin x="1170" y="96"/>
      </p:cViewPr>
      <p:guideLst>
        <p:guide orient="horz" pos="890"/>
        <p:guide pos="3923"/>
      </p:guideLst>
    </p:cSldViewPr>
  </p:slideViewPr>
  <p:outlineViewPr>
    <p:cViewPr>
      <p:scale>
        <a:sx n="33" d="100"/>
        <a:sy n="33" d="100"/>
      </p:scale>
      <p:origin x="0" y="-283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7"/>
            <a:ext cx="3078427" cy="513505"/>
          </a:xfrm>
          <a:prstGeom prst="rect">
            <a:avLst/>
          </a:prstGeom>
        </p:spPr>
        <p:txBody>
          <a:bodyPr vert="horz" lIns="101598" tIns="50800" rIns="101598" bIns="50800" rtlCol="0"/>
          <a:lstStyle>
            <a:lvl1pPr algn="l">
              <a:defRPr sz="14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995" y="7"/>
            <a:ext cx="3078427" cy="513505"/>
          </a:xfrm>
          <a:prstGeom prst="rect">
            <a:avLst/>
          </a:prstGeom>
        </p:spPr>
        <p:txBody>
          <a:bodyPr vert="horz" lIns="101598" tIns="50800" rIns="101598" bIns="50800" rtlCol="0"/>
          <a:lstStyle>
            <a:lvl1pPr algn="r">
              <a:defRPr sz="1400"/>
            </a:lvl1pPr>
          </a:lstStyle>
          <a:p>
            <a:fld id="{488C5478-632B-49BF-8D73-31BCB889F1CE}" type="datetimeFigureOut">
              <a:rPr lang="en-AU" smtClean="0"/>
              <a:t>16/10/2019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9721112"/>
            <a:ext cx="3078427" cy="513504"/>
          </a:xfrm>
          <a:prstGeom prst="rect">
            <a:avLst/>
          </a:prstGeom>
        </p:spPr>
        <p:txBody>
          <a:bodyPr vert="horz" lIns="101598" tIns="50800" rIns="101598" bIns="50800" rtlCol="0" anchor="b"/>
          <a:lstStyle>
            <a:lvl1pPr algn="l">
              <a:defRPr sz="14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995" y="9721112"/>
            <a:ext cx="3078427" cy="513504"/>
          </a:xfrm>
          <a:prstGeom prst="rect">
            <a:avLst/>
          </a:prstGeom>
        </p:spPr>
        <p:txBody>
          <a:bodyPr vert="horz" lIns="101598" tIns="50800" rIns="101598" bIns="50800" rtlCol="0" anchor="b"/>
          <a:lstStyle>
            <a:lvl1pPr algn="r">
              <a:defRPr sz="1400"/>
            </a:lvl1pPr>
          </a:lstStyle>
          <a:p>
            <a:fld id="{265BB1F8-7728-407C-A1F1-F14C06138C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29270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8427" cy="511730"/>
          </a:xfrm>
          <a:prstGeom prst="rect">
            <a:avLst/>
          </a:prstGeom>
        </p:spPr>
        <p:txBody>
          <a:bodyPr vert="horz" lIns="101598" tIns="50800" rIns="101598" bIns="50800" rtlCol="0"/>
          <a:lstStyle>
            <a:lvl1pPr algn="l">
              <a:defRPr sz="14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5" y="2"/>
            <a:ext cx="3078427" cy="511730"/>
          </a:xfrm>
          <a:prstGeom prst="rect">
            <a:avLst/>
          </a:prstGeom>
        </p:spPr>
        <p:txBody>
          <a:bodyPr vert="horz" lIns="101598" tIns="50800" rIns="101598" bIns="50800" rtlCol="0"/>
          <a:lstStyle>
            <a:lvl1pPr algn="r">
              <a:defRPr sz="1400"/>
            </a:lvl1pPr>
          </a:lstStyle>
          <a:p>
            <a:fld id="{3AE6B513-1ED2-4E28-A963-4712988B75BD}" type="datetimeFigureOut">
              <a:rPr lang="id-ID" smtClean="0"/>
              <a:t>16/10/2019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9687" cy="3840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1598" tIns="50800" rIns="101598" bIns="5080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861445"/>
            <a:ext cx="5683250" cy="4605574"/>
          </a:xfrm>
          <a:prstGeom prst="rect">
            <a:avLst/>
          </a:prstGeom>
        </p:spPr>
        <p:txBody>
          <a:bodyPr vert="horz" lIns="101598" tIns="50800" rIns="101598" bIns="5080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9721111"/>
            <a:ext cx="3078427" cy="511730"/>
          </a:xfrm>
          <a:prstGeom prst="rect">
            <a:avLst/>
          </a:prstGeom>
        </p:spPr>
        <p:txBody>
          <a:bodyPr vert="horz" lIns="101598" tIns="50800" rIns="101598" bIns="50800" rtlCol="0" anchor="b"/>
          <a:lstStyle>
            <a:lvl1pPr algn="l">
              <a:defRPr sz="14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5" y="9721111"/>
            <a:ext cx="3078427" cy="511730"/>
          </a:xfrm>
          <a:prstGeom prst="rect">
            <a:avLst/>
          </a:prstGeom>
        </p:spPr>
        <p:txBody>
          <a:bodyPr vert="horz" lIns="101598" tIns="50800" rIns="101598" bIns="50800" rtlCol="0" anchor="b"/>
          <a:lstStyle>
            <a:lvl1pPr algn="r">
              <a:defRPr sz="1400"/>
            </a:lvl1pPr>
          </a:lstStyle>
          <a:p>
            <a:fld id="{58D9B0AB-FBAD-4170-8096-EF9495471ED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68342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5675" y="1390650"/>
            <a:ext cx="4995863" cy="3748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19AFD-3D41-41DA-85FB-491693B68EE1}" type="slidenum">
              <a:rPr lang="id-ID" altLang="id-ID" smtClean="0"/>
              <a:pPr/>
              <a:t>1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498191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9B0AB-FBAD-4170-8096-EF9495471ED6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19950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9B0AB-FBAD-4170-8096-EF9495471ED6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04420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9B0AB-FBAD-4170-8096-EF9495471ED6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51883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7938"/>
            <a:ext cx="4605337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D9B0AB-FBAD-4170-8096-EF9495471ED6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80088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5675" y="1390650"/>
            <a:ext cx="4995863" cy="3748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19AFD-3D41-41DA-85FB-491693B68EE1}" type="slidenum">
              <a:rPr lang="id-ID" altLang="id-ID" smtClean="0"/>
              <a:pPr/>
              <a:t>14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2771110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A55E-0949-4A20-915F-F81CD3506D36}" type="datetimeFigureOut">
              <a:rPr lang="id-ID" smtClean="0"/>
              <a:t>16/10/2019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30F60-7695-43AA-8A94-1A387738AD3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25038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A55E-0949-4A20-915F-F81CD3506D36}" type="datetimeFigureOut">
              <a:rPr lang="id-ID" smtClean="0"/>
              <a:t>16/10/2019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30F60-7695-43AA-8A94-1A387738AD3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71111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A55E-0949-4A20-915F-F81CD3506D36}" type="datetimeFigureOut">
              <a:rPr lang="id-ID" smtClean="0"/>
              <a:t>16/10/2019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30F60-7695-43AA-8A94-1A387738AD3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1088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A55E-0949-4A20-915F-F81CD3506D36}" type="datetimeFigureOut">
              <a:rPr lang="id-ID" smtClean="0"/>
              <a:t>16/10/2019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30F60-7695-43AA-8A94-1A387738AD3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4731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A55E-0949-4A20-915F-F81CD3506D36}" type="datetimeFigureOut">
              <a:rPr lang="id-ID" smtClean="0"/>
              <a:t>16/10/2019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30F60-7695-43AA-8A94-1A387738AD3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10629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A55E-0949-4A20-915F-F81CD3506D36}" type="datetimeFigureOut">
              <a:rPr lang="id-ID" smtClean="0"/>
              <a:t>16/10/2019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30F60-7695-43AA-8A94-1A387738AD3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33254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A55E-0949-4A20-915F-F81CD3506D36}" type="datetimeFigureOut">
              <a:rPr lang="id-ID" smtClean="0"/>
              <a:t>16/10/2019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30F60-7695-43AA-8A94-1A387738AD3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19952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A55E-0949-4A20-915F-F81CD3506D36}" type="datetimeFigureOut">
              <a:rPr lang="id-ID" smtClean="0"/>
              <a:t>16/10/2019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30F60-7695-43AA-8A94-1A387738AD3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31923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A55E-0949-4A20-915F-F81CD3506D36}" type="datetimeFigureOut">
              <a:rPr lang="id-ID" smtClean="0"/>
              <a:t>16/10/2019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30F60-7695-43AA-8A94-1A387738AD3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506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A55E-0949-4A20-915F-F81CD3506D36}" type="datetimeFigureOut">
              <a:rPr lang="id-ID" smtClean="0"/>
              <a:t>16/10/2019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30F60-7695-43AA-8A94-1A387738AD3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06922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A55E-0949-4A20-915F-F81CD3506D36}" type="datetimeFigureOut">
              <a:rPr lang="id-ID" smtClean="0"/>
              <a:t>16/10/2019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30F60-7695-43AA-8A94-1A387738AD3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89444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AA55E-0949-4A20-915F-F81CD3506D36}" type="datetimeFigureOut">
              <a:rPr lang="id-ID" smtClean="0"/>
              <a:t>16/10/2019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30F60-7695-43AA-8A94-1A387738AD3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74941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EE622CF-78D1-C340-ACD8-FFFF88EE81A5}"/>
              </a:ext>
            </a:extLst>
          </p:cNvPr>
          <p:cNvSpPr/>
          <p:nvPr/>
        </p:nvSpPr>
        <p:spPr>
          <a:xfrm>
            <a:off x="29689" y="-34156"/>
            <a:ext cx="9144000" cy="5839420"/>
          </a:xfrm>
          <a:prstGeom prst="rect">
            <a:avLst/>
          </a:prstGeom>
          <a:solidFill>
            <a:srgbClr val="44A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9552" y="1628800"/>
            <a:ext cx="7235987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id-ID" sz="2400" b="1" noProof="1">
                <a:solidFill>
                  <a:schemeClr val="bg1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RAKORPIM,  14 OKTOBER 2019,</a:t>
            </a:r>
          </a:p>
          <a:p>
            <a:pPr>
              <a:defRPr/>
            </a:pPr>
            <a:r>
              <a:rPr lang="en-US" sz="2400" b="1" noProof="1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RANCANGAN TEKNOKRATIK </a:t>
            </a:r>
          </a:p>
          <a:p>
            <a:pPr>
              <a:defRPr/>
            </a:pPr>
            <a:r>
              <a:rPr lang="en-US" sz="3200" b="1" noProof="1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RENCANA STRATEGIS </a:t>
            </a:r>
          </a:p>
          <a:p>
            <a:pPr>
              <a:defRPr/>
            </a:pPr>
            <a:r>
              <a:rPr lang="en-US" sz="2400" b="1" noProof="1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KEMENTERIAN KELAUTAN DAN PERIKANAN</a:t>
            </a:r>
          </a:p>
          <a:p>
            <a:pPr>
              <a:defRPr/>
            </a:pPr>
            <a:r>
              <a:rPr lang="en-US" sz="2400" b="1" noProof="1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Tahun 2020-2024</a:t>
            </a:r>
            <a:endParaRPr lang="en-US" sz="1100" b="1" noProof="1"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>
              <a:defRPr/>
            </a:pPr>
            <a:endParaRPr lang="en-US" sz="1400" noProof="1">
              <a:solidFill>
                <a:schemeClr val="bg1"/>
              </a:solidFill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EC4D84A-5942-ED4E-ACE7-6C39F525F6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7000"/>
          </a:blip>
          <a:srcRect t="-1" b="1904"/>
          <a:stretch/>
        </p:blipFill>
        <p:spPr>
          <a:xfrm>
            <a:off x="6005949" y="3665350"/>
            <a:ext cx="3139140" cy="213991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143075" y="5942897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/>
              <a:t>JAKARTA, 14 OKTOBER 2019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958359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ABB2113-029D-4C1F-9429-D7AFD998A0E5}"/>
              </a:ext>
            </a:extLst>
          </p:cNvPr>
          <p:cNvSpPr txBox="1"/>
          <p:nvPr/>
        </p:nvSpPr>
        <p:spPr>
          <a:xfrm>
            <a:off x="467544" y="764704"/>
            <a:ext cx="6696744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id-ID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RANCANGAN</a:t>
            </a:r>
            <a:r>
              <a:rPr lang="id-ID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d-ID" sz="2000" b="1" dirty="0">
                <a:solidFill>
                  <a:srgbClr val="44AFE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INDIKATOR KINERJA UTAMA LEVEL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D2E817B-D882-E74E-B990-F5208E8C03EF}"/>
              </a:ext>
            </a:extLst>
          </p:cNvPr>
          <p:cNvSpPr txBox="1"/>
          <p:nvPr/>
        </p:nvSpPr>
        <p:spPr>
          <a:xfrm>
            <a:off x="7329594" y="49708"/>
            <a:ext cx="17139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Rancangan Teknokratik</a:t>
            </a:r>
          </a:p>
          <a:p>
            <a:pPr algn="r"/>
            <a:r>
              <a:rPr 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Renstra KKP 2020-2024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xmlns="" id="{3833C764-D3E5-F140-A988-3F61890F1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46945" y="6510068"/>
            <a:ext cx="2133600" cy="365125"/>
          </a:xfrm>
        </p:spPr>
        <p:txBody>
          <a:bodyPr/>
          <a:lstStyle/>
          <a:p>
            <a:pPr>
              <a:defRPr/>
            </a:pPr>
            <a:fld id="{D1797770-B325-422F-8A46-CCB7649432D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10</a:t>
            </a:fld>
            <a:endParaRPr 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D80C65B-6998-644A-B8B5-F3B3E5413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6554664"/>
            <a:ext cx="2755900" cy="241300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883871"/>
              </p:ext>
            </p:extLst>
          </p:nvPr>
        </p:nvGraphicFramePr>
        <p:xfrm>
          <a:off x="251520" y="1268759"/>
          <a:ext cx="8529026" cy="4632298"/>
        </p:xfrm>
        <a:graphic>
          <a:graphicData uri="http://schemas.openxmlformats.org/drawingml/2006/table">
            <a:tbl>
              <a:tblPr/>
              <a:tblGrid>
                <a:gridCol w="544406">
                  <a:extLst>
                    <a:ext uri="{9D8B030D-6E8A-4147-A177-3AD203B41FA5}">
                      <a16:colId xmlns:a16="http://schemas.microsoft.com/office/drawing/2014/main" xmlns="" val="2961120132"/>
                    </a:ext>
                  </a:extLst>
                </a:gridCol>
                <a:gridCol w="1879018">
                  <a:extLst>
                    <a:ext uri="{9D8B030D-6E8A-4147-A177-3AD203B41FA5}">
                      <a16:colId xmlns:a16="http://schemas.microsoft.com/office/drawing/2014/main" xmlns="" val="1382782686"/>
                    </a:ext>
                  </a:extLst>
                </a:gridCol>
                <a:gridCol w="1296684">
                  <a:extLst>
                    <a:ext uri="{9D8B030D-6E8A-4147-A177-3AD203B41FA5}">
                      <a16:colId xmlns:a16="http://schemas.microsoft.com/office/drawing/2014/main" xmlns="" val="3362479670"/>
                    </a:ext>
                  </a:extLst>
                </a:gridCol>
                <a:gridCol w="1928104">
                  <a:extLst>
                    <a:ext uri="{9D8B030D-6E8A-4147-A177-3AD203B41FA5}">
                      <a16:colId xmlns:a16="http://schemas.microsoft.com/office/drawing/2014/main" xmlns="" val="2023756693"/>
                    </a:ext>
                  </a:extLst>
                </a:gridCol>
                <a:gridCol w="544406">
                  <a:extLst>
                    <a:ext uri="{9D8B030D-6E8A-4147-A177-3AD203B41FA5}">
                      <a16:colId xmlns:a16="http://schemas.microsoft.com/office/drawing/2014/main" xmlns="" val="1840029090"/>
                    </a:ext>
                  </a:extLst>
                </a:gridCol>
                <a:gridCol w="544406">
                  <a:extLst>
                    <a:ext uri="{9D8B030D-6E8A-4147-A177-3AD203B41FA5}">
                      <a16:colId xmlns:a16="http://schemas.microsoft.com/office/drawing/2014/main" xmlns="" val="1347657724"/>
                    </a:ext>
                  </a:extLst>
                </a:gridCol>
                <a:gridCol w="544406">
                  <a:extLst>
                    <a:ext uri="{9D8B030D-6E8A-4147-A177-3AD203B41FA5}">
                      <a16:colId xmlns:a16="http://schemas.microsoft.com/office/drawing/2014/main" xmlns="" val="327861858"/>
                    </a:ext>
                  </a:extLst>
                </a:gridCol>
                <a:gridCol w="544406">
                  <a:extLst>
                    <a:ext uri="{9D8B030D-6E8A-4147-A177-3AD203B41FA5}">
                      <a16:colId xmlns:a16="http://schemas.microsoft.com/office/drawing/2014/main" xmlns="" val="877835346"/>
                    </a:ext>
                  </a:extLst>
                </a:gridCol>
                <a:gridCol w="703190">
                  <a:extLst>
                    <a:ext uri="{9D8B030D-6E8A-4147-A177-3AD203B41FA5}">
                      <a16:colId xmlns:a16="http://schemas.microsoft.com/office/drawing/2014/main" xmlns="" val="4199114828"/>
                    </a:ext>
                  </a:extLst>
                </a:gridCol>
              </a:tblGrid>
              <a:tr h="312734">
                <a:tc rowSpan="2" gridSpan="3">
                  <a:txBody>
                    <a:bodyPr/>
                    <a:lstStyle/>
                    <a:p>
                      <a:pPr algn="ctr" rtl="0" fontAlgn="ctr"/>
                      <a:r>
                        <a:rPr lang="en-AU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SASARAN STRATEGIS (SS)</a:t>
                      </a:r>
                    </a:p>
                  </a:txBody>
                  <a:tcPr marL="9104" marR="9104" marT="9104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44AFE4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AU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INDIKATOR KINERJA UTAMA</a:t>
                      </a:r>
                    </a:p>
                  </a:txBody>
                  <a:tcPr marL="9104" marR="9104" marT="9104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44AFE4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104" marR="9104" marT="9104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44AF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18207651"/>
                  </a:ext>
                </a:extLst>
              </a:tr>
              <a:tr h="190461">
                <a:tc gridSpan="3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9104" marR="9104" marT="9104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44A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9104" marR="9104" marT="9104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44A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2022</a:t>
                      </a:r>
                    </a:p>
                  </a:txBody>
                  <a:tcPr marL="9104" marR="9104" marT="9104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44A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2023</a:t>
                      </a:r>
                    </a:p>
                  </a:txBody>
                  <a:tcPr marL="9104" marR="9104" marT="9104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44A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2024</a:t>
                      </a:r>
                    </a:p>
                  </a:txBody>
                  <a:tcPr marL="9104" marR="9104" marT="9104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44A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8011113"/>
                  </a:ext>
                </a:extLst>
              </a:tr>
              <a:tr h="2216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C.</a:t>
                      </a:r>
                    </a:p>
                  </a:txBody>
                  <a:tcPr marL="9104" marR="9104" marT="9104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en-AU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Internal Process Prespective </a:t>
                      </a:r>
                    </a:p>
                  </a:txBody>
                  <a:tcPr marL="9104" marR="9104" marT="9104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04" marR="9104" marT="9104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04" marR="9104" marT="9104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04" marR="9104" marT="9104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04" marR="9104" marT="9104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04" marR="9104" marT="9104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31076984"/>
                  </a:ext>
                </a:extLst>
              </a:tr>
              <a:tr h="67713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SS4 </a:t>
                      </a:r>
                    </a:p>
                  </a:txBody>
                  <a:tcPr marL="9104" marR="9104" marT="9104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rtl="0" fontAlgn="t"/>
                      <a:r>
                        <a:rPr lang="en-AU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Tersedianya</a:t>
                      </a:r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AU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kebijakan</a:t>
                      </a:r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yang </a:t>
                      </a:r>
                      <a:r>
                        <a:rPr lang="en-AU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berkualitas</a:t>
                      </a:r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/>
                      </a:r>
                      <a:b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04" marR="9104" marT="9104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IKU 15</a:t>
                      </a:r>
                    </a:p>
                  </a:txBody>
                  <a:tcPr marL="9104" marR="9104" marT="9104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AU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Indeks</a:t>
                      </a:r>
                      <a:r>
                        <a:rPr lang="en-A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AU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Kualitas</a:t>
                      </a:r>
                      <a:r>
                        <a:rPr lang="en-A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AU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Kebijakan</a:t>
                      </a:r>
                      <a:r>
                        <a:rPr lang="en-A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(index)</a:t>
                      </a:r>
                    </a:p>
                  </a:txBody>
                  <a:tcPr marL="9104" marR="9104" marT="9104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104" marR="72000" marT="9104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104" marR="72000" marT="9104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104" marR="72000" marT="9104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104" marR="72000" marT="9104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104" marR="72000" marT="9104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0763274"/>
                  </a:ext>
                </a:extLst>
              </a:tr>
              <a:tr h="77998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SS5</a:t>
                      </a:r>
                    </a:p>
                  </a:txBody>
                  <a:tcPr marL="9104" marR="9104" marT="9104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Terselenggaranya tata kelola pemanfaatan SDKP yang berkeadilan</a:t>
                      </a:r>
                      <a:b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marL="9104" marR="9104" marT="9104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IKU 16</a:t>
                      </a:r>
                    </a:p>
                  </a:txBody>
                  <a:tcPr marL="9104" marR="9104" marT="9104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AU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Efektifitas</a:t>
                      </a:r>
                      <a:r>
                        <a:rPr lang="en-A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AU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tata</a:t>
                      </a:r>
                      <a:r>
                        <a:rPr lang="en-A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AU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kelola</a:t>
                      </a:r>
                      <a:r>
                        <a:rPr lang="en-A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AU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pemanfaatan</a:t>
                      </a:r>
                      <a:r>
                        <a:rPr lang="en-A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AU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sumberdaya</a:t>
                      </a:r>
                      <a:r>
                        <a:rPr lang="en-A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KP yang </a:t>
                      </a:r>
                      <a:r>
                        <a:rPr lang="en-AU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adil,berdaya</a:t>
                      </a:r>
                      <a:r>
                        <a:rPr lang="en-A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AU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saing</a:t>
                      </a:r>
                      <a:r>
                        <a:rPr lang="en-A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AU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dan</a:t>
                      </a:r>
                      <a:r>
                        <a:rPr lang="en-A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AU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berkelanjutan</a:t>
                      </a:r>
                      <a:r>
                        <a:rPr lang="en-A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(%)</a:t>
                      </a:r>
                    </a:p>
                  </a:txBody>
                  <a:tcPr marL="9104" marR="9104" marT="9104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104" marR="72000" marT="9104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104" marR="72000" marT="9104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104" marR="72000" marT="9104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104" marR="72000" marT="9104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104" marR="72000" marT="9104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90614196"/>
                  </a:ext>
                </a:extLst>
              </a:tr>
              <a:tr h="487340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SS6</a:t>
                      </a:r>
                    </a:p>
                  </a:txBody>
                  <a:tcPr marL="9104" marR="9104" marT="9104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rtl="0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Tersedianya SDMKP, inovasi teknologi dan riset yang berdaya saing</a:t>
                      </a:r>
                      <a:b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04" marR="9104" marT="9104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IKU 17</a:t>
                      </a:r>
                    </a:p>
                  </a:txBody>
                  <a:tcPr marL="9104" marR="9104" marT="9104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Persentase lulusan masuk dunia usaha dan industri (orang)</a:t>
                      </a:r>
                    </a:p>
                  </a:txBody>
                  <a:tcPr marL="9104" marR="9104" marT="9104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16.862</a:t>
                      </a:r>
                    </a:p>
                  </a:txBody>
                  <a:tcPr marL="9104" marR="72000" marT="9104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17.491</a:t>
                      </a:r>
                    </a:p>
                  </a:txBody>
                  <a:tcPr marL="9104" marR="72000" marT="9104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18.081</a:t>
                      </a:r>
                    </a:p>
                  </a:txBody>
                  <a:tcPr marL="9104" marR="72000" marT="9104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18.691</a:t>
                      </a:r>
                    </a:p>
                  </a:txBody>
                  <a:tcPr marL="9104" marR="72000" marT="9104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19.291</a:t>
                      </a:r>
                    </a:p>
                  </a:txBody>
                  <a:tcPr marL="9104" marR="72000" marT="9104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04269589"/>
                  </a:ext>
                </a:extLst>
              </a:tr>
              <a:tr h="4873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IKU 18</a:t>
                      </a:r>
                    </a:p>
                  </a:txBody>
                  <a:tcPr marL="9104" marR="9104" marT="9104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AU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Jumlah</a:t>
                      </a:r>
                      <a:r>
                        <a:rPr lang="en-A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AU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lulusan</a:t>
                      </a:r>
                      <a:r>
                        <a:rPr lang="en-A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AU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diklat</a:t>
                      </a:r>
                      <a:r>
                        <a:rPr lang="en-A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yang </a:t>
                      </a:r>
                      <a:r>
                        <a:rPr lang="en-AU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membentuk</a:t>
                      </a:r>
                      <a:r>
                        <a:rPr lang="en-A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AU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startup</a:t>
                      </a:r>
                      <a:r>
                        <a:rPr lang="en-A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</a:t>
                      </a:r>
                      <a:r>
                        <a:rPr lang="en-AU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wirausaha</a:t>
                      </a:r>
                      <a:r>
                        <a:rPr lang="en-A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AU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baru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04" marR="9104" marT="9104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</a:t>
                      </a:r>
                    </a:p>
                  </a:txBody>
                  <a:tcPr marL="9104" marR="72000" marT="9104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</a:t>
                      </a:r>
                    </a:p>
                  </a:txBody>
                  <a:tcPr marL="9104" marR="72000" marT="9104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</a:t>
                      </a:r>
                    </a:p>
                  </a:txBody>
                  <a:tcPr marL="9104" marR="72000" marT="9104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</a:t>
                      </a:r>
                    </a:p>
                  </a:txBody>
                  <a:tcPr marL="9104" marR="72000" marT="9104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</a:t>
                      </a:r>
                    </a:p>
                  </a:txBody>
                  <a:tcPr marL="9104" marR="72000" marT="9104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66904002"/>
                  </a:ext>
                </a:extLst>
              </a:tr>
              <a:tr h="327917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IKU 19</a:t>
                      </a:r>
                    </a:p>
                  </a:txBody>
                  <a:tcPr marL="9104" marR="9104" marT="9104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AU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Jumlah rekomendasi dan/atau inovasi hasil riset</a:t>
                      </a:r>
                    </a:p>
                  </a:txBody>
                  <a:tcPr marL="9104" marR="9104" marT="9104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104" marR="72000" marT="9104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104" marR="72000" marT="9104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104" marR="72000" marT="9104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104" marR="72000" marT="9104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104" marR="72000" marT="9104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00671570"/>
                  </a:ext>
                </a:extLst>
              </a:tr>
              <a:tr h="646764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SS7</a:t>
                      </a:r>
                    </a:p>
                  </a:txBody>
                  <a:tcPr marL="9104" marR="9104" marT="9104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Terselenggaranya pengendalian dan pengawasan SDKP secara profesional dan partisipatif</a:t>
                      </a:r>
                      <a:b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04" marR="9104" marT="9104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IKU 20</a:t>
                      </a:r>
                    </a:p>
                  </a:txBody>
                  <a:tcPr marL="9104" marR="9104" marT="9104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AU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Prosentase</a:t>
                      </a:r>
                      <a:r>
                        <a:rPr lang="en-A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AU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penyelesaian</a:t>
                      </a:r>
                      <a:r>
                        <a:rPr lang="en-A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AU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tindak</a:t>
                      </a:r>
                      <a:r>
                        <a:rPr lang="en-A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AU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pidana</a:t>
                      </a:r>
                      <a:r>
                        <a:rPr lang="en-A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AU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kelautan</a:t>
                      </a:r>
                      <a:r>
                        <a:rPr lang="en-A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AU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dan</a:t>
                      </a:r>
                      <a:r>
                        <a:rPr lang="en-A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AU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perikanan</a:t>
                      </a:r>
                      <a:r>
                        <a:rPr lang="en-A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AU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secara</a:t>
                      </a:r>
                      <a:r>
                        <a:rPr lang="en-A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AU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akuntabel</a:t>
                      </a:r>
                      <a:r>
                        <a:rPr lang="en-A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AU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dan</a:t>
                      </a:r>
                      <a:r>
                        <a:rPr lang="en-A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AU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tepat</a:t>
                      </a:r>
                      <a:r>
                        <a:rPr lang="en-A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AU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waktu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04" marR="9104" marT="9104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104" marR="72000" marT="9104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104" marR="72000" marT="9104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104" marR="72000" marT="9104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104" marR="72000" marT="9104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104" marR="72000" marT="9104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4017196"/>
                  </a:ext>
                </a:extLst>
              </a:tr>
              <a:tr h="4873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IKU 21</a:t>
                      </a:r>
                    </a:p>
                  </a:txBody>
                  <a:tcPr marL="9104" marR="9104" marT="9104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A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Tingkat </a:t>
                      </a:r>
                      <a:r>
                        <a:rPr lang="en-AU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keberhasilan</a:t>
                      </a:r>
                      <a:r>
                        <a:rPr lang="en-A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AU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pengawasan</a:t>
                      </a:r>
                      <a:r>
                        <a:rPr lang="en-A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di </a:t>
                      </a:r>
                      <a:r>
                        <a:rPr lang="en-AU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wilayah</a:t>
                      </a:r>
                      <a:r>
                        <a:rPr lang="en-A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AU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perbatasan</a:t>
                      </a:r>
                      <a:r>
                        <a:rPr lang="en-A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marL="9104" marR="9104" marT="9104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104" marR="72000" marT="9104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104" marR="72000" marT="9104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104" marR="72000" marT="9104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104" marR="72000" marT="9104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104" marR="72000" marT="9104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09032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5223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ABB2113-029D-4C1F-9429-D7AFD998A0E5}"/>
              </a:ext>
            </a:extLst>
          </p:cNvPr>
          <p:cNvSpPr txBox="1"/>
          <p:nvPr/>
        </p:nvSpPr>
        <p:spPr>
          <a:xfrm>
            <a:off x="251520" y="712199"/>
            <a:ext cx="8229601" cy="3428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id-ID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RANCANGAN</a:t>
            </a:r>
            <a:r>
              <a:rPr lang="id-ID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d-ID" sz="2000" b="1" dirty="0">
                <a:solidFill>
                  <a:srgbClr val="44AFE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INDIKATOR KINERJA UTAMA LEVEL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D2E817B-D882-E74E-B990-F5208E8C03EF}"/>
              </a:ext>
            </a:extLst>
          </p:cNvPr>
          <p:cNvSpPr txBox="1"/>
          <p:nvPr/>
        </p:nvSpPr>
        <p:spPr>
          <a:xfrm>
            <a:off x="7329594" y="49708"/>
            <a:ext cx="17139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Rancangan Teknokratik</a:t>
            </a:r>
          </a:p>
          <a:p>
            <a:pPr algn="r"/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Renstra KKP 2020-2024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xmlns="" id="{44AA8DCB-BE99-A24E-B1C7-23BFC0C29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46945" y="6510068"/>
            <a:ext cx="2133600" cy="365125"/>
          </a:xfrm>
        </p:spPr>
        <p:txBody>
          <a:bodyPr/>
          <a:lstStyle/>
          <a:p>
            <a:pPr>
              <a:defRPr/>
            </a:pPr>
            <a:fld id="{D1797770-B325-422F-8A46-CCB7649432D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11</a:t>
            </a:fld>
            <a:endParaRPr 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3EC08424-6619-274B-871D-725D350F5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6554664"/>
            <a:ext cx="2755900" cy="2413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215399"/>
              </p:ext>
            </p:extLst>
          </p:nvPr>
        </p:nvGraphicFramePr>
        <p:xfrm>
          <a:off x="251520" y="1286654"/>
          <a:ext cx="8529025" cy="4316540"/>
        </p:xfrm>
        <a:graphic>
          <a:graphicData uri="http://schemas.openxmlformats.org/drawingml/2006/table">
            <a:tbl>
              <a:tblPr/>
              <a:tblGrid>
                <a:gridCol w="987902">
                  <a:extLst>
                    <a:ext uri="{9D8B030D-6E8A-4147-A177-3AD203B41FA5}">
                      <a16:colId xmlns:a16="http://schemas.microsoft.com/office/drawing/2014/main" xmlns="" val="2988298945"/>
                    </a:ext>
                  </a:extLst>
                </a:gridCol>
                <a:gridCol w="1793374">
                  <a:extLst>
                    <a:ext uri="{9D8B030D-6E8A-4147-A177-3AD203B41FA5}">
                      <a16:colId xmlns:a16="http://schemas.microsoft.com/office/drawing/2014/main" xmlns="" val="658743656"/>
                    </a:ext>
                  </a:extLst>
                </a:gridCol>
                <a:gridCol w="1688631">
                  <a:extLst>
                    <a:ext uri="{9D8B030D-6E8A-4147-A177-3AD203B41FA5}">
                      <a16:colId xmlns:a16="http://schemas.microsoft.com/office/drawing/2014/main" xmlns="" val="541409623"/>
                    </a:ext>
                  </a:extLst>
                </a:gridCol>
                <a:gridCol w="1688631">
                  <a:extLst>
                    <a:ext uri="{9D8B030D-6E8A-4147-A177-3AD203B41FA5}">
                      <a16:colId xmlns:a16="http://schemas.microsoft.com/office/drawing/2014/main" xmlns="" val="3660010339"/>
                    </a:ext>
                  </a:extLst>
                </a:gridCol>
                <a:gridCol w="476790">
                  <a:extLst>
                    <a:ext uri="{9D8B030D-6E8A-4147-A177-3AD203B41FA5}">
                      <a16:colId xmlns:a16="http://schemas.microsoft.com/office/drawing/2014/main" xmlns="" val="3224129173"/>
                    </a:ext>
                  </a:extLst>
                </a:gridCol>
                <a:gridCol w="476790">
                  <a:extLst>
                    <a:ext uri="{9D8B030D-6E8A-4147-A177-3AD203B41FA5}">
                      <a16:colId xmlns:a16="http://schemas.microsoft.com/office/drawing/2014/main" xmlns="" val="188121731"/>
                    </a:ext>
                  </a:extLst>
                </a:gridCol>
                <a:gridCol w="476790">
                  <a:extLst>
                    <a:ext uri="{9D8B030D-6E8A-4147-A177-3AD203B41FA5}">
                      <a16:colId xmlns:a16="http://schemas.microsoft.com/office/drawing/2014/main" xmlns="" val="2945105915"/>
                    </a:ext>
                  </a:extLst>
                </a:gridCol>
                <a:gridCol w="476790">
                  <a:extLst>
                    <a:ext uri="{9D8B030D-6E8A-4147-A177-3AD203B41FA5}">
                      <a16:colId xmlns:a16="http://schemas.microsoft.com/office/drawing/2014/main" xmlns="" val="132386456"/>
                    </a:ext>
                  </a:extLst>
                </a:gridCol>
                <a:gridCol w="463327">
                  <a:extLst>
                    <a:ext uri="{9D8B030D-6E8A-4147-A177-3AD203B41FA5}">
                      <a16:colId xmlns:a16="http://schemas.microsoft.com/office/drawing/2014/main" xmlns="" val="3058016748"/>
                    </a:ext>
                  </a:extLst>
                </a:gridCol>
              </a:tblGrid>
              <a:tr h="373313">
                <a:tc rowSpan="2" gridSpan="3"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SASARAN STRATEGIS (SS)</a:t>
                      </a:r>
                    </a:p>
                  </a:txBody>
                  <a:tcPr marL="9104" marR="9104" marT="9104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44AFE4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INDIKATOR KINERJA UTAMA</a:t>
                      </a:r>
                    </a:p>
                  </a:txBody>
                  <a:tcPr marL="9104" marR="9104" marT="9104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44AFE4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AU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104" marR="9104" marT="9104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44AF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30214888"/>
                  </a:ext>
                </a:extLst>
              </a:tr>
              <a:tr h="191190">
                <a:tc gridSpan="3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9104" marR="9104" marT="9104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44A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9104" marR="9104" marT="9104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44A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2022</a:t>
                      </a:r>
                    </a:p>
                  </a:txBody>
                  <a:tcPr marL="9104" marR="9104" marT="9104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44A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2023</a:t>
                      </a:r>
                    </a:p>
                  </a:txBody>
                  <a:tcPr marL="9104" marR="9104" marT="9104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44A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2024</a:t>
                      </a:r>
                    </a:p>
                  </a:txBody>
                  <a:tcPr marL="9104" marR="9104" marT="9104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44A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28068527"/>
                  </a:ext>
                </a:extLst>
              </a:tr>
              <a:tr h="251897">
                <a:tc>
                  <a:txBody>
                    <a:bodyPr/>
                    <a:lstStyle/>
                    <a:p>
                      <a:pPr algn="ctr" rtl="0" fontAlgn="t"/>
                      <a:r>
                        <a:rPr lang="en-AU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D.</a:t>
                      </a:r>
                    </a:p>
                  </a:txBody>
                  <a:tcPr marL="9104" marR="9104" marT="9104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en-AU" sz="12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Learning and Growth Perspective </a:t>
                      </a:r>
                    </a:p>
                  </a:txBody>
                  <a:tcPr marL="9104" marR="9104" marT="9104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A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04" marR="9104" marT="9104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A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04" marR="9104" marT="9104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A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04" marR="9104" marT="9104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A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04" marR="9104" marT="9104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A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04" marR="9104" marT="9104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25909464"/>
                  </a:ext>
                </a:extLst>
              </a:tr>
              <a:tr h="37331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SS 8 </a:t>
                      </a:r>
                    </a:p>
                  </a:txBody>
                  <a:tcPr marL="9104" marR="9104" marT="9104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AU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ASN KKP yang profesional</a:t>
                      </a:r>
                    </a:p>
                  </a:txBody>
                  <a:tcPr marL="9104" marR="9104" marT="9104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104" marR="9104" marT="9104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Indeks Profesionalisme ASN KKP</a:t>
                      </a:r>
                    </a:p>
                  </a:txBody>
                  <a:tcPr marL="9104" marR="9104" marT="9104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104" marR="72000" marT="9104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104" marR="72000" marT="9104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104" marR="72000" marT="9104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104" marR="72000" marT="9104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104" marR="72000" marT="9104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84839739"/>
                  </a:ext>
                </a:extLst>
              </a:tr>
              <a:tr h="509905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A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SS 9</a:t>
                      </a:r>
                    </a:p>
                  </a:txBody>
                  <a:tcPr marL="9104" marR="9104" marT="9104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nn-N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Sistem Pemerintahan Berbasis Elektronik yang andal</a:t>
                      </a:r>
                    </a:p>
                  </a:txBody>
                  <a:tcPr marL="9104" marR="9104" marT="9104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AU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IKU 23</a:t>
                      </a:r>
                    </a:p>
                  </a:txBody>
                  <a:tcPr marL="9104" marR="9104" marT="9104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Indeks Sistem Pemerintahan Berbasis Elektronik (SPBE)</a:t>
                      </a:r>
                    </a:p>
                  </a:txBody>
                  <a:tcPr marL="9104" marR="9104" marT="9104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104" marR="72000" marT="9104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104" marR="72000" marT="9104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104" marR="72000" marT="9104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104" marR="72000" marT="9104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104" marR="72000" marT="9104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85794498"/>
                  </a:ext>
                </a:extLst>
              </a:tr>
              <a:tr h="676852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 Manajemen pengetahuan (knowledge management)</a:t>
                      </a:r>
                    </a:p>
                  </a:txBody>
                  <a:tcPr marL="9104" marR="9104" marT="9104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A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04" marR="72000" marT="9104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A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04" marR="72000" marT="9104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A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04" marR="72000" marT="9104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A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04" marR="72000" marT="9104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A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04" marR="72000" marT="9104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27286259"/>
                  </a:ext>
                </a:extLst>
              </a:tr>
              <a:tr h="342959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A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SS10</a:t>
                      </a:r>
                    </a:p>
                  </a:txBody>
                  <a:tcPr marL="9104" marR="9104" marT="9104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AU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Birokrasi KKP yang efektif, efisien, dan berorientasi pada layanan prima</a:t>
                      </a:r>
                    </a:p>
                  </a:txBody>
                  <a:tcPr marL="9104" marR="9104" marT="9104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IKU 24</a:t>
                      </a:r>
                    </a:p>
                  </a:txBody>
                  <a:tcPr marL="9104" marR="9104" marT="9104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Nilai Reformasi Birokrasi (RB) KKP</a:t>
                      </a:r>
                    </a:p>
                  </a:txBody>
                  <a:tcPr marL="9104" marR="9104" marT="9104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104" marR="72000" marT="9104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104" marR="72000" marT="9104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104" marR="72000" marT="9104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104" marR="72000" marT="9104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104" marR="72000" marT="9104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65476299"/>
                  </a:ext>
                </a:extLst>
              </a:tr>
              <a:tr h="426096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IKU 25</a:t>
                      </a:r>
                    </a:p>
                  </a:txBody>
                  <a:tcPr marL="9104" marR="9104" marT="9104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Level Maturitas SPIP</a:t>
                      </a:r>
                    </a:p>
                  </a:txBody>
                  <a:tcPr marL="9104" marR="9104" marT="9104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104" marR="72000" marT="9104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104" marR="72000" marT="9104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104" marR="72000" marT="9104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104" marR="72000" marT="9104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104" marR="72000" marT="9104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8234299"/>
                  </a:ext>
                </a:extLst>
              </a:tr>
              <a:tr h="509905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A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SS 11</a:t>
                      </a:r>
                    </a:p>
                  </a:txBody>
                  <a:tcPr marL="9104" marR="9104" marT="9104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rtl="0" fontAlgn="ctr"/>
                      <a:r>
                        <a:rPr lang="en-AU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Pengelolaan anggaran yang berkualitas</a:t>
                      </a:r>
                    </a:p>
                  </a:txBody>
                  <a:tcPr marL="9104" marR="9104" marT="9104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IKU 26</a:t>
                      </a:r>
                    </a:p>
                  </a:txBody>
                  <a:tcPr marL="9104" marR="9104" marT="9104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i-FI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Nilai Kinerja Pelaksanaan Anggaran KKP</a:t>
                      </a:r>
                    </a:p>
                  </a:txBody>
                  <a:tcPr marL="9104" marR="9104" marT="9104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104" marR="72000" marT="9104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104" marR="72000" marT="9104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104" marR="72000" marT="9104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&gt;90</a:t>
                      </a:r>
                    </a:p>
                  </a:txBody>
                  <a:tcPr marL="9104" marR="72000" marT="9104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&gt;90</a:t>
                      </a:r>
                    </a:p>
                  </a:txBody>
                  <a:tcPr marL="9104" marR="72000" marT="9104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02093117"/>
                  </a:ext>
                </a:extLst>
              </a:tr>
              <a:tr h="308239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IKU 27</a:t>
                      </a:r>
                    </a:p>
                  </a:txBody>
                  <a:tcPr marL="9104" marR="9104" marT="9104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Predikat SAKIP KKP </a:t>
                      </a:r>
                    </a:p>
                  </a:txBody>
                  <a:tcPr marL="9104" marR="9104" marT="9104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AA</a:t>
                      </a:r>
                    </a:p>
                  </a:txBody>
                  <a:tcPr marL="9104" marR="72000" marT="9104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AA</a:t>
                      </a:r>
                    </a:p>
                  </a:txBody>
                  <a:tcPr marL="9104" marR="72000" marT="9104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AA</a:t>
                      </a:r>
                    </a:p>
                  </a:txBody>
                  <a:tcPr marL="9104" marR="72000" marT="9104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AA</a:t>
                      </a:r>
                    </a:p>
                  </a:txBody>
                  <a:tcPr marL="9104" marR="72000" marT="9104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AA</a:t>
                      </a:r>
                    </a:p>
                  </a:txBody>
                  <a:tcPr marL="9104" marR="72000" marT="9104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69503524"/>
                  </a:ext>
                </a:extLst>
              </a:tr>
              <a:tr h="342959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IKU 28</a:t>
                      </a:r>
                    </a:p>
                  </a:txBody>
                  <a:tcPr marL="9104" marR="9104" marT="9104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Opini BPK atas Laporan Keuangan KKP</a:t>
                      </a:r>
                    </a:p>
                  </a:txBody>
                  <a:tcPr marL="9104" marR="9104" marT="9104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WTP</a:t>
                      </a:r>
                    </a:p>
                  </a:txBody>
                  <a:tcPr marL="9104" marR="72000" marT="9104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WTP</a:t>
                      </a:r>
                    </a:p>
                  </a:txBody>
                  <a:tcPr marL="9104" marR="72000" marT="9104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WTP</a:t>
                      </a:r>
                    </a:p>
                  </a:txBody>
                  <a:tcPr marL="9104" marR="72000" marT="9104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WTP</a:t>
                      </a:r>
                    </a:p>
                  </a:txBody>
                  <a:tcPr marL="9104" marR="72000" marT="9104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WTP</a:t>
                      </a:r>
                    </a:p>
                  </a:txBody>
                  <a:tcPr marL="9104" marR="72000" marT="9104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53658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2219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ABB2113-029D-4C1F-9429-D7AFD998A0E5}"/>
              </a:ext>
            </a:extLst>
          </p:cNvPr>
          <p:cNvSpPr txBox="1"/>
          <p:nvPr/>
        </p:nvSpPr>
        <p:spPr>
          <a:xfrm>
            <a:off x="23052" y="141977"/>
            <a:ext cx="8229601" cy="8309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USULAN KERANGKA PENDANAAN </a:t>
            </a:r>
          </a:p>
          <a:p>
            <a:pPr>
              <a:lnSpc>
                <a:spcPct val="80000"/>
              </a:lnSpc>
            </a:pPr>
            <a:r>
              <a:rPr lang="en-U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PEMBANGUNAN KELAUTAN DAN PERIKANAN</a:t>
            </a:r>
          </a:p>
          <a:p>
            <a:pPr>
              <a:lnSpc>
                <a:spcPct val="80000"/>
              </a:lnSpc>
            </a:pPr>
            <a:r>
              <a:rPr lang="en-U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TAHUN 2020-2024</a:t>
            </a:r>
            <a:endParaRPr lang="id-ID" sz="2000" b="1" dirty="0">
              <a:solidFill>
                <a:srgbClr val="44AFE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D2E817B-D882-E74E-B990-F5208E8C03EF}"/>
              </a:ext>
            </a:extLst>
          </p:cNvPr>
          <p:cNvSpPr txBox="1"/>
          <p:nvPr/>
        </p:nvSpPr>
        <p:spPr>
          <a:xfrm>
            <a:off x="7329594" y="46505"/>
            <a:ext cx="17139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Rancangan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Teknokratik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Renstra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KKP 2020-2024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xmlns="" id="{44AA8DCB-BE99-A24E-B1C7-23BFC0C29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46945" y="6510068"/>
            <a:ext cx="2133600" cy="365125"/>
          </a:xfrm>
        </p:spPr>
        <p:txBody>
          <a:bodyPr/>
          <a:lstStyle/>
          <a:p>
            <a:pPr>
              <a:defRPr/>
            </a:pPr>
            <a:fld id="{D1797770-B325-422F-8A46-CCB7649432D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12</a:t>
            </a:fld>
            <a:endParaRPr 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3EC08424-6619-274B-871D-725D350F5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6554664"/>
            <a:ext cx="2755900" cy="2413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228771"/>
              </p:ext>
            </p:extLst>
          </p:nvPr>
        </p:nvGraphicFramePr>
        <p:xfrm>
          <a:off x="251521" y="1196748"/>
          <a:ext cx="8712967" cy="4968555"/>
        </p:xfrm>
        <a:graphic>
          <a:graphicData uri="http://schemas.openxmlformats.org/drawingml/2006/table">
            <a:tbl>
              <a:tblPr/>
              <a:tblGrid>
                <a:gridCol w="3043402">
                  <a:extLst>
                    <a:ext uri="{9D8B030D-6E8A-4147-A177-3AD203B41FA5}">
                      <a16:colId xmlns:a16="http://schemas.microsoft.com/office/drawing/2014/main" xmlns="" val="2343560754"/>
                    </a:ext>
                  </a:extLst>
                </a:gridCol>
                <a:gridCol w="908112">
                  <a:extLst>
                    <a:ext uri="{9D8B030D-6E8A-4147-A177-3AD203B41FA5}">
                      <a16:colId xmlns:a16="http://schemas.microsoft.com/office/drawing/2014/main" xmlns="" val="1907338732"/>
                    </a:ext>
                  </a:extLst>
                </a:gridCol>
                <a:gridCol w="908112">
                  <a:extLst>
                    <a:ext uri="{9D8B030D-6E8A-4147-A177-3AD203B41FA5}">
                      <a16:colId xmlns:a16="http://schemas.microsoft.com/office/drawing/2014/main" xmlns="" val="3325033293"/>
                    </a:ext>
                  </a:extLst>
                </a:gridCol>
                <a:gridCol w="908112">
                  <a:extLst>
                    <a:ext uri="{9D8B030D-6E8A-4147-A177-3AD203B41FA5}">
                      <a16:colId xmlns:a16="http://schemas.microsoft.com/office/drawing/2014/main" xmlns="" val="396245762"/>
                    </a:ext>
                  </a:extLst>
                </a:gridCol>
                <a:gridCol w="981743">
                  <a:extLst>
                    <a:ext uri="{9D8B030D-6E8A-4147-A177-3AD203B41FA5}">
                      <a16:colId xmlns:a16="http://schemas.microsoft.com/office/drawing/2014/main" xmlns="" val="458365400"/>
                    </a:ext>
                  </a:extLst>
                </a:gridCol>
                <a:gridCol w="981743">
                  <a:extLst>
                    <a:ext uri="{9D8B030D-6E8A-4147-A177-3AD203B41FA5}">
                      <a16:colId xmlns:a16="http://schemas.microsoft.com/office/drawing/2014/main" xmlns="" val="1966662248"/>
                    </a:ext>
                  </a:extLst>
                </a:gridCol>
                <a:gridCol w="981743">
                  <a:extLst>
                    <a:ext uri="{9D8B030D-6E8A-4147-A177-3AD203B41FA5}">
                      <a16:colId xmlns:a16="http://schemas.microsoft.com/office/drawing/2014/main" xmlns="" val="2560010888"/>
                    </a:ext>
                  </a:extLst>
                </a:gridCol>
              </a:tblGrid>
              <a:tr h="301125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Program </a:t>
                      </a:r>
                    </a:p>
                  </a:txBody>
                  <a:tcPr marL="7803" marR="7803" marT="78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4E3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rtl="0" fontAlgn="t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AU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Alokasi</a:t>
                      </a:r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(</a:t>
                      </a:r>
                      <a:r>
                        <a:rPr lang="en-AU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juta</a:t>
                      </a:r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rupiah) </a:t>
                      </a:r>
                    </a:p>
                  </a:txBody>
                  <a:tcPr marL="7803" marR="7803" marT="780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4E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t"/>
                      <a:endParaRPr lang="id-ID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rtl="0" fontAlgn="t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Total  </a:t>
                      </a:r>
                    </a:p>
                  </a:txBody>
                  <a:tcPr marL="7803" marR="7803" marT="780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4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67490529"/>
                  </a:ext>
                </a:extLst>
              </a:tr>
              <a:tr h="301125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</a:t>
                      </a:r>
                    </a:p>
                  </a:txBody>
                  <a:tcPr marL="7803" marR="7803" marT="780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2021</a:t>
                      </a:r>
                    </a:p>
                  </a:txBody>
                  <a:tcPr marL="7803" marR="7803" marT="780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2022</a:t>
                      </a:r>
                    </a:p>
                  </a:txBody>
                  <a:tcPr marL="7803" marR="7803" marT="780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2023</a:t>
                      </a:r>
                    </a:p>
                  </a:txBody>
                  <a:tcPr marL="7803" marR="7803" marT="780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2024</a:t>
                      </a:r>
                    </a:p>
                  </a:txBody>
                  <a:tcPr marL="7803" marR="7803" marT="780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4E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02184174"/>
                  </a:ext>
                </a:extLst>
              </a:tr>
              <a:tr h="301125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KEMENTERIAN KELAUTAN DAN PERIKANAN</a:t>
                      </a:r>
                    </a:p>
                  </a:txBody>
                  <a:tcPr marL="36000" marR="7803" marT="78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AU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6.448.662,04 </a:t>
                      </a:r>
                    </a:p>
                  </a:txBody>
                  <a:tcPr marL="7803" marR="7803" marT="78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AU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8.005.842,92 </a:t>
                      </a:r>
                    </a:p>
                  </a:txBody>
                  <a:tcPr marL="7803" marR="7803" marT="78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AU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8.963.232,54 </a:t>
                      </a:r>
                    </a:p>
                  </a:txBody>
                  <a:tcPr marL="7803" marR="7803" marT="78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AU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9.668.449,21 </a:t>
                      </a:r>
                    </a:p>
                  </a:txBody>
                  <a:tcPr marL="7803" marR="7803" marT="78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AU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10.279.139,01 </a:t>
                      </a:r>
                    </a:p>
                  </a:txBody>
                  <a:tcPr marL="7803" marR="7803" marT="78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AU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id-ID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44</a:t>
                      </a:r>
                      <a:r>
                        <a:rPr lang="en-AU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r>
                        <a:rPr lang="id-ID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005.875,62</a:t>
                      </a:r>
                      <a:endParaRPr lang="en-AU" sz="1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03" marR="7803" marT="78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70757261"/>
                  </a:ext>
                </a:extLst>
              </a:tr>
              <a:tr h="533811">
                <a:tc>
                  <a:txBody>
                    <a:bodyPr/>
                    <a:lstStyle/>
                    <a:p>
                      <a:pPr algn="l" rtl="0" fontAlgn="t"/>
                      <a:r>
                        <a:rPr lang="sv-S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Program Dukungan Manajemen dan Pelaksanaan Tugas Teknis Lainnya KKP</a:t>
                      </a:r>
                    </a:p>
                  </a:txBody>
                  <a:tcPr marL="36000" marR="7803" marT="78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515.623,76 </a:t>
                      </a:r>
                    </a:p>
                  </a:txBody>
                  <a:tcPr marL="36000" marR="36000" marT="360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546.244,90 </a:t>
                      </a:r>
                    </a:p>
                  </a:txBody>
                  <a:tcPr marL="36000" marR="36000" marT="360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569.997,10 </a:t>
                      </a:r>
                    </a:p>
                  </a:txBody>
                  <a:tcPr marL="36000" marR="36000" marT="360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r" fontAlgn="t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594.936,91</a:t>
                      </a:r>
                    </a:p>
                  </a:txBody>
                  <a:tcPr marL="36000" marR="36000" marT="360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621.123,70 </a:t>
                      </a:r>
                    </a:p>
                  </a:txBody>
                  <a:tcPr marL="36000" marR="36000" marT="360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2.847.926,37 </a:t>
                      </a:r>
                    </a:p>
                  </a:txBody>
                  <a:tcPr marL="36000" marR="36000" marT="360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47714158"/>
                  </a:ext>
                </a:extLst>
              </a:tr>
              <a:tr h="533811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Program </a:t>
                      </a:r>
                      <a:r>
                        <a:rPr lang="en-AU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Pengawasan</a:t>
                      </a:r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AU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dan</a:t>
                      </a:r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AU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Peningkatan</a:t>
                      </a:r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AU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Akuntabilitas</a:t>
                      </a:r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AU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Aparatur</a:t>
                      </a:r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KKP</a:t>
                      </a:r>
                    </a:p>
                  </a:txBody>
                  <a:tcPr marL="36000" marR="7803" marT="78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85.267,96 </a:t>
                      </a:r>
                    </a:p>
                  </a:txBody>
                  <a:tcPr marL="36000" marR="36000" marT="360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94.177,06 </a:t>
                      </a:r>
                    </a:p>
                  </a:txBody>
                  <a:tcPr marL="36000" marR="36000" marT="360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101.750,07 </a:t>
                      </a:r>
                    </a:p>
                  </a:txBody>
                  <a:tcPr marL="36000" marR="36000" marT="360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</a:t>
                      </a: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r" fontAlgn="t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108.914,85 </a:t>
                      </a:r>
                    </a:p>
                  </a:txBody>
                  <a:tcPr marL="36000" marR="36000" marT="360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114.360,59 </a:t>
                      </a:r>
                    </a:p>
                  </a:txBody>
                  <a:tcPr marL="36000" marR="36000" marT="360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504.470,53 </a:t>
                      </a:r>
                    </a:p>
                  </a:txBody>
                  <a:tcPr marL="36000" marR="36000" marT="360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6261107"/>
                  </a:ext>
                </a:extLst>
              </a:tr>
              <a:tr h="287438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Program </a:t>
                      </a:r>
                      <a:r>
                        <a:rPr lang="en-AU" sz="10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Pengelolaan</a:t>
                      </a:r>
                      <a:r>
                        <a:rPr lang="en-AU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AU" sz="10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Perikanan</a:t>
                      </a:r>
                      <a:r>
                        <a:rPr lang="en-AU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AU" sz="10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Tangkap</a:t>
                      </a:r>
                      <a:endParaRPr lang="en-AU" sz="10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7803" marT="78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AU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     702.462,45 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AU" sz="10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AU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1.102.470,23 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AU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  1.612.670,34 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AU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    2.254.304,54 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AU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2.605.335,54 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AU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     8.277.243,1 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09307770"/>
                  </a:ext>
                </a:extLst>
              </a:tr>
              <a:tr h="287438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Program </a:t>
                      </a:r>
                      <a:r>
                        <a:rPr lang="en-AU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Pengelolaan</a:t>
                      </a:r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AU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Perikanan</a:t>
                      </a:r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AU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Budidaya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7803" marT="78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739.573,00 </a:t>
                      </a:r>
                    </a:p>
                  </a:txBody>
                  <a:tcPr marL="36000" marR="36000" marT="360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869.204,56 </a:t>
                      </a:r>
                    </a:p>
                  </a:txBody>
                  <a:tcPr marL="36000" marR="36000" marT="360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983.662,49 </a:t>
                      </a:r>
                    </a:p>
                  </a:txBody>
                  <a:tcPr marL="36000" marR="36000" marT="360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995.239,12 </a:t>
                      </a:r>
                    </a:p>
                  </a:txBody>
                  <a:tcPr marL="36000" marR="36000" marT="360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1.092.113,47 </a:t>
                      </a:r>
                    </a:p>
                  </a:txBody>
                  <a:tcPr marL="36000" marR="36000" marT="360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4.679.792,64 </a:t>
                      </a:r>
                    </a:p>
                  </a:txBody>
                  <a:tcPr marL="36000" marR="36000" marT="360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74892104"/>
                  </a:ext>
                </a:extLst>
              </a:tr>
              <a:tr h="533811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Program </a:t>
                      </a:r>
                      <a:r>
                        <a:rPr lang="en-AU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Pengawasan</a:t>
                      </a:r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AU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Pengelolaan</a:t>
                      </a:r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AU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Sumber</a:t>
                      </a:r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AU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Daya</a:t>
                      </a:r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AU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Kelautan</a:t>
                      </a:r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AU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dan</a:t>
                      </a:r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AU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Perikanan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7803" marT="78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1.062.57</a:t>
                      </a:r>
                      <a:r>
                        <a:rPr lang="id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</a:t>
                      </a:r>
                      <a:r>
                        <a:rPr lang="id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</a:t>
                      </a:r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marL="36000" marR="36000" marT="360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1.</a:t>
                      </a:r>
                      <a:r>
                        <a:rPr lang="id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380</a:t>
                      </a:r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r>
                        <a:rPr lang="id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581</a:t>
                      </a:r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</a:t>
                      </a:r>
                      <a:r>
                        <a:rPr lang="id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</a:t>
                      </a:r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marL="36000" marR="36000" marT="360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1.7</a:t>
                      </a:r>
                      <a:r>
                        <a:rPr lang="id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r>
                        <a:rPr lang="id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044</a:t>
                      </a:r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</a:t>
                      </a:r>
                      <a:r>
                        <a:rPr lang="id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marL="36000" marR="36000" marT="360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</a:t>
                      </a: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r" fontAlgn="t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1.</a:t>
                      </a:r>
                      <a:r>
                        <a:rPr lang="id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r>
                        <a:rPr lang="id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r>
                        <a:rPr lang="id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573</a:t>
                      </a:r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</a:t>
                      </a:r>
                      <a:r>
                        <a:rPr lang="id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</a:t>
                      </a:r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marL="36000" marR="36000" marT="360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r" fontAlgn="t"/>
                      <a:r>
                        <a:rPr lang="id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1.991.719,00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8.</a:t>
                      </a:r>
                      <a:r>
                        <a:rPr lang="id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053</a:t>
                      </a:r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.49</a:t>
                      </a:r>
                      <a:r>
                        <a:rPr lang="id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</a:t>
                      </a:r>
                      <a:r>
                        <a:rPr lang="id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</a:t>
                      </a:r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marL="36000" marR="36000" marT="360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74370451"/>
                  </a:ext>
                </a:extLst>
              </a:tr>
              <a:tr h="533811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Program </a:t>
                      </a:r>
                      <a:r>
                        <a:rPr lang="en-AU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Peningkatan</a:t>
                      </a:r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AU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Daya</a:t>
                      </a:r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AU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Saing</a:t>
                      </a:r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AU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Produk</a:t>
                      </a:r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AU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Kelautan</a:t>
                      </a:r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AU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dan</a:t>
                      </a:r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AU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Perikanan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7803" marT="78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366.017,70 </a:t>
                      </a:r>
                    </a:p>
                  </a:txBody>
                  <a:tcPr marL="36000" marR="36000" marT="360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</a:t>
                      </a:r>
                      <a:r>
                        <a:rPr lang="id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554.929,01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</a:t>
                      </a:r>
                      <a:r>
                        <a:rPr lang="id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639.103,98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r" fontAlgn="t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r>
                        <a:rPr lang="id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08.680,79</a:t>
                      </a:r>
                    </a:p>
                    <a:p>
                      <a:pPr algn="r" fontAlgn="t"/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</a:t>
                      </a:r>
                      <a:r>
                        <a:rPr lang="id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822.346,71</a:t>
                      </a:r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marL="36000" marR="36000" marT="360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</a:t>
                      </a:r>
                      <a:r>
                        <a:rPr lang="id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3.091.078,28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58366077"/>
                  </a:ext>
                </a:extLst>
              </a:tr>
              <a:tr h="287438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Program </a:t>
                      </a:r>
                      <a:r>
                        <a:rPr lang="en-AU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Pengelolaan</a:t>
                      </a:r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AU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Ruang</a:t>
                      </a:r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AU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Laut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7803" marT="78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50</a:t>
                      </a:r>
                      <a:r>
                        <a:rPr lang="id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r>
                        <a:rPr lang="id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030</a:t>
                      </a:r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,02 </a:t>
                      </a:r>
                    </a:p>
                  </a:txBody>
                  <a:tcPr marL="36000" marR="36000" marT="360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698.436,36 </a:t>
                      </a:r>
                    </a:p>
                  </a:txBody>
                  <a:tcPr marL="36000" marR="36000" marT="360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715.735,36 </a:t>
                      </a:r>
                    </a:p>
                  </a:txBody>
                  <a:tcPr marL="36000" marR="36000" marT="360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d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26.400,29 </a:t>
                      </a:r>
                    </a:p>
                  </a:txBody>
                  <a:tcPr marL="36000" marR="36000" marT="360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748.688,30 </a:t>
                      </a:r>
                    </a:p>
                  </a:txBody>
                  <a:tcPr marL="36000" marR="36000" marT="360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3.39</a:t>
                      </a:r>
                      <a:r>
                        <a:rPr lang="id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r>
                        <a:rPr lang="id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290</a:t>
                      </a:r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,33 </a:t>
                      </a:r>
                    </a:p>
                  </a:txBody>
                  <a:tcPr marL="36000" marR="36000" marT="360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26085548"/>
                  </a:ext>
                </a:extLst>
              </a:tr>
              <a:tr h="533811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Program </a:t>
                      </a:r>
                      <a:r>
                        <a:rPr lang="en-AU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Karantina</a:t>
                      </a:r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AU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Ikan</a:t>
                      </a:r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en-AU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Pengendalian</a:t>
                      </a:r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AU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Mutu</a:t>
                      </a:r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AU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dan</a:t>
                      </a:r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AU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Keamanan</a:t>
                      </a:r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AU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Hasil</a:t>
                      </a:r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AU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Perikanan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7803" marT="78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601.075,59 </a:t>
                      </a:r>
                    </a:p>
                  </a:txBody>
                  <a:tcPr marL="36000" marR="36000" marT="360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797.939,00 </a:t>
                      </a:r>
                    </a:p>
                  </a:txBody>
                  <a:tcPr marL="36000" marR="36000" marT="360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884.264,00 </a:t>
                      </a:r>
                    </a:p>
                  </a:txBody>
                  <a:tcPr marL="36000" marR="36000" marT="360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</a:t>
                      </a: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r" fontAlgn="t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966.233,00 </a:t>
                      </a:r>
                    </a:p>
                  </a:txBody>
                  <a:tcPr marL="36000" marR="36000" marT="360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982.517,11 </a:t>
                      </a:r>
                    </a:p>
                  </a:txBody>
                  <a:tcPr marL="36000" marR="36000" marT="360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4.232.028,</a:t>
                      </a:r>
                      <a:r>
                        <a:rPr lang="id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</a:t>
                      </a:r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marL="36000" marR="36000" marT="360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68230072"/>
                  </a:ext>
                </a:extLst>
              </a:tr>
              <a:tr h="533811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Program </a:t>
                      </a:r>
                      <a:r>
                        <a:rPr lang="en-AU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Riset</a:t>
                      </a:r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AU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dan</a:t>
                      </a:r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AU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Sumber</a:t>
                      </a:r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AU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Daya</a:t>
                      </a:r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AU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Manusia</a:t>
                      </a:r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AU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Kelautan</a:t>
                      </a:r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AU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dan</a:t>
                      </a:r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AU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Perikanan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7803" marT="78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1.868.216,56 </a:t>
                      </a:r>
                    </a:p>
                  </a:txBody>
                  <a:tcPr marL="36000" marR="36000" marT="360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2.226.197,82 </a:t>
                      </a:r>
                    </a:p>
                  </a:txBody>
                  <a:tcPr marL="36000" marR="36000" marT="360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2.464.504,49 </a:t>
                      </a:r>
                    </a:p>
                  </a:txBody>
                  <a:tcPr marL="36000" marR="36000" marT="360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</a:t>
                      </a: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r" fontAlgn="t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2.760.811,01 </a:t>
                      </a:r>
                    </a:p>
                  </a:txBody>
                  <a:tcPr marL="36000" marR="36000" marT="360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3.010.410,05 </a:t>
                      </a:r>
                    </a:p>
                  </a:txBody>
                  <a:tcPr marL="36000" marR="36000" marT="360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12.330.139,9</a:t>
                      </a:r>
                      <a:r>
                        <a:rPr lang="id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marL="36000" marR="36000" marT="360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59276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6763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9A6B148-9251-46CC-81A2-251FD161A83B}"/>
              </a:ext>
            </a:extLst>
          </p:cNvPr>
          <p:cNvSpPr txBox="1"/>
          <p:nvPr/>
        </p:nvSpPr>
        <p:spPr>
          <a:xfrm>
            <a:off x="179512" y="151980"/>
            <a:ext cx="7585354" cy="4862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id-ID" sz="3200" b="1">
                <a:latin typeface="Arial" panose="020B0604020202020204" pitchFamily="34" charset="0"/>
                <a:cs typeface="Arial" panose="020B0604020202020204" pitchFamily="34" charset="0"/>
              </a:rPr>
              <a:t>KERANGKA REGULASI</a:t>
            </a:r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 2020-2024</a:t>
            </a:r>
            <a:endParaRPr lang="id-ID" sz="2400" b="1" dirty="0">
              <a:solidFill>
                <a:srgbClr val="893F8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20E8F41B-E98D-4407-B350-0E7AA99F161A}"/>
              </a:ext>
            </a:extLst>
          </p:cNvPr>
          <p:cNvSpPr txBox="1"/>
          <p:nvPr/>
        </p:nvSpPr>
        <p:spPr>
          <a:xfrm>
            <a:off x="7329594" y="46505"/>
            <a:ext cx="17139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Rancangan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Teknokratik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Renstra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KKP 2020-2024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96CCACB9-0AD9-430D-B079-C7947E8D6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6554664"/>
            <a:ext cx="2755900" cy="241300"/>
          </a:xfrm>
          <a:prstGeom prst="rect">
            <a:avLst/>
          </a:prstGeom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xmlns="" id="{18FBB644-32FE-44A2-AB85-A12C887AF7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910134"/>
              </p:ext>
            </p:extLst>
          </p:nvPr>
        </p:nvGraphicFramePr>
        <p:xfrm>
          <a:off x="179511" y="692696"/>
          <a:ext cx="8864013" cy="5794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067">
                  <a:extLst>
                    <a:ext uri="{9D8B030D-6E8A-4147-A177-3AD203B41FA5}">
                      <a16:colId xmlns:a16="http://schemas.microsoft.com/office/drawing/2014/main" xmlns="" val="2178617305"/>
                    </a:ext>
                  </a:extLst>
                </a:gridCol>
                <a:gridCol w="1772803">
                  <a:extLst>
                    <a:ext uri="{9D8B030D-6E8A-4147-A177-3AD203B41FA5}">
                      <a16:colId xmlns:a16="http://schemas.microsoft.com/office/drawing/2014/main" xmlns="" val="4150884321"/>
                    </a:ext>
                  </a:extLst>
                </a:gridCol>
                <a:gridCol w="886401">
                  <a:extLst>
                    <a:ext uri="{9D8B030D-6E8A-4147-A177-3AD203B41FA5}">
                      <a16:colId xmlns:a16="http://schemas.microsoft.com/office/drawing/2014/main" xmlns="" val="3644852784"/>
                    </a:ext>
                  </a:extLst>
                </a:gridCol>
                <a:gridCol w="5687742">
                  <a:extLst>
                    <a:ext uri="{9D8B030D-6E8A-4147-A177-3AD203B41FA5}">
                      <a16:colId xmlns:a16="http://schemas.microsoft.com/office/drawing/2014/main" xmlns="" val="955054040"/>
                    </a:ext>
                  </a:extLst>
                </a:gridCol>
              </a:tblGrid>
              <a:tr h="3113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Jenis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Regulasi</a:t>
                      </a:r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Jumlah</a:t>
                      </a:r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Rincian</a:t>
                      </a:r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98854608"/>
                  </a:ext>
                </a:extLst>
              </a:tr>
              <a:tr h="3113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</a:t>
                      </a:r>
                      <a:endParaRPr lang="en-ID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Rancangan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UU</a:t>
                      </a:r>
                      <a:endParaRPr lang="en-ID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ID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Revisi UU Perikanan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7676525"/>
                  </a:ext>
                </a:extLst>
              </a:tr>
              <a:tr h="5449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</a:t>
                      </a:r>
                      <a:endParaRPr lang="en-ID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Rancangan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Peraturan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Pemerintah</a:t>
                      </a:r>
                      <a:endParaRPr lang="en-ID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ID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Karantina</a:t>
                      </a:r>
                      <a:r>
                        <a:rPr 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ikan, </a:t>
                      </a:r>
                      <a:r>
                        <a:rPr lang="en-US" sz="12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Revisi PP Jenis dan Tarif atas jenis PNBP yang berlaku pada KKP</a:t>
                      </a:r>
                      <a:endParaRPr lang="en-ID" sz="12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22895208"/>
                  </a:ext>
                </a:extLst>
              </a:tr>
              <a:tr h="5449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</a:t>
                      </a:r>
                      <a:endParaRPr lang="en-ID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Rancangan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Peraturan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Presiden</a:t>
                      </a:r>
                      <a:endParaRPr lang="en-ID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</a:t>
                      </a:r>
                      <a:endParaRPr lang="en-ID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 </a:t>
                      </a:r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pemberantasan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IUUF, </a:t>
                      </a:r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Rencana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zonasi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pesisir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Kawasan </a:t>
                      </a:r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Konservasi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, </a:t>
                      </a:r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Pengelolaan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Ekosistem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Laut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dan Pesisir, </a:t>
                      </a:r>
                      <a:r>
                        <a:rPr lang="fi-FI" sz="12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aturan turunan STCWF terkait pengawakan kapal perikanan</a:t>
                      </a:r>
                      <a:endParaRPr lang="en-ID" sz="12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62300590"/>
                  </a:ext>
                </a:extLst>
              </a:tr>
              <a:tr h="33923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</a:t>
                      </a:r>
                      <a:endParaRPr lang="en-ID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Rancangan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Keputusan </a:t>
                      </a:r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Presiden</a:t>
                      </a:r>
                      <a:endParaRPr lang="en-ID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ID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D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73323695"/>
                  </a:ext>
                </a:extLst>
              </a:tr>
              <a:tr h="3113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</a:t>
                      </a:r>
                      <a:endParaRPr lang="en-ID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Rancangan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Permen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KP</a:t>
                      </a:r>
                      <a:endParaRPr lang="en-ID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154</a:t>
                      </a:r>
                      <a:endParaRPr lang="en-ID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Rencana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zonasi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pesisir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Penanganan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sampah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laut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Tata </a:t>
                      </a:r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cara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pemberian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izin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lokasi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di </a:t>
                      </a:r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laut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Kawasan </a:t>
                      </a:r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ekonomi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garam </a:t>
                      </a:r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mandiri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Pengelolaan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wisata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bahari</a:t>
                      </a:r>
                      <a:r>
                        <a:rPr lang="en-US" sz="12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usaha perikanan tangkap, Kesyahbandaran di pelabuhan perikanan, Perjanjian Kerja Laut (PKL) bagi awak kapal perikanan, produtivitas kapal penangkap ikan, e-log book penangkapan ikan, </a:t>
                      </a:r>
                      <a:r>
                        <a:rPr lang="fi-FI" sz="12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Kepelabuhanan perikanan, Harga patokan ikan, observer on board (petugas pemantau di atas kapal penangkap ikan dan/atau kapal pengangkut ikan), WPP Perairan Darat, </a:t>
                      </a:r>
                      <a:r>
                        <a:rPr 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rumpon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Nelayan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andon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Perlindungan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pelaku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usaha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KP, </a:t>
                      </a:r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Jalur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penangkapan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ikan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Pemanfaatan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air dan </a:t>
                      </a:r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lahan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untuk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pembudidaya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ikan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Potensi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dan </a:t>
                      </a:r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alokasi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lahan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untuk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budidaya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ikan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prosedur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pemuliaan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pelasteraian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plasma </a:t>
                      </a:r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nuftah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Sistem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perbenihan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nasional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Kawasan </a:t>
                      </a:r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budidaya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perikanan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system </a:t>
                      </a:r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jaminan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mutu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nilai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tambah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produk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KP, </a:t>
                      </a:r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pengelolaan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pasar </a:t>
                      </a:r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ikan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modern, </a:t>
                      </a:r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usaha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pemasaran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ikan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sertifikasi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mutu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endParaRPr lang="en-ID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5489156"/>
                  </a:ext>
                </a:extLst>
              </a:tr>
              <a:tr h="3113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</a:t>
                      </a:r>
                      <a:endParaRPr lang="en-ID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Rancangan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Kepmen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KP</a:t>
                      </a:r>
                      <a:endParaRPr lang="en-ID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</a:t>
                      </a:r>
                      <a:endParaRPr lang="en-ID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Kawasan </a:t>
                      </a:r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konservasi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perairan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jenis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ikan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yang </a:t>
                      </a:r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dilindungi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RPP </a:t>
                      </a:r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Sidat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RPP </a:t>
                      </a:r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Lemuru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RPP </a:t>
                      </a:r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ikan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terbang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RPP </a:t>
                      </a:r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rajungan</a:t>
                      </a:r>
                      <a:r>
                        <a:rPr 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2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RPP Tuna, RPP Kerapu, </a:t>
                      </a:r>
                      <a:r>
                        <a:rPr 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RPP WPP, </a:t>
                      </a:r>
                      <a:r>
                        <a:rPr lang="fi-FI" sz="12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 lembaga pengelola perikanan (LPP) WPPNRI</a:t>
                      </a:r>
                      <a:r>
                        <a:rPr lang="en-US" sz="12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Rencana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induk</a:t>
                      </a:r>
                      <a:r>
                        <a:rPr 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pelabuhan </a:t>
                      </a:r>
                      <a:r>
                        <a:rPr lang="en-US" sz="12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perikanan</a:t>
                      </a:r>
                      <a:r>
                        <a:rPr 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fi-FI" sz="12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penetapan kelas pelabuhan perikanan UPTD, Pengembangan usaha nelayan kecil,</a:t>
                      </a:r>
                      <a:r>
                        <a:rPr lang="en-US" sz="12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Jenis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penyakit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ikan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Media HPIK,  Status area </a:t>
                      </a:r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tidak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penyakit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ikan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karantina</a:t>
                      </a:r>
                      <a:endParaRPr lang="en-ID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4037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163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D3B080C-6239-7C43-B104-9A0F0FED3AD2}"/>
              </a:ext>
            </a:extLst>
          </p:cNvPr>
          <p:cNvSpPr/>
          <p:nvPr/>
        </p:nvSpPr>
        <p:spPr>
          <a:xfrm>
            <a:off x="0" y="2304167"/>
            <a:ext cx="9144000" cy="4581128"/>
          </a:xfrm>
          <a:prstGeom prst="rect">
            <a:avLst/>
          </a:prstGeom>
          <a:solidFill>
            <a:srgbClr val="44A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5" name="Picture 2" descr="C:\Users\PERSONAL\Documents\DATAKU\LOGO KK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434" y="5064768"/>
            <a:ext cx="607930" cy="578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899592" y="1815207"/>
            <a:ext cx="5160323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44AFE4"/>
                </a:solidFill>
                <a:latin typeface="Arial"/>
                <a:cs typeface="Arial"/>
              </a:rPr>
              <a:t>TERIMA KASIH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1E5B0D3-A0AE-1C4A-A23D-5308DB4614B2}"/>
              </a:ext>
            </a:extLst>
          </p:cNvPr>
          <p:cNvSpPr txBox="1"/>
          <p:nvPr/>
        </p:nvSpPr>
        <p:spPr>
          <a:xfrm>
            <a:off x="1612514" y="5064768"/>
            <a:ext cx="267573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KEMENTERIAN KELAUTAN DAN PERIKANAN</a:t>
            </a:r>
          </a:p>
          <a:p>
            <a:r>
              <a:rPr lang="en-US" sz="1100" dirty="0">
                <a:solidFill>
                  <a:schemeClr val="bg1"/>
                </a:solidFill>
              </a:rPr>
              <a:t>REPUBLIK INDONESIA</a:t>
            </a:r>
          </a:p>
          <a:p>
            <a:endParaRPr lang="en-US" sz="1100" dirty="0">
              <a:solidFill>
                <a:schemeClr val="bg1"/>
              </a:solidFill>
            </a:endParaRPr>
          </a:p>
          <a:p>
            <a:r>
              <a:rPr lang="en-US" sz="1100" dirty="0">
                <a:solidFill>
                  <a:schemeClr val="bg1"/>
                </a:solidFill>
              </a:rPr>
              <a:t>Jl. Medan Merdeka </a:t>
            </a:r>
            <a:r>
              <a:rPr lang="en-US" sz="1100" dirty="0" err="1">
                <a:solidFill>
                  <a:schemeClr val="bg1"/>
                </a:solidFill>
              </a:rPr>
              <a:t>Timur</a:t>
            </a:r>
            <a:r>
              <a:rPr lang="en-US" sz="1100" dirty="0">
                <a:solidFill>
                  <a:schemeClr val="bg1"/>
                </a:solidFill>
              </a:rPr>
              <a:t> No. 16</a:t>
            </a:r>
          </a:p>
          <a:p>
            <a:r>
              <a:rPr lang="en-US" sz="1100" dirty="0">
                <a:solidFill>
                  <a:schemeClr val="bg1"/>
                </a:solidFill>
              </a:rPr>
              <a:t>Jakarta </a:t>
            </a:r>
            <a:r>
              <a:rPr lang="en-US" sz="1100" dirty="0" err="1">
                <a:solidFill>
                  <a:schemeClr val="bg1"/>
                </a:solidFill>
              </a:rPr>
              <a:t>Pusat</a:t>
            </a:r>
            <a:r>
              <a:rPr lang="en-US" sz="1100" dirty="0">
                <a:solidFill>
                  <a:schemeClr val="bg1"/>
                </a:solidFill>
              </a:rPr>
              <a:t> 10110</a:t>
            </a:r>
          </a:p>
          <a:p>
            <a:r>
              <a:rPr lang="en-US" sz="1100" dirty="0">
                <a:solidFill>
                  <a:schemeClr val="bg1"/>
                </a:solidFill>
              </a:rPr>
              <a:t>Indonesia</a:t>
            </a:r>
          </a:p>
          <a:p>
            <a:endParaRPr lang="en-US" sz="1100" dirty="0">
              <a:solidFill>
                <a:schemeClr val="bg1"/>
              </a:solidFill>
            </a:endParaRPr>
          </a:p>
          <a:p>
            <a:r>
              <a:rPr lang="en-US" sz="1100" dirty="0">
                <a:solidFill>
                  <a:schemeClr val="bg1"/>
                </a:solidFill>
              </a:rPr>
              <a:t>www.kkp.go.id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2652AA65-021A-964E-A01D-1FCA8244BAB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7000"/>
          </a:blip>
          <a:srcRect t="-1" b="1904"/>
          <a:stretch/>
        </p:blipFill>
        <p:spPr>
          <a:xfrm>
            <a:off x="6003646" y="4718086"/>
            <a:ext cx="3139140" cy="213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027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xmlns="" id="{E54294E8-DEF5-4CC7-A423-40DB5CD026A3}"/>
              </a:ext>
            </a:extLst>
          </p:cNvPr>
          <p:cNvSpPr/>
          <p:nvPr/>
        </p:nvSpPr>
        <p:spPr>
          <a:xfrm flipV="1">
            <a:off x="0" y="4809186"/>
            <a:ext cx="9144000" cy="10126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606AEE98-2E1B-456B-874E-AA3560F711CB}"/>
              </a:ext>
            </a:extLst>
          </p:cNvPr>
          <p:cNvSpPr/>
          <p:nvPr/>
        </p:nvSpPr>
        <p:spPr>
          <a:xfrm>
            <a:off x="12753" y="2966613"/>
            <a:ext cx="9144000" cy="18068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xmlns="" id="{E90D9535-A936-450F-97D8-90EAEBA2356E}"/>
              </a:ext>
            </a:extLst>
          </p:cNvPr>
          <p:cNvSpPr/>
          <p:nvPr/>
        </p:nvSpPr>
        <p:spPr>
          <a:xfrm>
            <a:off x="0" y="1625870"/>
            <a:ext cx="9144000" cy="13500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6DD9C1B-329B-4F06-B73F-329A83DF2595}"/>
              </a:ext>
            </a:extLst>
          </p:cNvPr>
          <p:cNvSpPr/>
          <p:nvPr/>
        </p:nvSpPr>
        <p:spPr>
          <a:xfrm>
            <a:off x="2" y="710582"/>
            <a:ext cx="9144000" cy="9566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xmlns="" id="{07E8D850-D7C1-4F22-8CD9-27E8EB7D5AE6}"/>
              </a:ext>
            </a:extLst>
          </p:cNvPr>
          <p:cNvSpPr/>
          <p:nvPr/>
        </p:nvSpPr>
        <p:spPr>
          <a:xfrm>
            <a:off x="2444060" y="1625870"/>
            <a:ext cx="5916168" cy="1328006"/>
          </a:xfrm>
          <a:prstGeom prst="triangle">
            <a:avLst/>
          </a:prstGeom>
          <a:solidFill>
            <a:srgbClr val="BD39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1856D6CA-72D2-456A-A75B-E7D133966B1B}"/>
              </a:ext>
            </a:extLst>
          </p:cNvPr>
          <p:cNvGrpSpPr/>
          <p:nvPr/>
        </p:nvGrpSpPr>
        <p:grpSpPr>
          <a:xfrm>
            <a:off x="3998540" y="823064"/>
            <a:ext cx="2788920" cy="777240"/>
            <a:chOff x="2926080" y="850392"/>
            <a:chExt cx="3355848" cy="105156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xmlns="" id="{594836B5-9A44-40B7-BDBE-32A9DDCE5502}"/>
                </a:ext>
              </a:extLst>
            </p:cNvPr>
            <p:cNvSpPr/>
            <p:nvPr/>
          </p:nvSpPr>
          <p:spPr>
            <a:xfrm>
              <a:off x="2926080" y="850392"/>
              <a:ext cx="3355848" cy="105156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400">
                <a:solidFill>
                  <a:schemeClr val="bg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80100EE1-B068-4D78-8A33-2B01AC52B0E1}"/>
                </a:ext>
              </a:extLst>
            </p:cNvPr>
            <p:cNvSpPr txBox="1"/>
            <p:nvPr/>
          </p:nvSpPr>
          <p:spPr>
            <a:xfrm>
              <a:off x="3238236" y="1130504"/>
              <a:ext cx="2615184" cy="416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1400" b="1" dirty="0" err="1">
                  <a:solidFill>
                    <a:schemeClr val="bg1"/>
                  </a:solidFill>
                </a:rPr>
                <a:t>Laut</a:t>
              </a:r>
              <a:r>
                <a:rPr lang="en-ID" sz="1400" b="1" dirty="0">
                  <a:solidFill>
                    <a:schemeClr val="bg1"/>
                  </a:solidFill>
                </a:rPr>
                <a:t> Masa </a:t>
              </a:r>
              <a:r>
                <a:rPr lang="en-ID" sz="1400" b="1" dirty="0" err="1">
                  <a:solidFill>
                    <a:schemeClr val="bg1"/>
                  </a:solidFill>
                </a:rPr>
                <a:t>Depan</a:t>
              </a:r>
              <a:r>
                <a:rPr lang="en-ID" sz="1400" b="1" dirty="0">
                  <a:solidFill>
                    <a:schemeClr val="bg1"/>
                  </a:solidFill>
                </a:rPr>
                <a:t> </a:t>
              </a:r>
              <a:r>
                <a:rPr lang="en-ID" sz="1400" b="1" dirty="0" err="1">
                  <a:solidFill>
                    <a:schemeClr val="bg1"/>
                  </a:solidFill>
                </a:rPr>
                <a:t>Bangsa</a:t>
              </a:r>
              <a:endParaRPr lang="en-ID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3F700E1-B6C1-4FF2-A5AC-D7FD2D1B6F11}"/>
              </a:ext>
            </a:extLst>
          </p:cNvPr>
          <p:cNvSpPr txBox="1"/>
          <p:nvPr/>
        </p:nvSpPr>
        <p:spPr>
          <a:xfrm>
            <a:off x="3645645" y="2090604"/>
            <a:ext cx="3685175" cy="931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1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SUMBER DAYA </a:t>
            </a:r>
          </a:p>
          <a:p>
            <a:pPr algn="ctr"/>
            <a:r>
              <a:rPr lang="en-ID" sz="11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KELAUTAN DAN PERIKANAN  BERDAULAT</a:t>
            </a:r>
            <a:r>
              <a:rPr lang="id-ID" sz="11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BERKELANJUTAN </a:t>
            </a:r>
            <a:r>
              <a:rPr lang="en-ID" sz="11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 MASYARAKAT KP SEJAHTERA</a:t>
            </a:r>
          </a:p>
          <a:p>
            <a:pPr marL="228600" indent="-228600" algn="ctr">
              <a:buAutoNum type="arabicPeriod"/>
            </a:pPr>
            <a:endParaRPr lang="en-ID" sz="105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5F9BFA72-860E-46A6-96EB-CBB335507D62}"/>
              </a:ext>
            </a:extLst>
          </p:cNvPr>
          <p:cNvGrpSpPr/>
          <p:nvPr/>
        </p:nvGrpSpPr>
        <p:grpSpPr>
          <a:xfrm>
            <a:off x="2623433" y="3019514"/>
            <a:ext cx="1841500" cy="1705960"/>
            <a:chOff x="142967" y="3429000"/>
            <a:chExt cx="959223" cy="2020824"/>
          </a:xfrm>
          <a:solidFill>
            <a:srgbClr val="F29B26"/>
          </a:solidFill>
        </p:grpSpPr>
        <p:sp>
          <p:nvSpPr>
            <p:cNvPr id="42" name="Flowchart: Alternate Process 41">
              <a:extLst>
                <a:ext uri="{FF2B5EF4-FFF2-40B4-BE49-F238E27FC236}">
                  <a16:creationId xmlns:a16="http://schemas.microsoft.com/office/drawing/2014/main" xmlns="" id="{84B126EC-E998-4C01-BF9B-A1D7F5C1E177}"/>
                </a:ext>
              </a:extLst>
            </p:cNvPr>
            <p:cNvSpPr/>
            <p:nvPr/>
          </p:nvSpPr>
          <p:spPr>
            <a:xfrm>
              <a:off x="161479" y="3429000"/>
              <a:ext cx="876427" cy="2020824"/>
            </a:xfrm>
            <a:prstGeom prst="flowChartAlternate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C597EE8C-ADFC-4F3F-9A71-5D7D5F1F9380}"/>
                </a:ext>
              </a:extLst>
            </p:cNvPr>
            <p:cNvSpPr txBox="1"/>
            <p:nvPr/>
          </p:nvSpPr>
          <p:spPr>
            <a:xfrm>
              <a:off x="142967" y="3761421"/>
              <a:ext cx="959223" cy="16406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sz="1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Peningkatan</a:t>
              </a:r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kesejahteraan</a:t>
              </a:r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id-ID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US" sz="1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asyarakat</a:t>
              </a:r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id-ID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kelautan dan perikanan</a:t>
              </a:r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sz="1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Kesejahteraan</a:t>
              </a:r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id-ID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xmlns="" id="{3415EC6E-CCDB-42AF-9086-116B40935977}"/>
              </a:ext>
            </a:extLst>
          </p:cNvPr>
          <p:cNvGrpSpPr/>
          <p:nvPr/>
        </p:nvGrpSpPr>
        <p:grpSpPr>
          <a:xfrm>
            <a:off x="4744685" y="3033209"/>
            <a:ext cx="1699806" cy="1705960"/>
            <a:chOff x="387085" y="3429000"/>
            <a:chExt cx="958702" cy="2020824"/>
          </a:xfrm>
          <a:solidFill>
            <a:srgbClr val="F29B26"/>
          </a:solidFill>
        </p:grpSpPr>
        <p:sp>
          <p:nvSpPr>
            <p:cNvPr id="45" name="Flowchart: Alternate Process 44">
              <a:extLst>
                <a:ext uri="{FF2B5EF4-FFF2-40B4-BE49-F238E27FC236}">
                  <a16:creationId xmlns:a16="http://schemas.microsoft.com/office/drawing/2014/main" xmlns="" id="{9C564D80-8D59-46D2-A894-2C7FB45E9AD4}"/>
                </a:ext>
              </a:extLst>
            </p:cNvPr>
            <p:cNvSpPr/>
            <p:nvPr/>
          </p:nvSpPr>
          <p:spPr>
            <a:xfrm>
              <a:off x="387085" y="3429000"/>
              <a:ext cx="958702" cy="2020824"/>
            </a:xfrm>
            <a:prstGeom prst="flowChartAlternate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652A780A-1ED2-476F-9FF1-F3FD506EF1B8}"/>
                </a:ext>
              </a:extLst>
            </p:cNvPr>
            <p:cNvSpPr txBox="1"/>
            <p:nvPr/>
          </p:nvSpPr>
          <p:spPr>
            <a:xfrm>
              <a:off x="440397" y="3642350"/>
              <a:ext cx="890405" cy="16406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id-ID"/>
              </a:defPPr>
              <a:lvl1pPr lvl="0">
                <a:defRPr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ID" sz="1400" dirty="0" err="1"/>
                <a:t>Pengelolaan</a:t>
              </a:r>
              <a:r>
                <a:rPr lang="en-ID" sz="1400" dirty="0"/>
                <a:t> </a:t>
              </a:r>
              <a:r>
                <a:rPr lang="en-ID" sz="1400" dirty="0" err="1"/>
                <a:t>Sumber</a:t>
              </a:r>
              <a:r>
                <a:rPr lang="en-ID" sz="1400" dirty="0"/>
                <a:t> </a:t>
              </a:r>
              <a:r>
                <a:rPr lang="en-ID" sz="1400" dirty="0" err="1"/>
                <a:t>Daya</a:t>
              </a:r>
              <a:r>
                <a:rPr lang="en-ID" sz="1400" dirty="0"/>
                <a:t> </a:t>
              </a:r>
              <a:r>
                <a:rPr lang="en-ID" sz="1400" dirty="0" err="1"/>
                <a:t>Kelautan</a:t>
              </a:r>
              <a:r>
                <a:rPr lang="en-ID" sz="1400" dirty="0"/>
                <a:t> dan </a:t>
              </a:r>
              <a:r>
                <a:rPr lang="en-ID" sz="1400" dirty="0" err="1"/>
                <a:t>Perikanan</a:t>
              </a:r>
              <a:r>
                <a:rPr lang="en-ID" sz="1400" dirty="0"/>
                <a:t> yang </a:t>
              </a:r>
              <a:r>
                <a:rPr lang="en-ID" sz="1400" dirty="0" err="1"/>
                <a:t>berkelanjutan</a:t>
              </a:r>
              <a:r>
                <a:rPr lang="en-ID" sz="1400" dirty="0"/>
                <a:t>  (</a:t>
              </a:r>
              <a:r>
                <a:rPr lang="en-ID" sz="1400" dirty="0" err="1"/>
                <a:t>Keberlanjuta</a:t>
              </a:r>
              <a:r>
                <a:rPr lang="id-ID" sz="1400" dirty="0"/>
                <a:t>n</a:t>
              </a:r>
              <a:r>
                <a:rPr lang="en-ID" sz="1400" dirty="0"/>
                <a:t>)</a:t>
              </a:r>
            </a:p>
          </p:txBody>
        </p:sp>
      </p:grpSp>
      <p:sp>
        <p:nvSpPr>
          <p:cNvPr id="48" name="Flowchart: Alternate Process 47">
            <a:extLst>
              <a:ext uri="{FF2B5EF4-FFF2-40B4-BE49-F238E27FC236}">
                <a16:creationId xmlns:a16="http://schemas.microsoft.com/office/drawing/2014/main" xmlns="" id="{58D8C621-FF80-4444-9624-6B39A2327869}"/>
              </a:ext>
            </a:extLst>
          </p:cNvPr>
          <p:cNvSpPr/>
          <p:nvPr/>
        </p:nvSpPr>
        <p:spPr>
          <a:xfrm>
            <a:off x="6785283" y="3012719"/>
            <a:ext cx="1846648" cy="1726449"/>
          </a:xfrm>
          <a:prstGeom prst="flowChartAlternateProcess">
            <a:avLst/>
          </a:prstGeom>
          <a:solidFill>
            <a:srgbClr val="F29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rapezoid 52">
            <a:extLst>
              <a:ext uri="{FF2B5EF4-FFF2-40B4-BE49-F238E27FC236}">
                <a16:creationId xmlns:a16="http://schemas.microsoft.com/office/drawing/2014/main" xmlns="" id="{1436E54B-136D-47E0-BE3D-1B29D3693FE1}"/>
              </a:ext>
            </a:extLst>
          </p:cNvPr>
          <p:cNvSpPr/>
          <p:nvPr/>
        </p:nvSpPr>
        <p:spPr>
          <a:xfrm>
            <a:off x="1824484" y="4806531"/>
            <a:ext cx="7272708" cy="1168001"/>
          </a:xfrm>
          <a:prstGeom prst="trapezoid">
            <a:avLst/>
          </a:prstGeom>
          <a:solidFill>
            <a:srgbClr val="1EA1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600">
              <a:solidFill>
                <a:schemeClr val="tx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2A26C1C7-C827-4153-94B8-F699C8805099}"/>
              </a:ext>
            </a:extLst>
          </p:cNvPr>
          <p:cNvSpPr txBox="1"/>
          <p:nvPr/>
        </p:nvSpPr>
        <p:spPr>
          <a:xfrm>
            <a:off x="363400" y="3592493"/>
            <a:ext cx="970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b="1" dirty="0"/>
              <a:t>MISI 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89262412-C858-460F-BB55-90BEADE31F3F}"/>
              </a:ext>
            </a:extLst>
          </p:cNvPr>
          <p:cNvSpPr txBox="1"/>
          <p:nvPr/>
        </p:nvSpPr>
        <p:spPr>
          <a:xfrm>
            <a:off x="197482" y="4942633"/>
            <a:ext cx="1437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b="1" dirty="0"/>
              <a:t>KEBIJAKAN/STRATEGI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xmlns="" id="{A92B8875-7426-4E6F-88C5-819DD029592E}"/>
              </a:ext>
            </a:extLst>
          </p:cNvPr>
          <p:cNvSpPr/>
          <p:nvPr/>
        </p:nvSpPr>
        <p:spPr>
          <a:xfrm rot="20690977">
            <a:off x="2453351" y="2993203"/>
            <a:ext cx="762253" cy="3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b="1" dirty="0" err="1">
                <a:solidFill>
                  <a:schemeClr val="tx1"/>
                </a:solidFill>
              </a:rPr>
              <a:t>Misi</a:t>
            </a:r>
            <a:r>
              <a:rPr lang="en-ID" sz="1100" b="1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xmlns="" id="{2B2A2BBD-3AF4-4E0A-9A4A-972DD5EB0E1C}"/>
              </a:ext>
            </a:extLst>
          </p:cNvPr>
          <p:cNvSpPr/>
          <p:nvPr/>
        </p:nvSpPr>
        <p:spPr>
          <a:xfrm rot="20690977">
            <a:off x="4547396" y="2971666"/>
            <a:ext cx="762253" cy="3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b="1" dirty="0" err="1">
                <a:solidFill>
                  <a:schemeClr val="tx1"/>
                </a:solidFill>
              </a:rPr>
              <a:t>Misi</a:t>
            </a:r>
            <a:r>
              <a:rPr lang="en-ID" sz="1100" b="1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xmlns="" id="{48AE400E-A5AB-4E6F-8AA2-BE44B4AC3723}"/>
              </a:ext>
            </a:extLst>
          </p:cNvPr>
          <p:cNvSpPr/>
          <p:nvPr/>
        </p:nvSpPr>
        <p:spPr>
          <a:xfrm rot="20690977">
            <a:off x="6673128" y="2977011"/>
            <a:ext cx="762253" cy="34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b="1" dirty="0" err="1">
                <a:solidFill>
                  <a:schemeClr val="tx1"/>
                </a:solidFill>
              </a:rPr>
              <a:t>Misi</a:t>
            </a:r>
            <a:r>
              <a:rPr lang="en-ID" sz="1100" b="1" dirty="0">
                <a:solidFill>
                  <a:schemeClr val="tx1"/>
                </a:solidFill>
              </a:rPr>
              <a:t> 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0615337-6BDF-4122-970A-12C3BE44D069}"/>
              </a:ext>
            </a:extLst>
          </p:cNvPr>
          <p:cNvSpPr txBox="1"/>
          <p:nvPr/>
        </p:nvSpPr>
        <p:spPr>
          <a:xfrm>
            <a:off x="25571" y="11449"/>
            <a:ext cx="91873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2000" b="1" dirty="0">
                <a:latin typeface="Arial" panose="020B0604020202020204" pitchFamily="34" charset="0"/>
                <a:cs typeface="Arial" panose="020B0604020202020204" pitchFamily="34" charset="0"/>
              </a:rPr>
              <a:t>ARAH KEBIJAKAN PEMBANGUNAN KELAUTAN DAN PERIKANAN </a:t>
            </a:r>
          </a:p>
          <a:p>
            <a:pPr algn="ctr"/>
            <a:r>
              <a:rPr lang="en-ID" sz="2000" b="1" dirty="0">
                <a:latin typeface="Arial" panose="020B0604020202020204" pitchFamily="34" charset="0"/>
                <a:cs typeface="Arial" panose="020B0604020202020204" pitchFamily="34" charset="0"/>
              </a:rPr>
              <a:t>TAHUN 2020-2024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E5213F8A-335B-4B4A-A2D6-DF92177BE29D}"/>
              </a:ext>
            </a:extLst>
          </p:cNvPr>
          <p:cNvSpPr txBox="1"/>
          <p:nvPr/>
        </p:nvSpPr>
        <p:spPr>
          <a:xfrm>
            <a:off x="319528" y="814786"/>
            <a:ext cx="1278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b="1" dirty="0"/>
              <a:t>IMPACT NASIONAL</a:t>
            </a:r>
          </a:p>
        </p:txBody>
      </p:sp>
      <p:sp>
        <p:nvSpPr>
          <p:cNvPr id="51" name="Freeform 42">
            <a:extLst>
              <a:ext uri="{FF2B5EF4-FFF2-40B4-BE49-F238E27FC236}">
                <a16:creationId xmlns:a16="http://schemas.microsoft.com/office/drawing/2014/main" xmlns="" id="{BF2E2303-8B16-4AF5-AB10-95A05F035A1E}"/>
              </a:ext>
            </a:extLst>
          </p:cNvPr>
          <p:cNvSpPr/>
          <p:nvPr/>
        </p:nvSpPr>
        <p:spPr>
          <a:xfrm>
            <a:off x="25571" y="5992691"/>
            <a:ext cx="9187357" cy="838073"/>
          </a:xfrm>
          <a:custGeom>
            <a:avLst/>
            <a:gdLst>
              <a:gd name="connsiteX0" fmla="*/ 0 w 2395012"/>
              <a:gd name="connsiteY0" fmla="*/ 200872 h 2008723"/>
              <a:gd name="connsiteX1" fmla="*/ 200872 w 2395012"/>
              <a:gd name="connsiteY1" fmla="*/ 0 h 2008723"/>
              <a:gd name="connsiteX2" fmla="*/ 2194140 w 2395012"/>
              <a:gd name="connsiteY2" fmla="*/ 0 h 2008723"/>
              <a:gd name="connsiteX3" fmla="*/ 2395012 w 2395012"/>
              <a:gd name="connsiteY3" fmla="*/ 200872 h 2008723"/>
              <a:gd name="connsiteX4" fmla="*/ 2395012 w 2395012"/>
              <a:gd name="connsiteY4" fmla="*/ 1807851 h 2008723"/>
              <a:gd name="connsiteX5" fmla="*/ 2194140 w 2395012"/>
              <a:gd name="connsiteY5" fmla="*/ 2008723 h 2008723"/>
              <a:gd name="connsiteX6" fmla="*/ 200872 w 2395012"/>
              <a:gd name="connsiteY6" fmla="*/ 2008723 h 2008723"/>
              <a:gd name="connsiteX7" fmla="*/ 0 w 2395012"/>
              <a:gd name="connsiteY7" fmla="*/ 1807851 h 2008723"/>
              <a:gd name="connsiteX8" fmla="*/ 0 w 2395012"/>
              <a:gd name="connsiteY8" fmla="*/ 200872 h 2008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95012" h="2008723">
                <a:moveTo>
                  <a:pt x="0" y="200872"/>
                </a:moveTo>
                <a:cubicBezTo>
                  <a:pt x="0" y="89933"/>
                  <a:pt x="89933" y="0"/>
                  <a:pt x="200872" y="0"/>
                </a:cubicBezTo>
                <a:lnTo>
                  <a:pt x="2194140" y="0"/>
                </a:lnTo>
                <a:cubicBezTo>
                  <a:pt x="2305079" y="0"/>
                  <a:pt x="2395012" y="89933"/>
                  <a:pt x="2395012" y="200872"/>
                </a:cubicBezTo>
                <a:lnTo>
                  <a:pt x="2395012" y="1807851"/>
                </a:lnTo>
                <a:cubicBezTo>
                  <a:pt x="2395012" y="1918790"/>
                  <a:pt x="2305079" y="2008723"/>
                  <a:pt x="2194140" y="2008723"/>
                </a:cubicBezTo>
                <a:lnTo>
                  <a:pt x="200872" y="2008723"/>
                </a:lnTo>
                <a:cubicBezTo>
                  <a:pt x="89933" y="2008723"/>
                  <a:pt x="0" y="1918790"/>
                  <a:pt x="0" y="1807851"/>
                </a:cubicBezTo>
                <a:lnTo>
                  <a:pt x="0" y="200872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9793" tIns="119793" rIns="119793" bIns="119793" numCol="1" spcCol="1270" anchor="ctr" anchorCtr="0">
            <a:noAutofit/>
          </a:bodyPr>
          <a:lstStyle/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PENGARUS-</a:t>
            </a:r>
          </a:p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UTAMAAN</a:t>
            </a:r>
            <a:endParaRPr lang="en-US" sz="16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9803944C-7CCC-4819-A528-A33B2873CC25}"/>
              </a:ext>
            </a:extLst>
          </p:cNvPr>
          <p:cNvSpPr/>
          <p:nvPr/>
        </p:nvSpPr>
        <p:spPr>
          <a:xfrm>
            <a:off x="2376934" y="6155833"/>
            <a:ext cx="11244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Gender </a:t>
            </a:r>
            <a:endParaRPr lang="en-ID" sz="1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D1314DAA-A806-4A02-84FC-98AF3BAE18A9}"/>
              </a:ext>
            </a:extLst>
          </p:cNvPr>
          <p:cNvSpPr/>
          <p:nvPr/>
        </p:nvSpPr>
        <p:spPr>
          <a:xfrm>
            <a:off x="2397204" y="6387483"/>
            <a:ext cx="14621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Tata Kelola</a:t>
            </a:r>
            <a:endParaRPr lang="en-ID" sz="1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88E91C1E-D510-4B77-93E8-0BBB7B48BB5E}"/>
              </a:ext>
            </a:extLst>
          </p:cNvPr>
          <p:cNvSpPr/>
          <p:nvPr/>
        </p:nvSpPr>
        <p:spPr>
          <a:xfrm>
            <a:off x="4019664" y="6110993"/>
            <a:ext cx="29194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Pembangunan Berkelanjutan</a:t>
            </a:r>
            <a:endParaRPr lang="en-ID" sz="1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ABD2A916-A2B3-4B1F-B12C-A5239416178E}"/>
              </a:ext>
            </a:extLst>
          </p:cNvPr>
          <p:cNvSpPr/>
          <p:nvPr/>
        </p:nvSpPr>
        <p:spPr>
          <a:xfrm>
            <a:off x="4019664" y="6367982"/>
            <a:ext cx="26187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Kerentanan</a:t>
            </a:r>
            <a:r>
              <a:rPr lang="en-US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Bencana</a:t>
            </a:r>
            <a:r>
              <a:rPr lang="en-US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sz="1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Perubahan</a:t>
            </a:r>
            <a:r>
              <a:rPr lang="en-US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Iklim</a:t>
            </a:r>
            <a:endParaRPr lang="en-ID" sz="1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EB7CF491-602A-4C93-99EE-A01D1E2DC5F5}"/>
              </a:ext>
            </a:extLst>
          </p:cNvPr>
          <p:cNvSpPr/>
          <p:nvPr/>
        </p:nvSpPr>
        <p:spPr>
          <a:xfrm>
            <a:off x="6724603" y="6414689"/>
            <a:ext cx="21043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Transformasi Digital</a:t>
            </a:r>
            <a:endParaRPr lang="en-ID" sz="1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5348C52-43B0-452C-AE5E-27B76FD91107}"/>
              </a:ext>
            </a:extLst>
          </p:cNvPr>
          <p:cNvSpPr/>
          <p:nvPr/>
        </p:nvSpPr>
        <p:spPr>
          <a:xfrm>
            <a:off x="6997155" y="3336824"/>
            <a:ext cx="156721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-174625">
              <a:defRPr/>
            </a:pPr>
            <a:r>
              <a:rPr lang="en-ID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Pengawasan</a:t>
            </a:r>
            <a:r>
              <a:rPr lang="en-ID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Sumberdaya</a:t>
            </a:r>
            <a:r>
              <a:rPr lang="en-ID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Kelautan</a:t>
            </a:r>
            <a:r>
              <a:rPr lang="en-ID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ID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Perikanan </a:t>
            </a:r>
            <a:r>
              <a:rPr lang="en-ID" sz="1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yang berdaulat</a:t>
            </a:r>
            <a:r>
              <a:rPr lang="en-ID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D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Kedaulatan</a:t>
            </a:r>
            <a:r>
              <a:rPr lang="en-ID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3C1C41E-B7C7-4F9F-92A2-896D3B37A253}"/>
              </a:ext>
            </a:extLst>
          </p:cNvPr>
          <p:cNvSpPr/>
          <p:nvPr/>
        </p:nvSpPr>
        <p:spPr>
          <a:xfrm>
            <a:off x="2155827" y="4806379"/>
            <a:ext cx="19375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D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SDMKP  </a:t>
            </a:r>
            <a:r>
              <a:rPr lang="en-ID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unggul</a:t>
            </a:r>
            <a:endParaRPr lang="en-ID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FAA62586-AE81-4C06-BBCD-618792F78C22}"/>
              </a:ext>
            </a:extLst>
          </p:cNvPr>
          <p:cNvSpPr/>
          <p:nvPr/>
        </p:nvSpPr>
        <p:spPr>
          <a:xfrm>
            <a:off x="4281956" y="4793197"/>
            <a:ext cx="25588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ID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Mengelola</a:t>
            </a:r>
            <a:r>
              <a:rPr lang="en-ID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SDKP </a:t>
            </a:r>
            <a:r>
              <a:rPr lang="en-ID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secara</a:t>
            </a:r>
            <a:r>
              <a:rPr lang="en-ID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berkelanjutan</a:t>
            </a:r>
            <a:endParaRPr lang="en-ID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ID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Daya</a:t>
            </a:r>
            <a:r>
              <a:rPr lang="en-ID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saing</a:t>
            </a:r>
            <a:r>
              <a:rPr lang="en-ID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Nilai </a:t>
            </a:r>
            <a:r>
              <a:rPr lang="en-ID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Tambah</a:t>
            </a:r>
            <a:r>
              <a:rPr lang="en-ID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Kuat</a:t>
            </a:r>
            <a:endParaRPr lang="en-ID" sz="1400" dirty="0">
              <a:solidFill>
                <a:schemeClr val="bg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5EA63059-6BA0-4AE0-ABD1-63E30A429FCC}"/>
              </a:ext>
            </a:extLst>
          </p:cNvPr>
          <p:cNvSpPr/>
          <p:nvPr/>
        </p:nvSpPr>
        <p:spPr>
          <a:xfrm>
            <a:off x="6710455" y="4781368"/>
            <a:ext cx="23119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Pemberantasan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IUUF,   </a:t>
            </a:r>
            <a:r>
              <a:rPr lang="en-ID" sz="12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destructive fishing </a:t>
            </a:r>
            <a:r>
              <a:rPr lang="en-ID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Karantina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Ikan</a:t>
            </a:r>
            <a:r>
              <a:rPr lang="id-ID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berdaulat </a:t>
            </a:r>
            <a:r>
              <a:rPr lang="id-ID" sz="1200" strike="sngStrike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kuat</a:t>
            </a:r>
            <a:endParaRPr lang="en-ID" sz="1200" strike="sngStrik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ABD2A916-A2B3-4B1F-B12C-A5239416178E}"/>
              </a:ext>
            </a:extLst>
          </p:cNvPr>
          <p:cNvSpPr/>
          <p:nvPr/>
        </p:nvSpPr>
        <p:spPr>
          <a:xfrm>
            <a:off x="6724603" y="6121103"/>
            <a:ext cx="34314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Modal Sosial Budaya</a:t>
            </a:r>
            <a:endParaRPr lang="en-ID" sz="1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99425" y="5533359"/>
            <a:ext cx="62995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buFont typeface="+mj-lt"/>
              <a:buAutoNum type="arabicPeriod" startAt="5"/>
              <a:defRPr/>
            </a:pPr>
            <a:r>
              <a:rPr lang="en-ID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Kebijakan</a:t>
            </a:r>
            <a:r>
              <a:rPr lang="en-ID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berbasis</a:t>
            </a:r>
            <a:r>
              <a:rPr lang="en-ID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data, </a:t>
            </a:r>
            <a:r>
              <a:rPr lang="en-ID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r>
              <a:rPr lang="en-ID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ID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pengetahuan</a:t>
            </a:r>
            <a:r>
              <a:rPr lang="en-ID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factual</a:t>
            </a:r>
          </a:p>
          <a:p>
            <a:pPr marL="228600" indent="-228600">
              <a:buFont typeface="+mj-lt"/>
              <a:buAutoNum type="arabicPeriod" startAt="5"/>
              <a:defRPr/>
            </a:pPr>
            <a:r>
              <a:rPr lang="en-ID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Optimasi</a:t>
            </a:r>
            <a:r>
              <a:rPr lang="en-ID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Reformasi</a:t>
            </a:r>
            <a:r>
              <a:rPr lang="en-ID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Birokrasi</a:t>
            </a:r>
            <a:r>
              <a:rPr lang="en-ID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menuju</a:t>
            </a:r>
            <a:r>
              <a:rPr lang="en-ID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birokrasi</a:t>
            </a:r>
            <a:r>
              <a:rPr lang="en-ID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KKP </a:t>
            </a:r>
            <a:r>
              <a:rPr lang="en-ID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berkelas</a:t>
            </a:r>
            <a:r>
              <a:rPr lang="en-ID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dunia</a:t>
            </a:r>
            <a:endParaRPr lang="en-ID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r>
              <a:rPr lang="en-ID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1F28AA3-2555-43B0-AFC3-549E2FA18BB0}"/>
              </a:ext>
            </a:extLst>
          </p:cNvPr>
          <p:cNvSpPr/>
          <p:nvPr/>
        </p:nvSpPr>
        <p:spPr>
          <a:xfrm>
            <a:off x="409862" y="1723186"/>
            <a:ext cx="2884320" cy="1174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rgbClr val="FF0000"/>
                </a:solidFill>
              </a:rPr>
              <a:t>Alternatif visi:</a:t>
            </a:r>
          </a:p>
          <a:p>
            <a:pPr algn="ctr"/>
            <a:r>
              <a:rPr lang="en-US" sz="1200"/>
              <a:t>Sumber daya kelautan dan perikanan yang berdaulat dan berkelanjutan serta masyarakat kelautan dan perikanan yang sejahtera</a:t>
            </a:r>
            <a:endParaRPr lang="en-ID" sz="1200"/>
          </a:p>
        </p:txBody>
      </p:sp>
    </p:spTree>
    <p:extLst>
      <p:ext uri="{BB962C8B-B14F-4D97-AF65-F5344CB8AC3E}">
        <p14:creationId xmlns:p14="http://schemas.microsoft.com/office/powerpoint/2010/main" val="3199678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xmlns="" id="{2AC5D8F6-FA8A-45C4-885F-68C77FE2FB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908512"/>
              </p:ext>
            </p:extLst>
          </p:nvPr>
        </p:nvGraphicFramePr>
        <p:xfrm>
          <a:off x="240481" y="1288024"/>
          <a:ext cx="8712967" cy="511358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24183">
                  <a:extLst>
                    <a:ext uri="{9D8B030D-6E8A-4147-A177-3AD203B41FA5}">
                      <a16:colId xmlns:a16="http://schemas.microsoft.com/office/drawing/2014/main" xmlns="" val="3278215577"/>
                    </a:ext>
                  </a:extLst>
                </a:gridCol>
                <a:gridCol w="2555208">
                  <a:extLst>
                    <a:ext uri="{9D8B030D-6E8A-4147-A177-3AD203B41FA5}">
                      <a16:colId xmlns:a16="http://schemas.microsoft.com/office/drawing/2014/main" xmlns="" val="377122456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xmlns="" val="3821605099"/>
                    </a:ext>
                  </a:extLst>
                </a:gridCol>
                <a:gridCol w="4957512">
                  <a:extLst>
                    <a:ext uri="{9D8B030D-6E8A-4147-A177-3AD203B41FA5}">
                      <a16:colId xmlns:a16="http://schemas.microsoft.com/office/drawing/2014/main" xmlns="" val="5275674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D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Arah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Kebijakan</a:t>
                      </a:r>
                      <a:r>
                        <a:rPr lang="en-ID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en-ID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Pembangunan KP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Fokus </a:t>
                      </a:r>
                      <a:r>
                        <a:rPr lang="en-ID" sz="12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Strategi</a:t>
                      </a:r>
                      <a:r>
                        <a:rPr lang="en-ID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081097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Pengawasan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id-ID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SDKP</a:t>
                      </a:r>
                      <a:endParaRPr lang="en-ID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Pengawasan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SDKP (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pemberantasan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IUU fishing, dan destructive fishing)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18871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D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D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</a:t>
                      </a:r>
                      <a:endParaRPr lang="en-ID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Penguatan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</a:t>
                      </a:r>
                      <a:r>
                        <a:rPr lang="id-ID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stem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karantina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ikan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51086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Mengelola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SDKP yang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berkelanjutan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Pengelolaan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Sumber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id-ID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Daya Perikanan</a:t>
                      </a:r>
                      <a:r>
                        <a:rPr lang="id-ID" sz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Budidaya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yang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berkelanjutan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33611176"/>
                  </a:ext>
                </a:extLst>
              </a:tr>
              <a:tr h="541583"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20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Pengelolaan</a:t>
                      </a:r>
                      <a:r>
                        <a:rPr lang="en-ID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Sumber</a:t>
                      </a:r>
                      <a:r>
                        <a:rPr lang="en-ID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Daya</a:t>
                      </a:r>
                      <a:r>
                        <a:rPr lang="en-ID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Perikanan</a:t>
                      </a:r>
                      <a:r>
                        <a:rPr lang="en-ID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tangkap</a:t>
                      </a:r>
                      <a:r>
                        <a:rPr lang="en-ID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yang </a:t>
                      </a:r>
                      <a:r>
                        <a:rPr lang="en-ID" sz="120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berkelanjutan</a:t>
                      </a:r>
                      <a:r>
                        <a:rPr lang="en-ID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09725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D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Pengelolaan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Sumber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Daya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Kelautan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yang </a:t>
                      </a:r>
                      <a:r>
                        <a:rPr lang="id-ID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berdaya saing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882241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D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Pengelolaan SDKP, pesisir, dan pulau-pulau kecil yang sensitif terhadap Kerentanan Bencana &amp; Perubahan Iklim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867423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Peningkatan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mutu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nilai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tambah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dan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daya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saing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Meningkatkan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mutu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nilai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tambah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dan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daya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saing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endParaRPr lang="en-ID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760529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D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D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Peningkatan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usaha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dan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investasi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Kelautan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dan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Perikanan</a:t>
                      </a:r>
                      <a:endParaRPr lang="en-ID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623350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D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SDMKP yang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unggul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Peningkatan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kompetensi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SDM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Kelautan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dan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Perikanan</a:t>
                      </a:r>
                      <a:endParaRPr lang="en-ID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620230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ID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Peningkatan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inovasi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teknologi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dan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riset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bidang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kelautan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dan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perikanan</a:t>
                      </a:r>
                      <a:endParaRPr lang="en-ID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195536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D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Kebijakan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berbasis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data,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informasi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dan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pengetahuan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yang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faktual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AU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Penerapan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kebijakan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kelautan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perikanan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berbasis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transformasi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digital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764500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D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Optimasi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id-ID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RB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menuju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birokrasi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KKP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berkelas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dunia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</a:t>
                      </a:r>
                      <a:endParaRPr lang="en-ID" sz="12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Optimasi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id-ID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RB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berdasarkan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prioritas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dan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kepentingan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nasional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378834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1AF30AE-3D41-493A-92D2-2929A22FB5E7}"/>
              </a:ext>
            </a:extLst>
          </p:cNvPr>
          <p:cNvSpPr txBox="1"/>
          <p:nvPr/>
        </p:nvSpPr>
        <p:spPr>
          <a:xfrm>
            <a:off x="-57385" y="404664"/>
            <a:ext cx="9187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b="1" dirty="0">
                <a:latin typeface="Arial" panose="020B0604020202020204" pitchFamily="34" charset="0"/>
                <a:cs typeface="Arial" panose="020B0604020202020204" pitchFamily="34" charset="0"/>
              </a:rPr>
              <a:t>KEBIJAKAN DAN STRATEGI </a:t>
            </a:r>
          </a:p>
          <a:p>
            <a:pPr algn="ctr"/>
            <a:r>
              <a:rPr lang="en-ID" b="1" dirty="0">
                <a:latin typeface="Arial" panose="020B0604020202020204" pitchFamily="34" charset="0"/>
                <a:cs typeface="Arial" panose="020B0604020202020204" pitchFamily="34" charset="0"/>
              </a:rPr>
              <a:t>PEMBANGUNAN KELAUTAN DAN PERIKANAN TAHUN 2020 - 2024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83FC15D-5C9A-4B71-AA05-0693974ED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81" y="6618259"/>
            <a:ext cx="2755900" cy="2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664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872D522-8FB2-48E0-BACD-50CDC24FC4F7}"/>
              </a:ext>
            </a:extLst>
          </p:cNvPr>
          <p:cNvSpPr txBox="1"/>
          <p:nvPr/>
        </p:nvSpPr>
        <p:spPr>
          <a:xfrm>
            <a:off x="1147433" y="144334"/>
            <a:ext cx="4957565" cy="634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id-ID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Fokus STRATEGI </a:t>
            </a:r>
            <a:r>
              <a:rPr lang="id-ID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r">
              <a:lnSpc>
                <a:spcPct val="80000"/>
              </a:lnSpc>
            </a:pPr>
            <a:r>
              <a:rPr lang="id-ID" sz="2000" b="1" dirty="0">
                <a:solidFill>
                  <a:srgbClr val="44AFE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Pembangunan Kelautan dan Perikanan</a:t>
            </a:r>
          </a:p>
        </p:txBody>
      </p:sp>
      <p:sp>
        <p:nvSpPr>
          <p:cNvPr id="34" name="Slide Number Placeholder 1">
            <a:extLst>
              <a:ext uri="{FF2B5EF4-FFF2-40B4-BE49-F238E27FC236}">
                <a16:creationId xmlns:a16="http://schemas.microsoft.com/office/drawing/2014/main" xmlns="" id="{DBFEC86E-A888-9948-BDCE-3277B51C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46945" y="6510068"/>
            <a:ext cx="2133600" cy="365125"/>
          </a:xfrm>
        </p:spPr>
        <p:txBody>
          <a:bodyPr/>
          <a:lstStyle/>
          <a:p>
            <a:pPr>
              <a:defRPr/>
            </a:pPr>
            <a:fld id="{D1797770-B325-422F-8A46-CCB7649432D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4</a:t>
            </a:fld>
            <a:endParaRPr 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6677F147-C4FE-9E41-A2F8-5B0DFD966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6554664"/>
            <a:ext cx="2755900" cy="2413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4CB1ED17-7335-B04F-BC8E-3EEBFDA38842}"/>
              </a:ext>
            </a:extLst>
          </p:cNvPr>
          <p:cNvSpPr/>
          <p:nvPr/>
        </p:nvSpPr>
        <p:spPr>
          <a:xfrm>
            <a:off x="7020272" y="1"/>
            <a:ext cx="2123727" cy="630296"/>
          </a:xfrm>
          <a:prstGeom prst="rect">
            <a:avLst/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7A39E084-71A2-4713-B4D1-22FE4AA15A72}"/>
              </a:ext>
            </a:extLst>
          </p:cNvPr>
          <p:cNvSpPr/>
          <p:nvPr/>
        </p:nvSpPr>
        <p:spPr>
          <a:xfrm>
            <a:off x="6834393" y="87776"/>
            <a:ext cx="276647" cy="77876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CCCD8AC9-5754-F140-8E4C-8610F85DC6D3}"/>
              </a:ext>
            </a:extLst>
          </p:cNvPr>
          <p:cNvSpPr txBox="1"/>
          <p:nvPr/>
        </p:nvSpPr>
        <p:spPr>
          <a:xfrm>
            <a:off x="7329594" y="49708"/>
            <a:ext cx="17139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Rancangan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Teknokratik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Renstra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KKP 2020-2024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xmlns="" id="{D8C4106B-F95A-4F8E-B0E4-A69EBC66C9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82007"/>
              </p:ext>
            </p:extLst>
          </p:nvPr>
        </p:nvGraphicFramePr>
        <p:xfrm>
          <a:off x="111796" y="1868186"/>
          <a:ext cx="2974451" cy="2202180"/>
        </p:xfrm>
        <a:graphic>
          <a:graphicData uri="http://schemas.openxmlformats.org/drawingml/2006/table">
            <a:tbl>
              <a:tblPr firstRow="1" bandRow="1"/>
              <a:tblGrid>
                <a:gridCol w="2974451">
                  <a:extLst>
                    <a:ext uri="{9D8B030D-6E8A-4147-A177-3AD203B41FA5}">
                      <a16:colId xmlns:a16="http://schemas.microsoft.com/office/drawing/2014/main" xmlns="" val="3725881847"/>
                    </a:ext>
                  </a:extLst>
                </a:gridCol>
              </a:tblGrid>
              <a:tr h="1531750">
                <a:tc>
                  <a:txBody>
                    <a:bodyPr/>
                    <a:lstStyle/>
                    <a:p>
                      <a:pPr marL="227013" lvl="0" indent="-227013">
                        <a:buFont typeface="+mj-lt"/>
                        <a:buAutoNum type="arabicPeriod"/>
                        <a:tabLst/>
                      </a:pPr>
                      <a:r>
                        <a:rPr lang="en-US" sz="1400" b="0" i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Penegakan</a:t>
                      </a:r>
                      <a:r>
                        <a:rPr lang="en-US" sz="14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hukum</a:t>
                      </a:r>
                      <a:r>
                        <a:rPr lang="id-ID" sz="14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&amp; HAM Perikanan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27013" lvl="0" indent="-227013">
                        <a:buFont typeface="+mj-lt"/>
                        <a:buAutoNum type="arabicPeriod"/>
                        <a:tabLst/>
                      </a:pPr>
                      <a:r>
                        <a:rPr lang="en-US" sz="1400" b="0" i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Penguatan</a:t>
                      </a:r>
                      <a:r>
                        <a:rPr lang="en-US" sz="14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kelembagaan</a:t>
                      </a:r>
                      <a:r>
                        <a:rPr lang="id-ID" sz="14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id-ID" sz="1400" b="0" i="0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SDM </a:t>
                      </a:r>
                      <a:r>
                        <a:rPr lang="en-US" sz="14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 </a:t>
                      </a:r>
                      <a:r>
                        <a:rPr lang="en-US" sz="1400" b="0" i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sarpras</a:t>
                      </a:r>
                      <a:r>
                        <a:rPr lang="en-US" sz="14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pengawasan</a:t>
                      </a:r>
                      <a:r>
                        <a:rPr lang="id-ID" sz="14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termasuk pemberdayaan POKMASWAS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27013" lvl="0" indent="-227013">
                        <a:buFont typeface="+mj-lt"/>
                        <a:buAutoNum type="arabicPeriod"/>
                        <a:tabLst/>
                      </a:pPr>
                      <a:r>
                        <a:rPr lang="en-US" sz="1400" b="0" i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Penyadartauan</a:t>
                      </a:r>
                      <a:r>
                        <a:rPr lang="en-US" sz="14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masyarakat</a:t>
                      </a:r>
                      <a:r>
                        <a:rPr lang="en-US" sz="14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akan</a:t>
                      </a:r>
                      <a:r>
                        <a:rPr lang="en-US" sz="14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i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destructive fishing</a:t>
                      </a:r>
                    </a:p>
                    <a:p>
                      <a:pPr marL="227013" lvl="0" indent="-227013">
                        <a:buFont typeface="+mj-lt"/>
                        <a:buAutoNum type="arabicPeriod"/>
                        <a:tabLst/>
                      </a:pPr>
                      <a:r>
                        <a:rPr lang="id-ID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Implementasi </a:t>
                      </a:r>
                      <a:r>
                        <a:rPr lang="id-ID" sz="1400" b="1" i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Legal, Reported, Regulated Fishing </a:t>
                      </a:r>
                      <a:r>
                        <a:rPr lang="id-ID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(LRRF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r>
                        <a:rPr lang="id-ID" sz="1400" b="1" dirty="0">
                          <a:solidFill>
                            <a:srgbClr val="C0504D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 </a:t>
                      </a:r>
                      <a:endParaRPr lang="id-ID" sz="1400" b="0" i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6601334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9772EE63-4D21-47C7-984D-7F70F6C6D270}"/>
              </a:ext>
            </a:extLst>
          </p:cNvPr>
          <p:cNvSpPr txBox="1"/>
          <p:nvPr/>
        </p:nvSpPr>
        <p:spPr>
          <a:xfrm>
            <a:off x="401392" y="1480995"/>
            <a:ext cx="637094" cy="5056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id-ID" sz="3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611944B-4AE3-4996-934C-D81808E214F9}"/>
              </a:ext>
            </a:extLst>
          </p:cNvPr>
          <p:cNvSpPr/>
          <p:nvPr/>
        </p:nvSpPr>
        <p:spPr>
          <a:xfrm>
            <a:off x="408928" y="1059618"/>
            <a:ext cx="30118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1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Pengawasan</a:t>
            </a:r>
            <a:r>
              <a:rPr lang="en-ID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SDKP (</a:t>
            </a:r>
            <a:r>
              <a:rPr lang="en-ID" sz="1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pemberantasan</a:t>
            </a:r>
            <a:r>
              <a:rPr lang="en-ID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b="1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IUU fishing</a:t>
            </a:r>
            <a:r>
              <a:rPr lang="en-ID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dan </a:t>
            </a:r>
            <a:r>
              <a:rPr lang="en-ID" sz="1600" b="1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destructive fishing </a:t>
            </a:r>
            <a:r>
              <a:rPr lang="en-ID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86CBF8BB-C572-41EB-ACD2-3315D393E81F}"/>
              </a:ext>
            </a:extLst>
          </p:cNvPr>
          <p:cNvSpPr txBox="1"/>
          <p:nvPr/>
        </p:nvSpPr>
        <p:spPr>
          <a:xfrm>
            <a:off x="-70040" y="1130094"/>
            <a:ext cx="491479" cy="6340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4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id-ID" sz="44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xmlns="" id="{631FA75F-A9D2-4A8B-BC73-0B1A115B7B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644514"/>
              </p:ext>
            </p:extLst>
          </p:nvPr>
        </p:nvGraphicFramePr>
        <p:xfrm>
          <a:off x="6012160" y="1868186"/>
          <a:ext cx="2991001" cy="1135380"/>
        </p:xfrm>
        <a:graphic>
          <a:graphicData uri="http://schemas.openxmlformats.org/drawingml/2006/table">
            <a:tbl>
              <a:tblPr firstRow="1" bandRow="1"/>
              <a:tblGrid>
                <a:gridCol w="2991001">
                  <a:extLst>
                    <a:ext uri="{9D8B030D-6E8A-4147-A177-3AD203B41FA5}">
                      <a16:colId xmlns:a16="http://schemas.microsoft.com/office/drawing/2014/main" xmlns="" val="3725881847"/>
                    </a:ext>
                  </a:extLst>
                </a:gridCol>
              </a:tblGrid>
              <a:tr h="1112262">
                <a:tc>
                  <a:txBody>
                    <a:bodyPr/>
                    <a:lstStyle/>
                    <a:p>
                      <a:pPr marL="227013" lvl="0" indent="-227013">
                        <a:buFont typeface="+mj-lt"/>
                        <a:buAutoNum type="arabicPeriod"/>
                        <a:tabLst/>
                      </a:pPr>
                      <a:r>
                        <a:rPr lang="id-ID" sz="14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Pengelolaan kawasan perikanan</a:t>
                      </a:r>
                      <a:r>
                        <a:rPr lang="id-ID" sz="1400" b="0" i="0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budidaya secara berkelanjutan</a:t>
                      </a:r>
                      <a:endParaRPr lang="id-ID" sz="1400" b="0" i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27013" lvl="0" indent="-227013">
                        <a:buFont typeface="+mj-lt"/>
                        <a:buAutoNum type="arabicPeriod"/>
                        <a:tabLst/>
                      </a:pPr>
                      <a:r>
                        <a:rPr lang="en-US" sz="1400" b="0" i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Optimalisasi</a:t>
                      </a:r>
                      <a:r>
                        <a:rPr lang="en-US" sz="14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produksi</a:t>
                      </a:r>
                      <a:r>
                        <a:rPr lang="en-US" sz="14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id-ID" sz="14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perikanan </a:t>
                      </a:r>
                      <a:r>
                        <a:rPr lang="en-US" sz="1400" b="0" i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budidaya</a:t>
                      </a:r>
                      <a:endParaRPr lang="id-ID" sz="1400" b="0" i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27013" marR="0" lvl="0" indent="-2270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400" b="0" i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Penyediaan</a:t>
                      </a:r>
                      <a:r>
                        <a:rPr lang="en-US" sz="14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sarpras</a:t>
                      </a:r>
                      <a:r>
                        <a:rPr lang="id-ID" sz="14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perikanan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66013341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21C9DF62-8236-4C29-85C3-BEEE8A1204C4}"/>
              </a:ext>
            </a:extLst>
          </p:cNvPr>
          <p:cNvSpPr txBox="1"/>
          <p:nvPr/>
        </p:nvSpPr>
        <p:spPr>
          <a:xfrm>
            <a:off x="6012160" y="1158106"/>
            <a:ext cx="491479" cy="6340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4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id-ID" sz="44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0FC383A9-EE74-4D4F-839B-0D23588132DD}"/>
              </a:ext>
            </a:extLst>
          </p:cNvPr>
          <p:cNvSpPr txBox="1"/>
          <p:nvPr/>
        </p:nvSpPr>
        <p:spPr>
          <a:xfrm>
            <a:off x="6452350" y="1116509"/>
            <a:ext cx="25508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Pengelolaan</a:t>
            </a: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sumber</a:t>
            </a: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daya</a:t>
            </a: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d-ID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perikanan </a:t>
            </a:r>
            <a:r>
              <a:rPr lang="en-US" sz="14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budidaya</a:t>
            </a: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4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berkelanjutan</a:t>
            </a:r>
            <a:endParaRPr lang="en-US" sz="14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xmlns="" id="{586C6BC4-64A9-4078-A501-EA3AE88D5E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906450"/>
              </p:ext>
            </p:extLst>
          </p:nvPr>
        </p:nvGraphicFramePr>
        <p:xfrm>
          <a:off x="3131840" y="1868186"/>
          <a:ext cx="2755900" cy="2628900"/>
        </p:xfrm>
        <a:graphic>
          <a:graphicData uri="http://schemas.openxmlformats.org/drawingml/2006/table">
            <a:tbl>
              <a:tblPr firstRow="1" bandRow="1"/>
              <a:tblGrid>
                <a:gridCol w="2755900">
                  <a:extLst>
                    <a:ext uri="{9D8B030D-6E8A-4147-A177-3AD203B41FA5}">
                      <a16:colId xmlns:a16="http://schemas.microsoft.com/office/drawing/2014/main" xmlns="" val="3725881847"/>
                    </a:ext>
                  </a:extLst>
                </a:gridCol>
              </a:tblGrid>
              <a:tr h="241554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lphaLcPeriod"/>
                      </a:pP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Penguatan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sistem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karantina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ikan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indent="-342900">
                        <a:buFont typeface="+mj-lt"/>
                        <a:buAutoNum type="alphaLcPeriod"/>
                      </a:pPr>
                      <a:r>
                        <a:rPr lang="id-ID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Sinergi pengawasan lalulintas ikan</a:t>
                      </a:r>
                    </a:p>
                    <a:p>
                      <a:pPr marL="342900" indent="-342900">
                        <a:buFont typeface="+mj-lt"/>
                        <a:buAutoNum type="alphaLcPeriod"/>
                      </a:pPr>
                      <a:r>
                        <a:rPr lang="id-ID" sz="140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Pelayanan</a:t>
                      </a:r>
                      <a:r>
                        <a:rPr lang="id-ID" sz="1400" i="0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tindak karantina ikan di  </a:t>
                      </a:r>
                      <a:r>
                        <a:rPr lang="id-ID" sz="1400" i="1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entry &amp; exit point</a:t>
                      </a:r>
                      <a:r>
                        <a:rPr lang="id-ID" sz="1400" i="0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serta di pos lintas batas (</a:t>
                      </a:r>
                      <a:r>
                        <a:rPr lang="en-US" sz="1400" i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gateway</a:t>
                      </a:r>
                      <a:r>
                        <a:rPr lang="id-ID" sz="1400" i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r>
                        <a:rPr lang="en-US" sz="1400" i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 wilayah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perbatasan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marR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LcPeriod"/>
                        <a:tabLst/>
                        <a:defRPr/>
                      </a:pP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Pengendalian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agen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hayati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yang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dilindungi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dilarang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dan </a:t>
                      </a:r>
                      <a:r>
                        <a:rPr lang="en-US" sz="1400" baseline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bersifat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aseline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invasif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66013341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C33DFBE5-14CB-44E0-A4BD-E8A66ADF2B88}"/>
              </a:ext>
            </a:extLst>
          </p:cNvPr>
          <p:cNvSpPr txBox="1"/>
          <p:nvPr/>
        </p:nvSpPr>
        <p:spPr>
          <a:xfrm>
            <a:off x="3893355" y="1102826"/>
            <a:ext cx="2148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F79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Penguatan</a:t>
            </a:r>
            <a:r>
              <a:rPr lang="en-US" sz="1600" b="1" dirty="0">
                <a:solidFill>
                  <a:srgbClr val="F79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F79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sz="1600" b="1" dirty="0">
                <a:solidFill>
                  <a:srgbClr val="F79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F79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Karantina</a:t>
            </a:r>
            <a:r>
              <a:rPr lang="en-US" sz="1600" b="1" dirty="0">
                <a:solidFill>
                  <a:srgbClr val="F79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F79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Ikan</a:t>
            </a:r>
            <a:endParaRPr lang="en-US" sz="1600" b="1" dirty="0">
              <a:solidFill>
                <a:srgbClr val="F796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6A9DA708-0BCB-463D-B181-7F0F27366DB2}"/>
              </a:ext>
            </a:extLst>
          </p:cNvPr>
          <p:cNvSpPr txBox="1"/>
          <p:nvPr/>
        </p:nvSpPr>
        <p:spPr>
          <a:xfrm>
            <a:off x="3401876" y="1101321"/>
            <a:ext cx="491479" cy="6340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44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id-ID" sz="44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xmlns="" id="{631FA75F-A9D2-4A8B-BC73-0B1A115B7B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054964"/>
              </p:ext>
            </p:extLst>
          </p:nvPr>
        </p:nvGraphicFramePr>
        <p:xfrm>
          <a:off x="6012160" y="3896444"/>
          <a:ext cx="3031365" cy="2628900"/>
        </p:xfrm>
        <a:graphic>
          <a:graphicData uri="http://schemas.openxmlformats.org/drawingml/2006/table">
            <a:tbl>
              <a:tblPr firstRow="1" bandRow="1"/>
              <a:tblGrid>
                <a:gridCol w="3031365">
                  <a:extLst>
                    <a:ext uri="{9D8B030D-6E8A-4147-A177-3AD203B41FA5}">
                      <a16:colId xmlns:a16="http://schemas.microsoft.com/office/drawing/2014/main" xmlns="" val="3725881847"/>
                    </a:ext>
                  </a:extLst>
                </a:gridCol>
              </a:tblGrid>
              <a:tr h="2628900">
                <a:tc>
                  <a:txBody>
                    <a:bodyPr/>
                    <a:lstStyle/>
                    <a:p>
                      <a:pPr marL="227013" lvl="0" indent="-227013">
                        <a:buFont typeface="+mj-lt"/>
                        <a:buAutoNum type="arabicPeriod"/>
                        <a:tabLst/>
                      </a:pPr>
                      <a:r>
                        <a:rPr lang="en-US" sz="1200" b="0" i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Optimalisasi </a:t>
                      </a:r>
                      <a:r>
                        <a:rPr lang="en-US" sz="1200" b="0" i="0" strike="noStrike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produksi &amp; </a:t>
                      </a:r>
                      <a:r>
                        <a:rPr lang="en-US" sz="1200" b="0" i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produktivitas perikanan tangkap</a:t>
                      </a:r>
                    </a:p>
                    <a:p>
                      <a:pPr marL="227013" lvl="0" indent="-227013">
                        <a:buFont typeface="+mj-lt"/>
                        <a:buAutoNum type="arabicPeriod"/>
                        <a:tabLst/>
                      </a:pPr>
                      <a:r>
                        <a:rPr lang="en-US" sz="1200" b="0" i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Pengelolaan </a:t>
                      </a:r>
                      <a:r>
                        <a:rPr lang="en-US" sz="1200" b="0" i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sumber daya ikan berbasis</a:t>
                      </a:r>
                      <a:r>
                        <a:rPr lang="en-US" sz="1200" b="0" i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Wilayah Pengelolaan Perikanan (WPP)</a:t>
                      </a:r>
                    </a:p>
                    <a:p>
                      <a:pPr marL="227013" marR="0" lvl="0" indent="-2270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200" b="0" i="0" strike="noStrike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Penyediaan sarpras perikanan </a:t>
                      </a:r>
                      <a:r>
                        <a:rPr lang="en-US" sz="1200" b="0" i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yang berdaya saing</a:t>
                      </a:r>
                    </a:p>
                    <a:p>
                      <a:pPr marL="227013" marR="0" lvl="0" indent="-2270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200" b="0" i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Reformasi instrumen perizinan untuk keberlanjutan sumber daya ikan dan usaha perikanan tangkap</a:t>
                      </a:r>
                    </a:p>
                    <a:p>
                      <a:pPr marL="227013" marR="0" lvl="0" indent="-2270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200" b="0" i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Peningkatan keberdayaan nelayan untuk mewujudkan usaha perikanan tangkap yang berdaya saing dan berkelanjutan</a:t>
                      </a:r>
                    </a:p>
                  </a:txBody>
                  <a:tcPr marL="68580" marR="68580" marT="34290" marB="34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66013341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21C9DF62-8236-4C29-85C3-BEEE8A1204C4}"/>
              </a:ext>
            </a:extLst>
          </p:cNvPr>
          <p:cNvSpPr txBox="1"/>
          <p:nvPr/>
        </p:nvSpPr>
        <p:spPr>
          <a:xfrm>
            <a:off x="6102215" y="3334432"/>
            <a:ext cx="491479" cy="6340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id-ID" sz="44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0FC383A9-EE74-4D4F-839B-0D23588132DD}"/>
              </a:ext>
            </a:extLst>
          </p:cNvPr>
          <p:cNvSpPr txBox="1"/>
          <p:nvPr/>
        </p:nvSpPr>
        <p:spPr>
          <a:xfrm>
            <a:off x="6511835" y="3175613"/>
            <a:ext cx="25508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Pengelolaan</a:t>
            </a: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sumber</a:t>
            </a: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daya</a:t>
            </a: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d-ID" sz="14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perikanan tangkap </a:t>
            </a: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yang </a:t>
            </a:r>
            <a:r>
              <a:rPr lang="en-US" sz="1400" b="1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berkelanjutan</a:t>
            </a:r>
            <a:endParaRPr lang="en-US" sz="1400" b="1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546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1">
            <a:extLst>
              <a:ext uri="{FF2B5EF4-FFF2-40B4-BE49-F238E27FC236}">
                <a16:creationId xmlns:a16="http://schemas.microsoft.com/office/drawing/2014/main" xmlns="" id="{DBFEC86E-A888-9948-BDCE-3277B51C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46945" y="6510068"/>
            <a:ext cx="2133600" cy="365125"/>
          </a:xfrm>
        </p:spPr>
        <p:txBody>
          <a:bodyPr/>
          <a:lstStyle/>
          <a:p>
            <a:pPr>
              <a:defRPr/>
            </a:pPr>
            <a:fld id="{D1797770-B325-422F-8A46-CCB7649432D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5</a:t>
            </a:fld>
            <a:endParaRPr 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6677F147-C4FE-9E41-A2F8-5B0DFD966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6554664"/>
            <a:ext cx="2755900" cy="2413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4CB1ED17-7335-B04F-BC8E-3EEBFDA38842}"/>
              </a:ext>
            </a:extLst>
          </p:cNvPr>
          <p:cNvSpPr/>
          <p:nvPr/>
        </p:nvSpPr>
        <p:spPr>
          <a:xfrm>
            <a:off x="7020272" y="1"/>
            <a:ext cx="2123727" cy="630296"/>
          </a:xfrm>
          <a:prstGeom prst="rect">
            <a:avLst/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7A39E084-71A2-4713-B4D1-22FE4AA15A72}"/>
              </a:ext>
            </a:extLst>
          </p:cNvPr>
          <p:cNvSpPr/>
          <p:nvPr/>
        </p:nvSpPr>
        <p:spPr>
          <a:xfrm>
            <a:off x="6834393" y="87776"/>
            <a:ext cx="276647" cy="77876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CCCD8AC9-5754-F140-8E4C-8610F85DC6D3}"/>
              </a:ext>
            </a:extLst>
          </p:cNvPr>
          <p:cNvSpPr txBox="1"/>
          <p:nvPr/>
        </p:nvSpPr>
        <p:spPr>
          <a:xfrm>
            <a:off x="7329594" y="49708"/>
            <a:ext cx="17139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Rancangan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Teknokratik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Renstra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KKP 2020-2024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D2A30395-4F9C-421B-AE64-69552A5DD895}"/>
              </a:ext>
            </a:extLst>
          </p:cNvPr>
          <p:cNvSpPr txBox="1"/>
          <p:nvPr/>
        </p:nvSpPr>
        <p:spPr>
          <a:xfrm>
            <a:off x="3390466" y="1417119"/>
            <a:ext cx="24125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44AFE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Meningkatkan</a:t>
            </a:r>
            <a:r>
              <a:rPr lang="en-US" sz="1600" b="1" dirty="0">
                <a:solidFill>
                  <a:srgbClr val="44AFE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44AFE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mutu</a:t>
            </a:r>
            <a:r>
              <a:rPr lang="en-US" sz="1600" b="1" dirty="0">
                <a:solidFill>
                  <a:srgbClr val="44AFE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 err="1">
                <a:solidFill>
                  <a:srgbClr val="44AFE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n-US" sz="1600" b="1" dirty="0">
                <a:solidFill>
                  <a:srgbClr val="44AFE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44AFE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tambah</a:t>
            </a:r>
            <a:r>
              <a:rPr lang="en-US" sz="1600" b="1" dirty="0">
                <a:solidFill>
                  <a:srgbClr val="44AFE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1600" b="1" dirty="0" err="1">
                <a:solidFill>
                  <a:srgbClr val="44AFE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daya</a:t>
            </a:r>
            <a:r>
              <a:rPr lang="en-US" sz="1600" b="1" dirty="0">
                <a:solidFill>
                  <a:srgbClr val="44AFE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44AFE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saing</a:t>
            </a:r>
            <a:r>
              <a:rPr lang="en-US" sz="1600" b="1" dirty="0">
                <a:solidFill>
                  <a:srgbClr val="44AFE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44AFE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produk</a:t>
            </a:r>
            <a:r>
              <a:rPr lang="en-US" sz="1600" b="1" dirty="0">
                <a:solidFill>
                  <a:srgbClr val="44AFE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44AFE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kelautan</a:t>
            </a:r>
            <a:r>
              <a:rPr lang="en-US" sz="1600" b="1" dirty="0">
                <a:solidFill>
                  <a:srgbClr val="44AFE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id-ID" sz="1600" b="1" dirty="0">
                <a:solidFill>
                  <a:srgbClr val="44AFE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perikanan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xmlns="" id="{0CCF7EB4-8AAC-477D-9C48-8A5AB6FD42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831455"/>
              </p:ext>
            </p:extLst>
          </p:nvPr>
        </p:nvGraphicFramePr>
        <p:xfrm>
          <a:off x="2932427" y="2482575"/>
          <a:ext cx="3007725" cy="2247900"/>
        </p:xfrm>
        <a:graphic>
          <a:graphicData uri="http://schemas.openxmlformats.org/drawingml/2006/table">
            <a:tbl>
              <a:tblPr firstRow="1" bandRow="1"/>
              <a:tblGrid>
                <a:gridCol w="3007725">
                  <a:extLst>
                    <a:ext uri="{9D8B030D-6E8A-4147-A177-3AD203B41FA5}">
                      <a16:colId xmlns:a16="http://schemas.microsoft.com/office/drawing/2014/main" xmlns="" val="3725881847"/>
                    </a:ext>
                  </a:extLst>
                </a:gridCol>
              </a:tblGrid>
              <a:tr h="1589716">
                <a:tc>
                  <a:txBody>
                    <a:bodyPr/>
                    <a:lstStyle/>
                    <a:p>
                      <a:pPr marL="227013" lvl="0" indent="-227013">
                        <a:buFont typeface="+mj-lt"/>
                        <a:buAutoNum type="arabicPeriod"/>
                        <a:tabLst/>
                      </a:pPr>
                      <a:r>
                        <a:rPr lang="en-US" sz="1300" b="0" i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Peningkatan</a:t>
                      </a:r>
                      <a:r>
                        <a:rPr lang="en-US" sz="13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nilai</a:t>
                      </a:r>
                      <a:r>
                        <a:rPr lang="en-US" sz="13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tambah</a:t>
                      </a:r>
                      <a:r>
                        <a:rPr lang="en-US" sz="13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produk</a:t>
                      </a:r>
                      <a:r>
                        <a:rPr lang="en-US" sz="13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perikanan</a:t>
                      </a:r>
                      <a:endParaRPr lang="id-ID" sz="1300" b="0" i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27013" lvl="0" indent="-227013" algn="l" defTabSz="914400" rtl="0" eaLnBrk="1" latinLnBrk="0" hangingPunct="1">
                        <a:buFont typeface="+mj-lt"/>
                        <a:buAutoNum type="arabicPeriod"/>
                        <a:tabLst/>
                      </a:pPr>
                      <a:r>
                        <a:rPr lang="id-ID" sz="1300" b="0" i="0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Peningkatan</a:t>
                      </a:r>
                      <a:r>
                        <a:rPr lang="id-ID" sz="1300" b="0" i="0" kern="1200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b="0" i="0" kern="12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Standar</a:t>
                      </a:r>
                      <a:r>
                        <a:rPr lang="id-ID" sz="1300" b="0" i="0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1300" b="0" i="0" kern="12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isasi</a:t>
                      </a:r>
                      <a:r>
                        <a:rPr lang="id-ID" sz="1300" b="0" i="0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mutu</a:t>
                      </a:r>
                      <a:r>
                        <a:rPr lang="en-US" sz="1300" b="0" i="0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300" b="0" i="0" kern="12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sertifikasi</a:t>
                      </a:r>
                      <a:r>
                        <a:rPr lang="en-US" sz="1300" b="0" i="0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b="0" i="0" kern="12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&amp;</a:t>
                      </a:r>
                      <a:r>
                        <a:rPr lang="en-US" sz="1300" b="0" i="0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b="0" i="0" kern="12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kepatuhan</a:t>
                      </a:r>
                      <a:endParaRPr lang="en-US" sz="1300" b="0" i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27013" lvl="0" indent="-227013">
                        <a:buFont typeface="+mj-lt"/>
                        <a:buAutoNum type="arabicPeriod"/>
                        <a:tabLst/>
                      </a:pPr>
                      <a:r>
                        <a:rPr lang="en-US" sz="13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Pembangunan </a:t>
                      </a:r>
                      <a:r>
                        <a:rPr lang="en-US" sz="1300" b="0" i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Sistem</a:t>
                      </a:r>
                      <a:r>
                        <a:rPr lang="en-US" sz="13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Rantai</a:t>
                      </a:r>
                      <a:r>
                        <a:rPr lang="en-US" sz="13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Dingin</a:t>
                      </a:r>
                      <a:r>
                        <a:rPr lang="en-US" sz="13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</a:t>
                      </a:r>
                      <a:r>
                        <a:rPr lang="en-US" sz="13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sistem</a:t>
                      </a:r>
                      <a:r>
                        <a:rPr lang="en-US" sz="13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logistik</a:t>
                      </a:r>
                      <a:r>
                        <a:rPr lang="en-US" sz="13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marL="227013" lvl="0" indent="-227013">
                        <a:buFont typeface="+mj-lt"/>
                        <a:buAutoNum type="arabicPeriod"/>
                        <a:tabLst/>
                      </a:pPr>
                      <a:r>
                        <a:rPr lang="id-ID" sz="13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Peningkatan akses pasar termasuk p</a:t>
                      </a:r>
                      <a:r>
                        <a:rPr lang="en-US" sz="1300" b="0" i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enurunan</a:t>
                      </a:r>
                      <a:r>
                        <a:rPr lang="en-US" sz="13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hambatan</a:t>
                      </a:r>
                      <a:r>
                        <a:rPr lang="en-US" sz="13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tarif</a:t>
                      </a:r>
                      <a:r>
                        <a:rPr lang="en-US" sz="13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</a:t>
                      </a:r>
                      <a:r>
                        <a:rPr lang="en-US" sz="13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nontarif</a:t>
                      </a:r>
                      <a:endParaRPr lang="en-US" sz="1300" b="0" i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27013" marR="0" lvl="0" indent="-2270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id-ID" sz="13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Peningkatan Konsumsi Ikan</a:t>
                      </a:r>
                      <a:endParaRPr lang="en-US" sz="1300" b="0" i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27013" marR="0" lvl="0" indent="-2270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id-ID" sz="13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Pembuatan</a:t>
                      </a:r>
                      <a:r>
                        <a:rPr lang="id-ID" sz="1300" b="0" i="0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id-ID" sz="1300" b="0" i="1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sz="1300" b="0" i="1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randing</a:t>
                      </a:r>
                      <a:r>
                        <a:rPr lang="en-US" sz="13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produk</a:t>
                      </a:r>
                      <a:r>
                        <a:rPr lang="en-US" sz="13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id-ID" sz="1300" b="0" i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A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66013341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C5306F1D-203C-47A1-85C9-857C6FDF8F96}"/>
              </a:ext>
            </a:extLst>
          </p:cNvPr>
          <p:cNvSpPr txBox="1"/>
          <p:nvPr/>
        </p:nvSpPr>
        <p:spPr>
          <a:xfrm>
            <a:off x="2926795" y="1647392"/>
            <a:ext cx="491479" cy="6340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id-ID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xmlns="" id="{A4913FC2-B2EC-42DC-8447-21ECCADFF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856884"/>
              </p:ext>
            </p:extLst>
          </p:nvPr>
        </p:nvGraphicFramePr>
        <p:xfrm>
          <a:off x="6226271" y="2497959"/>
          <a:ext cx="2736725" cy="2247900"/>
        </p:xfrm>
        <a:graphic>
          <a:graphicData uri="http://schemas.openxmlformats.org/drawingml/2006/table">
            <a:tbl>
              <a:tblPr firstRow="1" bandRow="1"/>
              <a:tblGrid>
                <a:gridCol w="2736725">
                  <a:extLst>
                    <a:ext uri="{9D8B030D-6E8A-4147-A177-3AD203B41FA5}">
                      <a16:colId xmlns:a16="http://schemas.microsoft.com/office/drawing/2014/main" xmlns="" val="3725881847"/>
                    </a:ext>
                  </a:extLst>
                </a:gridCol>
              </a:tblGrid>
              <a:tr h="1579914"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300" kern="12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Promosi</a:t>
                      </a:r>
                      <a:r>
                        <a:rPr lang="en-US" sz="1300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kern="12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investasi</a:t>
                      </a:r>
                      <a:r>
                        <a:rPr lang="en-US" sz="1300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kern="12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bidang</a:t>
                      </a:r>
                      <a:r>
                        <a:rPr lang="en-US" sz="1300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kern="12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Kelautan</a:t>
                      </a:r>
                      <a:r>
                        <a:rPr lang="en-US" sz="1300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dan </a:t>
                      </a:r>
                      <a:r>
                        <a:rPr lang="en-US" sz="1300" kern="12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Perikanan</a:t>
                      </a:r>
                      <a:r>
                        <a:rPr lang="en-US" sz="1300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marL="273050" marR="0" lvl="0" indent="-2730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300" kern="12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Pembinaan</a:t>
                      </a:r>
                      <a:r>
                        <a:rPr lang="en-US" sz="1300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kern="12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usaha</a:t>
                      </a:r>
                      <a:r>
                        <a:rPr lang="en-US" sz="1300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kern="12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masyakarat</a:t>
                      </a:r>
                      <a:r>
                        <a:rPr lang="id-ID" sz="1300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endParaRPr lang="en-US" sz="1300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273050" marR="0" lvl="0" indent="-2730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id-ID" sz="1300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Jaminan kepastian usaha dan penyederhanaan perizinan</a:t>
                      </a:r>
                    </a:p>
                    <a:p>
                      <a:pPr marL="273050" lvl="0" indent="-273050">
                        <a:buFont typeface="+mj-lt"/>
                        <a:buAutoNum type="arabicPeriod"/>
                      </a:pPr>
                      <a:r>
                        <a:rPr lang="en-US" sz="1300" b="0" i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Pengembangan</a:t>
                      </a:r>
                      <a:r>
                        <a:rPr lang="en-US" sz="13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kewirausahaan</a:t>
                      </a:r>
                      <a:endParaRPr lang="id-ID" sz="1300" b="0" i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73050" lvl="0" indent="-273050">
                        <a:buFont typeface="+mj-lt"/>
                        <a:buAutoNum type="arabicPeriod"/>
                      </a:pPr>
                      <a:r>
                        <a:rPr lang="id-ID" sz="13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Perluasan jangkauan penyaluran dana kelolaan &amp; penguatan kelembagaan LPUMKP</a:t>
                      </a:r>
                    </a:p>
                  </a:txBody>
                  <a:tcPr marL="68580" marR="68580" marT="34290" marB="34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66013341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E5A4975C-7351-41E7-BB49-C6AB0D5AA042}"/>
              </a:ext>
            </a:extLst>
          </p:cNvPr>
          <p:cNvSpPr/>
          <p:nvPr/>
        </p:nvSpPr>
        <p:spPr>
          <a:xfrm>
            <a:off x="6668343" y="1412875"/>
            <a:ext cx="2286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1600" b="1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Peningkatan</a:t>
            </a:r>
            <a:r>
              <a:rPr lang="en-ID" sz="16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b="1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usaha</a:t>
            </a:r>
            <a:r>
              <a:rPr lang="en-ID" sz="16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ID" sz="1600" b="1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investasi</a:t>
            </a:r>
            <a:r>
              <a:rPr lang="en-ID" sz="16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b="1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Kelautan</a:t>
            </a:r>
            <a:r>
              <a:rPr lang="en-ID" sz="16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ID" sz="1600" b="1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Perikanan</a:t>
            </a:r>
            <a:endParaRPr lang="en-ID" sz="1600" b="1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D5E3A4A4-4E42-4D7A-98A8-AF749EDE5171}"/>
              </a:ext>
            </a:extLst>
          </p:cNvPr>
          <p:cNvSpPr txBox="1"/>
          <p:nvPr/>
        </p:nvSpPr>
        <p:spPr>
          <a:xfrm>
            <a:off x="6172046" y="1647392"/>
            <a:ext cx="491479" cy="6340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id-ID" sz="44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99D07C46-A0A4-4AB2-81BE-F997E78168BF}"/>
              </a:ext>
            </a:extLst>
          </p:cNvPr>
          <p:cNvSpPr txBox="1"/>
          <p:nvPr/>
        </p:nvSpPr>
        <p:spPr>
          <a:xfrm>
            <a:off x="30655" y="1429029"/>
            <a:ext cx="756495" cy="4985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id-ID" sz="3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xmlns="" id="{EC200D5D-6FB6-4E3E-B71E-C8E9203332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184185"/>
              </p:ext>
            </p:extLst>
          </p:nvPr>
        </p:nvGraphicFramePr>
        <p:xfrm>
          <a:off x="267477" y="2482575"/>
          <a:ext cx="2404011" cy="4229100"/>
        </p:xfrm>
        <a:graphic>
          <a:graphicData uri="http://schemas.openxmlformats.org/drawingml/2006/table">
            <a:tbl>
              <a:tblPr firstRow="1" bandRow="1"/>
              <a:tblGrid>
                <a:gridCol w="2404011">
                  <a:extLst>
                    <a:ext uri="{9D8B030D-6E8A-4147-A177-3AD203B41FA5}">
                      <a16:colId xmlns:a16="http://schemas.microsoft.com/office/drawing/2014/main" xmlns="" val="3725881847"/>
                    </a:ext>
                  </a:extLst>
                </a:gridCol>
              </a:tblGrid>
              <a:tr h="887512">
                <a:tc>
                  <a:txBody>
                    <a:bodyPr/>
                    <a:lstStyle/>
                    <a:p>
                      <a:pPr marL="179388" marR="0" lvl="0" indent="-1793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id-ID" sz="13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Penyusunan </a:t>
                      </a:r>
                      <a:r>
                        <a:rPr lang="en-US" sz="1300" b="0" i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Zonasi</a:t>
                      </a:r>
                      <a:r>
                        <a:rPr lang="id-ID" sz="13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dan </a:t>
                      </a:r>
                      <a:r>
                        <a:rPr lang="en-US" sz="13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tata </a:t>
                      </a:r>
                      <a:r>
                        <a:rPr lang="en-US" sz="1300" b="0" i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ruang</a:t>
                      </a:r>
                      <a:r>
                        <a:rPr lang="en-US" sz="13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laut</a:t>
                      </a:r>
                      <a:r>
                        <a:rPr lang="en-US" sz="13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marL="179388" lvl="0" indent="-179388">
                        <a:buFont typeface="+mj-lt"/>
                        <a:buAutoNum type="arabicPeriod"/>
                        <a:tabLst/>
                      </a:pPr>
                      <a:r>
                        <a:rPr lang="id-ID" sz="1300" b="0" i="0" strike="sngStrik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Peningkatan </a:t>
                      </a:r>
                      <a:r>
                        <a:rPr lang="en-US" sz="1300" b="0" i="0" strike="sngStrike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Mitigasi</a:t>
                      </a:r>
                      <a:r>
                        <a:rPr lang="en-US" sz="1300" b="0" i="0" strike="sngStrik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b="0" i="0" strike="sngStrike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bencana</a:t>
                      </a:r>
                      <a:r>
                        <a:rPr lang="id-ID" sz="1300" b="0" i="0" strike="sngStrik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&amp; adaptasi perubahan</a:t>
                      </a:r>
                      <a:r>
                        <a:rPr lang="id-ID" sz="1300" b="0" i="0" strike="sngStrike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iklim</a:t>
                      </a:r>
                    </a:p>
                    <a:p>
                      <a:pPr marL="179388" marR="0" lvl="0" indent="-1793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id-ID" sz="13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Peningkatan Investasi PPK dan pengelolaan</a:t>
                      </a:r>
                      <a:r>
                        <a:rPr lang="id-ID" sz="1300" b="0" i="0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PPKT</a:t>
                      </a:r>
                    </a:p>
                    <a:p>
                      <a:pPr marL="179388" marR="0" lvl="0" indent="-1793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id-ID" sz="1300" b="0" i="0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Pengelolaan pesisir dan lautan</a:t>
                      </a:r>
                    </a:p>
                    <a:p>
                      <a:pPr marL="179388" marR="0" lvl="0" indent="-1793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300" b="0" i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Pengembangan</a:t>
                      </a:r>
                      <a:r>
                        <a:rPr lang="en-US" sz="13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industri</a:t>
                      </a:r>
                      <a:r>
                        <a:rPr lang="en-US" sz="13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id-ID" sz="13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 jasa </a:t>
                      </a:r>
                      <a:r>
                        <a:rPr lang="en-US" sz="1300" b="0" i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kelautan</a:t>
                      </a:r>
                      <a:r>
                        <a:rPr lang="en-US" sz="13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</a:t>
                      </a:r>
                      <a:r>
                        <a:rPr lang="en-US" sz="1300" b="0" i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garam</a:t>
                      </a:r>
                      <a:r>
                        <a:rPr lang="en-US" sz="13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300" b="0" i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biofarmakologi</a:t>
                      </a:r>
                      <a:r>
                        <a:rPr lang="en-US" sz="13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300" b="0" i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jasa</a:t>
                      </a:r>
                      <a:r>
                        <a:rPr lang="en-US" sz="13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kelautan</a:t>
                      </a:r>
                      <a:r>
                        <a:rPr lang="en-US" sz="13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id-ID" sz="1300" b="0" i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9388" marR="0" lvl="0" indent="-1793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id-ID" sz="13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Pengendalian </a:t>
                      </a:r>
                      <a:r>
                        <a:rPr lang="en-US" sz="1300" b="0" i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sampah</a:t>
                      </a:r>
                      <a:r>
                        <a:rPr lang="en-US" sz="13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laut</a:t>
                      </a:r>
                      <a:r>
                        <a:rPr lang="en-US" sz="13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</a:t>
                      </a:r>
                      <a:r>
                        <a:rPr lang="en-US" sz="13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pencemaran</a:t>
                      </a:r>
                      <a:r>
                        <a:rPr lang="en-US" sz="13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laut</a:t>
                      </a:r>
                      <a:endParaRPr lang="id-ID" sz="1300" b="0" i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9388" marR="0" lvl="0" indent="-1793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300" b="0" i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Penumbuhan</a:t>
                      </a:r>
                      <a:r>
                        <a:rPr lang="en-US" sz="13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budaya</a:t>
                      </a:r>
                      <a:r>
                        <a:rPr lang="en-US" sz="13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</a:t>
                      </a:r>
                      <a:r>
                        <a:rPr lang="id-ID" sz="13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ahari melalui pendidikan</a:t>
                      </a:r>
                      <a:r>
                        <a:rPr lang="id-ID" sz="1300" b="0" i="0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dan pelatihan KP</a:t>
                      </a:r>
                      <a:endParaRPr lang="id-ID" sz="1300" b="0" i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9388" marR="0" lvl="0" indent="-1793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id-ID" sz="13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Pengembangan riset</a:t>
                      </a:r>
                      <a:r>
                        <a:rPr lang="id-ID" sz="1300" b="0" i="0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pemetaan </a:t>
                      </a:r>
                      <a:r>
                        <a:rPr lang="id-ID" sz="13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karakteristik dan dinamika laut di WPP</a:t>
                      </a:r>
                    </a:p>
                  </a:txBody>
                  <a:tcPr marL="68580" marR="68580" marT="34290" marB="34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66013341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7A15C490-4116-436C-8759-6168CD0C75D9}"/>
              </a:ext>
            </a:extLst>
          </p:cNvPr>
          <p:cNvSpPr txBox="1"/>
          <p:nvPr/>
        </p:nvSpPr>
        <p:spPr>
          <a:xfrm>
            <a:off x="248996" y="1647245"/>
            <a:ext cx="491479" cy="6340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id-ID" sz="44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BA489380-4D92-4780-BECA-FEBB158B0C9B}"/>
              </a:ext>
            </a:extLst>
          </p:cNvPr>
          <p:cNvSpPr txBox="1"/>
          <p:nvPr/>
        </p:nvSpPr>
        <p:spPr>
          <a:xfrm>
            <a:off x="710039" y="1361461"/>
            <a:ext cx="21488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b="1" dirty="0">
                <a:solidFill>
                  <a:srgbClr val="F79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Pengelolaan sumber daya kelautan yang berkelanjutan </a:t>
            </a:r>
            <a:endParaRPr lang="en-US" sz="1600" b="1" dirty="0">
              <a:solidFill>
                <a:srgbClr val="F796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872D522-8FB2-48E0-BACD-50CDC24FC4F7}"/>
              </a:ext>
            </a:extLst>
          </p:cNvPr>
          <p:cNvSpPr txBox="1"/>
          <p:nvPr/>
        </p:nvSpPr>
        <p:spPr>
          <a:xfrm>
            <a:off x="1147433" y="144334"/>
            <a:ext cx="4957565" cy="634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id-ID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Fokus STRATEGI </a:t>
            </a:r>
            <a:r>
              <a:rPr lang="id-ID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r">
              <a:lnSpc>
                <a:spcPct val="80000"/>
              </a:lnSpc>
            </a:pPr>
            <a:r>
              <a:rPr lang="id-ID" sz="2000" b="1" dirty="0">
                <a:solidFill>
                  <a:srgbClr val="44AFE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Pembangunan Kelautan dan Perikanan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3FD3F73A-4023-45A1-8096-F4F6E72F2534}"/>
              </a:ext>
            </a:extLst>
          </p:cNvPr>
          <p:cNvSpPr/>
          <p:nvPr/>
        </p:nvSpPr>
        <p:spPr>
          <a:xfrm>
            <a:off x="3275855" y="4910790"/>
            <a:ext cx="56006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1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Pengelolaan SDKP, pesisir, dan pulau-pulau kecil yang sensitif terhadap Kerentanan Bencana &amp; Perubahan Iklim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A52C6FA-3C0E-46BB-BB2C-74607EDD3182}"/>
              </a:ext>
            </a:extLst>
          </p:cNvPr>
          <p:cNvSpPr/>
          <p:nvPr/>
        </p:nvSpPr>
        <p:spPr>
          <a:xfrm>
            <a:off x="3390465" y="5445223"/>
            <a:ext cx="5390079" cy="1168297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id-ID" sz="1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Peningkatan </a:t>
            </a:r>
            <a:r>
              <a:rPr lang="en-US" sz="1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Mitigasi bencana</a:t>
            </a:r>
            <a:r>
              <a:rPr lang="id-ID" sz="1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adaptasi perubahan iklim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Pengarusutamaan pembangunan sarana dan prasarana KP yang adaptif terhadap bencana dan perubahan iklim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Penyiapan program khusus untuk rehabilitasi dan rekonstruksi bencana di pesisir dan pulau-pulau kecil</a:t>
            </a:r>
            <a:endParaRPr lang="en-ID" sz="1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365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00F028B-B26C-4C56-B86D-09EA086E1213}"/>
              </a:ext>
            </a:extLst>
          </p:cNvPr>
          <p:cNvSpPr txBox="1"/>
          <p:nvPr/>
        </p:nvSpPr>
        <p:spPr>
          <a:xfrm>
            <a:off x="613263" y="1314172"/>
            <a:ext cx="25508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ID" sz="1600" dirty="0" err="1">
                <a:solidFill>
                  <a:srgbClr val="604A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Peningkatan</a:t>
            </a:r>
            <a:r>
              <a:rPr lang="en-ID" sz="1600" dirty="0">
                <a:solidFill>
                  <a:srgbClr val="604A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604A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kompetensi</a:t>
            </a:r>
            <a:r>
              <a:rPr lang="en-ID" sz="1600" dirty="0">
                <a:solidFill>
                  <a:srgbClr val="604A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604A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masyarakat</a:t>
            </a:r>
            <a:r>
              <a:rPr lang="en-ID" sz="1600" dirty="0">
                <a:solidFill>
                  <a:srgbClr val="604A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604A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kelautan</a:t>
            </a:r>
            <a:r>
              <a:rPr lang="en-ID" sz="1600" dirty="0">
                <a:solidFill>
                  <a:srgbClr val="604A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ID" sz="1600" dirty="0" err="1">
                <a:solidFill>
                  <a:srgbClr val="604A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perikanan</a:t>
            </a:r>
            <a:r>
              <a:rPr lang="en-ID" sz="1600" dirty="0">
                <a:solidFill>
                  <a:srgbClr val="604A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xmlns="" id="{9FE29EE4-E160-4043-9876-2B6C76073A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108922"/>
              </p:ext>
            </p:extLst>
          </p:nvPr>
        </p:nvGraphicFramePr>
        <p:xfrm>
          <a:off x="405075" y="2226182"/>
          <a:ext cx="2627185" cy="4274820"/>
        </p:xfrm>
        <a:graphic>
          <a:graphicData uri="http://schemas.openxmlformats.org/drawingml/2006/table">
            <a:tbl>
              <a:tblPr firstRow="1" bandRow="1"/>
              <a:tblGrid>
                <a:gridCol w="2627185">
                  <a:extLst>
                    <a:ext uri="{9D8B030D-6E8A-4147-A177-3AD203B41FA5}">
                      <a16:colId xmlns:a16="http://schemas.microsoft.com/office/drawing/2014/main" xmlns="" val="3725881847"/>
                    </a:ext>
                  </a:extLst>
                </a:gridCol>
              </a:tblGrid>
              <a:tr h="950642">
                <a:tc>
                  <a:txBody>
                    <a:bodyPr/>
                    <a:lstStyle/>
                    <a:p>
                      <a:pPr marL="227013" marR="0" lvl="0" indent="-2270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id-ID" sz="12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Peningkatan k</a:t>
                      </a:r>
                      <a:r>
                        <a:rPr lang="en-US" sz="1200" b="0" i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ompetensi</a:t>
                      </a:r>
                      <a:r>
                        <a:rPr lang="en-US" sz="12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SDM</a:t>
                      </a:r>
                      <a:r>
                        <a:rPr lang="id-ID" sz="12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aparatur dan non aparatur (termasuk tenaga pengajar)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27013" lvl="0" indent="-227013">
                        <a:buFont typeface="+mj-lt"/>
                        <a:buAutoNum type="arabicPeriod"/>
                        <a:tabLst/>
                      </a:pPr>
                      <a:r>
                        <a:rPr lang="en-US" sz="1200" b="0" i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Penguatan</a:t>
                      </a:r>
                      <a:r>
                        <a:rPr lang="en-US" sz="12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0" i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 and match</a:t>
                      </a:r>
                      <a:r>
                        <a:rPr lang="en-US" sz="12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id-ID" sz="12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1200" b="0" i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endidikan</a:t>
                      </a:r>
                      <a:r>
                        <a:rPr lang="en-US" sz="12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dan </a:t>
                      </a:r>
                      <a:r>
                        <a:rPr lang="en-US" sz="1200" b="0" i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pelatihan</a:t>
                      </a:r>
                      <a:r>
                        <a:rPr lang="en-US" sz="12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1200" b="0" i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vokasi</a:t>
                      </a:r>
                      <a:r>
                        <a:rPr lang="en-US" sz="12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0" i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dengan</a:t>
                      </a:r>
                      <a:r>
                        <a:rPr lang="en-US" sz="12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Dunia Usaha dan</a:t>
                      </a:r>
                      <a:r>
                        <a:rPr lang="id-ID" sz="12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Dunia</a:t>
                      </a:r>
                      <a:r>
                        <a:rPr lang="en-US" sz="12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0" i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Industri</a:t>
                      </a:r>
                      <a:r>
                        <a:rPr lang="en-US" sz="12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(DUDI) </a:t>
                      </a:r>
                      <a:r>
                        <a:rPr lang="id-ID" sz="12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berbasis kemitraan dan kerja sama dengan indusrti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28600" lvl="0" indent="-228600">
                        <a:buFont typeface="+mj-lt"/>
                        <a:buAutoNum type="arabicPeriod"/>
                      </a:pPr>
                      <a:r>
                        <a:rPr lang="en-US" sz="1200" b="0" i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Penguatan</a:t>
                      </a:r>
                      <a:r>
                        <a:rPr lang="en-US" sz="12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0" i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kelembagaan</a:t>
                      </a:r>
                      <a:r>
                        <a:rPr lang="en-US" sz="12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0" i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pelaku</a:t>
                      </a:r>
                      <a:r>
                        <a:rPr lang="en-US" sz="12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0" i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usaha</a:t>
                      </a:r>
                      <a:r>
                        <a:rPr lang="id-ID" sz="12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/masyarakat</a:t>
                      </a:r>
                      <a:r>
                        <a:rPr lang="id-ID" sz="1200" b="0" i="0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kelautan dan perikanan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28600" lvl="0" indent="-228600">
                        <a:buFont typeface="+mj-lt"/>
                        <a:buAutoNum type="arabicPeriod"/>
                      </a:pPr>
                      <a:r>
                        <a:rPr lang="en-US" sz="1200" b="0" i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Perlindungan</a:t>
                      </a:r>
                      <a:r>
                        <a:rPr lang="en-US" sz="12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&amp; </a:t>
                      </a:r>
                      <a:r>
                        <a:rPr lang="en-US" sz="1200" b="0" i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pemberdayaan</a:t>
                      </a:r>
                      <a:r>
                        <a:rPr lang="en-US" sz="12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0" i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pelaku</a:t>
                      </a:r>
                      <a:r>
                        <a:rPr lang="en-US" sz="12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0" i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usaha</a:t>
                      </a:r>
                      <a:r>
                        <a:rPr lang="id-ID" sz="12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marL="228600" lvl="0" indent="-228600">
                        <a:buFont typeface="+mj-lt"/>
                        <a:buAutoNum type="arabicPeriod"/>
                      </a:pPr>
                      <a:r>
                        <a:rPr lang="id-ID" sz="12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Perluasan</a:t>
                      </a:r>
                      <a:r>
                        <a:rPr lang="id-ID" sz="1200" b="0" i="0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akses pendidikan dan penyuluhan kepada masyarakat KP</a:t>
                      </a:r>
                    </a:p>
                    <a:p>
                      <a:pPr marL="228600" lvl="0" indent="-228600">
                        <a:buFont typeface="+mj-lt"/>
                        <a:buAutoNum type="arabicPeriod"/>
                      </a:pPr>
                      <a:r>
                        <a:rPr lang="id-ID" sz="1200" b="0" i="0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Meningkatkan lulusan pendidikan dan pelatihan yang membentuk startup/wirausaha baru</a:t>
                      </a:r>
                    </a:p>
                    <a:p>
                      <a:pPr marL="228600" lvl="0" indent="-228600">
                        <a:buFont typeface="+mj-lt"/>
                        <a:buAutoNum type="arabicPeriod"/>
                      </a:pPr>
                      <a:r>
                        <a:rPr lang="id-ID" sz="1200" b="0" i="0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Penguatan sarana dan prasarana pendidikan, pelatihan dan penyuluhan KP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6601334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E8CB47E-9B9E-4D7A-AEE1-CD620B58819D}"/>
              </a:ext>
            </a:extLst>
          </p:cNvPr>
          <p:cNvSpPr txBox="1"/>
          <p:nvPr/>
        </p:nvSpPr>
        <p:spPr>
          <a:xfrm>
            <a:off x="3056383" y="1461201"/>
            <a:ext cx="637094" cy="5056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id-ID" sz="3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xmlns="" id="{3E797DDD-D18D-4345-983A-1FD36DE8B4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003873"/>
              </p:ext>
            </p:extLst>
          </p:nvPr>
        </p:nvGraphicFramePr>
        <p:xfrm>
          <a:off x="3310358" y="2245720"/>
          <a:ext cx="2550811" cy="2247900"/>
        </p:xfrm>
        <a:graphic>
          <a:graphicData uri="http://schemas.openxmlformats.org/drawingml/2006/table">
            <a:tbl>
              <a:tblPr firstRow="1" bandRow="1"/>
              <a:tblGrid>
                <a:gridCol w="2550811">
                  <a:extLst>
                    <a:ext uri="{9D8B030D-6E8A-4147-A177-3AD203B41FA5}">
                      <a16:colId xmlns:a16="http://schemas.microsoft.com/office/drawing/2014/main" xmlns="" val="3725881847"/>
                    </a:ext>
                  </a:extLst>
                </a:gridCol>
              </a:tblGrid>
              <a:tr h="1579914">
                <a:tc>
                  <a:txBody>
                    <a:bodyPr/>
                    <a:lstStyle/>
                    <a:p>
                      <a:pPr marL="227013" marR="0" lvl="0" indent="-2270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300" b="0" i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Penguatan</a:t>
                      </a:r>
                      <a:r>
                        <a:rPr lang="en-US" sz="13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riset</a:t>
                      </a:r>
                      <a:r>
                        <a:rPr lang="en-US" sz="13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terapan</a:t>
                      </a:r>
                      <a:r>
                        <a:rPr lang="en-US" sz="13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bidang</a:t>
                      </a:r>
                      <a:r>
                        <a:rPr lang="en-US" sz="13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kelautan</a:t>
                      </a:r>
                      <a:r>
                        <a:rPr lang="en-US" sz="13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dan </a:t>
                      </a:r>
                      <a:r>
                        <a:rPr lang="en-US" sz="1300" b="0" i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perikanan</a:t>
                      </a:r>
                      <a:endParaRPr lang="en-US" sz="1300" b="0" i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27013" marR="0" lvl="0" indent="-2270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id-ID" sz="13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Penguatan h</a:t>
                      </a:r>
                      <a:r>
                        <a:rPr lang="en-US" sz="1300" b="0" i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ilirisasi</a:t>
                      </a:r>
                      <a:r>
                        <a:rPr lang="en-US" sz="13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hasil</a:t>
                      </a:r>
                      <a:r>
                        <a:rPr lang="en-US" sz="13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inovasi</a:t>
                      </a:r>
                      <a:r>
                        <a:rPr lang="en-US" sz="13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dan</a:t>
                      </a:r>
                      <a:r>
                        <a:rPr lang="en-US" sz="13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riset</a:t>
                      </a:r>
                      <a:r>
                        <a:rPr lang="id-ID" sz="13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DUDI dan Masyarakat </a:t>
                      </a:r>
                      <a:endParaRPr lang="en-US" sz="1300" b="0" i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27013" marR="0" lvl="0" indent="-2270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300" b="0" i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Penguatan</a:t>
                      </a:r>
                      <a:r>
                        <a:rPr lang="en-US" sz="13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inovasi</a:t>
                      </a:r>
                      <a:r>
                        <a:rPr lang="en-US" sz="13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teknologi</a:t>
                      </a:r>
                      <a:r>
                        <a:rPr lang="en-US" sz="13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adaftif</a:t>
                      </a:r>
                      <a:r>
                        <a:rPr lang="en-US" sz="13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lingkungan</a:t>
                      </a:r>
                      <a:r>
                        <a:rPr lang="en-US" sz="13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pada </a:t>
                      </a:r>
                      <a:r>
                        <a:rPr lang="en-US" sz="1300" b="0" i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riset</a:t>
                      </a:r>
                      <a:r>
                        <a:rPr lang="en-US" sz="13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kelautan</a:t>
                      </a:r>
                      <a:r>
                        <a:rPr lang="en-US" sz="13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dan </a:t>
                      </a:r>
                      <a:r>
                        <a:rPr lang="en-US" sz="1300" b="0" i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perikanan</a:t>
                      </a:r>
                      <a:endParaRPr lang="en-US" sz="1300" b="0" i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27013" lvl="0" indent="-227013">
                        <a:buFont typeface="+mj-lt"/>
                        <a:buAutoNum type="arabicPeriod"/>
                        <a:tabLst/>
                      </a:pPr>
                      <a:r>
                        <a:rPr lang="en-US" sz="1300" b="0" i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Penguatan</a:t>
                      </a:r>
                      <a:r>
                        <a:rPr lang="en-US" sz="13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infrastruktur</a:t>
                      </a:r>
                      <a:r>
                        <a:rPr lang="en-US" sz="13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1300" b="0" i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riset</a:t>
                      </a:r>
                      <a:r>
                        <a:rPr lang="en-US" sz="13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b="0" i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kelautan</a:t>
                      </a:r>
                      <a:r>
                        <a:rPr lang="en-US" sz="13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dan </a:t>
                      </a:r>
                      <a:r>
                        <a:rPr lang="en-US" sz="1300" b="0" i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perikanan</a:t>
                      </a:r>
                      <a:endParaRPr lang="en-US" sz="1300" b="0" i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66013341"/>
                  </a:ext>
                </a:extLst>
              </a:tr>
            </a:tbl>
          </a:graphicData>
        </a:graphic>
      </p:graphicFrame>
      <p:sp>
        <p:nvSpPr>
          <p:cNvPr id="34" name="Slide Number Placeholder 1">
            <a:extLst>
              <a:ext uri="{FF2B5EF4-FFF2-40B4-BE49-F238E27FC236}">
                <a16:creationId xmlns:a16="http://schemas.microsoft.com/office/drawing/2014/main" xmlns="" id="{DBFEC86E-A888-9948-BDCE-3277B51C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46945" y="6510068"/>
            <a:ext cx="2133600" cy="365125"/>
          </a:xfrm>
        </p:spPr>
        <p:txBody>
          <a:bodyPr/>
          <a:lstStyle/>
          <a:p>
            <a:pPr>
              <a:defRPr/>
            </a:pPr>
            <a:fld id="{D1797770-B325-422F-8A46-CCB7649432D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6</a:t>
            </a:fld>
            <a:endParaRPr 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4CB1ED17-7335-B04F-BC8E-3EEBFDA38842}"/>
              </a:ext>
            </a:extLst>
          </p:cNvPr>
          <p:cNvSpPr/>
          <p:nvPr/>
        </p:nvSpPr>
        <p:spPr>
          <a:xfrm>
            <a:off x="7020272" y="1"/>
            <a:ext cx="2123727" cy="630296"/>
          </a:xfrm>
          <a:prstGeom prst="rect">
            <a:avLst/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7A39E084-71A2-4713-B4D1-22FE4AA15A72}"/>
              </a:ext>
            </a:extLst>
          </p:cNvPr>
          <p:cNvSpPr/>
          <p:nvPr/>
        </p:nvSpPr>
        <p:spPr>
          <a:xfrm>
            <a:off x="6834393" y="87776"/>
            <a:ext cx="276647" cy="77876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CCCD8AC9-5754-F140-8E4C-8610F85DC6D3}"/>
              </a:ext>
            </a:extLst>
          </p:cNvPr>
          <p:cNvSpPr txBox="1"/>
          <p:nvPr/>
        </p:nvSpPr>
        <p:spPr>
          <a:xfrm>
            <a:off x="7329594" y="49708"/>
            <a:ext cx="17139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Rancangan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Teknokratik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Renstra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KKP 2020-2024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456B543A-D433-4FFF-8445-C6430C7C284D}"/>
              </a:ext>
            </a:extLst>
          </p:cNvPr>
          <p:cNvSpPr txBox="1"/>
          <p:nvPr/>
        </p:nvSpPr>
        <p:spPr>
          <a:xfrm>
            <a:off x="213109" y="1428573"/>
            <a:ext cx="491479" cy="6340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id-ID" sz="4400" b="1" dirty="0">
                <a:solidFill>
                  <a:srgbClr val="604A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4D4090B7-85F4-49FC-8F97-42005D417493}"/>
              </a:ext>
            </a:extLst>
          </p:cNvPr>
          <p:cNvSpPr txBox="1"/>
          <p:nvPr/>
        </p:nvSpPr>
        <p:spPr>
          <a:xfrm>
            <a:off x="3591998" y="1300322"/>
            <a:ext cx="25508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ID" sz="1600" b="1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Peningkatan</a:t>
            </a:r>
            <a:r>
              <a:rPr lang="en-ID" sz="16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b="1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inovasi</a:t>
            </a:r>
            <a:r>
              <a:rPr lang="en-ID" sz="16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b="1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teknologi</a:t>
            </a:r>
            <a:r>
              <a:rPr lang="en-ID" sz="16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ID" sz="1600" b="1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riset</a:t>
            </a:r>
            <a:r>
              <a:rPr lang="en-ID" sz="16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b="1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kelautan</a:t>
            </a:r>
            <a:r>
              <a:rPr lang="en-ID" sz="16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ID" sz="1600" b="1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perikanan</a:t>
            </a:r>
            <a:r>
              <a:rPr lang="en-ID" sz="16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AF170FED-97D0-46B8-AAB9-E97839F64574}"/>
              </a:ext>
            </a:extLst>
          </p:cNvPr>
          <p:cNvSpPr txBox="1"/>
          <p:nvPr/>
        </p:nvSpPr>
        <p:spPr>
          <a:xfrm>
            <a:off x="3191844" y="1414723"/>
            <a:ext cx="491479" cy="6340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id-ID" sz="44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85EED39E-6732-4E18-BAC0-FBD785748E4C}"/>
              </a:ext>
            </a:extLst>
          </p:cNvPr>
          <p:cNvSpPr txBox="1"/>
          <p:nvPr/>
        </p:nvSpPr>
        <p:spPr>
          <a:xfrm>
            <a:off x="6620608" y="1170097"/>
            <a:ext cx="25508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Penerapan</a:t>
            </a:r>
            <a:r>
              <a:rPr lang="en-ID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kebijakan</a:t>
            </a:r>
            <a:r>
              <a:rPr lang="en-ID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kelautan</a:t>
            </a:r>
            <a:r>
              <a:rPr lang="en-ID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perikanan</a:t>
            </a:r>
            <a:r>
              <a:rPr lang="en-ID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berbasis</a:t>
            </a:r>
            <a:r>
              <a:rPr lang="en-ID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transformasi</a:t>
            </a:r>
            <a:r>
              <a:rPr lang="en-ID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digital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BFB70A66-9F55-4C7C-845A-BA2E01B3B39D}"/>
              </a:ext>
            </a:extLst>
          </p:cNvPr>
          <p:cNvSpPr txBox="1"/>
          <p:nvPr/>
        </p:nvSpPr>
        <p:spPr>
          <a:xfrm>
            <a:off x="5771893" y="1428573"/>
            <a:ext cx="916378" cy="6340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id-ID" sz="4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xmlns="" id="{2C169A08-4F89-4421-8163-C2089226B4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272532"/>
              </p:ext>
            </p:extLst>
          </p:nvPr>
        </p:nvGraphicFramePr>
        <p:xfrm>
          <a:off x="6372210" y="2231867"/>
          <a:ext cx="2550811" cy="2202180"/>
        </p:xfrm>
        <a:graphic>
          <a:graphicData uri="http://schemas.openxmlformats.org/drawingml/2006/table">
            <a:tbl>
              <a:tblPr firstRow="1" bandRow="1"/>
              <a:tblGrid>
                <a:gridCol w="2550811">
                  <a:extLst>
                    <a:ext uri="{9D8B030D-6E8A-4147-A177-3AD203B41FA5}">
                      <a16:colId xmlns:a16="http://schemas.microsoft.com/office/drawing/2014/main" xmlns="" val="3725881847"/>
                    </a:ext>
                  </a:extLst>
                </a:gridCol>
              </a:tblGrid>
              <a:tr h="1579914">
                <a:tc>
                  <a:txBody>
                    <a:bodyPr/>
                    <a:lstStyle/>
                    <a:p>
                      <a:pPr marL="227013" marR="0" lvl="0" indent="-2270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Penguatan</a:t>
                      </a:r>
                      <a:r>
                        <a:rPr lang="id-ID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id-ID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ata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dan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informasi</a:t>
                      </a:r>
                      <a:r>
                        <a:rPr lang="id-ID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</a:t>
                      </a:r>
                      <a:r>
                        <a:rPr lang="id-ID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elautan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dan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perikanan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(One Data KP) </a:t>
                      </a:r>
                    </a:p>
                    <a:p>
                      <a:pPr marL="227013" marR="0" lvl="0" indent="-2270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400" b="0" i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Penguatan</a:t>
                      </a:r>
                      <a:r>
                        <a:rPr lang="en-US" sz="14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penguatan</a:t>
                      </a:r>
                      <a:r>
                        <a:rPr lang="en-US" sz="14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bidang</a:t>
                      </a:r>
                      <a:r>
                        <a:rPr lang="en-US" sz="14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kelautan</a:t>
                      </a:r>
                      <a:r>
                        <a:rPr lang="en-US" sz="14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dan </a:t>
                      </a:r>
                      <a:r>
                        <a:rPr lang="en-US" sz="1400" b="0" i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perikanan</a:t>
                      </a:r>
                      <a:r>
                        <a:rPr lang="en-US" sz="14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yang </a:t>
                      </a:r>
                      <a:r>
                        <a:rPr lang="en-US" sz="1400" b="0" i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faktual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27013" marR="0" lvl="0" indent="-2270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400" b="0" i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Penerapan</a:t>
                      </a:r>
                      <a:r>
                        <a:rPr lang="en-US" sz="14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industri</a:t>
                      </a:r>
                      <a:r>
                        <a:rPr lang="en-US" sz="14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4.0 </a:t>
                      </a:r>
                      <a:r>
                        <a:rPr lang="en-US" sz="1400" b="0" i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bidang</a:t>
                      </a:r>
                      <a:r>
                        <a:rPr lang="en-US" sz="14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KP</a:t>
                      </a:r>
                    </a:p>
                    <a:p>
                      <a:pPr marL="227013" lvl="0" indent="-227013">
                        <a:buFont typeface="+mj-lt"/>
                        <a:buAutoNum type="arabicPeriod"/>
                        <a:tabLst/>
                      </a:pPr>
                      <a:r>
                        <a:rPr lang="en-US" sz="1400" b="0" i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Digitalisasi</a:t>
                      </a:r>
                      <a:r>
                        <a:rPr lang="en-US" sz="14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urusan</a:t>
                      </a:r>
                      <a:r>
                        <a:rPr lang="en-US" sz="14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kelautan</a:t>
                      </a:r>
                      <a:r>
                        <a:rPr lang="en-US" sz="14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dan </a:t>
                      </a:r>
                      <a:r>
                        <a:rPr lang="en-US" sz="1400" b="0" i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perikanan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66013341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FBB97C43-053B-4FCB-9981-FF769DE08D6E}"/>
              </a:ext>
            </a:extLst>
          </p:cNvPr>
          <p:cNvSpPr txBox="1"/>
          <p:nvPr/>
        </p:nvSpPr>
        <p:spPr>
          <a:xfrm>
            <a:off x="6620608" y="5128139"/>
            <a:ext cx="2550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b="1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Optimalisasi</a:t>
            </a:r>
            <a:r>
              <a:rPr lang="en-ID" sz="16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b="1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Reformasi</a:t>
            </a:r>
            <a:r>
              <a:rPr lang="en-ID" sz="16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b="1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Birokrasi</a:t>
            </a:r>
            <a:endParaRPr lang="en-ID" sz="16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2B755FDF-77FC-422D-9289-00A6A14EF9CF}"/>
              </a:ext>
            </a:extLst>
          </p:cNvPr>
          <p:cNvSpPr txBox="1"/>
          <p:nvPr/>
        </p:nvSpPr>
        <p:spPr>
          <a:xfrm>
            <a:off x="5871971" y="5178807"/>
            <a:ext cx="903415" cy="6340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id-ID" sz="44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0580E7E9-1ED9-47DC-ABF1-4102A5407102}"/>
              </a:ext>
            </a:extLst>
          </p:cNvPr>
          <p:cNvSpPr/>
          <p:nvPr/>
        </p:nvSpPr>
        <p:spPr>
          <a:xfrm>
            <a:off x="6103893" y="5849881"/>
            <a:ext cx="2973286" cy="52322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id-ID" sz="1400" dirty="0">
                <a:latin typeface="Arial" panose="020B0604020202020204" pitchFamily="34" charset="0"/>
                <a:cs typeface="Arial" panose="020B0604020202020204" pitchFamily="34" charset="0"/>
              </a:rPr>
              <a:t>Implementasi Reformasi Birokrasi menuju </a:t>
            </a:r>
            <a:r>
              <a:rPr lang="id-ID" sz="1400" i="1" dirty="0">
                <a:latin typeface="Arial" panose="020B0604020202020204" pitchFamily="34" charset="0"/>
                <a:cs typeface="Arial" panose="020B0604020202020204" pitchFamily="34" charset="0"/>
              </a:rPr>
              <a:t>world class government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6872D522-8FB2-48E0-BACD-50CDC24FC4F7}"/>
              </a:ext>
            </a:extLst>
          </p:cNvPr>
          <p:cNvSpPr txBox="1"/>
          <p:nvPr/>
        </p:nvSpPr>
        <p:spPr>
          <a:xfrm>
            <a:off x="1147433" y="144334"/>
            <a:ext cx="4957565" cy="634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id-ID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Fokus STRATEGI </a:t>
            </a:r>
            <a:r>
              <a:rPr lang="id-ID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r">
              <a:lnSpc>
                <a:spcPct val="80000"/>
              </a:lnSpc>
            </a:pPr>
            <a:r>
              <a:rPr lang="id-ID" sz="2000" b="1" dirty="0">
                <a:solidFill>
                  <a:srgbClr val="44AFE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Pembangunan Kelautan dan Perikanan</a:t>
            </a:r>
          </a:p>
        </p:txBody>
      </p:sp>
    </p:spTree>
    <p:extLst>
      <p:ext uri="{BB962C8B-B14F-4D97-AF65-F5344CB8AC3E}">
        <p14:creationId xmlns:p14="http://schemas.microsoft.com/office/powerpoint/2010/main" val="548296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1">
            <a:extLst>
              <a:ext uri="{FF2B5EF4-FFF2-40B4-BE49-F238E27FC236}">
                <a16:creationId xmlns:a16="http://schemas.microsoft.com/office/drawing/2014/main" xmlns="" id="{98222DC2-15A7-B348-93E0-0F94264BA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60232" y="6424518"/>
            <a:ext cx="2133600" cy="365125"/>
          </a:xfrm>
        </p:spPr>
        <p:txBody>
          <a:bodyPr/>
          <a:lstStyle/>
          <a:p>
            <a:pPr>
              <a:defRPr/>
            </a:pPr>
            <a:fld id="{D1797770-B325-422F-8A46-CCB7649432D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7</a:t>
            </a:fld>
            <a:endParaRPr 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xmlns="" id="{30AB50D6-ADA0-0A48-9120-096DF1C496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894610"/>
              </p:ext>
            </p:extLst>
          </p:nvPr>
        </p:nvGraphicFramePr>
        <p:xfrm>
          <a:off x="381117" y="1309064"/>
          <a:ext cx="8424934" cy="4785081"/>
        </p:xfrm>
        <a:graphic>
          <a:graphicData uri="http://schemas.openxmlformats.org/drawingml/2006/table">
            <a:tbl>
              <a:tblPr/>
              <a:tblGrid>
                <a:gridCol w="2237202">
                  <a:extLst>
                    <a:ext uri="{9D8B030D-6E8A-4147-A177-3AD203B41FA5}">
                      <a16:colId xmlns:a16="http://schemas.microsoft.com/office/drawing/2014/main" xmlns="" val="1060051448"/>
                    </a:ext>
                  </a:extLst>
                </a:gridCol>
                <a:gridCol w="995502">
                  <a:extLst>
                    <a:ext uri="{9D8B030D-6E8A-4147-A177-3AD203B41FA5}">
                      <a16:colId xmlns:a16="http://schemas.microsoft.com/office/drawing/2014/main" xmlns="" val="544673973"/>
                    </a:ext>
                  </a:extLst>
                </a:gridCol>
                <a:gridCol w="760907">
                  <a:extLst>
                    <a:ext uri="{9D8B030D-6E8A-4147-A177-3AD203B41FA5}">
                      <a16:colId xmlns:a16="http://schemas.microsoft.com/office/drawing/2014/main" xmlns="" val="3504111719"/>
                    </a:ext>
                  </a:extLst>
                </a:gridCol>
                <a:gridCol w="760907">
                  <a:extLst>
                    <a:ext uri="{9D8B030D-6E8A-4147-A177-3AD203B41FA5}">
                      <a16:colId xmlns:a16="http://schemas.microsoft.com/office/drawing/2014/main" xmlns="" val="2913828391"/>
                    </a:ext>
                  </a:extLst>
                </a:gridCol>
                <a:gridCol w="729290">
                  <a:extLst>
                    <a:ext uri="{9D8B030D-6E8A-4147-A177-3AD203B41FA5}">
                      <a16:colId xmlns:a16="http://schemas.microsoft.com/office/drawing/2014/main" xmlns="" val="2598952686"/>
                    </a:ext>
                  </a:extLst>
                </a:gridCol>
                <a:gridCol w="729290">
                  <a:extLst>
                    <a:ext uri="{9D8B030D-6E8A-4147-A177-3AD203B41FA5}">
                      <a16:colId xmlns:a16="http://schemas.microsoft.com/office/drawing/2014/main" xmlns="" val="1539341814"/>
                    </a:ext>
                  </a:extLst>
                </a:gridCol>
                <a:gridCol w="729290">
                  <a:extLst>
                    <a:ext uri="{9D8B030D-6E8A-4147-A177-3AD203B41FA5}">
                      <a16:colId xmlns:a16="http://schemas.microsoft.com/office/drawing/2014/main" xmlns="" val="892846703"/>
                    </a:ext>
                  </a:extLst>
                </a:gridCol>
                <a:gridCol w="729290">
                  <a:extLst>
                    <a:ext uri="{9D8B030D-6E8A-4147-A177-3AD203B41FA5}">
                      <a16:colId xmlns:a16="http://schemas.microsoft.com/office/drawing/2014/main" xmlns="" val="270901815"/>
                    </a:ext>
                  </a:extLst>
                </a:gridCol>
                <a:gridCol w="753256">
                  <a:extLst>
                    <a:ext uri="{9D8B030D-6E8A-4147-A177-3AD203B41FA5}">
                      <a16:colId xmlns:a16="http://schemas.microsoft.com/office/drawing/2014/main" xmlns="" val="677210180"/>
                    </a:ext>
                  </a:extLst>
                </a:gridCol>
              </a:tblGrid>
              <a:tr h="621800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IKU</a:t>
                      </a:r>
                    </a:p>
                  </a:txBody>
                  <a:tcPr marL="54000" marR="54000" marT="65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ID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Satuan</a:t>
                      </a:r>
                      <a:r>
                        <a:rPr lang="en-ID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000" marR="54000" marT="65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D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2018</a:t>
                      </a:r>
                    </a:p>
                  </a:txBody>
                  <a:tcPr marL="54000" marR="54000" marT="65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2019</a:t>
                      </a:r>
                    </a:p>
                  </a:txBody>
                  <a:tcPr marL="54000" marR="54000" marT="65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2020</a:t>
                      </a:r>
                    </a:p>
                  </a:txBody>
                  <a:tcPr marL="54000" marR="54000" marT="65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2021</a:t>
                      </a:r>
                    </a:p>
                  </a:txBody>
                  <a:tcPr marL="54000" marR="54000" marT="65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2022</a:t>
                      </a:r>
                    </a:p>
                  </a:txBody>
                  <a:tcPr marL="54000" marR="54000" marT="65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2023</a:t>
                      </a:r>
                    </a:p>
                  </a:txBody>
                  <a:tcPr marL="54000" marR="54000" marT="65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2024 </a:t>
                      </a:r>
                    </a:p>
                  </a:txBody>
                  <a:tcPr marL="54000" marR="54000" marT="65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7671704"/>
                  </a:ext>
                </a:extLst>
              </a:tr>
              <a:tr h="674721">
                <a:tc>
                  <a:txBody>
                    <a:bodyPr/>
                    <a:lstStyle/>
                    <a:p>
                      <a:pPr algn="l" fontAlgn="ctr"/>
                      <a:r>
                        <a:rPr lang="en-ID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Pertumbuhan PDB Perikanan</a:t>
                      </a:r>
                    </a:p>
                  </a:txBody>
                  <a:tcPr marL="54000" marR="54000" marT="65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</a:t>
                      </a:r>
                    </a:p>
                  </a:txBody>
                  <a:tcPr marL="54000" marR="54000" marT="65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5,20</a:t>
                      </a:r>
                    </a:p>
                  </a:txBody>
                  <a:tcPr marL="54000" marR="72000" marT="65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6,50</a:t>
                      </a:r>
                    </a:p>
                  </a:txBody>
                  <a:tcPr marL="54000" marR="72000" marT="65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7,90</a:t>
                      </a:r>
                    </a:p>
                  </a:txBody>
                  <a:tcPr marL="54000" marR="72000" marT="65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8,11</a:t>
                      </a:r>
                    </a:p>
                  </a:txBody>
                  <a:tcPr marL="54000" marR="72000" marT="65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8,31</a:t>
                      </a:r>
                    </a:p>
                  </a:txBody>
                  <a:tcPr marL="54000" marR="72000" marT="65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8,51</a:t>
                      </a:r>
                    </a:p>
                  </a:txBody>
                  <a:tcPr marL="54000" marR="72000" marT="65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8,71</a:t>
                      </a:r>
                    </a:p>
                  </a:txBody>
                  <a:tcPr marL="54000" marR="72000" marT="65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70443625"/>
                  </a:ext>
                </a:extLst>
              </a:tr>
              <a:tr h="282234">
                <a:tc>
                  <a:txBody>
                    <a:bodyPr/>
                    <a:lstStyle/>
                    <a:p>
                      <a:pPr algn="l" fontAlgn="ctr"/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000" marR="54000" marT="65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000" marR="54000" marT="65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000" marR="72000" marT="65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000" marR="72000" marT="65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000" marR="72000" marT="65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000" marR="72000" marT="65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000" marR="72000" marT="65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000" marR="72000" marT="65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000" marR="72000" marT="65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58763622"/>
                  </a:ext>
                </a:extLst>
              </a:tr>
              <a:tr h="299874">
                <a:tc>
                  <a:txBody>
                    <a:bodyPr/>
                    <a:lstStyle/>
                    <a:p>
                      <a:pPr algn="l" fontAlgn="ctr"/>
                      <a:r>
                        <a:rPr lang="en-ID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Produksi Perikanan</a:t>
                      </a:r>
                    </a:p>
                  </a:txBody>
                  <a:tcPr marL="54000" marR="54000" marT="65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juta ton</a:t>
                      </a:r>
                    </a:p>
                  </a:txBody>
                  <a:tcPr marL="54000" marR="54000" marT="65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24,50</a:t>
                      </a:r>
                    </a:p>
                  </a:txBody>
                  <a:tcPr marL="54000" marR="72000" marT="65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25,38</a:t>
                      </a:r>
                    </a:p>
                  </a:txBody>
                  <a:tcPr marL="54000" marR="72000" marT="65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26,43</a:t>
                      </a:r>
                    </a:p>
                  </a:txBody>
                  <a:tcPr marL="54000" marR="72000" marT="65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27,86</a:t>
                      </a:r>
                    </a:p>
                  </a:txBody>
                  <a:tcPr marL="54000" marR="72000" marT="65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29,39</a:t>
                      </a:r>
                    </a:p>
                  </a:txBody>
                  <a:tcPr marL="54000" marR="72000" marT="65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30,98</a:t>
                      </a:r>
                    </a:p>
                  </a:txBody>
                  <a:tcPr marL="54000" marR="72000" marT="65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32,72</a:t>
                      </a:r>
                    </a:p>
                  </a:txBody>
                  <a:tcPr marL="54000" marR="72000" marT="65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35817610"/>
                  </a:ext>
                </a:extLst>
              </a:tr>
              <a:tr h="299874">
                <a:tc>
                  <a:txBody>
                    <a:bodyPr/>
                    <a:lstStyle/>
                    <a:p>
                      <a:pPr algn="l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Perikanan Tangkap</a:t>
                      </a:r>
                    </a:p>
                  </a:txBody>
                  <a:tcPr marL="54000" marR="54000" marT="65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juta ton</a:t>
                      </a:r>
                    </a:p>
                  </a:txBody>
                  <a:tcPr marL="54000" marR="54000" marT="65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7,25</a:t>
                      </a:r>
                    </a:p>
                  </a:txBody>
                  <a:tcPr marL="54000" marR="72000" marT="65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7,61</a:t>
                      </a:r>
                    </a:p>
                  </a:txBody>
                  <a:tcPr marL="54000" marR="72000" marT="65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8,02</a:t>
                      </a:r>
                    </a:p>
                  </a:txBody>
                  <a:tcPr marL="54000" marR="72000" marT="65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8,42</a:t>
                      </a:r>
                    </a:p>
                  </a:txBody>
                  <a:tcPr marL="54000" marR="72000" marT="65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8,88</a:t>
                      </a:r>
                    </a:p>
                  </a:txBody>
                  <a:tcPr marL="54000" marR="72000" marT="65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9,43</a:t>
                      </a:r>
                    </a:p>
                  </a:txBody>
                  <a:tcPr marL="54000" marR="72000" marT="65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10,10</a:t>
                      </a:r>
                    </a:p>
                  </a:txBody>
                  <a:tcPr marL="54000" marR="72000" marT="65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79484614"/>
                  </a:ext>
                </a:extLst>
              </a:tr>
              <a:tr h="299874">
                <a:tc>
                  <a:txBody>
                    <a:bodyPr/>
                    <a:lstStyle/>
                    <a:p>
                      <a:pPr algn="l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Perikanan Budidaya</a:t>
                      </a:r>
                    </a:p>
                  </a:txBody>
                  <a:tcPr marL="54000" marR="54000" marT="65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juta ton</a:t>
                      </a:r>
                    </a:p>
                  </a:txBody>
                  <a:tcPr marL="54000" marR="54000" marT="65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17,25</a:t>
                      </a:r>
                    </a:p>
                  </a:txBody>
                  <a:tcPr marL="54000" marR="72000" marT="65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17,77</a:t>
                      </a:r>
                    </a:p>
                  </a:txBody>
                  <a:tcPr marL="54000" marR="72000" marT="65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18,44</a:t>
                      </a:r>
                    </a:p>
                  </a:txBody>
                  <a:tcPr marL="54000" marR="72000" marT="65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19,47</a:t>
                      </a:r>
                    </a:p>
                  </a:txBody>
                  <a:tcPr marL="54000" marR="72000" marT="65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20,54</a:t>
                      </a:r>
                    </a:p>
                  </a:txBody>
                  <a:tcPr marL="54000" marR="72000" marT="65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21,58</a:t>
                      </a:r>
                    </a:p>
                  </a:txBody>
                  <a:tcPr marL="54000" marR="72000" marT="65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22,65</a:t>
                      </a:r>
                    </a:p>
                  </a:txBody>
                  <a:tcPr marL="54000" marR="72000" marT="65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84837072"/>
                  </a:ext>
                </a:extLst>
              </a:tr>
              <a:tr h="299874">
                <a:tc>
                  <a:txBody>
                    <a:bodyPr/>
                    <a:lstStyle/>
                    <a:p>
                      <a:pPr algn="l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      Ikan</a:t>
                      </a:r>
                    </a:p>
                  </a:txBody>
                  <a:tcPr marL="54000" marR="54000" marT="65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juta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ton</a:t>
                      </a:r>
                    </a:p>
                  </a:txBody>
                  <a:tcPr marL="54000" marR="54000" marT="65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6,88</a:t>
                      </a:r>
                    </a:p>
                  </a:txBody>
                  <a:tcPr marL="54000" marR="72000" marT="65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7,23</a:t>
                      </a:r>
                    </a:p>
                  </a:txBody>
                  <a:tcPr marL="54000" marR="72000" marT="65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7,45</a:t>
                      </a:r>
                    </a:p>
                  </a:txBody>
                  <a:tcPr marL="54000" marR="72000" marT="65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7,92</a:t>
                      </a:r>
                    </a:p>
                  </a:txBody>
                  <a:tcPr marL="54000" marR="72000" marT="65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8,69</a:t>
                      </a:r>
                    </a:p>
                  </a:txBody>
                  <a:tcPr marL="54000" marR="72000" marT="65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9,48</a:t>
                      </a:r>
                    </a:p>
                  </a:txBody>
                  <a:tcPr marL="54000" marR="72000" marT="65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10,32</a:t>
                      </a:r>
                    </a:p>
                  </a:txBody>
                  <a:tcPr marL="54000" marR="72000" marT="65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11100403"/>
                  </a:ext>
                </a:extLst>
              </a:tr>
              <a:tr h="299874">
                <a:tc>
                  <a:txBody>
                    <a:bodyPr/>
                    <a:lstStyle/>
                    <a:p>
                      <a:pPr algn="l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      Rumput Laut</a:t>
                      </a:r>
                    </a:p>
                  </a:txBody>
                  <a:tcPr marL="54000" marR="54000" marT="65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juta ton</a:t>
                      </a:r>
                    </a:p>
                  </a:txBody>
                  <a:tcPr marL="54000" marR="54000" marT="65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10,37</a:t>
                      </a:r>
                    </a:p>
                  </a:txBody>
                  <a:tcPr marL="54000" marR="72000" marT="65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10,54</a:t>
                      </a:r>
                    </a:p>
                  </a:txBody>
                  <a:tcPr marL="54000" marR="72000" marT="65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10,99</a:t>
                      </a:r>
                    </a:p>
                  </a:txBody>
                  <a:tcPr marL="54000" marR="72000" marT="65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11,55</a:t>
                      </a:r>
                    </a:p>
                  </a:txBody>
                  <a:tcPr marL="54000" marR="72000" marT="65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11,85</a:t>
                      </a:r>
                    </a:p>
                  </a:txBody>
                  <a:tcPr marL="54000" marR="72000" marT="65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12,10</a:t>
                      </a:r>
                    </a:p>
                  </a:txBody>
                  <a:tcPr marL="54000" marR="72000" marT="65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12,33</a:t>
                      </a:r>
                    </a:p>
                  </a:txBody>
                  <a:tcPr marL="54000" marR="72000" marT="65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2922551"/>
                  </a:ext>
                </a:extLst>
              </a:tr>
              <a:tr h="282234">
                <a:tc>
                  <a:txBody>
                    <a:bodyPr/>
                    <a:lstStyle/>
                    <a:p>
                      <a:pPr algn="l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000" marR="54000" marT="65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000" marR="54000" marT="65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000" marR="72000" marT="65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000" marR="72000" marT="65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000" marR="72000" marT="65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000" marR="72000" marT="65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000" marR="72000" marT="65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000" marR="72000" marT="65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000" marR="72000" marT="65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09811805"/>
                  </a:ext>
                </a:extLst>
              </a:tr>
              <a:tr h="542736">
                <a:tc>
                  <a:txBody>
                    <a:bodyPr/>
                    <a:lstStyle/>
                    <a:p>
                      <a:pPr algn="l" fontAlgn="ctr"/>
                      <a:r>
                        <a:rPr lang="en-ID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Nilai Ekspor Hasil Perikanan</a:t>
                      </a:r>
                    </a:p>
                  </a:txBody>
                  <a:tcPr marL="54000" marR="54000" marT="65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USD Miliar</a:t>
                      </a:r>
                    </a:p>
                  </a:txBody>
                  <a:tcPr marL="54000" marR="54000" marT="65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4,86</a:t>
                      </a:r>
                    </a:p>
                  </a:txBody>
                  <a:tcPr marL="54000" marR="72000" marT="65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5,50</a:t>
                      </a:r>
                    </a:p>
                  </a:txBody>
                  <a:tcPr marL="54000" marR="72000" marT="65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id-ID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6.17</a:t>
                      </a:r>
                      <a:endParaRPr lang="en-AU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144" marR="72000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AU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6.43</a:t>
                      </a:r>
                    </a:p>
                  </a:txBody>
                  <a:tcPr marL="7144" marR="72000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AU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6.86</a:t>
                      </a:r>
                    </a:p>
                  </a:txBody>
                  <a:tcPr marL="7144" marR="72000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AU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7.2</a:t>
                      </a:r>
                      <a:r>
                        <a:rPr lang="id-ID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7</a:t>
                      </a:r>
                      <a:endParaRPr lang="en-AU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144" marR="72000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AU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7.55</a:t>
                      </a:r>
                    </a:p>
                  </a:txBody>
                  <a:tcPr marL="7144" marR="72000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50968311"/>
                  </a:ext>
                </a:extLst>
              </a:tr>
              <a:tr h="282234">
                <a:tc>
                  <a:txBody>
                    <a:bodyPr/>
                    <a:lstStyle/>
                    <a:p>
                      <a:pPr algn="l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000" marR="54000" marT="65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000" marR="54000" marT="65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000" marR="72000" marT="65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000" marR="72000" marT="65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000" marR="72000" marT="65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000" marR="72000" marT="65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000" marR="72000" marT="65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000" marR="72000" marT="65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000" marR="72000" marT="65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416264188"/>
                  </a:ext>
                </a:extLst>
              </a:tr>
              <a:tr h="599752">
                <a:tc>
                  <a:txBody>
                    <a:bodyPr/>
                    <a:lstStyle/>
                    <a:p>
                      <a:pPr algn="l" fontAlgn="ctr"/>
                      <a:r>
                        <a:rPr lang="en-ID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Angka Konsumsi Ikan</a:t>
                      </a:r>
                    </a:p>
                  </a:txBody>
                  <a:tcPr marL="54000" marR="54000" marT="65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kg/</a:t>
                      </a:r>
                      <a:r>
                        <a:rPr lang="en-ID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kap</a:t>
                      </a:r>
                      <a:r>
                        <a:rPr lang="en-ID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 </a:t>
                      </a:r>
                      <a:r>
                        <a:rPr lang="en-ID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thn</a:t>
                      </a:r>
                      <a:endParaRPr lang="en-ID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00" marR="54000" marT="65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50,69</a:t>
                      </a:r>
                    </a:p>
                  </a:txBody>
                  <a:tcPr marL="54000" marR="72000" marT="65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54,49</a:t>
                      </a:r>
                    </a:p>
                  </a:txBody>
                  <a:tcPr marL="54000" marR="72000" marT="65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AU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56.39</a:t>
                      </a:r>
                    </a:p>
                  </a:txBody>
                  <a:tcPr marL="7144" marR="72000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AU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58.08</a:t>
                      </a:r>
                    </a:p>
                  </a:txBody>
                  <a:tcPr marL="7144" marR="72000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AU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59.53</a:t>
                      </a:r>
                    </a:p>
                  </a:txBody>
                  <a:tcPr marL="7144" marR="72000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AU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61.02</a:t>
                      </a:r>
                    </a:p>
                  </a:txBody>
                  <a:tcPr marL="7144" marR="72000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AU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62.05</a:t>
                      </a:r>
                    </a:p>
                  </a:txBody>
                  <a:tcPr marL="7144" marR="72000" marT="71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9094005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5C003CF-2E6A-354C-BAA7-55AF1878A32F}"/>
              </a:ext>
            </a:extLst>
          </p:cNvPr>
          <p:cNvSpPr txBox="1"/>
          <p:nvPr/>
        </p:nvSpPr>
        <p:spPr>
          <a:xfrm>
            <a:off x="724622" y="389006"/>
            <a:ext cx="5345618" cy="6340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id-ID" sz="2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USULAN TARGET</a:t>
            </a:r>
            <a:endParaRPr lang="id-ID" sz="24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lnSpc>
                <a:spcPct val="80000"/>
              </a:lnSpc>
            </a:pPr>
            <a:r>
              <a:rPr lang="id-ID" sz="2000" b="1">
                <a:solidFill>
                  <a:srgbClr val="44AFE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Indikator Kinerja Utama</a:t>
            </a:r>
            <a:endParaRPr lang="id-ID" sz="2000" b="1" dirty="0">
              <a:solidFill>
                <a:srgbClr val="44AFE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15E4C0F-7423-534E-BBCE-0B1B2CE220DB}"/>
              </a:ext>
            </a:extLst>
          </p:cNvPr>
          <p:cNvSpPr/>
          <p:nvPr/>
        </p:nvSpPr>
        <p:spPr>
          <a:xfrm>
            <a:off x="6227762" y="1"/>
            <a:ext cx="2916237" cy="630296"/>
          </a:xfrm>
          <a:prstGeom prst="rect">
            <a:avLst/>
          </a:prstGeom>
          <a:solidFill>
            <a:srgbClr val="44A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D3BDE57-1E08-264C-B2B8-B511780A2A82}"/>
              </a:ext>
            </a:extLst>
          </p:cNvPr>
          <p:cNvSpPr/>
          <p:nvPr/>
        </p:nvSpPr>
        <p:spPr>
          <a:xfrm>
            <a:off x="6122747" y="265151"/>
            <a:ext cx="276647" cy="7787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2F8A87A-F53F-E048-81C9-D7A38DBDB08A}"/>
              </a:ext>
            </a:extLst>
          </p:cNvPr>
          <p:cNvSpPr txBox="1"/>
          <p:nvPr/>
        </p:nvSpPr>
        <p:spPr>
          <a:xfrm>
            <a:off x="7329594" y="49708"/>
            <a:ext cx="17139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Rancangan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Teknokratik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Renstra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KKP 2020-2024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9B2E28E-E55B-0A4E-80C9-B8EC2FDD5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6554664"/>
            <a:ext cx="2755900" cy="2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366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AA55FA4E-935D-AA44-A93A-106C49A9C8D7}"/>
              </a:ext>
            </a:extLst>
          </p:cNvPr>
          <p:cNvGrpSpPr/>
          <p:nvPr/>
        </p:nvGrpSpPr>
        <p:grpSpPr>
          <a:xfrm>
            <a:off x="1555844" y="1242087"/>
            <a:ext cx="7383440" cy="5037791"/>
            <a:chOff x="1898212" y="1281715"/>
            <a:chExt cx="6863047" cy="4537630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C15BE3A8-5F2A-CC4A-A73F-4AFC821A1786}"/>
                </a:ext>
              </a:extLst>
            </p:cNvPr>
            <p:cNvCxnSpPr/>
            <p:nvPr/>
          </p:nvCxnSpPr>
          <p:spPr>
            <a:xfrm>
              <a:off x="2543883" y="4658188"/>
              <a:ext cx="6152595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xmlns="" id="{64296AB1-C625-AD4C-9124-152AFC3D3824}"/>
                </a:ext>
              </a:extLst>
            </p:cNvPr>
            <p:cNvSpPr/>
            <p:nvPr/>
          </p:nvSpPr>
          <p:spPr>
            <a:xfrm>
              <a:off x="2624972" y="2244973"/>
              <a:ext cx="6118847" cy="110658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700" b="1">
                <a:solidFill>
                  <a:srgbClr val="000000"/>
                </a:solidFill>
                <a:latin typeface="Cambria"/>
                <a:cs typeface="Cambria"/>
              </a:endParaRP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xmlns="" id="{F0EA7AC8-9E82-B84B-9D30-F720A53E5D33}"/>
                </a:ext>
              </a:extLst>
            </p:cNvPr>
            <p:cNvSpPr/>
            <p:nvPr/>
          </p:nvSpPr>
          <p:spPr>
            <a:xfrm>
              <a:off x="2616618" y="1281715"/>
              <a:ext cx="6079860" cy="838400"/>
            </a:xfrm>
            <a:prstGeom prst="roundRect">
              <a:avLst/>
            </a:prstGeom>
            <a:solidFill>
              <a:srgbClr val="DBEEF4"/>
            </a:solidFill>
            <a:ln w="381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700" b="1">
                <a:solidFill>
                  <a:srgbClr val="000000"/>
                </a:solidFill>
                <a:latin typeface="Cambria"/>
                <a:cs typeface="Cambria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8FBD6E13-6F05-8F4C-A5DB-442493330149}"/>
                </a:ext>
              </a:extLst>
            </p:cNvPr>
            <p:cNvSpPr/>
            <p:nvPr/>
          </p:nvSpPr>
          <p:spPr>
            <a:xfrm>
              <a:off x="1912399" y="1281716"/>
              <a:ext cx="378452" cy="838399"/>
            </a:xfrm>
            <a:prstGeom prst="rect">
              <a:avLst/>
            </a:prstGeom>
            <a:solidFill>
              <a:srgbClr val="0C69B0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b="1" i="1" dirty="0">
                  <a:solidFill>
                    <a:prstClr val="white"/>
                  </a:solidFill>
                  <a:latin typeface="Cambria"/>
                  <a:cs typeface="Cambria"/>
                </a:rPr>
                <a:t>STAKEHOLDERS PERSPECTIVE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80DB23CC-AF43-0F4A-8F84-7F20581C0146}"/>
                </a:ext>
              </a:extLst>
            </p:cNvPr>
            <p:cNvSpPr/>
            <p:nvPr/>
          </p:nvSpPr>
          <p:spPr>
            <a:xfrm>
              <a:off x="1898212" y="2211142"/>
              <a:ext cx="378452" cy="1126271"/>
            </a:xfrm>
            <a:prstGeom prst="rect">
              <a:avLst/>
            </a:prstGeom>
            <a:solidFill>
              <a:srgbClr val="E46C0A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b="1" i="1">
                  <a:solidFill>
                    <a:prstClr val="white"/>
                  </a:solidFill>
                  <a:latin typeface="Cambria"/>
                  <a:cs typeface="Cambria"/>
                </a:rPr>
                <a:t>CUSTOMERRS PERSPECTIVE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753E3C65-42BA-C841-8435-241209D90422}"/>
                </a:ext>
              </a:extLst>
            </p:cNvPr>
            <p:cNvSpPr/>
            <p:nvPr/>
          </p:nvSpPr>
          <p:spPr>
            <a:xfrm>
              <a:off x="1911239" y="3404974"/>
              <a:ext cx="377904" cy="1219564"/>
            </a:xfrm>
            <a:prstGeom prst="rect">
              <a:avLst/>
            </a:prstGeom>
            <a:solidFill>
              <a:srgbClr val="0C69B0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b="1" i="1" dirty="0">
                  <a:solidFill>
                    <a:prstClr val="white"/>
                  </a:solidFill>
                  <a:latin typeface="Cambria"/>
                  <a:cs typeface="Cambria"/>
                </a:rPr>
                <a:t>INTERNAL PROCESS PERSPECTIVE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1698DCC8-D153-9D48-9BEF-E217CEB8DA3C}"/>
                </a:ext>
              </a:extLst>
            </p:cNvPr>
            <p:cNvSpPr/>
            <p:nvPr/>
          </p:nvSpPr>
          <p:spPr>
            <a:xfrm>
              <a:off x="1911239" y="4665476"/>
              <a:ext cx="377904" cy="1153869"/>
            </a:xfrm>
            <a:prstGeom prst="rect">
              <a:avLst/>
            </a:prstGeom>
            <a:solidFill>
              <a:srgbClr val="E46C0A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b="1" i="1">
                  <a:solidFill>
                    <a:prstClr val="white"/>
                  </a:solidFill>
                  <a:latin typeface="Cambria"/>
                  <a:cs typeface="Cambria"/>
                </a:rPr>
                <a:t>LEARN &amp; GROWTH PERSPECTIVE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CE84346A-A4FC-2B49-ACBE-E0DF38727AD6}"/>
                </a:ext>
              </a:extLst>
            </p:cNvPr>
            <p:cNvCxnSpPr/>
            <p:nvPr/>
          </p:nvCxnSpPr>
          <p:spPr>
            <a:xfrm>
              <a:off x="2565085" y="2175475"/>
              <a:ext cx="6151721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xmlns="" id="{BB3CB9EB-58AF-0041-96AD-2FB57F08B528}"/>
                </a:ext>
              </a:extLst>
            </p:cNvPr>
            <p:cNvSpPr/>
            <p:nvPr/>
          </p:nvSpPr>
          <p:spPr>
            <a:xfrm>
              <a:off x="2636869" y="4774887"/>
              <a:ext cx="1523006" cy="1024509"/>
            </a:xfrm>
            <a:prstGeom prst="roundRect">
              <a:avLst/>
            </a:prstGeom>
            <a:solidFill>
              <a:srgbClr val="FDD4A8"/>
            </a:solidFill>
            <a:ln w="381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8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HUMAN CAPITAL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xmlns="" id="{10C68BD8-FEAB-7849-B29B-4FF678268CB8}"/>
                </a:ext>
              </a:extLst>
            </p:cNvPr>
            <p:cNvSpPr/>
            <p:nvPr/>
          </p:nvSpPr>
          <p:spPr>
            <a:xfrm>
              <a:off x="4216495" y="4768239"/>
              <a:ext cx="1423964" cy="1024509"/>
            </a:xfrm>
            <a:prstGeom prst="roundRect">
              <a:avLst/>
            </a:prstGeom>
            <a:solidFill>
              <a:srgbClr val="FDD4A8"/>
            </a:solidFill>
            <a:ln w="381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8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INFORMATION CAPITAL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xmlns="" id="{31712580-4A2C-AE4B-9110-F55180ED9AA9}"/>
                </a:ext>
              </a:extLst>
            </p:cNvPr>
            <p:cNvSpPr/>
            <p:nvPr/>
          </p:nvSpPr>
          <p:spPr>
            <a:xfrm>
              <a:off x="5684962" y="4747515"/>
              <a:ext cx="1493686" cy="1024509"/>
            </a:xfrm>
            <a:prstGeom prst="roundRect">
              <a:avLst/>
            </a:prstGeom>
            <a:solidFill>
              <a:srgbClr val="FDD4A8"/>
            </a:solidFill>
            <a:ln w="381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8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ORGANIZATION CAPITAL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B96A1EE6-2868-AB49-AFE7-1325AAD8FA8F}"/>
                </a:ext>
              </a:extLst>
            </p:cNvPr>
            <p:cNvSpPr/>
            <p:nvPr/>
          </p:nvSpPr>
          <p:spPr>
            <a:xfrm>
              <a:off x="2747525" y="4972309"/>
              <a:ext cx="1355729" cy="76767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540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SS  8.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ASN KKP</a:t>
              </a:r>
              <a:r>
                <a:rPr lang="id-ID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yang profesional</a:t>
              </a:r>
              <a:endPara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xmlns="" id="{D90F5577-F510-1947-B7E2-944D7ACCB0BE}"/>
                </a:ext>
              </a:extLst>
            </p:cNvPr>
            <p:cNvSpPr/>
            <p:nvPr/>
          </p:nvSpPr>
          <p:spPr>
            <a:xfrm>
              <a:off x="4234369" y="4996854"/>
              <a:ext cx="1368056" cy="74312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540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SS 9.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Sistem</a:t>
              </a:r>
              <a: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9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Pemerintahan</a:t>
              </a:r>
              <a: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9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Berbasis</a:t>
              </a:r>
              <a: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9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Elektronik</a:t>
              </a:r>
              <a: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yang </a:t>
              </a:r>
              <a:r>
                <a:rPr lang="en-US" sz="9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andal</a:t>
              </a:r>
              <a:endPara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xmlns="" id="{A6DFD382-62BB-5443-9142-FC2801CF7420}"/>
                </a:ext>
              </a:extLst>
            </p:cNvPr>
            <p:cNvSpPr/>
            <p:nvPr/>
          </p:nvSpPr>
          <p:spPr>
            <a:xfrm>
              <a:off x="5739788" y="4978698"/>
              <a:ext cx="1373291" cy="76128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540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SS 10.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Birokrasi</a:t>
              </a:r>
              <a: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KKP yang efektif, efisien, dan berorientasi pada layanan prima</a:t>
              </a: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xmlns="" id="{A46B5E78-59FC-E74D-BCEE-339B0B7010E6}"/>
                </a:ext>
              </a:extLst>
            </p:cNvPr>
            <p:cNvSpPr/>
            <p:nvPr/>
          </p:nvSpPr>
          <p:spPr>
            <a:xfrm>
              <a:off x="7224260" y="4747515"/>
              <a:ext cx="1493686" cy="1024509"/>
            </a:xfrm>
            <a:prstGeom prst="roundRect">
              <a:avLst/>
            </a:prstGeom>
            <a:solidFill>
              <a:srgbClr val="FDD4A8"/>
            </a:solidFill>
            <a:ln w="381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8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FINANCIAL CAPITAL</a:t>
              </a:r>
            </a:p>
          </p:txBody>
        </p:sp>
        <p:sp>
          <p:nvSpPr>
            <p:cNvPr id="25" name="Up Arrow 24">
              <a:extLst>
                <a:ext uri="{FF2B5EF4-FFF2-40B4-BE49-F238E27FC236}">
                  <a16:creationId xmlns:a16="http://schemas.microsoft.com/office/drawing/2014/main" xmlns="" id="{C3B0D997-FB65-934B-873C-066991CF867A}"/>
                </a:ext>
              </a:extLst>
            </p:cNvPr>
            <p:cNvSpPr/>
            <p:nvPr/>
          </p:nvSpPr>
          <p:spPr>
            <a:xfrm>
              <a:off x="3147964" y="4541959"/>
              <a:ext cx="277425" cy="183152"/>
            </a:xfrm>
            <a:prstGeom prst="upArrow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>
                <a:solidFill>
                  <a:prstClr val="white"/>
                </a:solidFill>
                <a:latin typeface="Cambria"/>
                <a:cs typeface="Cambria"/>
              </a:endParaRPr>
            </a:p>
          </p:txBody>
        </p:sp>
        <p:sp>
          <p:nvSpPr>
            <p:cNvPr id="29" name="Up Arrow 28">
              <a:extLst>
                <a:ext uri="{FF2B5EF4-FFF2-40B4-BE49-F238E27FC236}">
                  <a16:creationId xmlns:a16="http://schemas.microsoft.com/office/drawing/2014/main" xmlns="" id="{5571388E-3299-AD4A-B6C1-F1C36B9140A7}"/>
                </a:ext>
              </a:extLst>
            </p:cNvPr>
            <p:cNvSpPr/>
            <p:nvPr/>
          </p:nvSpPr>
          <p:spPr>
            <a:xfrm>
              <a:off x="4713865" y="4541960"/>
              <a:ext cx="277425" cy="183151"/>
            </a:xfrm>
            <a:prstGeom prst="upArrow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Up Arrow 29">
              <a:extLst>
                <a:ext uri="{FF2B5EF4-FFF2-40B4-BE49-F238E27FC236}">
                  <a16:creationId xmlns:a16="http://schemas.microsoft.com/office/drawing/2014/main" xmlns="" id="{97D5EA1A-657D-4A46-9E02-3C6350E361F7}"/>
                </a:ext>
              </a:extLst>
            </p:cNvPr>
            <p:cNvSpPr/>
            <p:nvPr/>
          </p:nvSpPr>
          <p:spPr>
            <a:xfrm>
              <a:off x="6180777" y="4532962"/>
              <a:ext cx="277425" cy="183152"/>
            </a:xfrm>
            <a:prstGeom prst="upArrow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Up Arrow 30">
              <a:extLst>
                <a:ext uri="{FF2B5EF4-FFF2-40B4-BE49-F238E27FC236}">
                  <a16:creationId xmlns:a16="http://schemas.microsoft.com/office/drawing/2014/main" xmlns="" id="{C498E4E3-F52A-374B-BDC6-A11977B2A3D6}"/>
                </a:ext>
              </a:extLst>
            </p:cNvPr>
            <p:cNvSpPr/>
            <p:nvPr/>
          </p:nvSpPr>
          <p:spPr>
            <a:xfrm>
              <a:off x="7856317" y="4532962"/>
              <a:ext cx="277425" cy="183152"/>
            </a:xfrm>
            <a:prstGeom prst="upArrow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xmlns="" id="{30126974-90CF-3B4E-9268-13452A62827F}"/>
                </a:ext>
              </a:extLst>
            </p:cNvPr>
            <p:cNvSpPr/>
            <p:nvPr/>
          </p:nvSpPr>
          <p:spPr>
            <a:xfrm>
              <a:off x="5651796" y="2316221"/>
              <a:ext cx="2016722" cy="882552"/>
            </a:xfrm>
            <a:prstGeom prst="ellipse">
              <a:avLst/>
            </a:prstGeom>
            <a:solidFill>
              <a:srgbClr val="00B0F0"/>
            </a:solidFill>
            <a:ln w="2540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SS 3.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id-ID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Pengelolaan SDKP secara berkelanjutan dan berdaya saing 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xmlns="" id="{09E61C53-ACAE-7341-AFE6-9554D2A2421E}"/>
                </a:ext>
              </a:extLst>
            </p:cNvPr>
            <p:cNvSpPr/>
            <p:nvPr/>
          </p:nvSpPr>
          <p:spPr>
            <a:xfrm>
              <a:off x="3625323" y="2318662"/>
              <a:ext cx="1844552" cy="882552"/>
            </a:xfrm>
            <a:prstGeom prst="ellipse">
              <a:avLst/>
            </a:prstGeom>
            <a:solidFill>
              <a:srgbClr val="00B0F0"/>
            </a:solidFill>
            <a:ln w="2540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SS 2.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Pengawasan </a:t>
              </a:r>
              <a:r>
                <a:rPr lang="en-US" sz="1000" b="1" strike="sngStrike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Pengelolaan </a:t>
              </a:r>
              <a:r>
                <a:rPr lang="en-US" sz="10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Sumber</a:t>
              </a:r>
              <a:r>
                <a:rPr lang="en-US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0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Daya</a:t>
              </a:r>
              <a:r>
                <a:rPr lang="en-US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0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Kelautan</a:t>
              </a:r>
              <a:r>
                <a:rPr lang="en-US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0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dan</a:t>
              </a:r>
              <a:r>
                <a:rPr lang="en-US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0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Perikanan</a:t>
              </a:r>
              <a:r>
                <a:rPr lang="en-US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0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secara</a:t>
              </a:r>
              <a:r>
                <a:rPr lang="en-US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0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Berdaulat</a:t>
              </a:r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xmlns="" id="{9A8A9DAF-5586-934E-88D9-B2633843E5ED}"/>
                </a:ext>
              </a:extLst>
            </p:cNvPr>
            <p:cNvSpPr/>
            <p:nvPr/>
          </p:nvSpPr>
          <p:spPr>
            <a:xfrm>
              <a:off x="7295668" y="4978698"/>
              <a:ext cx="1350868" cy="76128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540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SS 11.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Pengelolaan</a:t>
              </a:r>
              <a: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9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anggaran</a:t>
              </a:r>
              <a: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yang </a:t>
              </a:r>
              <a:r>
                <a:rPr lang="en-US" sz="9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berkualitas</a:t>
              </a:r>
              <a:endPara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xmlns="" id="{76025AAB-9D41-D34C-ABF6-586C3BBFF367}"/>
                </a:ext>
              </a:extLst>
            </p:cNvPr>
            <p:cNvSpPr/>
            <p:nvPr/>
          </p:nvSpPr>
          <p:spPr>
            <a:xfrm>
              <a:off x="3852216" y="1361444"/>
              <a:ext cx="3302234" cy="716968"/>
            </a:xfrm>
            <a:prstGeom prst="ellipse">
              <a:avLst/>
            </a:prstGeom>
            <a:solidFill>
              <a:schemeClr val="tx2"/>
            </a:solidFill>
            <a:ln w="2540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5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SS 1.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5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Masyarakat KP yang </a:t>
              </a:r>
              <a:r>
                <a:rPr lang="en-US" sz="1050" b="1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Meningkat</a:t>
              </a:r>
              <a:r>
                <a:rPr lang="en-US" sz="105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050" b="1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Kesejahteraannya</a:t>
              </a:r>
              <a:r>
                <a:rPr lang="en-US" sz="105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39" name="Up Arrow 38">
              <a:extLst>
                <a:ext uri="{FF2B5EF4-FFF2-40B4-BE49-F238E27FC236}">
                  <a16:creationId xmlns:a16="http://schemas.microsoft.com/office/drawing/2014/main" xmlns="" id="{5C194EF6-420C-B741-98D3-D113B7CEAC99}"/>
                </a:ext>
              </a:extLst>
            </p:cNvPr>
            <p:cNvSpPr/>
            <p:nvPr/>
          </p:nvSpPr>
          <p:spPr>
            <a:xfrm>
              <a:off x="5420148" y="2132920"/>
              <a:ext cx="277424" cy="183151"/>
            </a:xfrm>
            <a:prstGeom prst="upArrow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Rounded Rectangle 7">
              <a:extLst>
                <a:ext uri="{FF2B5EF4-FFF2-40B4-BE49-F238E27FC236}">
                  <a16:creationId xmlns:a16="http://schemas.microsoft.com/office/drawing/2014/main" xmlns="" id="{9B5BF2B4-37A0-C64D-918F-B47DAFBF495F}"/>
                </a:ext>
              </a:extLst>
            </p:cNvPr>
            <p:cNvSpPr/>
            <p:nvPr/>
          </p:nvSpPr>
          <p:spPr>
            <a:xfrm>
              <a:off x="2647429" y="3492444"/>
              <a:ext cx="1403285" cy="102450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00" b="1" dirty="0">
                <a:solidFill>
                  <a:srgbClr val="000000"/>
                </a:solidFill>
                <a:latin typeface="Cambria"/>
                <a:cs typeface="Cambria"/>
              </a:endParaRPr>
            </a:p>
          </p:txBody>
        </p:sp>
        <p:sp>
          <p:nvSpPr>
            <p:cNvPr id="42" name="Rounded Rectangle 8">
              <a:extLst>
                <a:ext uri="{FF2B5EF4-FFF2-40B4-BE49-F238E27FC236}">
                  <a16:creationId xmlns:a16="http://schemas.microsoft.com/office/drawing/2014/main" xmlns="" id="{2D5A7E7E-8340-B74B-A8CB-80ED68BA6A19}"/>
                </a:ext>
              </a:extLst>
            </p:cNvPr>
            <p:cNvSpPr/>
            <p:nvPr/>
          </p:nvSpPr>
          <p:spPr>
            <a:xfrm>
              <a:off x="4102370" y="3492444"/>
              <a:ext cx="2939080" cy="102450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xmlns="" id="{F0C3C711-887F-1A4E-9A8B-1F63051F3570}"/>
                </a:ext>
              </a:extLst>
            </p:cNvPr>
            <p:cNvSpPr/>
            <p:nvPr/>
          </p:nvSpPr>
          <p:spPr>
            <a:xfrm>
              <a:off x="2729071" y="3691417"/>
              <a:ext cx="1246302" cy="78063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SS 4.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Tersedianya</a:t>
              </a:r>
              <a:r>
                <a:rPr lang="en-US" sz="9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900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kebijakan</a:t>
              </a:r>
              <a:r>
                <a:rPr lang="id-ID" sz="9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yang</a:t>
              </a:r>
              <a:r>
                <a:rPr lang="en-US" sz="9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b</a:t>
              </a:r>
              <a:r>
                <a:rPr lang="id-ID" sz="9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erkualitas</a:t>
              </a:r>
              <a:endParaRPr lang="en-US" sz="900" strike="sngStrike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xmlns="" id="{959E5EAC-BA68-CA46-8EED-56A5CFD6929B}"/>
                </a:ext>
              </a:extLst>
            </p:cNvPr>
            <p:cNvSpPr/>
            <p:nvPr/>
          </p:nvSpPr>
          <p:spPr>
            <a:xfrm>
              <a:off x="4170435" y="3689880"/>
              <a:ext cx="1368056" cy="78217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SS 5.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Terselenggaranya</a:t>
              </a:r>
              <a:r>
                <a:rPr lang="en-US" sz="9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tata </a:t>
              </a:r>
              <a:r>
                <a:rPr lang="en-US" sz="900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kelola</a:t>
              </a:r>
              <a:r>
                <a:rPr lang="en-US" sz="9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900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pemanfaatan</a:t>
              </a:r>
              <a:r>
                <a:rPr lang="en-US" sz="9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SDKP yang </a:t>
              </a:r>
              <a:r>
                <a:rPr lang="id-ID" sz="9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berkeadilan</a:t>
              </a:r>
              <a:endParaRPr lang="en-US" sz="9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xmlns="" id="{8DFCB281-115D-6740-9277-198974525A59}"/>
                </a:ext>
              </a:extLst>
            </p:cNvPr>
            <p:cNvSpPr/>
            <p:nvPr/>
          </p:nvSpPr>
          <p:spPr>
            <a:xfrm>
              <a:off x="5632844" y="3689880"/>
              <a:ext cx="1383653" cy="80060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SS 6.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Tersedianya</a:t>
              </a:r>
              <a:r>
                <a:rPr lang="en-US" sz="9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SDMKP, </a:t>
              </a:r>
              <a:r>
                <a:rPr lang="en-US" sz="900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inovasi</a:t>
              </a:r>
              <a:r>
                <a:rPr lang="en-US" sz="9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900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teknologi</a:t>
              </a:r>
              <a:r>
                <a:rPr lang="en-US" sz="9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dan </a:t>
              </a:r>
              <a:r>
                <a:rPr lang="en-US" sz="900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riset</a:t>
              </a:r>
              <a:r>
                <a:rPr lang="en-US" sz="9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yang </a:t>
              </a:r>
              <a:r>
                <a:rPr lang="en-US" sz="900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berdaya</a:t>
              </a:r>
              <a:r>
                <a:rPr lang="id-ID" sz="9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900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saing</a:t>
              </a:r>
              <a:endParaRPr lang="en-US" sz="9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Rounded Rectangle 13">
              <a:extLst>
                <a:ext uri="{FF2B5EF4-FFF2-40B4-BE49-F238E27FC236}">
                  <a16:creationId xmlns:a16="http://schemas.microsoft.com/office/drawing/2014/main" xmlns="" id="{6A4051C8-C49A-414D-9A6A-51DF62D1FBE6}"/>
                </a:ext>
              </a:extLst>
            </p:cNvPr>
            <p:cNvSpPr/>
            <p:nvPr/>
          </p:nvSpPr>
          <p:spPr>
            <a:xfrm>
              <a:off x="7087666" y="3492444"/>
              <a:ext cx="1630280" cy="102450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xmlns="" id="{09D7A2F2-AD8E-2544-8C15-69DCD01976BF}"/>
                </a:ext>
              </a:extLst>
            </p:cNvPr>
            <p:cNvCxnSpPr/>
            <p:nvPr/>
          </p:nvCxnSpPr>
          <p:spPr>
            <a:xfrm>
              <a:off x="2608664" y="3404974"/>
              <a:ext cx="6152595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xmlns="" id="{BD29106F-1B82-BD41-9566-58B69D2495DB}"/>
                </a:ext>
              </a:extLst>
            </p:cNvPr>
            <p:cNvSpPr/>
            <p:nvPr/>
          </p:nvSpPr>
          <p:spPr>
            <a:xfrm>
              <a:off x="7218600" y="3750160"/>
              <a:ext cx="1453130" cy="7242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SS 7.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800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Terselenggaranya</a:t>
              </a:r>
              <a:r>
                <a:rPr lang="en-US" sz="8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pengendalian</a:t>
              </a:r>
              <a:r>
                <a:rPr lang="en-US" sz="8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dan </a:t>
              </a:r>
              <a:r>
                <a:rPr lang="en-US" sz="800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pengawasan</a:t>
              </a:r>
              <a:r>
                <a:rPr lang="en-US" sz="8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SDKP</a:t>
              </a:r>
              <a:r>
                <a:rPr lang="id-ID" sz="8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secara profesional dan partisipatif</a:t>
              </a:r>
              <a:endParaRPr lang="en-US" sz="8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62896640-096A-A444-930A-AB1433C6BA5E}"/>
                </a:ext>
              </a:extLst>
            </p:cNvPr>
            <p:cNvSpPr txBox="1"/>
            <p:nvPr/>
          </p:nvSpPr>
          <p:spPr>
            <a:xfrm>
              <a:off x="2566883" y="3529833"/>
              <a:ext cx="1564377" cy="194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prstClr val="black"/>
                  </a:solidFill>
                  <a:latin typeface="Arial" panose="020B0604020202020204" pitchFamily="34" charset="0"/>
                  <a:ea typeface="ＭＳ Ｐゴシック" pitchFamily="-84" charset="-128"/>
                  <a:cs typeface="Arial" panose="020B0604020202020204" pitchFamily="34" charset="0"/>
                </a:rPr>
                <a:t>PERUMUSAN</a:t>
              </a:r>
              <a:r>
                <a:rPr lang="en-US" sz="800" b="1" dirty="0">
                  <a:solidFill>
                    <a:prstClr val="black"/>
                  </a:solidFill>
                  <a:latin typeface="Cambria"/>
                  <a:ea typeface="ＭＳ Ｐゴシック" pitchFamily="-84" charset="-128"/>
                  <a:cs typeface="Cambria"/>
                </a:rPr>
                <a:t> 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6A894AFD-B7AD-8649-A595-86618AB66BBE}"/>
                </a:ext>
              </a:extLst>
            </p:cNvPr>
            <p:cNvSpPr txBox="1"/>
            <p:nvPr/>
          </p:nvSpPr>
          <p:spPr>
            <a:xfrm>
              <a:off x="4852577" y="3536227"/>
              <a:ext cx="1481778" cy="194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prstClr val="black"/>
                  </a:solidFill>
                  <a:latin typeface="Arial" panose="020B0604020202020204" pitchFamily="34" charset="0"/>
                  <a:ea typeface="ＭＳ Ｐゴシック" pitchFamily="-84" charset="-128"/>
                  <a:cs typeface="Arial" panose="020B0604020202020204" pitchFamily="34" charset="0"/>
                </a:rPr>
                <a:t>PELAKSANAAN 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9D2755B8-D890-204C-A640-FFF4B0A0D825}"/>
                </a:ext>
              </a:extLst>
            </p:cNvPr>
            <p:cNvSpPr txBox="1"/>
            <p:nvPr/>
          </p:nvSpPr>
          <p:spPr>
            <a:xfrm>
              <a:off x="7178648" y="3551612"/>
              <a:ext cx="1538142" cy="194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prstClr val="black"/>
                  </a:solidFill>
                  <a:latin typeface="Arial" panose="020B0604020202020204" pitchFamily="34" charset="0"/>
                  <a:ea typeface="ＭＳ Ｐゴシック" pitchFamily="-84" charset="-128"/>
                  <a:cs typeface="Arial" panose="020B0604020202020204" pitchFamily="34" charset="0"/>
                </a:rPr>
                <a:t>DALWAS</a:t>
              </a:r>
            </a:p>
          </p:txBody>
        </p:sp>
        <p:sp>
          <p:nvSpPr>
            <p:cNvPr id="53" name="Right Arrow 52">
              <a:extLst>
                <a:ext uri="{FF2B5EF4-FFF2-40B4-BE49-F238E27FC236}">
                  <a16:creationId xmlns:a16="http://schemas.microsoft.com/office/drawing/2014/main" xmlns="" id="{0693CC22-2B22-3545-A4BC-A314BF16BE83}"/>
                </a:ext>
              </a:extLst>
            </p:cNvPr>
            <p:cNvSpPr/>
            <p:nvPr/>
          </p:nvSpPr>
          <p:spPr>
            <a:xfrm>
              <a:off x="3908324" y="3536228"/>
              <a:ext cx="244263" cy="247014"/>
            </a:xfrm>
            <a:prstGeom prst="rightArrow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9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Right Arrow 32">
              <a:extLst>
                <a:ext uri="{FF2B5EF4-FFF2-40B4-BE49-F238E27FC236}">
                  <a16:creationId xmlns:a16="http://schemas.microsoft.com/office/drawing/2014/main" xmlns="" id="{59985891-4DF8-5749-9319-41BB25ED1056}"/>
                </a:ext>
              </a:extLst>
            </p:cNvPr>
            <p:cNvSpPr/>
            <p:nvPr/>
          </p:nvSpPr>
          <p:spPr>
            <a:xfrm>
              <a:off x="7032319" y="3566373"/>
              <a:ext cx="244263" cy="247014"/>
            </a:xfrm>
            <a:prstGeom prst="rightArrow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9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Up Arrow 37">
              <a:extLst>
                <a:ext uri="{FF2B5EF4-FFF2-40B4-BE49-F238E27FC236}">
                  <a16:creationId xmlns:a16="http://schemas.microsoft.com/office/drawing/2014/main" xmlns="" id="{59E4381A-D9B3-874A-994C-5F69150A9F5F}"/>
                </a:ext>
              </a:extLst>
            </p:cNvPr>
            <p:cNvSpPr/>
            <p:nvPr/>
          </p:nvSpPr>
          <p:spPr>
            <a:xfrm>
              <a:off x="5430909" y="3340565"/>
              <a:ext cx="277424" cy="183151"/>
            </a:xfrm>
            <a:prstGeom prst="upArrow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E176946-2494-0943-8B4F-1978DC1C8D48}"/>
              </a:ext>
            </a:extLst>
          </p:cNvPr>
          <p:cNvSpPr txBox="1"/>
          <p:nvPr/>
        </p:nvSpPr>
        <p:spPr>
          <a:xfrm>
            <a:off x="2350510" y="1430494"/>
            <a:ext cx="12241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8113" indent="-138113">
              <a:buFont typeface="Arial" panose="020B0604020202020204" pitchFamily="34" charset="0"/>
              <a:buChar char="•"/>
            </a:pPr>
            <a:r>
              <a:rPr lang="en-US" sz="1000" dirty="0" err="1"/>
              <a:t>Presiden</a:t>
            </a:r>
            <a:endParaRPr lang="en-US" sz="1000" dirty="0"/>
          </a:p>
          <a:p>
            <a:pPr marL="138113" indent="-138113">
              <a:buFont typeface="Arial" panose="020B0604020202020204" pitchFamily="34" charset="0"/>
              <a:buChar char="•"/>
            </a:pPr>
            <a:r>
              <a:rPr lang="en-US" sz="1000" dirty="0"/>
              <a:t>DPR</a:t>
            </a:r>
          </a:p>
          <a:p>
            <a:pPr marL="138113" indent="-138113">
              <a:buFont typeface="Arial" panose="020B0604020202020204" pitchFamily="34" charset="0"/>
              <a:buChar char="•"/>
            </a:pPr>
            <a:r>
              <a:rPr lang="en-US" sz="1000" dirty="0"/>
              <a:t>Masyarakat KP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CB1B4865-996C-3449-B480-AF46C7C35965}"/>
              </a:ext>
            </a:extLst>
          </p:cNvPr>
          <p:cNvSpPr txBox="1"/>
          <p:nvPr/>
        </p:nvSpPr>
        <p:spPr>
          <a:xfrm>
            <a:off x="2288290" y="2325400"/>
            <a:ext cx="14414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8113" indent="-138113">
              <a:buFont typeface="Arial" panose="020B0604020202020204" pitchFamily="34" charset="0"/>
              <a:buChar char="•"/>
            </a:pPr>
            <a:r>
              <a:rPr lang="en-US" sz="1000" dirty="0" err="1"/>
              <a:t>Nelayan</a:t>
            </a:r>
            <a:endParaRPr lang="en-US" sz="1000" dirty="0"/>
          </a:p>
          <a:p>
            <a:pPr marL="138113" indent="-138113">
              <a:buFont typeface="Arial" panose="020B0604020202020204" pitchFamily="34" charset="0"/>
              <a:buChar char="•"/>
            </a:pPr>
            <a:r>
              <a:rPr lang="en-US" sz="1000" dirty="0" err="1"/>
              <a:t>Pembudidaya</a:t>
            </a:r>
            <a:endParaRPr lang="en-US" sz="1000" dirty="0"/>
          </a:p>
          <a:p>
            <a:pPr marL="138113" indent="-138113">
              <a:buFont typeface="Arial" panose="020B0604020202020204" pitchFamily="34" charset="0"/>
              <a:buChar char="•"/>
            </a:pPr>
            <a:r>
              <a:rPr lang="en-US" sz="1000" dirty="0" err="1"/>
              <a:t>Pengolah</a:t>
            </a:r>
            <a:r>
              <a:rPr lang="en-US" sz="1000" dirty="0"/>
              <a:t> </a:t>
            </a:r>
            <a:r>
              <a:rPr lang="en-US" sz="1000" dirty="0" err="1"/>
              <a:t>dan</a:t>
            </a:r>
            <a:r>
              <a:rPr lang="en-US" sz="1000" dirty="0"/>
              <a:t> </a:t>
            </a:r>
            <a:r>
              <a:rPr lang="en-US" sz="1000" dirty="0" err="1"/>
              <a:t>Pemasar</a:t>
            </a:r>
            <a:endParaRPr lang="en-US" sz="1000" dirty="0"/>
          </a:p>
          <a:p>
            <a:pPr marL="138113" indent="-138113">
              <a:buFont typeface="Arial" panose="020B0604020202020204" pitchFamily="34" charset="0"/>
              <a:buChar char="•"/>
            </a:pPr>
            <a:r>
              <a:rPr lang="en-US" sz="1000" dirty="0" err="1"/>
              <a:t>Petambak</a:t>
            </a:r>
            <a:r>
              <a:rPr lang="en-US" sz="1000" dirty="0"/>
              <a:t> Garam</a:t>
            </a:r>
          </a:p>
          <a:p>
            <a:pPr marL="138113" indent="-138113">
              <a:buFont typeface="Arial" panose="020B0604020202020204" pitchFamily="34" charset="0"/>
              <a:buChar char="•"/>
            </a:pPr>
            <a:r>
              <a:rPr lang="en-US" sz="1000">
                <a:solidFill>
                  <a:srgbClr val="FF0000"/>
                </a:solidFill>
              </a:rPr>
              <a:t>Masyarakat pesisir &amp; pulau-pulau kecil</a:t>
            </a:r>
          </a:p>
          <a:p>
            <a:pPr marL="138113" indent="-138113">
              <a:buFont typeface="Arial" panose="020B0604020202020204" pitchFamily="34" charset="0"/>
              <a:buChar char="•"/>
            </a:pPr>
            <a:r>
              <a:rPr lang="en-US" sz="1000"/>
              <a:t>K</a:t>
            </a:r>
            <a:r>
              <a:rPr lang="en-US" sz="1000" dirty="0"/>
              <a:t>/L</a:t>
            </a:r>
          </a:p>
          <a:p>
            <a:pPr marL="138113" indent="-138113">
              <a:buFont typeface="Arial" panose="020B0604020202020204" pitchFamily="34" charset="0"/>
              <a:buChar char="•"/>
            </a:pPr>
            <a:r>
              <a:rPr lang="en-US" sz="1000" dirty="0" err="1"/>
              <a:t>Pemda</a:t>
            </a:r>
            <a:endParaRPr lang="en-US" sz="1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162D7317-9A34-5745-BD09-CA410AB08A49}"/>
              </a:ext>
            </a:extLst>
          </p:cNvPr>
          <p:cNvSpPr txBox="1"/>
          <p:nvPr/>
        </p:nvSpPr>
        <p:spPr>
          <a:xfrm>
            <a:off x="724622" y="389006"/>
            <a:ext cx="5345618" cy="6340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id-ID" sz="2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PETA STRATEGI 2020-2024</a:t>
            </a:r>
            <a:endParaRPr lang="id-ID" sz="24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lnSpc>
                <a:spcPct val="80000"/>
              </a:lnSpc>
            </a:pPr>
            <a:r>
              <a:rPr lang="id-ID" sz="2000" b="1">
                <a:solidFill>
                  <a:srgbClr val="44AFE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Kementerian Kelautan dan Perikanan</a:t>
            </a:r>
            <a:endParaRPr lang="id-ID" sz="2000" b="1" dirty="0">
              <a:solidFill>
                <a:srgbClr val="44AFE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EA11D948-9173-FD49-9E2D-03739257657B}"/>
              </a:ext>
            </a:extLst>
          </p:cNvPr>
          <p:cNvSpPr/>
          <p:nvPr/>
        </p:nvSpPr>
        <p:spPr>
          <a:xfrm>
            <a:off x="6227764" y="1"/>
            <a:ext cx="2916237" cy="630296"/>
          </a:xfrm>
          <a:prstGeom prst="rect">
            <a:avLst/>
          </a:prstGeom>
          <a:solidFill>
            <a:srgbClr val="44A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3B28AF69-250A-7F49-AD19-78A3ECF8FB1D}"/>
              </a:ext>
            </a:extLst>
          </p:cNvPr>
          <p:cNvSpPr/>
          <p:nvPr/>
        </p:nvSpPr>
        <p:spPr>
          <a:xfrm>
            <a:off x="6122749" y="265153"/>
            <a:ext cx="276647" cy="7787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C63EC3F4-B856-C049-813B-D5F49B6BB55E}"/>
              </a:ext>
            </a:extLst>
          </p:cNvPr>
          <p:cNvSpPr txBox="1"/>
          <p:nvPr/>
        </p:nvSpPr>
        <p:spPr>
          <a:xfrm>
            <a:off x="7329596" y="49710"/>
            <a:ext cx="17139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Rancangan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Teknokratik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Renstra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KKP 2020-2024</a:t>
            </a:r>
          </a:p>
        </p:txBody>
      </p:sp>
      <p:sp>
        <p:nvSpPr>
          <p:cNvPr id="60" name="Slide Number Placeholder 1">
            <a:extLst>
              <a:ext uri="{FF2B5EF4-FFF2-40B4-BE49-F238E27FC236}">
                <a16:creationId xmlns:a16="http://schemas.microsoft.com/office/drawing/2014/main" xmlns="" id="{712D7CB4-C381-334A-9B86-5C732574B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46945" y="6510070"/>
            <a:ext cx="2133600" cy="365125"/>
          </a:xfrm>
        </p:spPr>
        <p:txBody>
          <a:bodyPr/>
          <a:lstStyle/>
          <a:p>
            <a:pPr>
              <a:defRPr/>
            </a:pPr>
            <a:fld id="{D1797770-B325-422F-8A46-CCB7649432D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8</a:t>
            </a:fld>
            <a:endParaRPr 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9344" y="1289660"/>
            <a:ext cx="763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800" b="1" dirty="0"/>
              <a:t>Dampak &amp; Harapan Stakeholder KKP</a:t>
            </a:r>
            <a:endParaRPr lang="en-AU" sz="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38400" y="2610668"/>
            <a:ext cx="828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800" b="1" dirty="0"/>
              <a:t>Apa yang diinginkan oleh Customer KKP</a:t>
            </a:r>
            <a:endParaRPr lang="en-AU" sz="8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642336" y="4011228"/>
            <a:ext cx="808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800" b="1" dirty="0"/>
              <a:t>Proses kerja yang harus dilakukan KKP</a:t>
            </a:r>
            <a:endParaRPr lang="en-AU" sz="8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642336" y="5338699"/>
            <a:ext cx="808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800" b="1" dirty="0"/>
              <a:t>Input Modal yang harus dimiliki KKP</a:t>
            </a:r>
            <a:endParaRPr lang="en-AU" sz="800" b="1" dirty="0"/>
          </a:p>
        </p:txBody>
      </p:sp>
      <p:sp>
        <p:nvSpPr>
          <p:cNvPr id="26" name="Up Arrow 25"/>
          <p:cNvSpPr/>
          <p:nvPr/>
        </p:nvSpPr>
        <p:spPr>
          <a:xfrm>
            <a:off x="875420" y="4624392"/>
            <a:ext cx="308986" cy="555395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Up Arrow 64"/>
          <p:cNvSpPr/>
          <p:nvPr/>
        </p:nvSpPr>
        <p:spPr>
          <a:xfrm>
            <a:off x="892231" y="3273972"/>
            <a:ext cx="308986" cy="555395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Up Arrow 66"/>
          <p:cNvSpPr/>
          <p:nvPr/>
        </p:nvSpPr>
        <p:spPr>
          <a:xfrm>
            <a:off x="897724" y="1963944"/>
            <a:ext cx="308986" cy="555395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Chevron 83"/>
          <p:cNvSpPr/>
          <p:nvPr/>
        </p:nvSpPr>
        <p:spPr>
          <a:xfrm rot="16200000">
            <a:off x="-196425" y="1315540"/>
            <a:ext cx="1333611" cy="504034"/>
          </a:xfrm>
          <a:prstGeom prst="chevron">
            <a:avLst>
              <a:gd name="adj" fmla="val 49889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182880" rtlCol="0" anchor="b"/>
          <a:lstStyle/>
          <a:p>
            <a:pPr algn="ctr"/>
            <a:r>
              <a:rPr lang="id-ID" sz="1100" b="1" dirty="0">
                <a:solidFill>
                  <a:srgbClr val="FEFFFF"/>
                </a:solidFill>
                <a:cs typeface="Roboto Thin" charset="0"/>
              </a:rPr>
              <a:t>OUTCOME</a:t>
            </a:r>
            <a:endParaRPr lang="en-US" sz="1100" b="1" dirty="0">
              <a:solidFill>
                <a:srgbClr val="FEFFFF"/>
              </a:solidFill>
              <a:cs typeface="Roboto Thin" charset="0"/>
            </a:endParaRPr>
          </a:p>
        </p:txBody>
      </p:sp>
      <p:sp>
        <p:nvSpPr>
          <p:cNvPr id="88" name="Chevron 87"/>
          <p:cNvSpPr/>
          <p:nvPr/>
        </p:nvSpPr>
        <p:spPr>
          <a:xfrm rot="16200000">
            <a:off x="-207801" y="2546114"/>
            <a:ext cx="1333611" cy="504034"/>
          </a:xfrm>
          <a:prstGeom prst="chevron">
            <a:avLst>
              <a:gd name="adj" fmla="val 49889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182880" rtlCol="0" anchor="b"/>
          <a:lstStyle/>
          <a:p>
            <a:pPr algn="ctr"/>
            <a:r>
              <a:rPr lang="id-ID" sz="1100" b="1" dirty="0">
                <a:solidFill>
                  <a:srgbClr val="FEFFFF"/>
                </a:solidFill>
                <a:cs typeface="Roboto Thin" charset="0"/>
              </a:rPr>
              <a:t>OUTPUT</a:t>
            </a:r>
            <a:endParaRPr lang="en-US" sz="1100" b="1" dirty="0">
              <a:solidFill>
                <a:srgbClr val="FEFFFF"/>
              </a:solidFill>
              <a:cs typeface="Roboto Thin" charset="0"/>
            </a:endParaRPr>
          </a:p>
        </p:txBody>
      </p:sp>
      <p:sp>
        <p:nvSpPr>
          <p:cNvPr id="89" name="Chevron 88"/>
          <p:cNvSpPr/>
          <p:nvPr/>
        </p:nvSpPr>
        <p:spPr>
          <a:xfrm rot="16200000">
            <a:off x="-221449" y="3733474"/>
            <a:ext cx="1333611" cy="504034"/>
          </a:xfrm>
          <a:prstGeom prst="chevron">
            <a:avLst>
              <a:gd name="adj" fmla="val 49889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182880" rtlCol="0" anchor="b"/>
          <a:lstStyle/>
          <a:p>
            <a:pPr algn="ctr"/>
            <a:r>
              <a:rPr lang="id-ID" sz="1100" b="1" dirty="0">
                <a:solidFill>
                  <a:srgbClr val="FEFFFF"/>
                </a:solidFill>
                <a:cs typeface="Roboto Thin" charset="0"/>
              </a:rPr>
              <a:t>PROSES</a:t>
            </a:r>
            <a:endParaRPr lang="en-US" sz="1100" b="1" dirty="0">
              <a:solidFill>
                <a:srgbClr val="FEFFFF"/>
              </a:solidFill>
              <a:cs typeface="Roboto Thin" charset="0"/>
            </a:endParaRPr>
          </a:p>
        </p:txBody>
      </p:sp>
      <p:sp>
        <p:nvSpPr>
          <p:cNvPr id="90" name="Chevron 89"/>
          <p:cNvSpPr/>
          <p:nvPr/>
        </p:nvSpPr>
        <p:spPr>
          <a:xfrm rot="16200000">
            <a:off x="-235097" y="4934480"/>
            <a:ext cx="1333611" cy="504034"/>
          </a:xfrm>
          <a:prstGeom prst="chevron">
            <a:avLst>
              <a:gd name="adj" fmla="val 49889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182880" rtlCol="0" anchor="b"/>
          <a:lstStyle/>
          <a:p>
            <a:pPr algn="ctr"/>
            <a:r>
              <a:rPr lang="id-ID" sz="1100" b="1" dirty="0">
                <a:solidFill>
                  <a:srgbClr val="FEFFFF"/>
                </a:solidFill>
                <a:cs typeface="Roboto Thin" charset="0"/>
              </a:rPr>
              <a:t>INPUT</a:t>
            </a:r>
            <a:endParaRPr lang="en-US" sz="1100" b="1" dirty="0">
              <a:solidFill>
                <a:srgbClr val="FEFFFF"/>
              </a:solidFill>
              <a:cs typeface="Roboto Thin" charset="0"/>
            </a:endParaRPr>
          </a:p>
        </p:txBody>
      </p:sp>
      <p:sp>
        <p:nvSpPr>
          <p:cNvPr id="91" name="Chevron 90"/>
          <p:cNvSpPr/>
          <p:nvPr/>
        </p:nvSpPr>
        <p:spPr>
          <a:xfrm rot="16200000">
            <a:off x="-196424" y="1315541"/>
            <a:ext cx="1333611" cy="504034"/>
          </a:xfrm>
          <a:prstGeom prst="chevron">
            <a:avLst>
              <a:gd name="adj" fmla="val 49889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182880" rtlCol="0" anchor="b"/>
          <a:lstStyle/>
          <a:p>
            <a:pPr algn="ctr"/>
            <a:r>
              <a:rPr lang="id-ID" sz="1100" b="1" dirty="0">
                <a:solidFill>
                  <a:srgbClr val="FEFFFF"/>
                </a:solidFill>
                <a:cs typeface="Roboto Thin" charset="0"/>
              </a:rPr>
              <a:t>OUTCOME</a:t>
            </a:r>
            <a:endParaRPr lang="en-US" sz="1100" b="1" dirty="0">
              <a:solidFill>
                <a:srgbClr val="FEFFFF"/>
              </a:solidFill>
              <a:cs typeface="Roboto Thin" charset="0"/>
            </a:endParaRPr>
          </a:p>
        </p:txBody>
      </p:sp>
      <p:sp>
        <p:nvSpPr>
          <p:cNvPr id="92" name="Chevron 91"/>
          <p:cNvSpPr/>
          <p:nvPr/>
        </p:nvSpPr>
        <p:spPr>
          <a:xfrm rot="16200000">
            <a:off x="-207800" y="2546115"/>
            <a:ext cx="1333611" cy="504034"/>
          </a:xfrm>
          <a:prstGeom prst="chevron">
            <a:avLst>
              <a:gd name="adj" fmla="val 49889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182880" rtlCol="0" anchor="b"/>
          <a:lstStyle/>
          <a:p>
            <a:pPr algn="ctr"/>
            <a:r>
              <a:rPr lang="id-ID" sz="1100" b="1" dirty="0">
                <a:solidFill>
                  <a:srgbClr val="FEFFFF"/>
                </a:solidFill>
                <a:cs typeface="Roboto Thin" charset="0"/>
              </a:rPr>
              <a:t>OUTPUT</a:t>
            </a:r>
            <a:endParaRPr lang="en-US" sz="1100" b="1" dirty="0">
              <a:solidFill>
                <a:srgbClr val="FEFFFF"/>
              </a:solidFill>
              <a:cs typeface="Roboto Thin" charset="0"/>
            </a:endParaRPr>
          </a:p>
        </p:txBody>
      </p:sp>
      <p:sp>
        <p:nvSpPr>
          <p:cNvPr id="93" name="Chevron 92"/>
          <p:cNvSpPr/>
          <p:nvPr/>
        </p:nvSpPr>
        <p:spPr>
          <a:xfrm rot="16200000">
            <a:off x="-221448" y="3733475"/>
            <a:ext cx="1333611" cy="504034"/>
          </a:xfrm>
          <a:prstGeom prst="chevron">
            <a:avLst>
              <a:gd name="adj" fmla="val 49889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182880" rtlCol="0" anchor="b"/>
          <a:lstStyle/>
          <a:p>
            <a:pPr algn="ctr"/>
            <a:r>
              <a:rPr lang="id-ID" sz="1100" b="1" dirty="0">
                <a:solidFill>
                  <a:srgbClr val="FEFFFF"/>
                </a:solidFill>
                <a:cs typeface="Roboto Thin" charset="0"/>
              </a:rPr>
              <a:t>PROSES</a:t>
            </a:r>
            <a:endParaRPr lang="en-US" sz="1100" b="1" dirty="0">
              <a:solidFill>
                <a:srgbClr val="FEFFFF"/>
              </a:solidFill>
              <a:cs typeface="Roboto Thin" charset="0"/>
            </a:endParaRPr>
          </a:p>
        </p:txBody>
      </p:sp>
      <p:sp>
        <p:nvSpPr>
          <p:cNvPr id="94" name="Chevron 93"/>
          <p:cNvSpPr/>
          <p:nvPr/>
        </p:nvSpPr>
        <p:spPr>
          <a:xfrm rot="16200000">
            <a:off x="-196423" y="1315542"/>
            <a:ext cx="1333611" cy="504034"/>
          </a:xfrm>
          <a:prstGeom prst="chevron">
            <a:avLst>
              <a:gd name="adj" fmla="val 49889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182880" rtlCol="0" anchor="b"/>
          <a:lstStyle/>
          <a:p>
            <a:pPr algn="ctr"/>
            <a:r>
              <a:rPr lang="id-ID" sz="1100" b="1" dirty="0">
                <a:solidFill>
                  <a:srgbClr val="FEFFFF"/>
                </a:solidFill>
                <a:cs typeface="Roboto Thin" charset="0"/>
              </a:rPr>
              <a:t>OUTCOME</a:t>
            </a:r>
            <a:endParaRPr lang="en-US" sz="1100" b="1" dirty="0">
              <a:solidFill>
                <a:srgbClr val="FEFFFF"/>
              </a:solidFill>
              <a:cs typeface="Roboto Thin" charset="0"/>
            </a:endParaRPr>
          </a:p>
        </p:txBody>
      </p:sp>
      <p:sp>
        <p:nvSpPr>
          <p:cNvPr id="95" name="Chevron 94"/>
          <p:cNvSpPr/>
          <p:nvPr/>
        </p:nvSpPr>
        <p:spPr>
          <a:xfrm rot="16200000">
            <a:off x="-207799" y="2546116"/>
            <a:ext cx="1333611" cy="504034"/>
          </a:xfrm>
          <a:prstGeom prst="chevron">
            <a:avLst>
              <a:gd name="adj" fmla="val 49889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182880" rtlCol="0" anchor="b"/>
          <a:lstStyle/>
          <a:p>
            <a:pPr algn="ctr"/>
            <a:r>
              <a:rPr lang="id-ID" sz="1100" b="1" dirty="0">
                <a:solidFill>
                  <a:srgbClr val="FEFFFF"/>
                </a:solidFill>
                <a:cs typeface="Roboto Thin" charset="0"/>
              </a:rPr>
              <a:t>OUTPUT</a:t>
            </a:r>
            <a:endParaRPr lang="en-US" sz="1100" b="1" dirty="0">
              <a:solidFill>
                <a:srgbClr val="FEFFFF"/>
              </a:solidFill>
              <a:cs typeface="Roboto Thin" charset="0"/>
            </a:endParaRPr>
          </a:p>
        </p:txBody>
      </p:sp>
      <p:sp>
        <p:nvSpPr>
          <p:cNvPr id="101" name="Chevron 100"/>
          <p:cNvSpPr/>
          <p:nvPr/>
        </p:nvSpPr>
        <p:spPr>
          <a:xfrm rot="16200000">
            <a:off x="-221447" y="3733476"/>
            <a:ext cx="1333611" cy="504034"/>
          </a:xfrm>
          <a:prstGeom prst="chevron">
            <a:avLst>
              <a:gd name="adj" fmla="val 49889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182880" rtlCol="0" anchor="b"/>
          <a:lstStyle/>
          <a:p>
            <a:pPr algn="ctr"/>
            <a:r>
              <a:rPr lang="id-ID" sz="1100" b="1" dirty="0">
                <a:solidFill>
                  <a:srgbClr val="FEFFFF"/>
                </a:solidFill>
                <a:cs typeface="Roboto Thin" charset="0"/>
              </a:rPr>
              <a:t>PROSES</a:t>
            </a:r>
            <a:endParaRPr lang="en-US" sz="1100" b="1" dirty="0">
              <a:solidFill>
                <a:srgbClr val="FEFFFF"/>
              </a:solidFill>
              <a:cs typeface="Roboto Thin" charset="0"/>
            </a:endParaRPr>
          </a:p>
        </p:txBody>
      </p:sp>
      <p:sp>
        <p:nvSpPr>
          <p:cNvPr id="102" name="Chevron 101"/>
          <p:cNvSpPr/>
          <p:nvPr/>
        </p:nvSpPr>
        <p:spPr>
          <a:xfrm rot="16200000">
            <a:off x="-207798" y="2546117"/>
            <a:ext cx="1333611" cy="504034"/>
          </a:xfrm>
          <a:prstGeom prst="chevron">
            <a:avLst>
              <a:gd name="adj" fmla="val 49889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182880" rtlCol="0" anchor="b"/>
          <a:lstStyle/>
          <a:p>
            <a:pPr algn="ctr"/>
            <a:r>
              <a:rPr lang="id-ID" sz="1100" b="1" dirty="0">
                <a:solidFill>
                  <a:srgbClr val="FEFFFF"/>
                </a:solidFill>
                <a:cs typeface="Roboto Thin" charset="0"/>
              </a:rPr>
              <a:t>OUTPUT</a:t>
            </a:r>
            <a:endParaRPr lang="en-US" sz="1100" b="1" dirty="0">
              <a:solidFill>
                <a:srgbClr val="FEFFFF"/>
              </a:solidFill>
              <a:cs typeface="Roboto Thin" charset="0"/>
            </a:endParaRPr>
          </a:p>
        </p:txBody>
      </p:sp>
      <p:sp>
        <p:nvSpPr>
          <p:cNvPr id="104" name="Chevron 103"/>
          <p:cNvSpPr/>
          <p:nvPr/>
        </p:nvSpPr>
        <p:spPr>
          <a:xfrm rot="16200000">
            <a:off x="-221446" y="3733477"/>
            <a:ext cx="1333611" cy="504034"/>
          </a:xfrm>
          <a:prstGeom prst="chevron">
            <a:avLst>
              <a:gd name="adj" fmla="val 49889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182880" rtlCol="0" anchor="b"/>
          <a:lstStyle/>
          <a:p>
            <a:pPr algn="ctr"/>
            <a:r>
              <a:rPr lang="id-ID" sz="1100" b="1" dirty="0">
                <a:solidFill>
                  <a:srgbClr val="FEFFFF"/>
                </a:solidFill>
                <a:cs typeface="Roboto Thin" charset="0"/>
              </a:rPr>
              <a:t>PROSES</a:t>
            </a:r>
            <a:endParaRPr lang="en-US" sz="1100" b="1" dirty="0">
              <a:solidFill>
                <a:srgbClr val="FEFFFF"/>
              </a:solidFill>
              <a:cs typeface="Roboto Thin" charset="0"/>
            </a:endParaRPr>
          </a:p>
        </p:txBody>
      </p:sp>
      <p:sp>
        <p:nvSpPr>
          <p:cNvPr id="69" name="Chevron 68"/>
          <p:cNvSpPr/>
          <p:nvPr/>
        </p:nvSpPr>
        <p:spPr>
          <a:xfrm rot="16200000">
            <a:off x="-207797" y="2546118"/>
            <a:ext cx="1333611" cy="504034"/>
          </a:xfrm>
          <a:prstGeom prst="chevron">
            <a:avLst>
              <a:gd name="adj" fmla="val 49889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182880" rtlCol="0" anchor="b"/>
          <a:lstStyle/>
          <a:p>
            <a:pPr algn="ctr"/>
            <a:r>
              <a:rPr lang="id-ID" sz="1100" b="1" dirty="0">
                <a:solidFill>
                  <a:srgbClr val="FEFFFF"/>
                </a:solidFill>
                <a:cs typeface="Roboto Thin" charset="0"/>
              </a:rPr>
              <a:t>OUTPUT</a:t>
            </a:r>
            <a:endParaRPr lang="en-US" sz="1100" b="1" dirty="0">
              <a:solidFill>
                <a:srgbClr val="FEFFFF"/>
              </a:solidFill>
              <a:cs typeface="Roboto Thin" charset="0"/>
            </a:endParaRPr>
          </a:p>
        </p:txBody>
      </p:sp>
      <p:sp>
        <p:nvSpPr>
          <p:cNvPr id="70" name="Chevron 69"/>
          <p:cNvSpPr/>
          <p:nvPr/>
        </p:nvSpPr>
        <p:spPr>
          <a:xfrm rot="16200000">
            <a:off x="-221445" y="3733478"/>
            <a:ext cx="1333611" cy="504034"/>
          </a:xfrm>
          <a:prstGeom prst="chevron">
            <a:avLst>
              <a:gd name="adj" fmla="val 49889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182880" rtlCol="0" anchor="b"/>
          <a:lstStyle/>
          <a:p>
            <a:pPr algn="ctr"/>
            <a:r>
              <a:rPr lang="id-ID" sz="1100" b="1" dirty="0">
                <a:solidFill>
                  <a:srgbClr val="FEFFFF"/>
                </a:solidFill>
                <a:cs typeface="Roboto Thin" charset="0"/>
              </a:rPr>
              <a:t>PROSES</a:t>
            </a:r>
            <a:endParaRPr lang="en-US" sz="1100" b="1" dirty="0">
              <a:solidFill>
                <a:srgbClr val="FEFFFF"/>
              </a:solidFill>
              <a:cs typeface="Roboto Thin" charset="0"/>
            </a:endParaRPr>
          </a:p>
        </p:txBody>
      </p:sp>
      <p:sp>
        <p:nvSpPr>
          <p:cNvPr id="71" name="Chevron 70"/>
          <p:cNvSpPr/>
          <p:nvPr/>
        </p:nvSpPr>
        <p:spPr>
          <a:xfrm rot="16200000">
            <a:off x="-196422" y="1315543"/>
            <a:ext cx="1333611" cy="504034"/>
          </a:xfrm>
          <a:prstGeom prst="chevron">
            <a:avLst>
              <a:gd name="adj" fmla="val 49889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182880" rtlCol="0" anchor="b"/>
          <a:lstStyle/>
          <a:p>
            <a:pPr algn="ctr"/>
            <a:r>
              <a:rPr lang="id-ID" sz="1100" b="1" dirty="0">
                <a:solidFill>
                  <a:srgbClr val="FEFFFF"/>
                </a:solidFill>
                <a:cs typeface="Roboto Thin" charset="0"/>
              </a:rPr>
              <a:t>OUTCOME</a:t>
            </a:r>
            <a:endParaRPr lang="en-US" sz="1100" b="1" dirty="0">
              <a:solidFill>
                <a:srgbClr val="FEFFFF"/>
              </a:solidFill>
              <a:cs typeface="Roboto Thin" charset="0"/>
            </a:endParaRPr>
          </a:p>
        </p:txBody>
      </p:sp>
      <p:sp>
        <p:nvSpPr>
          <p:cNvPr id="72" name="Chevron 71"/>
          <p:cNvSpPr/>
          <p:nvPr/>
        </p:nvSpPr>
        <p:spPr>
          <a:xfrm rot="16200000">
            <a:off x="-207796" y="2546119"/>
            <a:ext cx="1333611" cy="504034"/>
          </a:xfrm>
          <a:prstGeom prst="chevron">
            <a:avLst>
              <a:gd name="adj" fmla="val 49889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182880" rtlCol="0" anchor="b"/>
          <a:lstStyle/>
          <a:p>
            <a:pPr algn="ctr"/>
            <a:r>
              <a:rPr lang="id-ID" sz="1100" b="1" dirty="0">
                <a:solidFill>
                  <a:srgbClr val="FEFFFF"/>
                </a:solidFill>
                <a:cs typeface="Roboto Thin" charset="0"/>
              </a:rPr>
              <a:t>OUTPUT</a:t>
            </a:r>
            <a:endParaRPr lang="en-US" sz="1100" b="1" dirty="0">
              <a:solidFill>
                <a:srgbClr val="FEFFFF"/>
              </a:solidFill>
              <a:cs typeface="Roboto Thin" charset="0"/>
            </a:endParaRPr>
          </a:p>
        </p:txBody>
      </p:sp>
      <p:sp>
        <p:nvSpPr>
          <p:cNvPr id="73" name="Chevron 72"/>
          <p:cNvSpPr/>
          <p:nvPr/>
        </p:nvSpPr>
        <p:spPr>
          <a:xfrm rot="16200000">
            <a:off x="-221444" y="3733479"/>
            <a:ext cx="1333611" cy="504034"/>
          </a:xfrm>
          <a:prstGeom prst="chevron">
            <a:avLst>
              <a:gd name="adj" fmla="val 49889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182880" rtlCol="0" anchor="b"/>
          <a:lstStyle/>
          <a:p>
            <a:pPr algn="ctr"/>
            <a:r>
              <a:rPr lang="id-ID" sz="1100" b="1" dirty="0">
                <a:solidFill>
                  <a:srgbClr val="FEFFFF"/>
                </a:solidFill>
                <a:cs typeface="Roboto Thin" charset="0"/>
              </a:rPr>
              <a:t>PROSES</a:t>
            </a:r>
            <a:endParaRPr lang="en-US" sz="1100" b="1" dirty="0">
              <a:solidFill>
                <a:srgbClr val="FEFFFF"/>
              </a:solidFill>
              <a:cs typeface="Roboto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11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5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5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5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p14:presetBounceEnd="5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10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10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 p14:presetBounceEnd="5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" dur="10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 p14:presetBounceEnd="5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10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10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 p14:presetBounceEnd="5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1" dur="10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2" dur="10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 p14:presetBounceEnd="5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5" dur="10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6" dur="10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 p14:presetBounceEnd="5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9" dur="10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0" dur="10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 p14:presetBounceEnd="5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3" dur="10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4" dur="10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 p14:presetBounceEnd="5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7" dur="10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8" dur="10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 p14:presetBounceEnd="5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1" dur="10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2" dur="10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 p14:presetBounceEnd="5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5" dur="1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6" dur="1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grpId="0" nodeType="withEffect" p14:presetBounceEnd="5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9" dur="1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0" dur="1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8" fill="hold" grpId="0" nodeType="withEffect" p14:presetBounceEnd="5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3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4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8" fill="hold" grpId="0" nodeType="withEffect" p14:presetBounceEnd="5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7" dur="10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8" dur="10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8" fill="hold" grpId="0" nodeType="withEffect" p14:presetBounceEnd="5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1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2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4" grpId="0" animBg="1"/>
          <p:bldP spid="88" grpId="0" animBg="1"/>
          <p:bldP spid="89" grpId="0" animBg="1"/>
          <p:bldP spid="90" grpId="0" animBg="1"/>
          <p:bldP spid="91" grpId="0" animBg="1"/>
          <p:bldP spid="92" grpId="0" animBg="1"/>
          <p:bldP spid="93" grpId="0" animBg="1"/>
          <p:bldP spid="94" grpId="0" animBg="1"/>
          <p:bldP spid="95" grpId="0" animBg="1"/>
          <p:bldP spid="101" grpId="0" animBg="1"/>
          <p:bldP spid="102" grpId="0" animBg="1"/>
          <p:bldP spid="104" grpId="0" animBg="1"/>
          <p:bldP spid="69" grpId="0" animBg="1"/>
          <p:bldP spid="70" grpId="0" animBg="1"/>
          <p:bldP spid="71" grpId="0" animBg="1"/>
          <p:bldP spid="72" grpId="0" animBg="1"/>
          <p:bldP spid="7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0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0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0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0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10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10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10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10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1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1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1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1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8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8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10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10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8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4" grpId="0" animBg="1"/>
          <p:bldP spid="88" grpId="0" animBg="1"/>
          <p:bldP spid="89" grpId="0" animBg="1"/>
          <p:bldP spid="90" grpId="0" animBg="1"/>
          <p:bldP spid="91" grpId="0" animBg="1"/>
          <p:bldP spid="92" grpId="0" animBg="1"/>
          <p:bldP spid="93" grpId="0" animBg="1"/>
          <p:bldP spid="94" grpId="0" animBg="1"/>
          <p:bldP spid="95" grpId="0" animBg="1"/>
          <p:bldP spid="101" grpId="0" animBg="1"/>
          <p:bldP spid="102" grpId="0" animBg="1"/>
          <p:bldP spid="104" grpId="0" animBg="1"/>
          <p:bldP spid="69" grpId="0" animBg="1"/>
          <p:bldP spid="70" grpId="0" animBg="1"/>
          <p:bldP spid="71" grpId="0" animBg="1"/>
          <p:bldP spid="72" grpId="0" animBg="1"/>
          <p:bldP spid="73" grpId="0" animBg="1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ABB2113-029D-4C1F-9429-D7AFD998A0E5}"/>
              </a:ext>
            </a:extLst>
          </p:cNvPr>
          <p:cNvSpPr txBox="1"/>
          <p:nvPr/>
        </p:nvSpPr>
        <p:spPr>
          <a:xfrm>
            <a:off x="197009" y="328651"/>
            <a:ext cx="8352928" cy="3428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id-ID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RANCANGAN</a:t>
            </a:r>
            <a:r>
              <a:rPr lang="id-ID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d-ID" sz="2000" b="1" dirty="0">
                <a:solidFill>
                  <a:srgbClr val="44AFE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INDIKATOR KINERJA UTAMA LEVEL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D2E817B-D882-E74E-B990-F5208E8C03EF}"/>
              </a:ext>
            </a:extLst>
          </p:cNvPr>
          <p:cNvSpPr txBox="1"/>
          <p:nvPr/>
        </p:nvSpPr>
        <p:spPr>
          <a:xfrm>
            <a:off x="7329594" y="49708"/>
            <a:ext cx="17396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Rancangan Teknokratik</a:t>
            </a:r>
          </a:p>
          <a:p>
            <a:pPr algn="r"/>
            <a:r>
              <a:rPr 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Renstra KKP 2020-2024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xmlns="" id="{AC0FADB5-8C3E-E440-8C76-73204D051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46945" y="6599015"/>
            <a:ext cx="2133600" cy="365125"/>
          </a:xfrm>
        </p:spPr>
        <p:txBody>
          <a:bodyPr/>
          <a:lstStyle/>
          <a:p>
            <a:pPr>
              <a:defRPr/>
            </a:pPr>
            <a:fld id="{D1797770-B325-422F-8A46-CCB7649432D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9</a:t>
            </a:fld>
            <a:endParaRPr 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612497"/>
              </p:ext>
            </p:extLst>
          </p:nvPr>
        </p:nvGraphicFramePr>
        <p:xfrm>
          <a:off x="156068" y="759537"/>
          <a:ext cx="8624478" cy="5896838"/>
        </p:xfrm>
        <a:graphic>
          <a:graphicData uri="http://schemas.openxmlformats.org/drawingml/2006/table">
            <a:tbl>
              <a:tblPr/>
              <a:tblGrid>
                <a:gridCol w="885536">
                  <a:extLst>
                    <a:ext uri="{9D8B030D-6E8A-4147-A177-3AD203B41FA5}">
                      <a16:colId xmlns:a16="http://schemas.microsoft.com/office/drawing/2014/main" xmlns="" val="2507813207"/>
                    </a:ext>
                  </a:extLst>
                </a:gridCol>
                <a:gridCol w="1730196">
                  <a:extLst>
                    <a:ext uri="{9D8B030D-6E8A-4147-A177-3AD203B41FA5}">
                      <a16:colId xmlns:a16="http://schemas.microsoft.com/office/drawing/2014/main" xmlns="" val="231336046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8990780"/>
                    </a:ext>
                  </a:extLst>
                </a:gridCol>
                <a:gridCol w="2747727">
                  <a:extLst>
                    <a:ext uri="{9D8B030D-6E8A-4147-A177-3AD203B41FA5}">
                      <a16:colId xmlns:a16="http://schemas.microsoft.com/office/drawing/2014/main" xmlns="" val="2396663057"/>
                    </a:ext>
                  </a:extLst>
                </a:gridCol>
                <a:gridCol w="482133">
                  <a:extLst>
                    <a:ext uri="{9D8B030D-6E8A-4147-A177-3AD203B41FA5}">
                      <a16:colId xmlns:a16="http://schemas.microsoft.com/office/drawing/2014/main" xmlns="" val="852687225"/>
                    </a:ext>
                  </a:extLst>
                </a:gridCol>
                <a:gridCol w="482133">
                  <a:extLst>
                    <a:ext uri="{9D8B030D-6E8A-4147-A177-3AD203B41FA5}">
                      <a16:colId xmlns:a16="http://schemas.microsoft.com/office/drawing/2014/main" xmlns="" val="919368667"/>
                    </a:ext>
                  </a:extLst>
                </a:gridCol>
                <a:gridCol w="482133">
                  <a:extLst>
                    <a:ext uri="{9D8B030D-6E8A-4147-A177-3AD203B41FA5}">
                      <a16:colId xmlns:a16="http://schemas.microsoft.com/office/drawing/2014/main" xmlns="" val="4264266828"/>
                    </a:ext>
                  </a:extLst>
                </a:gridCol>
                <a:gridCol w="482133">
                  <a:extLst>
                    <a:ext uri="{9D8B030D-6E8A-4147-A177-3AD203B41FA5}">
                      <a16:colId xmlns:a16="http://schemas.microsoft.com/office/drawing/2014/main" xmlns="" val="1710382059"/>
                    </a:ext>
                  </a:extLst>
                </a:gridCol>
                <a:gridCol w="468391">
                  <a:extLst>
                    <a:ext uri="{9D8B030D-6E8A-4147-A177-3AD203B41FA5}">
                      <a16:colId xmlns:a16="http://schemas.microsoft.com/office/drawing/2014/main" xmlns="" val="3620564085"/>
                    </a:ext>
                  </a:extLst>
                </a:gridCol>
              </a:tblGrid>
              <a:tr h="218189">
                <a:tc rowSpan="2" gridSpan="3">
                  <a:txBody>
                    <a:bodyPr/>
                    <a:lstStyle/>
                    <a:p>
                      <a:pPr algn="ctr" rtl="0" fontAlgn="ctr"/>
                      <a:r>
                        <a:rPr lang="en-AU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SASARAN STRATEGIS (SS)</a:t>
                      </a:r>
                    </a:p>
                  </a:txBody>
                  <a:tcPr marL="5300" marR="53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AFE4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AU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INDIKATOR KINERJA UTAMA</a:t>
                      </a:r>
                    </a:p>
                  </a:txBody>
                  <a:tcPr marL="5300" marR="53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AFE4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300" marR="53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AF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74401421"/>
                  </a:ext>
                </a:extLst>
              </a:tr>
              <a:tr h="157360">
                <a:tc gridSpan="3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A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A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2022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A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2023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A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2024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A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8763124"/>
                  </a:ext>
                </a:extLst>
              </a:tr>
              <a:tr h="1573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A.</a:t>
                      </a:r>
                    </a:p>
                  </a:txBody>
                  <a:tcPr marL="5300" marR="53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en-AU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Stakeholders Prespective </a:t>
                      </a:r>
                    </a:p>
                  </a:txBody>
                  <a:tcPr marL="5300" marR="53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A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96531295"/>
                  </a:ext>
                </a:extLst>
              </a:tr>
              <a:tr h="233744">
                <a:tc rowSpan="7">
                  <a:txBody>
                    <a:bodyPr/>
                    <a:lstStyle/>
                    <a:p>
                      <a:pPr algn="ctr" rtl="0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SS1 </a:t>
                      </a:r>
                    </a:p>
                  </a:txBody>
                  <a:tcPr marL="5300" marR="53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l" rtl="0" fontAlgn="ctr"/>
                      <a:r>
                        <a:rPr lang="en-AU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Masyarakat</a:t>
                      </a:r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KP yang </a:t>
                      </a:r>
                      <a:r>
                        <a:rPr lang="en-AU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Meningkat</a:t>
                      </a:r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AU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Kesejahteraannya</a:t>
                      </a:r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b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marL="5300" marR="53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IKU 1</a:t>
                      </a:r>
                    </a:p>
                  </a:txBody>
                  <a:tcPr marL="5300" marR="53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AU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Indeks</a:t>
                      </a:r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AU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Kesejahteraan</a:t>
                      </a:r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AU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Masyarakat</a:t>
                      </a:r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KP</a:t>
                      </a:r>
                    </a:p>
                  </a:txBody>
                  <a:tcPr marL="5300" marR="53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59,16</a:t>
                      </a:r>
                    </a:p>
                  </a:txBody>
                  <a:tcPr marL="5300" marR="720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60,31</a:t>
                      </a:r>
                    </a:p>
                  </a:txBody>
                  <a:tcPr marL="5300" marR="720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61,47</a:t>
                      </a:r>
                    </a:p>
                  </a:txBody>
                  <a:tcPr marL="5300" marR="720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62,66</a:t>
                      </a:r>
                    </a:p>
                  </a:txBody>
                  <a:tcPr marL="5300" marR="720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63,87</a:t>
                      </a:r>
                    </a:p>
                  </a:txBody>
                  <a:tcPr marL="5300" marR="720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83294242"/>
                  </a:ext>
                </a:extLst>
              </a:tr>
              <a:tr h="15736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300" marR="53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AU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Nilai Tukar</a:t>
                      </a:r>
                    </a:p>
                  </a:txBody>
                  <a:tcPr marL="5300" marR="53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A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00" marR="720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A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00" marR="720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00" marR="720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00" marR="720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A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00" marR="720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38941212"/>
                  </a:ext>
                </a:extLst>
              </a:tr>
              <a:tr h="142153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300" marR="53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AU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NTN (Nelayan) </a:t>
                      </a:r>
                    </a:p>
                  </a:txBody>
                  <a:tcPr marL="5300" marR="53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5300" marR="720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116,8</a:t>
                      </a:r>
                    </a:p>
                  </a:txBody>
                  <a:tcPr marL="5300" marR="720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118,4</a:t>
                      </a:r>
                    </a:p>
                  </a:txBody>
                  <a:tcPr marL="5300" marR="720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119,5</a:t>
                      </a:r>
                    </a:p>
                  </a:txBody>
                  <a:tcPr marL="5300" marR="720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120,6</a:t>
                      </a:r>
                    </a:p>
                  </a:txBody>
                  <a:tcPr marL="5300" marR="720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90693301"/>
                  </a:ext>
                </a:extLst>
              </a:tr>
              <a:tr h="142153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AU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NTPi (Budidaya)</a:t>
                      </a:r>
                    </a:p>
                  </a:txBody>
                  <a:tcPr marL="5300" marR="53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5300" marR="720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5300" marR="720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5300" marR="720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5300" marR="720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5300" marR="720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98942740"/>
                  </a:ext>
                </a:extLst>
              </a:tr>
              <a:tr h="169226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AU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NTPHi (Pengolah dan Pemasaran)</a:t>
                      </a:r>
                    </a:p>
                  </a:txBody>
                  <a:tcPr marL="5300" marR="53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103,75</a:t>
                      </a:r>
                    </a:p>
                  </a:txBody>
                  <a:tcPr marL="5300" marR="720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5300" marR="720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104,25</a:t>
                      </a:r>
                    </a:p>
                  </a:txBody>
                  <a:tcPr marL="5300" marR="720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104,5</a:t>
                      </a:r>
                    </a:p>
                  </a:txBody>
                  <a:tcPr marL="5300" marR="720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104,75</a:t>
                      </a:r>
                    </a:p>
                  </a:txBody>
                  <a:tcPr marL="5300" marR="720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2913636"/>
                  </a:ext>
                </a:extLst>
              </a:tr>
              <a:tr h="142153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AU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NTPg</a:t>
                      </a:r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(</a:t>
                      </a:r>
                      <a:r>
                        <a:rPr lang="en-AU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Garam</a:t>
                      </a:r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</a:p>
                  </a:txBody>
                  <a:tcPr marL="5300" marR="53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102,75</a:t>
                      </a:r>
                    </a:p>
                  </a:txBody>
                  <a:tcPr marL="5300" marR="720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5300" marR="720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103,25</a:t>
                      </a:r>
                    </a:p>
                  </a:txBody>
                  <a:tcPr marL="5300" marR="720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103,5</a:t>
                      </a:r>
                    </a:p>
                  </a:txBody>
                  <a:tcPr marL="5300" marR="720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103,75</a:t>
                      </a:r>
                    </a:p>
                  </a:txBody>
                  <a:tcPr marL="5300" marR="720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00734603"/>
                  </a:ext>
                </a:extLst>
              </a:tr>
              <a:tr h="279018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IKU 2</a:t>
                      </a:r>
                    </a:p>
                  </a:txBody>
                  <a:tcPr marL="5300" marR="53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AU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Pertumbuhan</a:t>
                      </a:r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AU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Produk</a:t>
                      </a:r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AU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Domestik</a:t>
                      </a:r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AU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Bruto</a:t>
                      </a:r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(PDB) </a:t>
                      </a:r>
                      <a:r>
                        <a:rPr lang="en-AU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Perikanan</a:t>
                      </a:r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5300" marR="53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7,9</a:t>
                      </a:r>
                    </a:p>
                  </a:txBody>
                  <a:tcPr marL="5300" marR="720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8,11</a:t>
                      </a:r>
                    </a:p>
                  </a:txBody>
                  <a:tcPr marL="5300" marR="720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8,31</a:t>
                      </a:r>
                    </a:p>
                  </a:txBody>
                  <a:tcPr marL="5300" marR="720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8,51</a:t>
                      </a:r>
                    </a:p>
                  </a:txBody>
                  <a:tcPr marL="5300" marR="720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8,71</a:t>
                      </a:r>
                    </a:p>
                  </a:txBody>
                  <a:tcPr marL="5300" marR="720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5172409"/>
                  </a:ext>
                </a:extLst>
              </a:tr>
              <a:tr h="1573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B.</a:t>
                      </a:r>
                    </a:p>
                  </a:txBody>
                  <a:tcPr marL="5300" marR="53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en-AU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Customer Perspective</a:t>
                      </a:r>
                    </a:p>
                  </a:txBody>
                  <a:tcPr marL="5300" marR="53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A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00" marR="720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A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00" marR="720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00" marR="720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A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00" marR="720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00" marR="720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07913942"/>
                  </a:ext>
                </a:extLst>
              </a:tr>
              <a:tr h="62301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SS 2</a:t>
                      </a:r>
                    </a:p>
                  </a:txBody>
                  <a:tcPr marL="5300" marR="53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AU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Pengelolaan</a:t>
                      </a:r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AU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Sumber</a:t>
                      </a:r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AU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Daya</a:t>
                      </a:r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AU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Kelautan</a:t>
                      </a:r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AU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dan</a:t>
                      </a:r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AU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Perikanan</a:t>
                      </a:r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AU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secara</a:t>
                      </a:r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AU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Berdaulat</a:t>
                      </a:r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/>
                      </a:r>
                      <a:b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IKU 3 </a:t>
                      </a:r>
                    </a:p>
                  </a:txBody>
                  <a:tcPr marL="5300" marR="53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sv-S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Persentase Kepatuhan (Compliance) Pelaku Usaha Kelautan dan Perikanan terhadap Ketentuan Peraturan Perundang-undangan yang Berlaku.</a:t>
                      </a:r>
                    </a:p>
                  </a:txBody>
                  <a:tcPr marL="5300" marR="53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5300" marR="720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5300" marR="720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5300" marR="720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5300" marR="720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5300" marR="720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69064288"/>
                  </a:ext>
                </a:extLst>
              </a:tr>
              <a:tr h="415882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IKU 4</a:t>
                      </a:r>
                    </a:p>
                  </a:txBody>
                  <a:tcPr marL="5300" marR="53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i-FI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Tingkat Kemendirian Sentar Kelautan dan Perikanan Terpadu (Nilai Kemandirian 1-5)</a:t>
                      </a:r>
                    </a:p>
                  </a:txBody>
                  <a:tcPr marL="5300" marR="53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300" marR="720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300" marR="720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300" marR="720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300" marR="720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300" marR="720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7203690"/>
                  </a:ext>
                </a:extLst>
              </a:tr>
              <a:tr h="279018">
                <a:tc rowSpan="15">
                  <a:txBody>
                    <a:bodyPr/>
                    <a:lstStyle/>
                    <a:p>
                      <a:pPr algn="ctr" rtl="0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SS 3</a:t>
                      </a:r>
                    </a:p>
                  </a:txBody>
                  <a:tcPr marL="5300" marR="53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15">
                  <a:txBody>
                    <a:bodyPr/>
                    <a:lstStyle/>
                    <a:p>
                      <a:pPr algn="l" rtl="0" fontAlgn="ctr"/>
                      <a:r>
                        <a:rPr lang="en-AU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Pengelolaan</a:t>
                      </a:r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SDKP </a:t>
                      </a:r>
                      <a:r>
                        <a:rPr lang="en-AU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secara</a:t>
                      </a:r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AU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berkelanjutan</a:t>
                      </a:r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AU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dan</a:t>
                      </a:r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AU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berdaya</a:t>
                      </a:r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AU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saing</a:t>
                      </a:r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b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IKU 5 </a:t>
                      </a:r>
                    </a:p>
                  </a:txBody>
                  <a:tcPr marL="5300" marR="53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AU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Persentase pengelolaan wilayah KP yang berkelanjutan (%)</a:t>
                      </a:r>
                    </a:p>
                  </a:txBody>
                  <a:tcPr marL="5300" marR="53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5300" marR="720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5300" marR="720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5300" marR="720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5300" marR="720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5300" marR="720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56750916"/>
                  </a:ext>
                </a:extLst>
              </a:tr>
              <a:tr h="279018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IKU 6 </a:t>
                      </a:r>
                    </a:p>
                  </a:txBody>
                  <a:tcPr marL="5300" marR="53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AU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Persentase peningkatan ekonomi KP (%)</a:t>
                      </a:r>
                    </a:p>
                  </a:txBody>
                  <a:tcPr marL="5300" marR="53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5300" marR="720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5300" marR="720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5300" marR="720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5300" marR="720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5300" marR="720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30682620"/>
                  </a:ext>
                </a:extLst>
              </a:tr>
              <a:tr h="15736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300" marR="53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AU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 Nilai investasi KP </a:t>
                      </a:r>
                    </a:p>
                  </a:txBody>
                  <a:tcPr marL="5300" marR="53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A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00" marR="720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A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00" marR="720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00" marR="720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00" marR="720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00" marR="720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48820016"/>
                  </a:ext>
                </a:extLst>
              </a:tr>
              <a:tr h="157592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300" marR="53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ctr">
                        <a:buClr>
                          <a:srgbClr val="000000"/>
                        </a:buClr>
                        <a:buSzPts val="900"/>
                        <a:buFont typeface="Arial" panose="020B0604020202020204" pitchFamily="34" charset="0"/>
                        <a:buChar char="-"/>
                      </a:pPr>
                      <a:r>
                        <a:rPr lang="en-AU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Kredit usaha KP yang disalurkan</a:t>
                      </a:r>
                    </a:p>
                  </a:txBody>
                  <a:tcPr marL="5300" marR="53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A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00" marR="720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A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00" marR="720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00" marR="720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00" marR="720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00" marR="720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37819010"/>
                  </a:ext>
                </a:extLst>
              </a:tr>
              <a:tr h="157592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ctr">
                        <a:buClr>
                          <a:srgbClr val="000000"/>
                        </a:buClr>
                        <a:buSzPts val="900"/>
                        <a:buFont typeface="Arial" panose="020B0604020202020204" pitchFamily="34" charset="0"/>
                        <a:buChar char="-"/>
                      </a:pPr>
                      <a:r>
                        <a:rPr lang="en-AU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Efektivitas</a:t>
                      </a:r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AU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Bantuan</a:t>
                      </a:r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AU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Pemerintah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56652857"/>
                  </a:ext>
                </a:extLst>
              </a:tr>
              <a:tr h="15736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IKU 7</a:t>
                      </a:r>
                    </a:p>
                  </a:txBody>
                  <a:tcPr marL="5300" marR="53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AU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Produksi</a:t>
                      </a:r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AU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perikanan</a:t>
                      </a:r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(</a:t>
                      </a:r>
                      <a:r>
                        <a:rPr lang="en-AU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juta</a:t>
                      </a:r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ton)</a:t>
                      </a:r>
                    </a:p>
                  </a:txBody>
                  <a:tcPr marL="5300" marR="53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26,46</a:t>
                      </a:r>
                    </a:p>
                  </a:txBody>
                  <a:tcPr marL="5300" marR="720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27,86</a:t>
                      </a:r>
                    </a:p>
                  </a:txBody>
                  <a:tcPr marL="5300" marR="720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29,39</a:t>
                      </a:r>
                    </a:p>
                  </a:txBody>
                  <a:tcPr marL="5300" marR="720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30,98</a:t>
                      </a:r>
                    </a:p>
                  </a:txBody>
                  <a:tcPr marL="5300" marR="720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32,72</a:t>
                      </a:r>
                    </a:p>
                  </a:txBody>
                  <a:tcPr marL="5300" marR="720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3441303"/>
                  </a:ext>
                </a:extLst>
              </a:tr>
              <a:tr h="15736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300" marR="53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AU" sz="9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- Perikanan Tangkap</a:t>
                      </a:r>
                    </a:p>
                  </a:txBody>
                  <a:tcPr marL="5300" marR="53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8,02</a:t>
                      </a:r>
                    </a:p>
                  </a:txBody>
                  <a:tcPr marL="5300" marR="720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8,42 </a:t>
                      </a:r>
                    </a:p>
                  </a:txBody>
                  <a:tcPr marL="5300" marR="720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8,88</a:t>
                      </a:r>
                    </a:p>
                  </a:txBody>
                  <a:tcPr marL="5300" marR="720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9,43 </a:t>
                      </a:r>
                    </a:p>
                  </a:txBody>
                  <a:tcPr marL="5300" marR="720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10,1 </a:t>
                      </a:r>
                    </a:p>
                  </a:txBody>
                  <a:tcPr marL="5300" marR="720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4348697"/>
                  </a:ext>
                </a:extLst>
              </a:tr>
              <a:tr h="15736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300" marR="53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AU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 Perikanan Budidaya</a:t>
                      </a:r>
                    </a:p>
                  </a:txBody>
                  <a:tcPr marL="5300" marR="53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A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00" marR="720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A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00" marR="720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00" marR="720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00" marR="720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00" marR="720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2027362"/>
                  </a:ext>
                </a:extLst>
              </a:tr>
              <a:tr h="157360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0" marR="53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AU" sz="9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Usul nilai produksi PT dan PB juga masuk IKU karena kalua hanya volume produksi kurang mencerminkan capaian</a:t>
                      </a:r>
                    </a:p>
                  </a:txBody>
                  <a:tcPr marL="5300" marR="53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0" marR="720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0" marR="720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0" marR="720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0" marR="720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0" marR="720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36304825"/>
                  </a:ext>
                </a:extLst>
              </a:tr>
              <a:tr h="15736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IKU 8</a:t>
                      </a:r>
                    </a:p>
                  </a:txBody>
                  <a:tcPr marL="5300" marR="53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AU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Produksi</a:t>
                      </a:r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AU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garam</a:t>
                      </a:r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(</a:t>
                      </a:r>
                      <a:r>
                        <a:rPr lang="en-AU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juta</a:t>
                      </a:r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ton)</a:t>
                      </a:r>
                    </a:p>
                  </a:txBody>
                  <a:tcPr marL="5300" marR="53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300" marR="720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3,1</a:t>
                      </a:r>
                    </a:p>
                  </a:txBody>
                  <a:tcPr marL="5300" marR="720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3,2</a:t>
                      </a:r>
                    </a:p>
                  </a:txBody>
                  <a:tcPr marL="5300" marR="720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3,3</a:t>
                      </a:r>
                    </a:p>
                  </a:txBody>
                  <a:tcPr marL="5300" marR="720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3,4</a:t>
                      </a:r>
                    </a:p>
                  </a:txBody>
                  <a:tcPr marL="5300" marR="720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78141837"/>
                  </a:ext>
                </a:extLst>
              </a:tr>
              <a:tr h="279018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IKU 9</a:t>
                      </a:r>
                    </a:p>
                  </a:txBody>
                  <a:tcPr marL="5300" marR="53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AU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Nilai</a:t>
                      </a:r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AU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ekspor</a:t>
                      </a:r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AU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hasil</a:t>
                      </a:r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AU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perikanan</a:t>
                      </a:r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(USD </a:t>
                      </a:r>
                      <a:r>
                        <a:rPr lang="en-AU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Milyar</a:t>
                      </a:r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</a:p>
                  </a:txBody>
                  <a:tcPr marL="5300" marR="53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6,1</a:t>
                      </a:r>
                    </a:p>
                  </a:txBody>
                  <a:tcPr marL="5300" marR="720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6,43</a:t>
                      </a:r>
                    </a:p>
                  </a:txBody>
                  <a:tcPr marL="5300" marR="720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6,86</a:t>
                      </a:r>
                    </a:p>
                  </a:txBody>
                  <a:tcPr marL="5300" marR="720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7,27</a:t>
                      </a:r>
                    </a:p>
                  </a:txBody>
                  <a:tcPr marL="5300" marR="720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7,55</a:t>
                      </a:r>
                    </a:p>
                  </a:txBody>
                  <a:tcPr marL="5300" marR="720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63935634"/>
                  </a:ext>
                </a:extLst>
              </a:tr>
              <a:tr h="15736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IKU 10</a:t>
                      </a:r>
                    </a:p>
                  </a:txBody>
                  <a:tcPr marL="5300" marR="53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AU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Konsumsi</a:t>
                      </a:r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AU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Ikan</a:t>
                      </a:r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(Kg/</a:t>
                      </a:r>
                      <a:r>
                        <a:rPr lang="en-AU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Kap</a:t>
                      </a:r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</a:t>
                      </a:r>
                      <a:r>
                        <a:rPr lang="en-AU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thn</a:t>
                      </a:r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</a:p>
                  </a:txBody>
                  <a:tcPr marL="5300" marR="53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56,39</a:t>
                      </a:r>
                    </a:p>
                  </a:txBody>
                  <a:tcPr marL="5300" marR="720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58,08</a:t>
                      </a:r>
                    </a:p>
                  </a:txBody>
                  <a:tcPr marL="5300" marR="720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59,53</a:t>
                      </a:r>
                    </a:p>
                  </a:txBody>
                  <a:tcPr marL="5300" marR="720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61,02</a:t>
                      </a:r>
                    </a:p>
                  </a:txBody>
                  <a:tcPr marL="5300" marR="720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62,05</a:t>
                      </a:r>
                    </a:p>
                  </a:txBody>
                  <a:tcPr marL="5300" marR="720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8597738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IKU 11</a:t>
                      </a:r>
                    </a:p>
                  </a:txBody>
                  <a:tcPr marL="5300" marR="53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Nilai</a:t>
                      </a:r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AU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penerimaan</a:t>
                      </a:r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AU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negara</a:t>
                      </a:r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PNBP </a:t>
                      </a:r>
                      <a:r>
                        <a:rPr lang="en-AU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sektor</a:t>
                      </a:r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KP (</a:t>
                      </a:r>
                      <a:r>
                        <a:rPr lang="en-AU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milyar</a:t>
                      </a:r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</a:p>
                  </a:txBody>
                  <a:tcPr marL="5300" marR="5300" marT="53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820</a:t>
                      </a:r>
                    </a:p>
                  </a:txBody>
                  <a:tcPr marL="5300" marR="720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861</a:t>
                      </a:r>
                    </a:p>
                  </a:txBody>
                  <a:tcPr marL="5300" marR="720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904,1</a:t>
                      </a:r>
                    </a:p>
                  </a:txBody>
                  <a:tcPr marL="5300" marR="720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949,3</a:t>
                      </a:r>
                    </a:p>
                  </a:txBody>
                  <a:tcPr marL="5300" marR="720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996,7</a:t>
                      </a:r>
                    </a:p>
                  </a:txBody>
                  <a:tcPr marL="5300" marR="720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3867154"/>
                  </a:ext>
                </a:extLst>
              </a:tr>
              <a:tr h="169226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IKU 12</a:t>
                      </a:r>
                    </a:p>
                  </a:txBody>
                  <a:tcPr marL="5300" marR="53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Luas Kawasan Konservasi (juta Ha)</a:t>
                      </a:r>
                    </a:p>
                  </a:txBody>
                  <a:tcPr marL="5300" marR="5300" marT="53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22,27</a:t>
                      </a:r>
                    </a:p>
                  </a:txBody>
                  <a:tcPr marL="5300" marR="720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22,97</a:t>
                      </a:r>
                    </a:p>
                  </a:txBody>
                  <a:tcPr marL="5300" marR="720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23,67</a:t>
                      </a:r>
                    </a:p>
                  </a:txBody>
                  <a:tcPr marL="5300" marR="720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24,47</a:t>
                      </a:r>
                    </a:p>
                  </a:txBody>
                  <a:tcPr marL="5300" marR="720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25,27</a:t>
                      </a:r>
                    </a:p>
                  </a:txBody>
                  <a:tcPr marL="5300" marR="720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45823478"/>
                  </a:ext>
                </a:extLst>
              </a:tr>
              <a:tr h="228055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IKU 13</a:t>
                      </a:r>
                    </a:p>
                  </a:txBody>
                  <a:tcPr marL="5300" marR="53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Jumlah kawasan pesisir dan pulau-pulau kecil rusak yang dipulihkan (kawasan)</a:t>
                      </a:r>
                    </a:p>
                  </a:txBody>
                  <a:tcPr marL="5300" marR="5300" marT="53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5300" marR="720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5300" marR="720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5300" marR="720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5300" marR="720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5300" marR="72000" marT="53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94524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3332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10881</TotalTime>
  <Words>2497</Words>
  <Application>Microsoft Office PowerPoint</Application>
  <PresentationFormat>On-screen Show (4:3)</PresentationFormat>
  <Paragraphs>837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ＭＳ Ｐゴシック</vt:lpstr>
      <vt:lpstr>Arial</vt:lpstr>
      <vt:lpstr>Calibri</vt:lpstr>
      <vt:lpstr>Cambria</vt:lpstr>
      <vt:lpstr>Roboto Thin</vt:lpstr>
      <vt:lpstr>Tahoma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AGUS</dc:creator>
  <cp:lastModifiedBy>Edi Pramono</cp:lastModifiedBy>
  <cp:revision>502</cp:revision>
  <cp:lastPrinted>2019-09-16T08:08:06Z</cp:lastPrinted>
  <dcterms:created xsi:type="dcterms:W3CDTF">2019-05-07T00:13:29Z</dcterms:created>
  <dcterms:modified xsi:type="dcterms:W3CDTF">2019-10-16T00:54:38Z</dcterms:modified>
</cp:coreProperties>
</file>