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81" r:id="rId5"/>
    <p:sldId id="308" r:id="rId6"/>
    <p:sldId id="263" r:id="rId7"/>
    <p:sldId id="282" r:id="rId8"/>
    <p:sldId id="285" r:id="rId9"/>
    <p:sldId id="286" r:id="rId10"/>
    <p:sldId id="288" r:id="rId11"/>
    <p:sldId id="289" r:id="rId12"/>
    <p:sldId id="291" r:id="rId13"/>
    <p:sldId id="292" r:id="rId14"/>
    <p:sldId id="293" r:id="rId15"/>
    <p:sldId id="294" r:id="rId16"/>
    <p:sldId id="296" r:id="rId17"/>
    <p:sldId id="297" r:id="rId18"/>
    <p:sldId id="299" r:id="rId19"/>
    <p:sldId id="300" r:id="rId20"/>
    <p:sldId id="307" r:id="rId21"/>
    <p:sldId id="302" r:id="rId22"/>
    <p:sldId id="303" r:id="rId23"/>
    <p:sldId id="305" r:id="rId24"/>
    <p:sldId id="306" r:id="rId25"/>
    <p:sldId id="30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90" d="100"/>
          <a:sy n="90"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6/29/2020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4967"/>
            <a:ext cx="9144000" cy="2387600"/>
          </a:xfrm>
        </p:spPr>
        <p:txBody>
          <a:bodyPr>
            <a:normAutofit/>
          </a:bodyPr>
          <a:lstStyle/>
          <a:p>
            <a:pPr algn="r"/>
            <a:r>
              <a:rPr lang="en-GB" sz="7200" b="1" dirty="0" err="1" smtClean="0">
                <a:solidFill>
                  <a:srgbClr val="000099"/>
                </a:solidFill>
              </a:rPr>
              <a:t>Analisis</a:t>
            </a:r>
            <a:r>
              <a:rPr lang="en-GB" sz="7200" b="1" dirty="0" smtClean="0">
                <a:solidFill>
                  <a:srgbClr val="000099"/>
                </a:solidFill>
              </a:rPr>
              <a:t> </a:t>
            </a:r>
            <a:r>
              <a:rPr lang="en-GB" sz="7200" b="1" dirty="0" err="1" smtClean="0">
                <a:solidFill>
                  <a:srgbClr val="000099"/>
                </a:solidFill>
              </a:rPr>
              <a:t>dan</a:t>
            </a:r>
            <a:r>
              <a:rPr lang="en-GB" sz="7200" b="1" dirty="0" smtClean="0">
                <a:solidFill>
                  <a:srgbClr val="000099"/>
                </a:solidFill>
              </a:rPr>
              <a:t> </a:t>
            </a:r>
            <a:r>
              <a:rPr lang="en-GB" sz="7200" b="1" dirty="0" err="1" smtClean="0">
                <a:solidFill>
                  <a:srgbClr val="000099"/>
                </a:solidFill>
              </a:rPr>
              <a:t>Pengkajian</a:t>
            </a:r>
            <a:endParaRPr lang="id-ID" sz="7200" b="1" dirty="0">
              <a:solidFill>
                <a:srgbClr val="000099"/>
              </a:solidFill>
            </a:endParaRPr>
          </a:p>
        </p:txBody>
      </p:sp>
      <p:sp>
        <p:nvSpPr>
          <p:cNvPr id="3" name="Subtitle 2"/>
          <p:cNvSpPr>
            <a:spLocks noGrp="1"/>
          </p:cNvSpPr>
          <p:nvPr>
            <p:ph type="subTitle" idx="1"/>
          </p:nvPr>
        </p:nvSpPr>
        <p:spPr>
          <a:xfrm>
            <a:off x="1524000" y="2878706"/>
            <a:ext cx="9144000" cy="2036762"/>
          </a:xfrm>
        </p:spPr>
        <p:txBody>
          <a:bodyPr>
            <a:noAutofit/>
          </a:bodyPr>
          <a:lstStyle/>
          <a:p>
            <a:pPr algn="r"/>
            <a:r>
              <a:rPr lang="en-GB" sz="4000" dirty="0" err="1"/>
              <a:t>Unsur</a:t>
            </a:r>
            <a:r>
              <a:rPr lang="en-GB" sz="4000" dirty="0"/>
              <a:t> </a:t>
            </a:r>
            <a:r>
              <a:rPr lang="en-GB" sz="4000" dirty="0" smtClean="0"/>
              <a:t>II: </a:t>
            </a:r>
          </a:p>
          <a:p>
            <a:pPr algn="r"/>
            <a:r>
              <a:rPr lang="en-GB" sz="4000" b="1" dirty="0" err="1" smtClean="0"/>
              <a:t>Pengembangan</a:t>
            </a:r>
            <a:r>
              <a:rPr lang="en-GB" sz="4000" b="1" dirty="0" smtClean="0"/>
              <a:t> </a:t>
            </a:r>
            <a:r>
              <a:rPr lang="en-GB" sz="4000" b="1" dirty="0" err="1" smtClean="0"/>
              <a:t>Teknologi</a:t>
            </a:r>
            <a:r>
              <a:rPr lang="en-GB" sz="4000" b="1" dirty="0" smtClean="0"/>
              <a:t> </a:t>
            </a:r>
            <a:r>
              <a:rPr lang="en-GB" sz="4000" b="1" dirty="0" err="1" smtClean="0"/>
              <a:t>Pembelajaran</a:t>
            </a:r>
            <a:endParaRPr lang="en-GB" sz="4000" b="1" dirty="0" smtClean="0"/>
          </a:p>
          <a:p>
            <a:pPr algn="r"/>
            <a:r>
              <a:rPr lang="en-GB" sz="4000" dirty="0" smtClean="0"/>
              <a:t>Sub </a:t>
            </a:r>
            <a:r>
              <a:rPr lang="en-GB" sz="4000" dirty="0" err="1" smtClean="0"/>
              <a:t>Unsur</a:t>
            </a:r>
            <a:r>
              <a:rPr lang="en-GB" sz="4000" dirty="0" smtClean="0"/>
              <a:t> A:</a:t>
            </a:r>
          </a:p>
          <a:p>
            <a:pPr algn="r"/>
            <a:r>
              <a:rPr lang="en-GB" sz="4000" b="1" dirty="0" err="1" smtClean="0">
                <a:solidFill>
                  <a:srgbClr val="000099"/>
                </a:solidFill>
              </a:rPr>
              <a:t>Analisis</a:t>
            </a:r>
            <a:r>
              <a:rPr lang="en-GB" sz="4000" b="1" dirty="0" smtClean="0">
                <a:solidFill>
                  <a:srgbClr val="000099"/>
                </a:solidFill>
              </a:rPr>
              <a:t> </a:t>
            </a:r>
            <a:r>
              <a:rPr lang="en-GB" sz="4000" b="1" dirty="0" err="1" smtClean="0">
                <a:solidFill>
                  <a:srgbClr val="000099"/>
                </a:solidFill>
              </a:rPr>
              <a:t>dan</a:t>
            </a:r>
            <a:r>
              <a:rPr lang="en-GB" sz="4000" b="1" dirty="0" smtClean="0">
                <a:solidFill>
                  <a:srgbClr val="000099"/>
                </a:solidFill>
              </a:rPr>
              <a:t> </a:t>
            </a:r>
            <a:r>
              <a:rPr lang="en-GB" sz="4000" b="1" dirty="0" err="1" smtClean="0">
                <a:solidFill>
                  <a:srgbClr val="000099"/>
                </a:solidFill>
              </a:rPr>
              <a:t>Pengkajian</a:t>
            </a:r>
            <a:endParaRPr lang="en-GB" sz="4000" b="1" dirty="0">
              <a:solidFill>
                <a:srgbClr val="000099"/>
              </a:solidFill>
            </a:endParaRPr>
          </a:p>
          <a:p>
            <a:pPr algn="r"/>
            <a:r>
              <a:rPr lang="en-GB" sz="4000" dirty="0" err="1" smtClean="0"/>
              <a:t>Permenpan</a:t>
            </a:r>
            <a:r>
              <a:rPr lang="en-GB" sz="4000" dirty="0" smtClean="0"/>
              <a:t> RB  </a:t>
            </a:r>
            <a:r>
              <a:rPr lang="en-GB" sz="4000" dirty="0"/>
              <a:t>No. 28 </a:t>
            </a:r>
            <a:r>
              <a:rPr lang="en-GB" sz="4000" dirty="0" err="1"/>
              <a:t>Tahun</a:t>
            </a:r>
            <a:r>
              <a:rPr lang="en-GB" sz="4000" dirty="0"/>
              <a:t> 2017</a:t>
            </a:r>
            <a:endParaRPr lang="id-ID" sz="4000" dirty="0"/>
          </a:p>
        </p:txBody>
      </p:sp>
    </p:spTree>
    <p:extLst>
      <p:ext uri="{BB962C8B-B14F-4D97-AF65-F5344CB8AC3E}">
        <p14:creationId xmlns:p14="http://schemas.microsoft.com/office/powerpoint/2010/main" val="3860641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829" y="453261"/>
            <a:ext cx="10515600" cy="1011984"/>
          </a:xfrm>
        </p:spPr>
        <p:txBody>
          <a:bodyPr>
            <a:normAutofit/>
          </a:bodyPr>
          <a:lstStyle/>
          <a:p>
            <a:r>
              <a:rPr lang="en-ID" sz="2800" dirty="0" err="1" smtClean="0">
                <a:latin typeface="Bookman Old Style" panose="02050604050505020204" pitchFamily="18" charset="0"/>
              </a:rPr>
              <a:t>Unsur</a:t>
            </a:r>
            <a:r>
              <a:rPr lang="en-ID" sz="2800" dirty="0" smtClean="0">
                <a:latin typeface="Bookman Old Style" panose="02050604050505020204" pitchFamily="18" charset="0"/>
              </a:rPr>
              <a:t> : </a:t>
            </a:r>
            <a:r>
              <a:rPr lang="en-ID" sz="2800" dirty="0" err="1" smtClean="0">
                <a:latin typeface="Bookman Old Style" panose="02050604050505020204" pitchFamily="18" charset="0"/>
              </a:rPr>
              <a:t>Pengembangan</a:t>
            </a:r>
            <a:r>
              <a:rPr lang="en-ID" sz="2800" dirty="0" smtClean="0">
                <a:latin typeface="Bookman Old Style" panose="02050604050505020204" pitchFamily="18" charset="0"/>
              </a:rPr>
              <a:t> </a:t>
            </a:r>
            <a:r>
              <a:rPr lang="en-ID" sz="2800" dirty="0" err="1" smtClean="0">
                <a:latin typeface="Bookman Old Style" panose="02050604050505020204" pitchFamily="18" charset="0"/>
              </a:rPr>
              <a:t>Teknologi</a:t>
            </a:r>
            <a:r>
              <a:rPr lang="en-ID" sz="2800" dirty="0" smtClean="0">
                <a:latin typeface="Bookman Old Style" panose="02050604050505020204" pitchFamily="18" charset="0"/>
              </a:rPr>
              <a:t> </a:t>
            </a:r>
            <a:r>
              <a:rPr lang="en-ID" sz="2800" dirty="0" err="1" smtClean="0">
                <a:latin typeface="Bookman Old Style" panose="02050604050505020204" pitchFamily="18" charset="0"/>
              </a:rPr>
              <a:t>Pembelajaran</a:t>
            </a:r>
            <a:r>
              <a:rPr lang="id-ID" sz="2800" dirty="0">
                <a:latin typeface="Bookman Old Style" panose="02050604050505020204" pitchFamily="18" charset="0"/>
              </a:rPr>
              <a:t/>
            </a:r>
            <a:br>
              <a:rPr lang="id-ID" sz="2800" dirty="0">
                <a:latin typeface="Bookman Old Style" panose="02050604050505020204" pitchFamily="18" charset="0"/>
              </a:rPr>
            </a:br>
            <a:endParaRPr lang="id-ID"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9457844"/>
              </p:ext>
            </p:extLst>
          </p:nvPr>
        </p:nvGraphicFramePr>
        <p:xfrm>
          <a:off x="696696" y="1086229"/>
          <a:ext cx="10609242" cy="5152887"/>
        </p:xfrm>
        <a:graphic>
          <a:graphicData uri="http://schemas.openxmlformats.org/drawingml/2006/table">
            <a:tbl>
              <a:tblPr firstRow="1" firstCol="1" bandRow="1">
                <a:tableStyleId>{5DA37D80-6434-44D0-A028-1B22A696006F}</a:tableStyleId>
              </a:tblPr>
              <a:tblGrid>
                <a:gridCol w="1364116">
                  <a:extLst>
                    <a:ext uri="{9D8B030D-6E8A-4147-A177-3AD203B41FA5}">
                      <a16:colId xmlns:a16="http://schemas.microsoft.com/office/drawing/2014/main" xmlns="" val="20000"/>
                    </a:ext>
                  </a:extLst>
                </a:gridCol>
                <a:gridCol w="1064525">
                  <a:extLst>
                    <a:ext uri="{9D8B030D-6E8A-4147-A177-3AD203B41FA5}">
                      <a16:colId xmlns:a16="http://schemas.microsoft.com/office/drawing/2014/main" xmlns="" val="20001"/>
                    </a:ext>
                  </a:extLst>
                </a:gridCol>
                <a:gridCol w="2947917">
                  <a:extLst>
                    <a:ext uri="{9D8B030D-6E8A-4147-A177-3AD203B41FA5}">
                      <a16:colId xmlns:a16="http://schemas.microsoft.com/office/drawing/2014/main" xmlns="" val="20002"/>
                    </a:ext>
                  </a:extLst>
                </a:gridCol>
                <a:gridCol w="5232684">
                  <a:extLst>
                    <a:ext uri="{9D8B030D-6E8A-4147-A177-3AD203B41FA5}">
                      <a16:colId xmlns:a16="http://schemas.microsoft.com/office/drawing/2014/main" xmlns="" val="20003"/>
                    </a:ext>
                  </a:extLst>
                </a:gridCol>
              </a:tblGrid>
              <a:tr h="272012">
                <a:tc gridSpan="4">
                  <a:txBody>
                    <a:bodyPr/>
                    <a:lstStyle/>
                    <a:p>
                      <a:pPr marL="21590">
                        <a:lnSpc>
                          <a:spcPct val="115000"/>
                        </a:lnSpc>
                        <a:spcAft>
                          <a:spcPts val="0"/>
                        </a:spcAft>
                      </a:pPr>
                      <a:r>
                        <a:rPr lang="en-US" sz="1400" dirty="0">
                          <a:effectLst/>
                        </a:rPr>
                        <a:t>Sub </a:t>
                      </a:r>
                      <a:r>
                        <a:rPr lang="en-US" sz="1400" dirty="0" err="1">
                          <a:effectLst/>
                        </a:rPr>
                        <a:t>Unsur</a:t>
                      </a:r>
                      <a:r>
                        <a:rPr lang="en-US" sz="1400" dirty="0">
                          <a:effectLst/>
                        </a:rPr>
                        <a:t> </a:t>
                      </a:r>
                      <a:r>
                        <a:rPr lang="en-US" sz="1400" baseline="0" dirty="0" smtClean="0">
                          <a:effectLst/>
                        </a:rPr>
                        <a:t> A. </a:t>
                      </a:r>
                      <a:r>
                        <a:rPr lang="en-US" sz="1400" baseline="0" dirty="0" err="1" smtClean="0">
                          <a:effectLst/>
                        </a:rPr>
                        <a:t>Analisis</a:t>
                      </a:r>
                      <a:r>
                        <a:rPr lang="en-US" sz="1400" baseline="0" dirty="0" smtClean="0">
                          <a:effectLst/>
                        </a:rPr>
                        <a:t> </a:t>
                      </a:r>
                      <a:r>
                        <a:rPr lang="en-US" sz="1400" baseline="0" dirty="0" err="1" smtClean="0">
                          <a:effectLst/>
                        </a:rPr>
                        <a:t>dan</a:t>
                      </a:r>
                      <a:r>
                        <a:rPr lang="en-US" sz="1400" baseline="0" dirty="0" smtClean="0">
                          <a:effectLst/>
                        </a:rPr>
                        <a:t> </a:t>
                      </a:r>
                      <a:r>
                        <a:rPr lang="en-US" sz="1400" baseline="0" dirty="0" err="1" smtClean="0">
                          <a:effectLst/>
                        </a:rPr>
                        <a:t>Pengkajian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0"/>
                  </a:ext>
                </a:extLst>
              </a:tr>
              <a:tr h="525134">
                <a:tc gridSpan="4">
                  <a:txBody>
                    <a:bodyPr/>
                    <a:lstStyle/>
                    <a:p>
                      <a:pPr algn="l">
                        <a:lnSpc>
                          <a:spcPct val="107000"/>
                        </a:lnSpc>
                        <a:spcAft>
                          <a:spcPts val="0"/>
                        </a:spcAft>
                        <a:tabLst>
                          <a:tab pos="1890395" algn="l"/>
                        </a:tabLst>
                      </a:pPr>
                      <a:r>
                        <a:rPr lang="it-IT" sz="1400" dirty="0">
                          <a:effectLst/>
                        </a:rPr>
                        <a:t>Butir Kegiatan: </a:t>
                      </a:r>
                      <a:r>
                        <a:rPr lang="en-ID" sz="1400" dirty="0" smtClean="0">
                          <a:effectLst/>
                        </a:rPr>
                        <a:t>1.b.</a:t>
                      </a:r>
                      <a:r>
                        <a:rPr lang="en-ID" sz="1400" baseline="0" dirty="0" smtClean="0">
                          <a:effectLst/>
                        </a:rPr>
                        <a:t> </a:t>
                      </a:r>
                      <a:r>
                        <a:rPr lang="en-ID" sz="1400" baseline="0" dirty="0" err="1" smtClean="0">
                          <a:effectLst/>
                        </a:rPr>
                        <a:t>Menganalisis</a:t>
                      </a:r>
                      <a:r>
                        <a:rPr lang="en-ID" sz="1400" baseline="0" dirty="0" smtClean="0">
                          <a:effectLst/>
                        </a:rPr>
                        <a:t> </a:t>
                      </a:r>
                      <a:r>
                        <a:rPr lang="en-ID" sz="1400" baseline="0" dirty="0" err="1" smtClean="0">
                          <a:effectLst/>
                        </a:rPr>
                        <a:t>Kebutuhan</a:t>
                      </a:r>
                      <a:r>
                        <a:rPr lang="en-ID" sz="1400" baseline="0" dirty="0" smtClean="0">
                          <a:effectLst/>
                        </a:rPr>
                        <a:t> </a:t>
                      </a:r>
                      <a:r>
                        <a:rPr lang="en-ID" sz="1400" baseline="0" dirty="0" err="1" smtClean="0">
                          <a:effectLst/>
                        </a:rPr>
                        <a:t>Teknologi</a:t>
                      </a:r>
                      <a:r>
                        <a:rPr lang="en-ID" sz="1400" baseline="0" dirty="0" smtClean="0">
                          <a:effectLst/>
                        </a:rPr>
                        <a:t> </a:t>
                      </a:r>
                      <a:r>
                        <a:rPr lang="en-ID" sz="1400" baseline="0" dirty="0" err="1" smtClean="0">
                          <a:effectLst/>
                        </a:rPr>
                        <a:t>Pembelajaran</a:t>
                      </a:r>
                      <a:r>
                        <a:rPr lang="en-ID" sz="1400" baseline="0" dirty="0" smtClean="0">
                          <a:effectLst/>
                        </a:rPr>
                        <a:t> </a:t>
                      </a:r>
                      <a:r>
                        <a:rPr lang="en-ID" sz="1400" baseline="0" dirty="0" err="1" smtClean="0">
                          <a:effectLst/>
                        </a:rPr>
                        <a:t>Berdasarkan</a:t>
                      </a:r>
                      <a:r>
                        <a:rPr lang="en-ID" sz="1400" baseline="0" dirty="0" smtClean="0">
                          <a:effectLst/>
                        </a:rPr>
                        <a:t> </a:t>
                      </a:r>
                      <a:r>
                        <a:rPr lang="en-ID" sz="1400" baseline="0" dirty="0" err="1" smtClean="0">
                          <a:effectLst/>
                        </a:rPr>
                        <a:t>Kurikulum</a:t>
                      </a:r>
                      <a:r>
                        <a:rPr lang="en-ID" sz="1400" baseline="0" dirty="0" smtClean="0">
                          <a:effectLst/>
                        </a:rPr>
                        <a:t> yang </a:t>
                      </a:r>
                      <a:r>
                        <a:rPr lang="en-ID" sz="1400" baseline="0" dirty="0" err="1" smtClean="0">
                          <a:effectLst/>
                        </a:rPr>
                        <a:t>Berlaku</a:t>
                      </a:r>
                      <a:r>
                        <a:rPr lang="en-ID" sz="1400" baseline="0" dirty="0" smtClean="0">
                          <a:effectLst/>
                        </a:rPr>
                        <a:t> </a:t>
                      </a:r>
                      <a:r>
                        <a:rPr lang="en-ID" sz="1400" baseline="0" dirty="0" err="1" smtClean="0">
                          <a:effectLst/>
                        </a:rPr>
                        <a:t>Sesuai</a:t>
                      </a:r>
                      <a:r>
                        <a:rPr lang="en-ID" sz="1400" baseline="0" dirty="0" smtClean="0">
                          <a:effectLst/>
                        </a:rPr>
                        <a:t> </a:t>
                      </a:r>
                      <a:r>
                        <a:rPr lang="en-ID" sz="1400" baseline="0" dirty="0" err="1" smtClean="0">
                          <a:effectLst/>
                        </a:rPr>
                        <a:t>dengan</a:t>
                      </a:r>
                      <a:r>
                        <a:rPr lang="en-ID" sz="1400" baseline="0" dirty="0" smtClean="0">
                          <a:effectLst/>
                        </a:rPr>
                        <a:t> </a:t>
                      </a:r>
                      <a:r>
                        <a:rPr lang="en-ID" sz="1400" baseline="0" dirty="0" err="1" smtClean="0">
                          <a:effectLst/>
                        </a:rPr>
                        <a:t>Jenis</a:t>
                      </a:r>
                      <a:r>
                        <a:rPr lang="en-ID" sz="1400" baseline="0" dirty="0" smtClean="0">
                          <a:effectLst/>
                        </a:rPr>
                        <a:t>, </a:t>
                      </a:r>
                      <a:r>
                        <a:rPr lang="en-ID" sz="1400" baseline="0" dirty="0" err="1" smtClean="0">
                          <a:effectLst/>
                        </a:rPr>
                        <a:t>Jalur</a:t>
                      </a:r>
                      <a:r>
                        <a:rPr lang="en-ID" sz="1400" baseline="0" dirty="0" smtClean="0">
                          <a:effectLst/>
                        </a:rPr>
                        <a:t>, </a:t>
                      </a:r>
                      <a:r>
                        <a:rPr lang="en-ID" sz="1400" baseline="0" dirty="0" err="1" smtClean="0">
                          <a:effectLst/>
                        </a:rPr>
                        <a:t>dan</a:t>
                      </a:r>
                      <a:r>
                        <a:rPr lang="en-ID" sz="1400" baseline="0" dirty="0" smtClean="0">
                          <a:effectLst/>
                        </a:rPr>
                        <a:t> </a:t>
                      </a:r>
                      <a:r>
                        <a:rPr lang="en-ID" sz="1400" baseline="0" dirty="0" err="1" smtClean="0">
                          <a:effectLst/>
                        </a:rPr>
                        <a:t>Jenjang</a:t>
                      </a:r>
                      <a:r>
                        <a:rPr lang="en-ID" sz="1400" baseline="0" dirty="0" smtClean="0">
                          <a:effectLst/>
                        </a:rPr>
                        <a:t> </a:t>
                      </a:r>
                      <a:r>
                        <a:rPr lang="en-ID" sz="1400" baseline="0" dirty="0" err="1" smtClean="0">
                          <a:effectLst/>
                        </a:rPr>
                        <a:t>Pendidikan</a:t>
                      </a:r>
                      <a:r>
                        <a:rPr lang="en-ID" sz="1400" baseline="0" dirty="0" smtClean="0">
                          <a:effectLst/>
                        </a:rPr>
                        <a:t> </a:t>
                      </a:r>
                      <a:r>
                        <a:rPr lang="en-ID" sz="1400" baseline="0" dirty="0" err="1" smtClean="0">
                          <a:effectLst/>
                        </a:rPr>
                        <a:t>untuk</a:t>
                      </a:r>
                      <a:r>
                        <a:rPr lang="en-ID" sz="1400" baseline="0" dirty="0" smtClean="0">
                          <a:effectLst/>
                        </a:rPr>
                        <a:t> Hypermedia </a:t>
                      </a:r>
                      <a:r>
                        <a:rPr lang="en-ID" sz="1400" baseline="0" dirty="0" err="1" smtClean="0">
                          <a:effectLst/>
                        </a:rPr>
                        <a:t>Pembelajaran</a:t>
                      </a:r>
                      <a:endParaRPr lang="id-ID" sz="1400" dirty="0">
                        <a:effectLst/>
                      </a:endParaRPr>
                    </a:p>
                    <a:p>
                      <a:pPr>
                        <a:lnSpc>
                          <a:spcPct val="115000"/>
                        </a:lnSpc>
                        <a:spcAft>
                          <a:spcPts val="1000"/>
                        </a:spcAft>
                      </a:pPr>
                      <a:r>
                        <a:rPr lang="id-ID" sz="1400" dirty="0">
                          <a:effectLst/>
                        </a:rPr>
                        <a:t>Pelaksana Tugas Jenjang : </a:t>
                      </a:r>
                      <a:r>
                        <a:rPr lang="en-ID" sz="1400" dirty="0" smtClean="0">
                          <a:effectLst/>
                        </a:rPr>
                        <a:t>PTP </a:t>
                      </a:r>
                      <a:r>
                        <a:rPr lang="id-ID" sz="1400" dirty="0" smtClean="0">
                          <a:effectLst/>
                        </a:rPr>
                        <a:t>Ahli </a:t>
                      </a:r>
                      <a:r>
                        <a:rPr lang="en-ID" sz="1400" dirty="0" err="1" smtClean="0">
                          <a:effectLst/>
                        </a:rPr>
                        <a:t>Muda</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nchor="ct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1"/>
                  </a:ext>
                </a:extLst>
              </a:tr>
              <a:tr h="253122">
                <a:tc>
                  <a:txBody>
                    <a:bodyPr/>
                    <a:lstStyle/>
                    <a:p>
                      <a:pPr algn="ctr">
                        <a:lnSpc>
                          <a:spcPct val="107000"/>
                        </a:lnSpc>
                        <a:spcAft>
                          <a:spcPts val="0"/>
                        </a:spcAft>
                      </a:pPr>
                      <a:r>
                        <a:rPr lang="en-US" sz="1400" dirty="0" err="1">
                          <a:effectLst/>
                        </a:rPr>
                        <a:t>Satuan</a:t>
                      </a:r>
                      <a:r>
                        <a:rPr lang="en-US" sz="1400" dirty="0">
                          <a:effectLst/>
                        </a:rPr>
                        <a:t> </a:t>
                      </a:r>
                      <a:r>
                        <a:rPr lang="en-US" sz="1400" dirty="0" err="1">
                          <a:effectLst/>
                        </a:rPr>
                        <a:t>Hasil</a:t>
                      </a:r>
                      <a:endParaRPr lang="id-ID" sz="1400"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dirty="0" err="1">
                          <a:effectLst/>
                        </a:rPr>
                        <a:t>Angka</a:t>
                      </a:r>
                      <a:r>
                        <a:rPr lang="en-US" sz="1400" dirty="0">
                          <a:effectLst/>
                        </a:rPr>
                        <a:t> </a:t>
                      </a:r>
                      <a:r>
                        <a:rPr lang="en-US" sz="1400" dirty="0" err="1">
                          <a:effectLst/>
                        </a:rPr>
                        <a:t>Kredit</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a:effectLst/>
                        </a:rPr>
                        <a:t>Kriteria</a:t>
                      </a:r>
                      <a:endParaRPr lang="id-ID" sz="1400" b="1">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dirty="0" err="1">
                          <a:effectLst/>
                        </a:rPr>
                        <a:t>Bukti</a:t>
                      </a:r>
                      <a:r>
                        <a:rPr lang="en-US" sz="1400" dirty="0">
                          <a:effectLst/>
                        </a:rPr>
                        <a:t> </a:t>
                      </a:r>
                      <a:r>
                        <a:rPr lang="en-US" sz="1400" dirty="0" err="1">
                          <a:effectLst/>
                        </a:rPr>
                        <a:t>Fisik</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extLst>
                  <a:ext uri="{0D108BD9-81ED-4DB2-BD59-A6C34878D82A}">
                    <a16:rowId xmlns:a16="http://schemas.microsoft.com/office/drawing/2014/main" xmlns="" val="10002"/>
                  </a:ext>
                </a:extLst>
              </a:tr>
              <a:tr h="3808170">
                <a:tc>
                  <a:txBody>
                    <a:bodyPr/>
                    <a:lstStyle/>
                    <a:p>
                      <a:pPr marL="113030">
                        <a:lnSpc>
                          <a:spcPct val="115000"/>
                        </a:lnSpc>
                        <a:spcAft>
                          <a:spcPts val="0"/>
                        </a:spcAft>
                      </a:pPr>
                      <a:r>
                        <a:rPr lang="en-US" sz="1400" dirty="0" err="1">
                          <a:effectLst/>
                        </a:rPr>
                        <a:t>L</a:t>
                      </a:r>
                      <a:r>
                        <a:rPr lang="en-US" sz="1400" dirty="0" err="1" smtClean="0">
                          <a:effectLst/>
                        </a:rPr>
                        <a:t>aporan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13030">
                        <a:lnSpc>
                          <a:spcPct val="115000"/>
                        </a:lnSpc>
                        <a:spcAft>
                          <a:spcPts val="0"/>
                        </a:spcAft>
                      </a:pPr>
                      <a:r>
                        <a:rPr lang="en-ID" sz="1400" dirty="0" smtClean="0">
                          <a:effectLst/>
                        </a:rPr>
                        <a:t>1,99</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74625" indent="-174625" algn="just">
                        <a:lnSpc>
                          <a:spcPct val="115000"/>
                        </a:lnSpc>
                        <a:spcAft>
                          <a:spcPts val="0"/>
                        </a:spcAft>
                        <a:buAutoNum type="alphaLcPeriod"/>
                      </a:pPr>
                      <a:r>
                        <a:rPr lang="sv-SE" sz="1400" dirty="0" smtClean="0">
                          <a:effectLst/>
                        </a:rPr>
                        <a:t>Kegiatan analisis kebutuhan teknologi pembelajaran berdasarkan kurikulum yang berlaku sesuai dengan jenis, jalur dan jenjang pendidikan dalam pengembangan hypermedia pembelajaran. </a:t>
                      </a:r>
                    </a:p>
                    <a:p>
                      <a:pPr marL="174625" indent="-174625" algn="just">
                        <a:lnSpc>
                          <a:spcPct val="115000"/>
                        </a:lnSpc>
                        <a:spcAft>
                          <a:spcPts val="0"/>
                        </a:spcAft>
                        <a:buAutoNum type="alphaLcPeriod"/>
                      </a:pPr>
                      <a:r>
                        <a:rPr lang="sv-SE" sz="1400" dirty="0" smtClean="0">
                          <a:effectLst/>
                        </a:rPr>
                        <a:t>Hypermedia pembelajaran merupakan kombinasi media yang terhubung melalui hyperlink dalam jaringan internet dan dapat digunakan secara nonlinear. </a:t>
                      </a:r>
                    </a:p>
                    <a:p>
                      <a:pPr marL="174625" indent="-174625" algn="just">
                        <a:lnSpc>
                          <a:spcPct val="115000"/>
                        </a:lnSpc>
                        <a:spcAft>
                          <a:spcPts val="0"/>
                        </a:spcAft>
                        <a:buAutoNum type="alphaLcPeriod"/>
                      </a:pPr>
                      <a:r>
                        <a:rPr lang="id-ID" sz="1400" dirty="0" smtClean="0">
                          <a:effectLst/>
                        </a:rPr>
                        <a:t>Kegiatan analisis kebutuhan teknologi pembelajaran ini minimal untuk satu mata pelajaran, satu kelas/tingkat, dan satu jenjang pendidikan.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273050" indent="-177800" algn="just">
                        <a:lnSpc>
                          <a:spcPct val="115000"/>
                        </a:lnSpc>
                        <a:spcAft>
                          <a:spcPts val="0"/>
                        </a:spcAft>
                        <a:buAutoNum type="alphaLcPeriod"/>
                      </a:pPr>
                      <a:r>
                        <a:rPr lang="en-ID" sz="1400" b="1" dirty="0" smtClean="0">
                          <a:solidFill>
                            <a:srgbClr val="000099"/>
                          </a:solidFill>
                          <a:effectLst/>
                        </a:rPr>
                        <a:t>Surat </a:t>
                      </a:r>
                      <a:r>
                        <a:rPr lang="en-ID" sz="1400" b="1" dirty="0" err="1" smtClean="0">
                          <a:solidFill>
                            <a:srgbClr val="000099"/>
                          </a:solidFill>
                          <a:effectLst/>
                        </a:rPr>
                        <a:t>tugas</a:t>
                      </a:r>
                      <a:r>
                        <a:rPr lang="en-ID" sz="1400" b="1" dirty="0" smtClean="0">
                          <a:solidFill>
                            <a:srgbClr val="000099"/>
                          </a:solidFill>
                          <a:effectLst/>
                        </a:rPr>
                        <a:t> </a:t>
                      </a:r>
                      <a:r>
                        <a:rPr lang="en-ID" sz="1400" dirty="0" err="1" smtClean="0">
                          <a:effectLst/>
                        </a:rPr>
                        <a:t>dari</a:t>
                      </a:r>
                      <a:r>
                        <a:rPr lang="en-ID" sz="1400" dirty="0" smtClean="0">
                          <a:effectLst/>
                        </a:rPr>
                        <a:t> </a:t>
                      </a:r>
                      <a:r>
                        <a:rPr lang="en-ID" sz="1400" dirty="0" err="1" smtClean="0">
                          <a:effectLst/>
                        </a:rPr>
                        <a:t>pimpinan</a:t>
                      </a:r>
                      <a:r>
                        <a:rPr lang="en-ID" sz="1400" dirty="0" smtClean="0">
                          <a:effectLst/>
                        </a:rPr>
                        <a:t> </a:t>
                      </a:r>
                      <a:r>
                        <a:rPr lang="en-ID" sz="1400" dirty="0" err="1" smtClean="0">
                          <a:effectLst/>
                        </a:rPr>
                        <a:t>instansi</a:t>
                      </a:r>
                      <a:r>
                        <a:rPr lang="en-ID" sz="1400" dirty="0" smtClean="0">
                          <a:effectLst/>
                        </a:rPr>
                        <a:t> </a:t>
                      </a:r>
                      <a:r>
                        <a:rPr lang="en-ID" sz="1400" dirty="0" err="1" smtClean="0">
                          <a:effectLst/>
                        </a:rPr>
                        <a:t>tempat</a:t>
                      </a:r>
                      <a:r>
                        <a:rPr lang="en-ID" sz="1400" dirty="0" smtClean="0">
                          <a:effectLst/>
                        </a:rPr>
                        <a:t> </a:t>
                      </a:r>
                      <a:r>
                        <a:rPr lang="en-ID" sz="1400" dirty="0" err="1" smtClean="0">
                          <a:effectLst/>
                        </a:rPr>
                        <a:t>bekerja</a:t>
                      </a:r>
                      <a:r>
                        <a:rPr lang="en-ID" sz="1400" dirty="0" smtClean="0">
                          <a:effectLst/>
                        </a:rPr>
                        <a:t>.</a:t>
                      </a:r>
                    </a:p>
                    <a:p>
                      <a:pPr marL="273050" indent="-177800" algn="just">
                        <a:lnSpc>
                          <a:spcPct val="115000"/>
                        </a:lnSpc>
                        <a:spcAft>
                          <a:spcPts val="0"/>
                        </a:spcAft>
                        <a:buAutoNum type="alphaLcPeriod"/>
                      </a:pPr>
                      <a:r>
                        <a:rPr lang="en-ID" sz="1400" b="1" dirty="0" smtClean="0">
                          <a:solidFill>
                            <a:srgbClr val="000099"/>
                          </a:solidFill>
                          <a:effectLst/>
                        </a:rPr>
                        <a:t>Salinan </a:t>
                      </a:r>
                      <a:r>
                        <a:rPr lang="en-ID" sz="1400" b="1" dirty="0" err="1" smtClean="0">
                          <a:solidFill>
                            <a:srgbClr val="000099"/>
                          </a:solidFill>
                          <a:effectLst/>
                        </a:rPr>
                        <a:t>laporan</a:t>
                      </a:r>
                      <a:r>
                        <a:rPr lang="en-ID" sz="1400" b="1" dirty="0" smtClean="0">
                          <a:solidFill>
                            <a:srgbClr val="000099"/>
                          </a:solidFill>
                          <a:effectLst/>
                        </a:rPr>
                        <a:t> </a:t>
                      </a:r>
                      <a:r>
                        <a:rPr lang="en-ID" sz="1400" dirty="0" err="1" smtClean="0">
                          <a:effectLst/>
                        </a:rPr>
                        <a:t>dengan</a:t>
                      </a:r>
                      <a:r>
                        <a:rPr lang="en-ID" sz="1400" dirty="0" smtClean="0">
                          <a:effectLst/>
                        </a:rPr>
                        <a:t> </a:t>
                      </a:r>
                      <a:r>
                        <a:rPr lang="en-ID" sz="1400" dirty="0" err="1" smtClean="0">
                          <a:effectLst/>
                        </a:rPr>
                        <a:t>memberikan</a:t>
                      </a:r>
                      <a:r>
                        <a:rPr lang="en-ID" sz="1400" dirty="0" smtClean="0">
                          <a:effectLst/>
                        </a:rPr>
                        <a:t> </a:t>
                      </a:r>
                      <a:r>
                        <a:rPr lang="en-ID" sz="1400" dirty="0" err="1" smtClean="0">
                          <a:effectLst/>
                        </a:rPr>
                        <a:t>rekomendasi</a:t>
                      </a:r>
                      <a:r>
                        <a:rPr lang="en-ID" sz="1400" dirty="0" smtClean="0">
                          <a:effectLst/>
                        </a:rPr>
                        <a:t> </a:t>
                      </a:r>
                      <a:r>
                        <a:rPr lang="en-ID" sz="1400" dirty="0" err="1" smtClean="0">
                          <a:effectLst/>
                        </a:rPr>
                        <a:t>tentang</a:t>
                      </a:r>
                      <a:r>
                        <a:rPr lang="en-ID" sz="1400" dirty="0" smtClean="0">
                          <a:effectLst/>
                        </a:rPr>
                        <a:t> </a:t>
                      </a:r>
                      <a:r>
                        <a:rPr lang="en-ID" sz="1400" dirty="0" err="1" smtClean="0">
                          <a:effectLst/>
                        </a:rPr>
                        <a:t>hasil</a:t>
                      </a:r>
                      <a:r>
                        <a:rPr lang="en-ID" sz="1400" dirty="0" smtClean="0">
                          <a:effectLst/>
                        </a:rPr>
                        <a:t>  </a:t>
                      </a:r>
                      <a:r>
                        <a:rPr lang="en-ID" sz="1400" dirty="0" err="1" smtClean="0">
                          <a:effectLst/>
                        </a:rPr>
                        <a:t>analisis</a:t>
                      </a:r>
                      <a:r>
                        <a:rPr lang="en-ID" sz="1400" dirty="0" smtClean="0">
                          <a:effectLst/>
                        </a:rPr>
                        <a:t> </a:t>
                      </a:r>
                      <a:r>
                        <a:rPr lang="en-ID" sz="1400" dirty="0" err="1" smtClean="0">
                          <a:effectLst/>
                        </a:rPr>
                        <a:t>kebutuhan</a:t>
                      </a:r>
                      <a:r>
                        <a:rPr lang="en-ID" sz="1400" dirty="0" smtClean="0">
                          <a:effectLst/>
                        </a:rPr>
                        <a:t> </a:t>
                      </a:r>
                      <a:r>
                        <a:rPr lang="en-ID" sz="1400" dirty="0" err="1" smtClean="0">
                          <a:effectLst/>
                        </a:rPr>
                        <a:t>teknologi</a:t>
                      </a:r>
                      <a:r>
                        <a:rPr lang="en-ID" sz="1400" dirty="0" smtClean="0">
                          <a:effectLst/>
                        </a:rPr>
                        <a:t> </a:t>
                      </a:r>
                      <a:r>
                        <a:rPr lang="en-ID" sz="1400" dirty="0" err="1" smtClean="0">
                          <a:effectLst/>
                        </a:rPr>
                        <a:t>pembelajaran</a:t>
                      </a:r>
                      <a:r>
                        <a:rPr lang="en-ID" sz="1400" dirty="0" smtClean="0">
                          <a:effectLst/>
                        </a:rPr>
                        <a:t> </a:t>
                      </a:r>
                      <a:r>
                        <a:rPr lang="en-ID" sz="1400" dirty="0" err="1" smtClean="0">
                          <a:effectLst/>
                        </a:rPr>
                        <a:t>dalam</a:t>
                      </a:r>
                      <a:r>
                        <a:rPr lang="en-ID" sz="1400" dirty="0" smtClean="0">
                          <a:effectLst/>
                        </a:rPr>
                        <a:t> </a:t>
                      </a:r>
                      <a:r>
                        <a:rPr lang="en-ID" sz="1400" dirty="0" err="1" smtClean="0">
                          <a:effectLst/>
                        </a:rPr>
                        <a:t>pengembangan</a:t>
                      </a:r>
                      <a:r>
                        <a:rPr lang="en-ID" sz="1400" dirty="0" smtClean="0">
                          <a:effectLst/>
                        </a:rPr>
                        <a:t> hypermedia </a:t>
                      </a:r>
                      <a:r>
                        <a:rPr lang="en-ID" sz="1400" dirty="0" err="1" smtClean="0">
                          <a:effectLst/>
                        </a:rPr>
                        <a:t>pembelajaran</a:t>
                      </a:r>
                      <a:r>
                        <a:rPr lang="en-ID" sz="1400" dirty="0" smtClean="0">
                          <a:effectLst/>
                        </a:rPr>
                        <a:t> yang </a:t>
                      </a:r>
                      <a:r>
                        <a:rPr lang="en-ID" sz="1400" dirty="0" err="1" smtClean="0">
                          <a:effectLst/>
                        </a:rPr>
                        <a:t>telah</a:t>
                      </a:r>
                      <a:r>
                        <a:rPr lang="en-ID" sz="1400" dirty="0" smtClean="0">
                          <a:effectLst/>
                        </a:rPr>
                        <a:t> </a:t>
                      </a:r>
                      <a:r>
                        <a:rPr lang="en-ID" sz="1400" dirty="0" err="1" smtClean="0">
                          <a:effectLst/>
                        </a:rPr>
                        <a:t>dilegalisasi</a:t>
                      </a:r>
                      <a:r>
                        <a:rPr lang="en-ID" sz="1400" dirty="0" smtClean="0">
                          <a:effectLst/>
                        </a:rPr>
                        <a:t> </a:t>
                      </a:r>
                      <a:r>
                        <a:rPr lang="en-ID" sz="1400" dirty="0" err="1" smtClean="0">
                          <a:effectLst/>
                        </a:rPr>
                        <a:t>atau</a:t>
                      </a:r>
                      <a:r>
                        <a:rPr lang="en-ID" sz="1400" dirty="0" smtClean="0">
                          <a:effectLst/>
                        </a:rPr>
                        <a:t> </a:t>
                      </a:r>
                      <a:r>
                        <a:rPr lang="en-ID" sz="1400" dirty="0" err="1" smtClean="0">
                          <a:effectLst/>
                        </a:rPr>
                        <a:t>terverifikasi</a:t>
                      </a:r>
                      <a:r>
                        <a:rPr lang="en-ID" sz="1400" dirty="0" smtClean="0">
                          <a:effectLst/>
                        </a:rPr>
                        <a:t> </a:t>
                      </a:r>
                      <a:r>
                        <a:rPr lang="en-ID" sz="1400" dirty="0" err="1" smtClean="0">
                          <a:effectLst/>
                        </a:rPr>
                        <a:t>melalui</a:t>
                      </a:r>
                      <a:r>
                        <a:rPr lang="en-ID" sz="1400" dirty="0" smtClean="0">
                          <a:effectLst/>
                        </a:rPr>
                        <a:t> </a:t>
                      </a:r>
                      <a:r>
                        <a:rPr lang="en-ID" sz="1400" dirty="0" err="1" smtClean="0">
                          <a:effectLst/>
                        </a:rPr>
                        <a:t>Aplikasi</a:t>
                      </a:r>
                      <a:r>
                        <a:rPr lang="en-ID" sz="1400" dirty="0" smtClean="0">
                          <a:effectLst/>
                        </a:rPr>
                        <a:t> </a:t>
                      </a:r>
                      <a:r>
                        <a:rPr lang="en-ID" sz="1400" dirty="0" err="1" smtClean="0">
                          <a:effectLst/>
                        </a:rPr>
                        <a:t>Dupake</a:t>
                      </a:r>
                      <a:r>
                        <a:rPr lang="en-ID" sz="1400" dirty="0" smtClean="0">
                          <a:effectLst/>
                        </a:rPr>
                        <a:t> </a:t>
                      </a:r>
                      <a:r>
                        <a:rPr lang="en-ID" sz="1400" dirty="0" err="1" smtClean="0">
                          <a:effectLst/>
                        </a:rPr>
                        <a:t>oleh</a:t>
                      </a:r>
                      <a:r>
                        <a:rPr lang="en-ID" sz="1400" dirty="0" smtClean="0">
                          <a:effectLst/>
                        </a:rPr>
                        <a:t> </a:t>
                      </a:r>
                      <a:r>
                        <a:rPr lang="en-ID" sz="1400" dirty="0" err="1" smtClean="0">
                          <a:effectLst/>
                        </a:rPr>
                        <a:t>pimpinan</a:t>
                      </a:r>
                      <a:r>
                        <a:rPr lang="en-ID" sz="1400" dirty="0" smtClean="0">
                          <a:effectLst/>
                        </a:rPr>
                        <a:t> </a:t>
                      </a:r>
                      <a:r>
                        <a:rPr lang="en-ID" sz="1400" dirty="0" err="1" smtClean="0">
                          <a:effectLst/>
                        </a:rPr>
                        <a:t>instansi</a:t>
                      </a:r>
                      <a:r>
                        <a:rPr lang="en-ID" sz="1400" dirty="0" smtClean="0">
                          <a:effectLst/>
                        </a:rPr>
                        <a:t> </a:t>
                      </a:r>
                      <a:r>
                        <a:rPr lang="en-ID" sz="1400" dirty="0" err="1" smtClean="0">
                          <a:effectLst/>
                        </a:rPr>
                        <a:t>tempat</a:t>
                      </a:r>
                      <a:r>
                        <a:rPr lang="en-ID" sz="1400" dirty="0" smtClean="0">
                          <a:effectLst/>
                        </a:rPr>
                        <a:t> </a:t>
                      </a:r>
                      <a:r>
                        <a:rPr lang="en-ID" sz="1400" dirty="0" err="1" smtClean="0">
                          <a:effectLst/>
                        </a:rPr>
                        <a:t>bekerja</a:t>
                      </a:r>
                      <a:r>
                        <a:rPr lang="en-ID" sz="1400" dirty="0" smtClean="0">
                          <a:effectLst/>
                        </a:rPr>
                        <a:t> </a:t>
                      </a:r>
                      <a:r>
                        <a:rPr lang="en-ID" sz="1400" dirty="0" err="1" smtClean="0">
                          <a:effectLst/>
                        </a:rPr>
                        <a:t>setingkat</a:t>
                      </a:r>
                      <a:r>
                        <a:rPr lang="en-ID" sz="1400" dirty="0" smtClean="0">
                          <a:effectLst/>
                        </a:rPr>
                        <a:t> </a:t>
                      </a:r>
                      <a:r>
                        <a:rPr lang="en-ID" sz="1400" dirty="0" err="1" smtClean="0">
                          <a:effectLst/>
                        </a:rPr>
                        <a:t>eselon</a:t>
                      </a:r>
                      <a:r>
                        <a:rPr lang="en-ID" sz="1400" dirty="0" smtClean="0">
                          <a:effectLst/>
                        </a:rPr>
                        <a:t>-II </a:t>
                      </a:r>
                      <a:r>
                        <a:rPr lang="en-ID" sz="1400" dirty="0" err="1" smtClean="0">
                          <a:effectLst/>
                        </a:rPr>
                        <a:t>atau</a:t>
                      </a:r>
                      <a:r>
                        <a:rPr lang="en-ID" sz="1400" dirty="0" smtClean="0">
                          <a:effectLst/>
                        </a:rPr>
                        <a:t> </a:t>
                      </a:r>
                      <a:r>
                        <a:rPr lang="en-ID" sz="1400" dirty="0" err="1" smtClean="0">
                          <a:effectLst/>
                        </a:rPr>
                        <a:t>pejabat</a:t>
                      </a:r>
                      <a:r>
                        <a:rPr lang="en-ID" sz="1400" dirty="0" smtClean="0">
                          <a:effectLst/>
                        </a:rPr>
                        <a:t> yang </a:t>
                      </a:r>
                      <a:r>
                        <a:rPr lang="en-ID" sz="1400" dirty="0" err="1" smtClean="0">
                          <a:effectLst/>
                        </a:rPr>
                        <a:t>ditugaskan</a:t>
                      </a:r>
                      <a:r>
                        <a:rPr lang="en-ID" sz="1400" dirty="0" smtClean="0">
                          <a:effectLst/>
                        </a:rPr>
                        <a:t> </a:t>
                      </a:r>
                      <a:r>
                        <a:rPr lang="en-ID" sz="1400" dirty="0" err="1" smtClean="0">
                          <a:effectLst/>
                        </a:rPr>
                        <a:t>oleh</a:t>
                      </a:r>
                      <a:r>
                        <a:rPr lang="en-ID" sz="1400" dirty="0" smtClean="0">
                          <a:effectLst/>
                        </a:rPr>
                        <a:t> </a:t>
                      </a:r>
                      <a:r>
                        <a:rPr lang="en-ID" sz="1400" dirty="0" err="1" smtClean="0">
                          <a:effectLst/>
                        </a:rPr>
                        <a:t>eselon</a:t>
                      </a:r>
                      <a:r>
                        <a:rPr lang="en-ID" sz="1400" dirty="0" smtClean="0">
                          <a:effectLst/>
                        </a:rPr>
                        <a:t>-II minimal </a:t>
                      </a:r>
                      <a:r>
                        <a:rPr lang="en-ID" sz="1400" dirty="0" err="1" smtClean="0">
                          <a:effectLst/>
                        </a:rPr>
                        <a:t>setingkat</a:t>
                      </a:r>
                      <a:r>
                        <a:rPr lang="en-ID" sz="1400" dirty="0" smtClean="0">
                          <a:effectLst/>
                        </a:rPr>
                        <a:t> </a:t>
                      </a:r>
                      <a:r>
                        <a:rPr lang="en-ID" sz="1400" dirty="0" err="1" smtClean="0">
                          <a:effectLst/>
                        </a:rPr>
                        <a:t>eselon</a:t>
                      </a:r>
                      <a:r>
                        <a:rPr lang="en-ID" sz="1400" dirty="0" smtClean="0">
                          <a:effectLst/>
                        </a:rPr>
                        <a:t>-III.</a:t>
                      </a:r>
                      <a:r>
                        <a:rPr lang="es-ES" sz="1400" dirty="0">
                          <a:effectLst/>
                        </a:rPr>
                        <a:t> </a:t>
                      </a:r>
                      <a:endParaRPr lang="es-ES" sz="1400" dirty="0" smtClean="0">
                        <a:effectLst/>
                      </a:endParaRPr>
                    </a:p>
                    <a:p>
                      <a:pPr marL="273050" indent="-177800" algn="just">
                        <a:lnSpc>
                          <a:spcPct val="115000"/>
                        </a:lnSpc>
                        <a:spcAft>
                          <a:spcPts val="0"/>
                        </a:spcAft>
                        <a:buAutoNum type="alphaLcPeriod"/>
                      </a:pPr>
                      <a:r>
                        <a:rPr lang="id-ID" sz="1400" b="1" dirty="0" smtClean="0">
                          <a:solidFill>
                            <a:srgbClr val="000099"/>
                          </a:solidFill>
                          <a:effectLst/>
                        </a:rPr>
                        <a:t>Isi laporan </a:t>
                      </a:r>
                      <a:r>
                        <a:rPr lang="id-ID" sz="1400" dirty="0" smtClean="0">
                          <a:effectLst/>
                        </a:rPr>
                        <a:t>mencakup: 1) Bagian awal (halaman judul, daftar isi);  2) Bagian Inti - Bab 1 Pendahuluan (latar belakang, rumusan masalah, tujuan);  - Bab 2 Kajian Teori;  - Bab 3 Metodologi (tempat, waktu, subyek penelitian, teknik pengumpulan data, teknik analisis);  - Bab 4 Hasil dan Pembahasan (hasil yang dicapai didukung dengan penelitian sebelumnya);  - Bab 5 Kesimpulan dan Rekomendasi 3) Bagian Akhir - Daftar Pustak</a:t>
                      </a:r>
                      <a:r>
                        <a:rPr lang="en-ID" sz="1400" dirty="0" smtClean="0">
                          <a:effectLst/>
                        </a:rPr>
                        <a:t>a</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391236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smtClean="0"/>
              <a:t>Contoh</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Drs</a:t>
            </a:r>
            <a:r>
              <a:rPr lang="en-US" dirty="0"/>
              <a:t>. </a:t>
            </a:r>
            <a:r>
              <a:rPr lang="en-US" dirty="0" err="1"/>
              <a:t>Ardiansyah</a:t>
            </a:r>
            <a:r>
              <a:rPr lang="en-US" dirty="0"/>
              <a:t>, M. Pd., PTP Ahli </a:t>
            </a:r>
            <a:r>
              <a:rPr lang="en-US" dirty="0" err="1"/>
              <a:t>Muda</a:t>
            </a:r>
            <a:r>
              <a:rPr lang="en-US" dirty="0"/>
              <a:t>, </a:t>
            </a:r>
            <a:r>
              <a:rPr lang="en-US" dirty="0" err="1"/>
              <a:t>melaksanakan</a:t>
            </a:r>
            <a:r>
              <a:rPr lang="en-US" dirty="0"/>
              <a:t> </a:t>
            </a:r>
            <a:r>
              <a:rPr lang="en-US" dirty="0" err="1"/>
              <a:t>analisis</a:t>
            </a:r>
            <a:r>
              <a:rPr lang="en-US" dirty="0"/>
              <a:t> </a:t>
            </a:r>
            <a:r>
              <a:rPr lang="en-US" dirty="0" err="1"/>
              <a:t>kebutuhan</a:t>
            </a:r>
            <a:r>
              <a:rPr lang="en-US" dirty="0"/>
              <a:t> </a:t>
            </a:r>
            <a:r>
              <a:rPr lang="en-US" dirty="0" err="1"/>
              <a:t>teknologi</a:t>
            </a:r>
            <a:r>
              <a:rPr lang="en-US" dirty="0"/>
              <a:t> </a:t>
            </a:r>
            <a:r>
              <a:rPr lang="en-US" dirty="0" err="1"/>
              <a:t>pembelajaran</a:t>
            </a:r>
            <a:r>
              <a:rPr lang="en-US" dirty="0"/>
              <a:t> hypermedia </a:t>
            </a:r>
            <a:r>
              <a:rPr lang="en-US" dirty="0" err="1"/>
              <a:t>dengan</a:t>
            </a:r>
            <a:r>
              <a:rPr lang="en-US" dirty="0"/>
              <a:t> </a:t>
            </a:r>
            <a:r>
              <a:rPr lang="en-US" dirty="0" err="1"/>
              <a:t>judul</a:t>
            </a:r>
            <a:r>
              <a:rPr lang="en-US" dirty="0"/>
              <a:t>: </a:t>
            </a:r>
            <a:r>
              <a:rPr lang="en-US" dirty="0" err="1"/>
              <a:t>Analisis</a:t>
            </a:r>
            <a:r>
              <a:rPr lang="en-US" dirty="0"/>
              <a:t> </a:t>
            </a:r>
            <a:r>
              <a:rPr lang="en-US" dirty="0" err="1"/>
              <a:t>Kebutuhan</a:t>
            </a:r>
            <a:r>
              <a:rPr lang="en-US" dirty="0"/>
              <a:t> </a:t>
            </a:r>
            <a:r>
              <a:rPr lang="en-US" dirty="0" err="1"/>
              <a:t>Bahan</a:t>
            </a:r>
            <a:r>
              <a:rPr lang="en-US" dirty="0"/>
              <a:t> </a:t>
            </a:r>
            <a:r>
              <a:rPr lang="en-US" dirty="0" err="1"/>
              <a:t>Belajar</a:t>
            </a:r>
            <a:r>
              <a:rPr lang="en-US" dirty="0"/>
              <a:t> Hypermedia </a:t>
            </a:r>
            <a:r>
              <a:rPr lang="en-US" dirty="0" err="1"/>
              <a:t>untuk</a:t>
            </a:r>
            <a:r>
              <a:rPr lang="en-US" dirty="0"/>
              <a:t> Web </a:t>
            </a:r>
            <a:r>
              <a:rPr lang="en-US" dirty="0" err="1"/>
              <a:t>Rumah</a:t>
            </a:r>
            <a:r>
              <a:rPr lang="en-US" dirty="0"/>
              <a:t> </a:t>
            </a:r>
            <a:r>
              <a:rPr lang="en-US" dirty="0" err="1"/>
              <a:t>Belajar</a:t>
            </a:r>
            <a:r>
              <a:rPr lang="en-US" dirty="0"/>
              <a:t> Mata </a:t>
            </a:r>
            <a:r>
              <a:rPr lang="en-US" dirty="0" err="1"/>
              <a:t>Pelajaran</a:t>
            </a:r>
            <a:r>
              <a:rPr lang="en-US" dirty="0"/>
              <a:t> </a:t>
            </a:r>
            <a:r>
              <a:rPr lang="en-US" dirty="0" err="1"/>
              <a:t>Biologi</a:t>
            </a:r>
            <a:r>
              <a:rPr lang="en-US" dirty="0"/>
              <a:t> </a:t>
            </a:r>
            <a:r>
              <a:rPr lang="en-US" dirty="0" err="1"/>
              <a:t>pada</a:t>
            </a:r>
            <a:r>
              <a:rPr lang="en-US" dirty="0"/>
              <a:t> </a:t>
            </a:r>
            <a:r>
              <a:rPr lang="en-US" dirty="0" err="1"/>
              <a:t>Jenjang</a:t>
            </a:r>
            <a:r>
              <a:rPr lang="en-US" dirty="0"/>
              <a:t> </a:t>
            </a:r>
            <a:r>
              <a:rPr lang="en-US" dirty="0" err="1"/>
              <a:t>Pendidikan</a:t>
            </a:r>
            <a:r>
              <a:rPr lang="en-US" dirty="0"/>
              <a:t> SMA </a:t>
            </a:r>
            <a:r>
              <a:rPr lang="en-US" dirty="0" err="1"/>
              <a:t>dan</a:t>
            </a:r>
            <a:r>
              <a:rPr lang="en-US" dirty="0"/>
              <a:t> </a:t>
            </a:r>
            <a:r>
              <a:rPr lang="en-US" dirty="0" err="1"/>
              <a:t>membuat</a:t>
            </a:r>
            <a:r>
              <a:rPr lang="en-US" dirty="0"/>
              <a:t> </a:t>
            </a:r>
            <a:r>
              <a:rPr lang="en-US" dirty="0" err="1"/>
              <a:t>sebuah</a:t>
            </a:r>
            <a:r>
              <a:rPr lang="en-US" dirty="0"/>
              <a:t> </a:t>
            </a:r>
            <a:r>
              <a:rPr lang="en-US" dirty="0" err="1"/>
              <a:t>laporan</a:t>
            </a:r>
            <a:r>
              <a:rPr lang="en-US" dirty="0"/>
              <a:t>, </a:t>
            </a:r>
            <a:r>
              <a:rPr lang="en-US" dirty="0" err="1"/>
              <a:t>maka</a:t>
            </a:r>
            <a:r>
              <a:rPr lang="en-US" dirty="0"/>
              <a:t> </a:t>
            </a:r>
            <a:r>
              <a:rPr lang="en-US" dirty="0" err="1"/>
              <a:t>diberi</a:t>
            </a:r>
            <a:r>
              <a:rPr lang="en-US" dirty="0"/>
              <a:t> </a:t>
            </a:r>
            <a:r>
              <a:rPr lang="en-US" dirty="0" err="1"/>
              <a:t>angka</a:t>
            </a:r>
            <a:r>
              <a:rPr lang="en-US" dirty="0"/>
              <a:t> </a:t>
            </a:r>
            <a:r>
              <a:rPr lang="en-US" dirty="0" err="1"/>
              <a:t>kredit</a:t>
            </a:r>
            <a:r>
              <a:rPr lang="en-US" dirty="0"/>
              <a:t> 1,99 (</a:t>
            </a:r>
            <a:r>
              <a:rPr lang="en-US" dirty="0" err="1"/>
              <a:t>satu</a:t>
            </a:r>
            <a:r>
              <a:rPr lang="en-US" dirty="0"/>
              <a:t> </a:t>
            </a:r>
            <a:r>
              <a:rPr lang="en-US" dirty="0" err="1"/>
              <a:t>koma</a:t>
            </a:r>
            <a:r>
              <a:rPr lang="en-US" dirty="0"/>
              <a:t> </a:t>
            </a:r>
            <a:r>
              <a:rPr lang="en-US" dirty="0" err="1"/>
              <a:t>sembilan</a:t>
            </a:r>
            <a:r>
              <a:rPr lang="en-US" dirty="0"/>
              <a:t> </a:t>
            </a:r>
            <a:r>
              <a:rPr lang="en-US" dirty="0" err="1"/>
              <a:t>sembilan</a:t>
            </a:r>
            <a:r>
              <a:rPr lang="en-US" dirty="0"/>
              <a:t>). </a:t>
            </a:r>
          </a:p>
          <a:p>
            <a:r>
              <a:rPr lang="en-US" dirty="0" err="1" smtClean="0"/>
              <a:t>Mulawarman</a:t>
            </a:r>
            <a:r>
              <a:rPr lang="en-US" dirty="0"/>
              <a:t>, S. Pd., PTP Ahli </a:t>
            </a:r>
            <a:r>
              <a:rPr lang="en-US" dirty="0" err="1"/>
              <a:t>Pertama</a:t>
            </a:r>
            <a:r>
              <a:rPr lang="en-US" dirty="0"/>
              <a:t>, </a:t>
            </a:r>
            <a:r>
              <a:rPr lang="en-US" dirty="0" err="1"/>
              <a:t>melaksanakan</a:t>
            </a:r>
            <a:r>
              <a:rPr lang="en-US" dirty="0"/>
              <a:t> </a:t>
            </a:r>
            <a:r>
              <a:rPr lang="en-US" dirty="0" err="1"/>
              <a:t>analisis</a:t>
            </a:r>
            <a:r>
              <a:rPr lang="en-US" dirty="0"/>
              <a:t> </a:t>
            </a:r>
            <a:r>
              <a:rPr lang="en-US" dirty="0" err="1"/>
              <a:t>kebutuhan</a:t>
            </a:r>
            <a:r>
              <a:rPr lang="en-US" dirty="0"/>
              <a:t> hypermedia </a:t>
            </a:r>
            <a:r>
              <a:rPr lang="en-US" dirty="0" err="1"/>
              <a:t>untuk</a:t>
            </a:r>
            <a:r>
              <a:rPr lang="en-US" dirty="0"/>
              <a:t> </a:t>
            </a:r>
            <a:r>
              <a:rPr lang="en-US" dirty="0" err="1"/>
              <a:t>pembelajaran</a:t>
            </a:r>
            <a:r>
              <a:rPr lang="en-US" dirty="0"/>
              <a:t> </a:t>
            </a:r>
            <a:r>
              <a:rPr lang="en-US" dirty="0" err="1"/>
              <a:t>dengan</a:t>
            </a:r>
            <a:r>
              <a:rPr lang="en-US" dirty="0"/>
              <a:t> </a:t>
            </a:r>
            <a:r>
              <a:rPr lang="en-US" dirty="0" err="1"/>
              <a:t>judul</a:t>
            </a:r>
            <a:r>
              <a:rPr lang="en-US" dirty="0"/>
              <a:t>: </a:t>
            </a:r>
            <a:r>
              <a:rPr lang="en-US" dirty="0" err="1"/>
              <a:t>Analisis</a:t>
            </a:r>
            <a:r>
              <a:rPr lang="en-US" dirty="0"/>
              <a:t> </a:t>
            </a:r>
            <a:r>
              <a:rPr lang="en-US" dirty="0" err="1"/>
              <a:t>Kebutuhan</a:t>
            </a:r>
            <a:r>
              <a:rPr lang="en-US" dirty="0"/>
              <a:t> </a:t>
            </a:r>
            <a:r>
              <a:rPr lang="en-US" dirty="0" err="1"/>
              <a:t>Bahan</a:t>
            </a:r>
            <a:r>
              <a:rPr lang="en-US" dirty="0"/>
              <a:t> </a:t>
            </a:r>
            <a:r>
              <a:rPr lang="en-US" dirty="0" err="1"/>
              <a:t>Belajar</a:t>
            </a:r>
            <a:r>
              <a:rPr lang="en-US" dirty="0"/>
              <a:t> Multimedia </a:t>
            </a:r>
            <a:r>
              <a:rPr lang="en-US" dirty="0" err="1"/>
              <a:t>Interaktif</a:t>
            </a:r>
            <a:r>
              <a:rPr lang="en-US" dirty="0"/>
              <a:t> </a:t>
            </a:r>
            <a:r>
              <a:rPr lang="en-US" dirty="0" err="1"/>
              <a:t>untuk</a:t>
            </a:r>
            <a:r>
              <a:rPr lang="en-US" dirty="0"/>
              <a:t> Web </a:t>
            </a:r>
            <a:r>
              <a:rPr lang="en-US" dirty="0" err="1"/>
              <a:t>Rumah</a:t>
            </a:r>
            <a:r>
              <a:rPr lang="en-US" dirty="0"/>
              <a:t> </a:t>
            </a:r>
            <a:r>
              <a:rPr lang="en-US" dirty="0" err="1"/>
              <a:t>Belajar</a:t>
            </a:r>
            <a:r>
              <a:rPr lang="en-US" dirty="0"/>
              <a:t> Mata </a:t>
            </a:r>
            <a:r>
              <a:rPr lang="en-US" dirty="0" err="1"/>
              <a:t>Pelajaran</a:t>
            </a:r>
            <a:r>
              <a:rPr lang="en-US" dirty="0"/>
              <a:t> </a:t>
            </a:r>
            <a:r>
              <a:rPr lang="en-US" dirty="0" err="1"/>
              <a:t>Matematika</a:t>
            </a:r>
            <a:r>
              <a:rPr lang="en-US" dirty="0"/>
              <a:t> </a:t>
            </a:r>
            <a:r>
              <a:rPr lang="en-US" dirty="0" err="1"/>
              <a:t>Sekolah</a:t>
            </a:r>
            <a:r>
              <a:rPr lang="en-US" dirty="0"/>
              <a:t> </a:t>
            </a:r>
            <a:r>
              <a:rPr lang="en-US" dirty="0" err="1"/>
              <a:t>Dasar</a:t>
            </a:r>
            <a:r>
              <a:rPr lang="en-US" dirty="0"/>
              <a:t> </a:t>
            </a:r>
            <a:r>
              <a:rPr lang="en-US" dirty="0" err="1"/>
              <a:t>dan</a:t>
            </a:r>
            <a:r>
              <a:rPr lang="en-US" dirty="0"/>
              <a:t> </a:t>
            </a:r>
            <a:r>
              <a:rPr lang="en-US" dirty="0" err="1"/>
              <a:t>membuat</a:t>
            </a:r>
            <a:r>
              <a:rPr lang="en-US" dirty="0"/>
              <a:t> </a:t>
            </a:r>
            <a:r>
              <a:rPr lang="en-US" dirty="0" err="1"/>
              <a:t>sebuah</a:t>
            </a:r>
            <a:r>
              <a:rPr lang="en-US" dirty="0"/>
              <a:t> </a:t>
            </a:r>
            <a:r>
              <a:rPr lang="en-US" dirty="0" err="1"/>
              <a:t>laporan</a:t>
            </a:r>
            <a:r>
              <a:rPr lang="en-US" dirty="0"/>
              <a:t>, </a:t>
            </a:r>
            <a:r>
              <a:rPr lang="en-US" dirty="0" err="1"/>
              <a:t>maka</a:t>
            </a:r>
            <a:r>
              <a:rPr lang="en-US" dirty="0"/>
              <a:t> </a:t>
            </a:r>
            <a:r>
              <a:rPr lang="en-US" dirty="0" err="1"/>
              <a:t>ia</a:t>
            </a:r>
            <a:r>
              <a:rPr lang="en-US" dirty="0"/>
              <a:t> </a:t>
            </a:r>
            <a:r>
              <a:rPr lang="en-US" dirty="0" err="1"/>
              <a:t>diberi</a:t>
            </a:r>
            <a:r>
              <a:rPr lang="en-US" dirty="0"/>
              <a:t> </a:t>
            </a:r>
            <a:r>
              <a:rPr lang="en-US" dirty="0" err="1"/>
              <a:t>angka</a:t>
            </a:r>
            <a:r>
              <a:rPr lang="en-US" dirty="0"/>
              <a:t> </a:t>
            </a:r>
            <a:r>
              <a:rPr lang="en-US" dirty="0" err="1"/>
              <a:t>kredit</a:t>
            </a:r>
            <a:r>
              <a:rPr lang="en-US" dirty="0"/>
              <a:t> 80% </a:t>
            </a:r>
            <a:r>
              <a:rPr lang="en-US" dirty="0" err="1"/>
              <a:t>dari</a:t>
            </a:r>
            <a:r>
              <a:rPr lang="en-US" dirty="0"/>
              <a:t> 1,99 </a:t>
            </a:r>
            <a:r>
              <a:rPr lang="en-US" dirty="0" err="1"/>
              <a:t>yaitu</a:t>
            </a:r>
            <a:r>
              <a:rPr lang="en-US" dirty="0"/>
              <a:t> 1,59 (</a:t>
            </a:r>
            <a:r>
              <a:rPr lang="en-US" dirty="0" err="1"/>
              <a:t>satu</a:t>
            </a:r>
            <a:r>
              <a:rPr lang="en-US" dirty="0"/>
              <a:t> </a:t>
            </a:r>
            <a:r>
              <a:rPr lang="en-US" dirty="0" err="1"/>
              <a:t>koma</a:t>
            </a:r>
            <a:r>
              <a:rPr lang="en-US" dirty="0"/>
              <a:t> lima </a:t>
            </a:r>
            <a:r>
              <a:rPr lang="en-US" dirty="0" err="1"/>
              <a:t>sembilan</a:t>
            </a:r>
            <a:r>
              <a:rPr lang="en-US" dirty="0"/>
              <a:t> ). </a:t>
            </a:r>
          </a:p>
          <a:p>
            <a:r>
              <a:rPr lang="en-US" dirty="0" smtClean="0"/>
              <a:t>Drs</a:t>
            </a:r>
            <a:r>
              <a:rPr lang="en-US" dirty="0"/>
              <a:t>. </a:t>
            </a:r>
            <a:r>
              <a:rPr lang="en-US" dirty="0" err="1"/>
              <a:t>Agung</a:t>
            </a:r>
            <a:r>
              <a:rPr lang="en-US" dirty="0"/>
              <a:t> </a:t>
            </a:r>
            <a:r>
              <a:rPr lang="en-US" dirty="0" err="1"/>
              <a:t>Wicaksono</a:t>
            </a:r>
            <a:r>
              <a:rPr lang="en-US" dirty="0"/>
              <a:t>, M. Pd., PTP Ahli </a:t>
            </a:r>
            <a:r>
              <a:rPr lang="en-US" dirty="0" err="1"/>
              <a:t>Muda</a:t>
            </a:r>
            <a:r>
              <a:rPr lang="en-US" dirty="0"/>
              <a:t>, </a:t>
            </a:r>
            <a:r>
              <a:rPr lang="en-US" dirty="0" err="1"/>
              <a:t>dan</a:t>
            </a:r>
            <a:r>
              <a:rPr lang="en-US" dirty="0"/>
              <a:t> </a:t>
            </a:r>
            <a:r>
              <a:rPr lang="en-US" dirty="0" err="1"/>
              <a:t>Hendarrita</a:t>
            </a:r>
            <a:r>
              <a:rPr lang="en-US" dirty="0"/>
              <a:t>, </a:t>
            </a:r>
            <a:r>
              <a:rPr lang="en-US" dirty="0" err="1"/>
              <a:t>M.Kom</a:t>
            </a:r>
            <a:r>
              <a:rPr lang="en-US" dirty="0"/>
              <a:t>., PTP Ahli </a:t>
            </a:r>
            <a:r>
              <a:rPr lang="en-US" dirty="0" err="1"/>
              <a:t>Pertama</a:t>
            </a:r>
            <a:r>
              <a:rPr lang="en-US" dirty="0"/>
              <a:t> </a:t>
            </a:r>
            <a:r>
              <a:rPr lang="en-US" dirty="0" err="1"/>
              <a:t>mendapatkan</a:t>
            </a:r>
            <a:r>
              <a:rPr lang="en-US" dirty="0"/>
              <a:t> </a:t>
            </a:r>
            <a:r>
              <a:rPr lang="en-US" dirty="0" err="1"/>
              <a:t>tugas</a:t>
            </a:r>
            <a:r>
              <a:rPr lang="en-US" dirty="0"/>
              <a:t> </a:t>
            </a:r>
            <a:r>
              <a:rPr lang="en-US" dirty="0" err="1"/>
              <a:t>untuk</a:t>
            </a:r>
            <a:r>
              <a:rPr lang="en-US" dirty="0"/>
              <a:t> </a:t>
            </a:r>
            <a:r>
              <a:rPr lang="en-US" dirty="0" err="1"/>
              <a:t>melakukan</a:t>
            </a:r>
            <a:r>
              <a:rPr lang="en-US" dirty="0"/>
              <a:t> </a:t>
            </a:r>
            <a:r>
              <a:rPr lang="en-US" dirty="0" err="1"/>
              <a:t>analisis</a:t>
            </a:r>
            <a:r>
              <a:rPr lang="en-US" dirty="0"/>
              <a:t> </a:t>
            </a:r>
            <a:r>
              <a:rPr lang="en-US" dirty="0" err="1"/>
              <a:t>kebutuhan</a:t>
            </a:r>
            <a:r>
              <a:rPr lang="en-US" dirty="0"/>
              <a:t> </a:t>
            </a:r>
            <a:r>
              <a:rPr lang="en-US" dirty="0" err="1"/>
              <a:t>teknologi</a:t>
            </a:r>
            <a:r>
              <a:rPr lang="en-US" dirty="0"/>
              <a:t> </a:t>
            </a:r>
            <a:r>
              <a:rPr lang="en-US" dirty="0" err="1"/>
              <a:t>pembelajaran</a:t>
            </a:r>
            <a:r>
              <a:rPr lang="en-US" dirty="0"/>
              <a:t> hypermedia </a:t>
            </a:r>
            <a:r>
              <a:rPr lang="en-US" dirty="0" err="1"/>
              <a:t>dengan</a:t>
            </a:r>
            <a:r>
              <a:rPr lang="en-US" dirty="0"/>
              <a:t> </a:t>
            </a:r>
            <a:r>
              <a:rPr lang="en-US" dirty="0" err="1"/>
              <a:t>judul</a:t>
            </a:r>
            <a:r>
              <a:rPr lang="en-US" dirty="0"/>
              <a:t> </a:t>
            </a:r>
            <a:r>
              <a:rPr lang="en-US" dirty="0" err="1"/>
              <a:t>Analisis</a:t>
            </a:r>
            <a:r>
              <a:rPr lang="en-US" dirty="0"/>
              <a:t> </a:t>
            </a:r>
            <a:r>
              <a:rPr lang="en-US" dirty="0" err="1"/>
              <a:t>Kebutuhan</a:t>
            </a:r>
            <a:r>
              <a:rPr lang="en-US" dirty="0"/>
              <a:t> Model Hypermedia </a:t>
            </a:r>
            <a:r>
              <a:rPr lang="en-US" dirty="0" err="1"/>
              <a:t>untuk</a:t>
            </a:r>
            <a:r>
              <a:rPr lang="en-US" dirty="0"/>
              <a:t> </a:t>
            </a:r>
            <a:r>
              <a:rPr lang="en-US" dirty="0" err="1"/>
              <a:t>Fitur</a:t>
            </a:r>
            <a:r>
              <a:rPr lang="en-US" dirty="0"/>
              <a:t> </a:t>
            </a:r>
            <a:r>
              <a:rPr lang="en-US" dirty="0" err="1"/>
              <a:t>Laboratorium</a:t>
            </a:r>
            <a:r>
              <a:rPr lang="en-US" dirty="0"/>
              <a:t> Maya (Virtual Lab) Web </a:t>
            </a:r>
            <a:r>
              <a:rPr lang="en-US" dirty="0" err="1"/>
              <a:t>Rumah</a:t>
            </a:r>
            <a:r>
              <a:rPr lang="en-US" dirty="0"/>
              <a:t> </a:t>
            </a:r>
            <a:r>
              <a:rPr lang="en-US" dirty="0" err="1"/>
              <a:t>Belajar</a:t>
            </a:r>
            <a:r>
              <a:rPr lang="en-US" dirty="0"/>
              <a:t>  </a:t>
            </a:r>
            <a:r>
              <a:rPr lang="en-US" dirty="0" err="1"/>
              <a:t>pada</a:t>
            </a:r>
            <a:r>
              <a:rPr lang="en-US" dirty="0"/>
              <a:t> Mata </a:t>
            </a:r>
            <a:r>
              <a:rPr lang="en-US" dirty="0" err="1"/>
              <a:t>Pelajaran</a:t>
            </a:r>
            <a:r>
              <a:rPr lang="en-US" dirty="0"/>
              <a:t> Kimia </a:t>
            </a:r>
            <a:r>
              <a:rPr lang="en-US" dirty="0" err="1"/>
              <a:t>Jenjang</a:t>
            </a:r>
            <a:r>
              <a:rPr lang="en-US" dirty="0"/>
              <a:t> SMA </a:t>
            </a:r>
            <a:r>
              <a:rPr lang="en-US" dirty="0" err="1"/>
              <a:t>dan</a:t>
            </a:r>
            <a:r>
              <a:rPr lang="en-US" dirty="0"/>
              <a:t> </a:t>
            </a:r>
            <a:r>
              <a:rPr lang="en-US" dirty="0" err="1"/>
              <a:t>membuat</a:t>
            </a:r>
            <a:r>
              <a:rPr lang="en-US" dirty="0"/>
              <a:t> </a:t>
            </a:r>
            <a:r>
              <a:rPr lang="en-US" dirty="0" err="1"/>
              <a:t>sebuah</a:t>
            </a:r>
            <a:r>
              <a:rPr lang="en-US" dirty="0"/>
              <a:t> </a:t>
            </a:r>
            <a:r>
              <a:rPr lang="en-US" dirty="0" err="1"/>
              <a:t>laporan</a:t>
            </a:r>
            <a:r>
              <a:rPr lang="en-US" dirty="0"/>
              <a:t>. </a:t>
            </a:r>
            <a:r>
              <a:rPr lang="en-US" dirty="0" smtClean="0"/>
              <a:t>Drs</a:t>
            </a:r>
            <a:r>
              <a:rPr lang="en-US" dirty="0"/>
              <a:t>. </a:t>
            </a:r>
            <a:r>
              <a:rPr lang="en-US" dirty="0" err="1"/>
              <a:t>Agung</a:t>
            </a:r>
            <a:r>
              <a:rPr lang="en-US" dirty="0"/>
              <a:t> </a:t>
            </a:r>
            <a:r>
              <a:rPr lang="en-US" dirty="0" err="1"/>
              <a:t>Wicaksono</a:t>
            </a:r>
            <a:r>
              <a:rPr lang="en-US" dirty="0"/>
              <a:t>, </a:t>
            </a:r>
            <a:r>
              <a:rPr lang="en-US" dirty="0" err="1"/>
              <a:t>M.Pd</a:t>
            </a:r>
            <a:r>
              <a:rPr lang="en-US" dirty="0"/>
              <a:t>. </a:t>
            </a:r>
            <a:r>
              <a:rPr lang="en-US" dirty="0" err="1"/>
              <a:t>diberi</a:t>
            </a:r>
            <a:r>
              <a:rPr lang="en-US" dirty="0"/>
              <a:t> </a:t>
            </a:r>
            <a:r>
              <a:rPr lang="en-US" dirty="0" err="1"/>
              <a:t>angka</a:t>
            </a:r>
            <a:r>
              <a:rPr lang="en-US" dirty="0"/>
              <a:t> </a:t>
            </a:r>
            <a:r>
              <a:rPr lang="en-US" dirty="0" err="1"/>
              <a:t>kredit</a:t>
            </a:r>
            <a:r>
              <a:rPr lang="en-US" dirty="0"/>
              <a:t> 60% x 1,99 = 1,194 (</a:t>
            </a:r>
            <a:r>
              <a:rPr lang="en-US" dirty="0" err="1"/>
              <a:t>satu</a:t>
            </a:r>
            <a:r>
              <a:rPr lang="en-US" dirty="0"/>
              <a:t> </a:t>
            </a:r>
            <a:r>
              <a:rPr lang="en-US" dirty="0" err="1"/>
              <a:t>koma</a:t>
            </a:r>
            <a:r>
              <a:rPr lang="en-US" dirty="0"/>
              <a:t> </a:t>
            </a:r>
            <a:r>
              <a:rPr lang="en-US" dirty="0" err="1"/>
              <a:t>satu</a:t>
            </a:r>
            <a:r>
              <a:rPr lang="en-US" dirty="0"/>
              <a:t> </a:t>
            </a:r>
            <a:r>
              <a:rPr lang="en-US" dirty="0" err="1"/>
              <a:t>sembilan</a:t>
            </a:r>
            <a:r>
              <a:rPr lang="en-US" dirty="0"/>
              <a:t> </a:t>
            </a:r>
            <a:r>
              <a:rPr lang="en-US" dirty="0" err="1"/>
              <a:t>empat</a:t>
            </a:r>
            <a:r>
              <a:rPr lang="en-US" dirty="0"/>
              <a:t>) </a:t>
            </a:r>
            <a:r>
              <a:rPr lang="en-US" dirty="0" err="1"/>
              <a:t>dan</a:t>
            </a:r>
            <a:r>
              <a:rPr lang="en-US" dirty="0"/>
              <a:t> </a:t>
            </a:r>
            <a:r>
              <a:rPr lang="en-US" dirty="0" err="1"/>
              <a:t>Hendarrita</a:t>
            </a:r>
            <a:r>
              <a:rPr lang="en-US" dirty="0"/>
              <a:t>, </a:t>
            </a:r>
            <a:r>
              <a:rPr lang="en-US" dirty="0" err="1"/>
              <a:t>M.Kom</a:t>
            </a:r>
            <a:r>
              <a:rPr lang="en-US" dirty="0"/>
              <a:t>. </a:t>
            </a:r>
            <a:r>
              <a:rPr lang="en-US" dirty="0" err="1"/>
              <a:t>diberi</a:t>
            </a:r>
            <a:r>
              <a:rPr lang="en-US" dirty="0"/>
              <a:t> </a:t>
            </a:r>
            <a:r>
              <a:rPr lang="en-US" dirty="0" err="1"/>
              <a:t>angka</a:t>
            </a:r>
            <a:r>
              <a:rPr lang="en-US" dirty="0"/>
              <a:t> </a:t>
            </a:r>
            <a:r>
              <a:rPr lang="en-US" dirty="0" err="1"/>
              <a:t>kredit</a:t>
            </a:r>
            <a:r>
              <a:rPr lang="en-US" dirty="0"/>
              <a:t> 80% x 40% x 1,99 = 0,637 (</a:t>
            </a:r>
            <a:r>
              <a:rPr lang="en-US" dirty="0" err="1"/>
              <a:t>nol</a:t>
            </a:r>
            <a:r>
              <a:rPr lang="en-US" dirty="0"/>
              <a:t> </a:t>
            </a:r>
            <a:r>
              <a:rPr lang="en-US" dirty="0" err="1"/>
              <a:t>koma</a:t>
            </a:r>
            <a:r>
              <a:rPr lang="en-US" dirty="0"/>
              <a:t> </a:t>
            </a:r>
            <a:r>
              <a:rPr lang="en-US" dirty="0" err="1"/>
              <a:t>enam</a:t>
            </a:r>
            <a:r>
              <a:rPr lang="en-US" dirty="0"/>
              <a:t> </a:t>
            </a:r>
            <a:r>
              <a:rPr lang="en-US" dirty="0" err="1"/>
              <a:t>tiga</a:t>
            </a:r>
            <a:r>
              <a:rPr lang="en-US" dirty="0"/>
              <a:t> </a:t>
            </a:r>
            <a:r>
              <a:rPr lang="en-US" dirty="0" err="1"/>
              <a:t>tujuh</a:t>
            </a:r>
            <a:r>
              <a:rPr lang="en-US" dirty="0"/>
              <a:t>). </a:t>
            </a:r>
          </a:p>
          <a:p>
            <a:r>
              <a:rPr lang="en-US" dirty="0" smtClean="0"/>
              <a:t>Dr</a:t>
            </a:r>
            <a:r>
              <a:rPr lang="en-US" dirty="0"/>
              <a:t>. </a:t>
            </a:r>
            <a:r>
              <a:rPr lang="en-US" dirty="0" err="1"/>
              <a:t>Agus</a:t>
            </a:r>
            <a:r>
              <a:rPr lang="en-US" dirty="0"/>
              <a:t> </a:t>
            </a:r>
            <a:r>
              <a:rPr lang="en-US" dirty="0" err="1"/>
              <a:t>Suratman</a:t>
            </a:r>
            <a:r>
              <a:rPr lang="en-US" dirty="0"/>
              <a:t>, PTP Ahli </a:t>
            </a:r>
            <a:r>
              <a:rPr lang="en-US" dirty="0" err="1"/>
              <a:t>Madya</a:t>
            </a:r>
            <a:r>
              <a:rPr lang="en-US" dirty="0"/>
              <a:t> </a:t>
            </a:r>
            <a:r>
              <a:rPr lang="en-US" dirty="0" err="1"/>
              <a:t>dan</a:t>
            </a:r>
            <a:r>
              <a:rPr lang="en-US" dirty="0"/>
              <a:t> </a:t>
            </a:r>
            <a:r>
              <a:rPr lang="en-US" dirty="0" err="1"/>
              <a:t>Nissa</a:t>
            </a:r>
            <a:r>
              <a:rPr lang="en-US" dirty="0"/>
              <a:t>, </a:t>
            </a:r>
            <a:r>
              <a:rPr lang="en-US" dirty="0" err="1"/>
              <a:t>M.Pd</a:t>
            </a:r>
            <a:r>
              <a:rPr lang="en-US" dirty="0"/>
              <a:t>., PTP Ahli </a:t>
            </a:r>
            <a:r>
              <a:rPr lang="en-US" dirty="0" err="1"/>
              <a:t>Muda</a:t>
            </a:r>
            <a:r>
              <a:rPr lang="en-US" dirty="0"/>
              <a:t>, </a:t>
            </a:r>
            <a:r>
              <a:rPr lang="en-US" dirty="0" err="1"/>
              <a:t>melaksanakan</a:t>
            </a:r>
            <a:r>
              <a:rPr lang="en-US" dirty="0"/>
              <a:t> </a:t>
            </a:r>
            <a:r>
              <a:rPr lang="en-US" dirty="0" err="1"/>
              <a:t>analisis</a:t>
            </a:r>
            <a:r>
              <a:rPr lang="en-US" dirty="0"/>
              <a:t> </a:t>
            </a:r>
            <a:r>
              <a:rPr lang="en-US" dirty="0" err="1"/>
              <a:t>kebutuhan</a:t>
            </a:r>
            <a:r>
              <a:rPr lang="en-US" dirty="0"/>
              <a:t> </a:t>
            </a:r>
            <a:r>
              <a:rPr lang="en-US" dirty="0" err="1"/>
              <a:t>pengembangan</a:t>
            </a:r>
            <a:r>
              <a:rPr lang="en-US" dirty="0"/>
              <a:t> media video tutorial </a:t>
            </a:r>
            <a:r>
              <a:rPr lang="en-US" dirty="0" err="1"/>
              <a:t>berbasis</a:t>
            </a:r>
            <a:r>
              <a:rPr lang="en-US" dirty="0"/>
              <a:t> web </a:t>
            </a:r>
            <a:r>
              <a:rPr lang="en-US" dirty="0" err="1"/>
              <a:t>tentang</a:t>
            </a:r>
            <a:r>
              <a:rPr lang="en-US" dirty="0"/>
              <a:t> </a:t>
            </a:r>
            <a:r>
              <a:rPr lang="en-US" dirty="0" err="1"/>
              <a:t>penguatan</a:t>
            </a:r>
            <a:r>
              <a:rPr lang="en-US" dirty="0"/>
              <a:t> </a:t>
            </a:r>
            <a:r>
              <a:rPr lang="en-US" dirty="0" err="1"/>
              <a:t>pendidikan</a:t>
            </a:r>
            <a:r>
              <a:rPr lang="en-US" dirty="0"/>
              <a:t> </a:t>
            </a:r>
            <a:r>
              <a:rPr lang="en-US" dirty="0" err="1"/>
              <a:t>karakter</a:t>
            </a:r>
            <a:r>
              <a:rPr lang="en-US" dirty="0"/>
              <a:t> </a:t>
            </a:r>
            <a:r>
              <a:rPr lang="en-US" dirty="0" err="1"/>
              <a:t>untuk</a:t>
            </a:r>
            <a:r>
              <a:rPr lang="en-US" dirty="0"/>
              <a:t> Guru </a:t>
            </a:r>
            <a:r>
              <a:rPr lang="en-US" dirty="0" err="1"/>
              <a:t>Matematika</a:t>
            </a:r>
            <a:r>
              <a:rPr lang="en-US" dirty="0"/>
              <a:t> </a:t>
            </a:r>
            <a:r>
              <a:rPr lang="en-US" dirty="0" err="1"/>
              <a:t>jenjang</a:t>
            </a:r>
            <a:r>
              <a:rPr lang="en-US" dirty="0"/>
              <a:t> SD </a:t>
            </a:r>
            <a:r>
              <a:rPr lang="en-US" dirty="0" err="1"/>
              <a:t>dan</a:t>
            </a:r>
            <a:r>
              <a:rPr lang="en-US" dirty="0"/>
              <a:t> </a:t>
            </a:r>
            <a:r>
              <a:rPr lang="en-US" dirty="0" err="1"/>
              <a:t>membuat</a:t>
            </a:r>
            <a:r>
              <a:rPr lang="en-US" dirty="0"/>
              <a:t> </a:t>
            </a:r>
            <a:r>
              <a:rPr lang="en-US" dirty="0" err="1"/>
              <a:t>sebuah</a:t>
            </a:r>
            <a:r>
              <a:rPr lang="en-US" dirty="0"/>
              <a:t> </a:t>
            </a:r>
            <a:r>
              <a:rPr lang="en-US" dirty="0" err="1"/>
              <a:t>laporan</a:t>
            </a:r>
            <a:r>
              <a:rPr lang="en-US" dirty="0"/>
              <a:t>.  </a:t>
            </a:r>
            <a:r>
              <a:rPr lang="en-US" dirty="0" err="1"/>
              <a:t>Agus</a:t>
            </a:r>
            <a:r>
              <a:rPr lang="en-US" dirty="0"/>
              <a:t> </a:t>
            </a:r>
            <a:r>
              <a:rPr lang="en-US" dirty="0" err="1"/>
              <a:t>Suratman</a:t>
            </a:r>
            <a:r>
              <a:rPr lang="en-US" dirty="0"/>
              <a:t>, S.T. </a:t>
            </a:r>
            <a:r>
              <a:rPr lang="en-US" dirty="0" err="1"/>
              <a:t>diberi</a:t>
            </a:r>
            <a:r>
              <a:rPr lang="en-US" dirty="0"/>
              <a:t> </a:t>
            </a:r>
            <a:r>
              <a:rPr lang="en-US" dirty="0" err="1"/>
              <a:t>angka</a:t>
            </a:r>
            <a:r>
              <a:rPr lang="en-US" dirty="0"/>
              <a:t> </a:t>
            </a:r>
            <a:r>
              <a:rPr lang="en-US" dirty="0" err="1"/>
              <a:t>kredit</a:t>
            </a:r>
            <a:r>
              <a:rPr lang="en-US" dirty="0"/>
              <a:t> 60% x 1,99 = 1,194 (</a:t>
            </a:r>
            <a:r>
              <a:rPr lang="en-US" dirty="0" err="1"/>
              <a:t>satu</a:t>
            </a:r>
            <a:r>
              <a:rPr lang="en-US" dirty="0"/>
              <a:t> </a:t>
            </a:r>
            <a:r>
              <a:rPr lang="en-US" dirty="0" err="1"/>
              <a:t>koma</a:t>
            </a:r>
            <a:r>
              <a:rPr lang="en-US" dirty="0"/>
              <a:t> </a:t>
            </a:r>
            <a:r>
              <a:rPr lang="en-US" dirty="0" err="1"/>
              <a:t>satu</a:t>
            </a:r>
            <a:r>
              <a:rPr lang="en-US" dirty="0"/>
              <a:t> </a:t>
            </a:r>
            <a:r>
              <a:rPr lang="en-US" dirty="0" err="1"/>
              <a:t>sembilan</a:t>
            </a:r>
            <a:r>
              <a:rPr lang="en-US" dirty="0"/>
              <a:t> </a:t>
            </a:r>
            <a:r>
              <a:rPr lang="en-US" dirty="0" err="1"/>
              <a:t>empat</a:t>
            </a:r>
            <a:r>
              <a:rPr lang="en-US" dirty="0"/>
              <a:t>)  </a:t>
            </a:r>
            <a:r>
              <a:rPr lang="en-US" dirty="0" err="1"/>
              <a:t>dan</a:t>
            </a:r>
            <a:r>
              <a:rPr lang="en-US" dirty="0"/>
              <a:t> </a:t>
            </a:r>
            <a:r>
              <a:rPr lang="en-US" dirty="0" err="1"/>
              <a:t>Nissa</a:t>
            </a:r>
            <a:r>
              <a:rPr lang="en-US" dirty="0"/>
              <a:t>, </a:t>
            </a:r>
            <a:r>
              <a:rPr lang="en-US" dirty="0" err="1"/>
              <a:t>M.Pd</a:t>
            </a:r>
            <a:r>
              <a:rPr lang="en-US" dirty="0"/>
              <a:t>. </a:t>
            </a:r>
            <a:r>
              <a:rPr lang="en-US" dirty="0" err="1"/>
              <a:t>diberi</a:t>
            </a:r>
            <a:r>
              <a:rPr lang="en-US" dirty="0"/>
              <a:t> </a:t>
            </a:r>
            <a:r>
              <a:rPr lang="en-US" dirty="0" err="1"/>
              <a:t>angka</a:t>
            </a:r>
            <a:r>
              <a:rPr lang="en-US" dirty="0"/>
              <a:t> </a:t>
            </a:r>
            <a:r>
              <a:rPr lang="en-US" dirty="0" err="1"/>
              <a:t>kredit</a:t>
            </a:r>
            <a:r>
              <a:rPr lang="en-US" dirty="0"/>
              <a:t> 40% x 1,99 = 0,796 (</a:t>
            </a:r>
            <a:r>
              <a:rPr lang="en-US" dirty="0" err="1"/>
              <a:t>nol</a:t>
            </a:r>
            <a:r>
              <a:rPr lang="en-US" dirty="0"/>
              <a:t> </a:t>
            </a:r>
            <a:r>
              <a:rPr lang="en-US" dirty="0" err="1"/>
              <a:t>koma</a:t>
            </a:r>
            <a:r>
              <a:rPr lang="en-US" dirty="0"/>
              <a:t> </a:t>
            </a:r>
            <a:r>
              <a:rPr lang="en-US" dirty="0" err="1"/>
              <a:t>tujuh</a:t>
            </a:r>
            <a:r>
              <a:rPr lang="en-US" dirty="0"/>
              <a:t> </a:t>
            </a:r>
            <a:r>
              <a:rPr lang="en-US" dirty="0" err="1"/>
              <a:t>sembilan</a:t>
            </a:r>
            <a:r>
              <a:rPr lang="en-US" dirty="0"/>
              <a:t> </a:t>
            </a:r>
            <a:r>
              <a:rPr lang="en-US" dirty="0" err="1"/>
              <a:t>enam</a:t>
            </a:r>
            <a:r>
              <a:rPr lang="en-US" dirty="0"/>
              <a:t>).</a:t>
            </a:r>
          </a:p>
        </p:txBody>
      </p:sp>
    </p:spTree>
    <p:extLst>
      <p:ext uri="{BB962C8B-B14F-4D97-AF65-F5344CB8AC3E}">
        <p14:creationId xmlns:p14="http://schemas.microsoft.com/office/powerpoint/2010/main" val="3808399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829" y="453261"/>
            <a:ext cx="10515600" cy="1011984"/>
          </a:xfrm>
        </p:spPr>
        <p:txBody>
          <a:bodyPr>
            <a:normAutofit/>
          </a:bodyPr>
          <a:lstStyle/>
          <a:p>
            <a:r>
              <a:rPr lang="en-ID" sz="2800" dirty="0" err="1" smtClean="0">
                <a:latin typeface="Bookman Old Style" panose="02050604050505020204" pitchFamily="18" charset="0"/>
              </a:rPr>
              <a:t>Unsur</a:t>
            </a:r>
            <a:r>
              <a:rPr lang="en-ID" sz="2800" dirty="0" smtClean="0">
                <a:latin typeface="Bookman Old Style" panose="02050604050505020204" pitchFamily="18" charset="0"/>
              </a:rPr>
              <a:t> : </a:t>
            </a:r>
            <a:r>
              <a:rPr lang="en-ID" sz="2800" dirty="0" err="1" smtClean="0">
                <a:latin typeface="Bookman Old Style" panose="02050604050505020204" pitchFamily="18" charset="0"/>
              </a:rPr>
              <a:t>Pengembangan</a:t>
            </a:r>
            <a:r>
              <a:rPr lang="en-ID" sz="2800" dirty="0" smtClean="0">
                <a:latin typeface="Bookman Old Style" panose="02050604050505020204" pitchFamily="18" charset="0"/>
              </a:rPr>
              <a:t> </a:t>
            </a:r>
            <a:r>
              <a:rPr lang="en-ID" sz="2800" dirty="0" err="1" smtClean="0">
                <a:latin typeface="Bookman Old Style" panose="02050604050505020204" pitchFamily="18" charset="0"/>
              </a:rPr>
              <a:t>Teknologi</a:t>
            </a:r>
            <a:r>
              <a:rPr lang="en-ID" sz="2800" dirty="0" smtClean="0">
                <a:latin typeface="Bookman Old Style" panose="02050604050505020204" pitchFamily="18" charset="0"/>
              </a:rPr>
              <a:t> </a:t>
            </a:r>
            <a:r>
              <a:rPr lang="en-ID" sz="2800" dirty="0" err="1" smtClean="0">
                <a:latin typeface="Bookman Old Style" panose="02050604050505020204" pitchFamily="18" charset="0"/>
              </a:rPr>
              <a:t>Pembelajaran</a:t>
            </a:r>
            <a:r>
              <a:rPr lang="id-ID" sz="2800" dirty="0">
                <a:latin typeface="Bookman Old Style" panose="02050604050505020204" pitchFamily="18" charset="0"/>
              </a:rPr>
              <a:t/>
            </a:r>
            <a:br>
              <a:rPr lang="id-ID" sz="2800" dirty="0">
                <a:latin typeface="Bookman Old Style" panose="02050604050505020204" pitchFamily="18" charset="0"/>
              </a:rPr>
            </a:br>
            <a:endParaRPr lang="id-ID"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0347059"/>
              </p:ext>
            </p:extLst>
          </p:nvPr>
        </p:nvGraphicFramePr>
        <p:xfrm>
          <a:off x="696696" y="1086229"/>
          <a:ext cx="10609242" cy="5381170"/>
        </p:xfrm>
        <a:graphic>
          <a:graphicData uri="http://schemas.openxmlformats.org/drawingml/2006/table">
            <a:tbl>
              <a:tblPr firstRow="1" firstCol="1" bandRow="1">
                <a:tableStyleId>{72833802-FEF1-4C79-8D5D-14CF1EAF98D9}</a:tableStyleId>
              </a:tblPr>
              <a:tblGrid>
                <a:gridCol w="1364116">
                  <a:extLst>
                    <a:ext uri="{9D8B030D-6E8A-4147-A177-3AD203B41FA5}">
                      <a16:colId xmlns:a16="http://schemas.microsoft.com/office/drawing/2014/main" xmlns="" val="20000"/>
                    </a:ext>
                  </a:extLst>
                </a:gridCol>
                <a:gridCol w="1064525">
                  <a:extLst>
                    <a:ext uri="{9D8B030D-6E8A-4147-A177-3AD203B41FA5}">
                      <a16:colId xmlns:a16="http://schemas.microsoft.com/office/drawing/2014/main" xmlns="" val="20001"/>
                    </a:ext>
                  </a:extLst>
                </a:gridCol>
                <a:gridCol w="3493827">
                  <a:extLst>
                    <a:ext uri="{9D8B030D-6E8A-4147-A177-3AD203B41FA5}">
                      <a16:colId xmlns:a16="http://schemas.microsoft.com/office/drawing/2014/main" xmlns="" val="20002"/>
                    </a:ext>
                  </a:extLst>
                </a:gridCol>
                <a:gridCol w="4686774">
                  <a:extLst>
                    <a:ext uri="{9D8B030D-6E8A-4147-A177-3AD203B41FA5}">
                      <a16:colId xmlns:a16="http://schemas.microsoft.com/office/drawing/2014/main" xmlns="" val="20003"/>
                    </a:ext>
                  </a:extLst>
                </a:gridCol>
              </a:tblGrid>
              <a:tr h="272012">
                <a:tc gridSpan="4">
                  <a:txBody>
                    <a:bodyPr/>
                    <a:lstStyle/>
                    <a:p>
                      <a:pPr marL="21590">
                        <a:lnSpc>
                          <a:spcPct val="115000"/>
                        </a:lnSpc>
                        <a:spcAft>
                          <a:spcPts val="0"/>
                        </a:spcAft>
                      </a:pPr>
                      <a:r>
                        <a:rPr lang="en-US" sz="1400" dirty="0">
                          <a:effectLst/>
                        </a:rPr>
                        <a:t>Sub </a:t>
                      </a:r>
                      <a:r>
                        <a:rPr lang="en-US" sz="1400" dirty="0" err="1">
                          <a:effectLst/>
                        </a:rPr>
                        <a:t>Unsur</a:t>
                      </a:r>
                      <a:r>
                        <a:rPr lang="en-US" sz="1400" dirty="0">
                          <a:effectLst/>
                        </a:rPr>
                        <a:t> </a:t>
                      </a:r>
                      <a:r>
                        <a:rPr lang="en-US" sz="1400" baseline="0" dirty="0" smtClean="0">
                          <a:effectLst/>
                        </a:rPr>
                        <a:t> A. </a:t>
                      </a:r>
                      <a:r>
                        <a:rPr lang="en-US" sz="1400" baseline="0" dirty="0" err="1" smtClean="0">
                          <a:effectLst/>
                        </a:rPr>
                        <a:t>Analisis</a:t>
                      </a:r>
                      <a:r>
                        <a:rPr lang="en-US" sz="1400" baseline="0" dirty="0" smtClean="0">
                          <a:effectLst/>
                        </a:rPr>
                        <a:t> </a:t>
                      </a:r>
                      <a:r>
                        <a:rPr lang="en-US" sz="1400" baseline="0" dirty="0" err="1" smtClean="0">
                          <a:effectLst/>
                        </a:rPr>
                        <a:t>dan</a:t>
                      </a:r>
                      <a:r>
                        <a:rPr lang="en-US" sz="1400" baseline="0" dirty="0" smtClean="0">
                          <a:effectLst/>
                        </a:rPr>
                        <a:t> </a:t>
                      </a:r>
                      <a:r>
                        <a:rPr lang="en-US" sz="1400" baseline="0" dirty="0" err="1" smtClean="0">
                          <a:effectLst/>
                        </a:rPr>
                        <a:t>Pengkajian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0"/>
                  </a:ext>
                </a:extLst>
              </a:tr>
              <a:tr h="525134">
                <a:tc gridSpan="4">
                  <a:txBody>
                    <a:bodyPr/>
                    <a:lstStyle/>
                    <a:p>
                      <a:pPr algn="l">
                        <a:lnSpc>
                          <a:spcPct val="107000"/>
                        </a:lnSpc>
                        <a:spcAft>
                          <a:spcPts val="0"/>
                        </a:spcAft>
                        <a:tabLst>
                          <a:tab pos="1890395" algn="l"/>
                        </a:tabLst>
                      </a:pPr>
                      <a:r>
                        <a:rPr lang="it-IT" sz="1400" dirty="0">
                          <a:effectLst/>
                        </a:rPr>
                        <a:t>Butir Kegiatan: </a:t>
                      </a:r>
                      <a:r>
                        <a:rPr lang="en-ID" sz="1400" dirty="0" smtClean="0">
                          <a:effectLst/>
                        </a:rPr>
                        <a:t>1.c.</a:t>
                      </a:r>
                      <a:r>
                        <a:rPr lang="en-ID" sz="1400" baseline="0" dirty="0" smtClean="0">
                          <a:effectLst/>
                        </a:rPr>
                        <a:t> </a:t>
                      </a:r>
                      <a:r>
                        <a:rPr lang="en-ID" sz="1400" baseline="0" dirty="0" err="1" smtClean="0">
                          <a:effectLst/>
                        </a:rPr>
                        <a:t>Menganalisis</a:t>
                      </a:r>
                      <a:r>
                        <a:rPr lang="en-ID" sz="1400" baseline="0" dirty="0" smtClean="0">
                          <a:effectLst/>
                        </a:rPr>
                        <a:t> </a:t>
                      </a:r>
                      <a:r>
                        <a:rPr lang="en-ID" sz="1400" baseline="0" dirty="0" err="1" smtClean="0">
                          <a:effectLst/>
                        </a:rPr>
                        <a:t>Kebutuhan</a:t>
                      </a:r>
                      <a:r>
                        <a:rPr lang="en-ID" sz="1400" baseline="0" dirty="0" smtClean="0">
                          <a:effectLst/>
                        </a:rPr>
                        <a:t> </a:t>
                      </a:r>
                      <a:r>
                        <a:rPr lang="en-ID" sz="1400" baseline="0" dirty="0" err="1" smtClean="0">
                          <a:effectLst/>
                        </a:rPr>
                        <a:t>Teknologi</a:t>
                      </a:r>
                      <a:r>
                        <a:rPr lang="en-ID" sz="1400" baseline="0" dirty="0" smtClean="0">
                          <a:effectLst/>
                        </a:rPr>
                        <a:t> </a:t>
                      </a:r>
                      <a:r>
                        <a:rPr lang="en-ID" sz="1400" baseline="0" dirty="0" err="1" smtClean="0">
                          <a:effectLst/>
                        </a:rPr>
                        <a:t>Pembelajaran</a:t>
                      </a:r>
                      <a:r>
                        <a:rPr lang="en-ID" sz="1400" baseline="0" dirty="0" smtClean="0">
                          <a:effectLst/>
                        </a:rPr>
                        <a:t> </a:t>
                      </a:r>
                      <a:r>
                        <a:rPr lang="en-ID" sz="1400" baseline="0" dirty="0" err="1" smtClean="0">
                          <a:effectLst/>
                        </a:rPr>
                        <a:t>Berdasarkan</a:t>
                      </a:r>
                      <a:r>
                        <a:rPr lang="en-ID" sz="1400" baseline="0" dirty="0" smtClean="0">
                          <a:effectLst/>
                        </a:rPr>
                        <a:t> </a:t>
                      </a:r>
                      <a:r>
                        <a:rPr lang="en-ID" sz="1400" baseline="0" dirty="0" err="1" smtClean="0">
                          <a:effectLst/>
                        </a:rPr>
                        <a:t>Kurikulum</a:t>
                      </a:r>
                      <a:r>
                        <a:rPr lang="en-ID" sz="1400" baseline="0" dirty="0" smtClean="0">
                          <a:effectLst/>
                        </a:rPr>
                        <a:t> yang </a:t>
                      </a:r>
                      <a:r>
                        <a:rPr lang="en-ID" sz="1400" baseline="0" dirty="0" err="1" smtClean="0">
                          <a:effectLst/>
                        </a:rPr>
                        <a:t>Berlaku</a:t>
                      </a:r>
                      <a:r>
                        <a:rPr lang="en-ID" sz="1400" baseline="0" dirty="0" smtClean="0">
                          <a:effectLst/>
                        </a:rPr>
                        <a:t> </a:t>
                      </a:r>
                      <a:r>
                        <a:rPr lang="en-ID" sz="1400" baseline="0" dirty="0" err="1" smtClean="0">
                          <a:effectLst/>
                        </a:rPr>
                        <a:t>Sesuai</a:t>
                      </a:r>
                      <a:r>
                        <a:rPr lang="en-ID" sz="1400" baseline="0" dirty="0" smtClean="0">
                          <a:effectLst/>
                        </a:rPr>
                        <a:t> </a:t>
                      </a:r>
                      <a:r>
                        <a:rPr lang="en-ID" sz="1400" baseline="0" dirty="0" err="1" smtClean="0">
                          <a:effectLst/>
                        </a:rPr>
                        <a:t>dengan</a:t>
                      </a:r>
                      <a:r>
                        <a:rPr lang="en-ID" sz="1400" baseline="0" dirty="0" smtClean="0">
                          <a:effectLst/>
                        </a:rPr>
                        <a:t> </a:t>
                      </a:r>
                      <a:r>
                        <a:rPr lang="en-ID" sz="1400" baseline="0" dirty="0" err="1" smtClean="0">
                          <a:effectLst/>
                        </a:rPr>
                        <a:t>Jenis</a:t>
                      </a:r>
                      <a:r>
                        <a:rPr lang="en-ID" sz="1400" baseline="0" dirty="0" smtClean="0">
                          <a:effectLst/>
                        </a:rPr>
                        <a:t>, </a:t>
                      </a:r>
                      <a:r>
                        <a:rPr lang="en-ID" sz="1400" baseline="0" dirty="0" err="1" smtClean="0">
                          <a:effectLst/>
                        </a:rPr>
                        <a:t>Jalur</a:t>
                      </a:r>
                      <a:r>
                        <a:rPr lang="en-ID" sz="1400" baseline="0" dirty="0" smtClean="0">
                          <a:effectLst/>
                        </a:rPr>
                        <a:t>, </a:t>
                      </a:r>
                      <a:r>
                        <a:rPr lang="en-ID" sz="1400" baseline="0" dirty="0" err="1" smtClean="0">
                          <a:effectLst/>
                        </a:rPr>
                        <a:t>dan</a:t>
                      </a:r>
                      <a:r>
                        <a:rPr lang="en-ID" sz="1400" baseline="0" dirty="0" smtClean="0">
                          <a:effectLst/>
                        </a:rPr>
                        <a:t> </a:t>
                      </a:r>
                      <a:r>
                        <a:rPr lang="en-ID" sz="1400" baseline="0" dirty="0" err="1" smtClean="0">
                          <a:effectLst/>
                        </a:rPr>
                        <a:t>Jenjang</a:t>
                      </a:r>
                      <a:r>
                        <a:rPr lang="en-ID" sz="1400" baseline="0" dirty="0" smtClean="0">
                          <a:effectLst/>
                        </a:rPr>
                        <a:t> </a:t>
                      </a:r>
                      <a:r>
                        <a:rPr lang="en-ID" sz="1400" baseline="0" dirty="0" err="1" smtClean="0">
                          <a:effectLst/>
                        </a:rPr>
                        <a:t>Pendidikan</a:t>
                      </a:r>
                      <a:r>
                        <a:rPr lang="en-ID" sz="1400" baseline="0" dirty="0" smtClean="0">
                          <a:effectLst/>
                        </a:rPr>
                        <a:t> </a:t>
                      </a:r>
                      <a:r>
                        <a:rPr lang="en-ID" sz="1400" baseline="0" dirty="0" err="1" smtClean="0">
                          <a:effectLst/>
                        </a:rPr>
                        <a:t>untuk</a:t>
                      </a:r>
                      <a:r>
                        <a:rPr lang="en-ID" sz="1400" baseline="0" dirty="0" smtClean="0">
                          <a:effectLst/>
                        </a:rPr>
                        <a:t> Model E–</a:t>
                      </a:r>
                      <a:r>
                        <a:rPr lang="en-ID" sz="1400" baseline="0" dirty="0" err="1" smtClean="0">
                          <a:effectLst/>
                        </a:rPr>
                        <a:t>Pembelajaran</a:t>
                      </a:r>
                      <a:r>
                        <a:rPr lang="en-ID" sz="1400" baseline="0" dirty="0" smtClean="0">
                          <a:effectLst/>
                        </a:rPr>
                        <a:t>. </a:t>
                      </a:r>
                    </a:p>
                    <a:p>
                      <a:pPr algn="l">
                        <a:lnSpc>
                          <a:spcPct val="107000"/>
                        </a:lnSpc>
                        <a:spcAft>
                          <a:spcPts val="0"/>
                        </a:spcAft>
                        <a:tabLst>
                          <a:tab pos="1890395" algn="l"/>
                        </a:tabLst>
                      </a:pPr>
                      <a:r>
                        <a:rPr lang="id-ID" sz="1400" dirty="0" smtClean="0">
                          <a:effectLst/>
                        </a:rPr>
                        <a:t>Pelaksana </a:t>
                      </a:r>
                      <a:r>
                        <a:rPr lang="id-ID" sz="1400" dirty="0">
                          <a:effectLst/>
                        </a:rPr>
                        <a:t>Tugas Jenjang : </a:t>
                      </a:r>
                      <a:r>
                        <a:rPr lang="en-ID" sz="1400" dirty="0" smtClean="0">
                          <a:effectLst/>
                        </a:rPr>
                        <a:t>PTP </a:t>
                      </a:r>
                      <a:r>
                        <a:rPr lang="id-ID" sz="1400" dirty="0" smtClean="0">
                          <a:effectLst/>
                        </a:rPr>
                        <a:t>Ahli </a:t>
                      </a:r>
                      <a:r>
                        <a:rPr lang="en-ID" sz="1400" dirty="0" err="1" smtClean="0">
                          <a:effectLst/>
                        </a:rPr>
                        <a:t>Madya</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nchor="ct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1"/>
                  </a:ext>
                </a:extLst>
              </a:tr>
              <a:tr h="253122">
                <a:tc>
                  <a:txBody>
                    <a:bodyPr/>
                    <a:lstStyle/>
                    <a:p>
                      <a:pPr algn="ctr">
                        <a:lnSpc>
                          <a:spcPct val="107000"/>
                        </a:lnSpc>
                        <a:spcAft>
                          <a:spcPts val="0"/>
                        </a:spcAft>
                      </a:pPr>
                      <a:r>
                        <a:rPr lang="en-US" sz="1400" dirty="0" err="1">
                          <a:effectLst/>
                        </a:rPr>
                        <a:t>Satuan</a:t>
                      </a:r>
                      <a:r>
                        <a:rPr lang="en-US" sz="1400" dirty="0">
                          <a:effectLst/>
                        </a:rPr>
                        <a:t> </a:t>
                      </a:r>
                      <a:r>
                        <a:rPr lang="en-US" sz="1400" dirty="0" err="1">
                          <a:effectLst/>
                        </a:rPr>
                        <a:t>Hasil</a:t>
                      </a:r>
                      <a:endParaRPr lang="id-ID" sz="1400"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dirty="0" err="1">
                          <a:effectLst/>
                        </a:rPr>
                        <a:t>Angka</a:t>
                      </a:r>
                      <a:r>
                        <a:rPr lang="en-US" sz="1400" dirty="0">
                          <a:effectLst/>
                        </a:rPr>
                        <a:t> </a:t>
                      </a:r>
                      <a:r>
                        <a:rPr lang="en-US" sz="1400" dirty="0" err="1">
                          <a:effectLst/>
                        </a:rPr>
                        <a:t>Kredit</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a:effectLst/>
                        </a:rPr>
                        <a:t>Kriteria</a:t>
                      </a:r>
                      <a:endParaRPr lang="id-ID" sz="1400" b="1">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dirty="0" err="1">
                          <a:effectLst/>
                        </a:rPr>
                        <a:t>Bukti</a:t>
                      </a:r>
                      <a:r>
                        <a:rPr lang="en-US" sz="1400" dirty="0">
                          <a:effectLst/>
                        </a:rPr>
                        <a:t> </a:t>
                      </a:r>
                      <a:r>
                        <a:rPr lang="en-US" sz="1400" dirty="0" err="1">
                          <a:effectLst/>
                        </a:rPr>
                        <a:t>Fisik</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extLst>
                  <a:ext uri="{0D108BD9-81ED-4DB2-BD59-A6C34878D82A}">
                    <a16:rowId xmlns:a16="http://schemas.microsoft.com/office/drawing/2014/main" xmlns="" val="10002"/>
                  </a:ext>
                </a:extLst>
              </a:tr>
              <a:tr h="3808170">
                <a:tc>
                  <a:txBody>
                    <a:bodyPr/>
                    <a:lstStyle/>
                    <a:p>
                      <a:pPr marL="113030">
                        <a:lnSpc>
                          <a:spcPct val="115000"/>
                        </a:lnSpc>
                        <a:spcAft>
                          <a:spcPts val="0"/>
                        </a:spcAft>
                      </a:pPr>
                      <a:r>
                        <a:rPr lang="en-US" sz="1400" dirty="0" err="1">
                          <a:effectLst/>
                        </a:rPr>
                        <a:t>L</a:t>
                      </a:r>
                      <a:r>
                        <a:rPr lang="en-US" sz="1400" dirty="0" err="1" smtClean="0">
                          <a:effectLst/>
                        </a:rPr>
                        <a:t>aporan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13030">
                        <a:lnSpc>
                          <a:spcPct val="115000"/>
                        </a:lnSpc>
                        <a:spcAft>
                          <a:spcPts val="0"/>
                        </a:spcAft>
                      </a:pPr>
                      <a:r>
                        <a:rPr lang="en-ID" sz="1400" dirty="0" smtClean="0">
                          <a:effectLst/>
                        </a:rPr>
                        <a:t>4,55 </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74625" indent="-174625" algn="just">
                        <a:lnSpc>
                          <a:spcPct val="115000"/>
                        </a:lnSpc>
                        <a:spcAft>
                          <a:spcPts val="0"/>
                        </a:spcAft>
                        <a:buAutoNum type="alphaLcPeriod"/>
                      </a:pPr>
                      <a:r>
                        <a:rPr lang="sv-SE" sz="1400" dirty="0" smtClean="0">
                          <a:effectLst/>
                        </a:rPr>
                        <a:t>Kegiatan analisis kebutuhan teknologi pembelajaran berdasarkan kurikulum yang berlaku sesuai dengan jenis, jalur dan jenjang pendidikan dalam pengembangan model e– pembelajaran. </a:t>
                      </a:r>
                    </a:p>
                    <a:p>
                      <a:pPr marL="174625" indent="-174625" algn="just">
                        <a:lnSpc>
                          <a:spcPct val="115000"/>
                        </a:lnSpc>
                        <a:spcAft>
                          <a:spcPts val="0"/>
                        </a:spcAft>
                        <a:buAutoNum type="alphaLcPeriod"/>
                      </a:pPr>
                      <a:r>
                        <a:rPr lang="sv-SE" sz="1400" dirty="0" smtClean="0">
                          <a:effectLst/>
                        </a:rPr>
                        <a:t>E-pembelajaran adalah proses layanan pembelajaran dengan berbasis elektronik dalam bentuk audio, video dan multimedia yang didistribusikan melalui radio, televisi, komputer, intranet, dan internet. </a:t>
                      </a:r>
                      <a:r>
                        <a:rPr lang="id-ID" sz="1400" dirty="0" smtClean="0">
                          <a:effectLst/>
                        </a:rPr>
                        <a:t>Kegiatan analisis kebutuhan teknologi pembelajaran ini minimal untuk satu mata pelajaran, satu kelas/tingkat, dan satu jenjang pendidikan.</a:t>
                      </a:r>
                      <a:endParaRPr lang="en-ID" sz="1400" dirty="0" smtClean="0">
                        <a:effectLst/>
                      </a:endParaRPr>
                    </a:p>
                    <a:p>
                      <a:pPr marL="174625" indent="-174625" algn="just">
                        <a:lnSpc>
                          <a:spcPct val="115000"/>
                        </a:lnSpc>
                        <a:spcAft>
                          <a:spcPts val="0"/>
                        </a:spcAft>
                        <a:buAutoNum type="alphaLcPeriod"/>
                      </a:pPr>
                      <a:r>
                        <a:rPr lang="id-ID" sz="1400" dirty="0" smtClean="0">
                          <a:effectLst/>
                        </a:rPr>
                        <a:t>Kegiatan analisis kebutuhan teknologi pembelajaran ini minimal untuk satu mata pelajaran, satu kelas/tingkat, dan satu jenjang pendidikan. </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273050" indent="-177800" algn="just">
                        <a:lnSpc>
                          <a:spcPct val="115000"/>
                        </a:lnSpc>
                        <a:spcAft>
                          <a:spcPts val="0"/>
                        </a:spcAft>
                        <a:buAutoNum type="alphaLcPeriod"/>
                      </a:pPr>
                      <a:r>
                        <a:rPr lang="en-ID" sz="1400" b="1" dirty="0" smtClean="0">
                          <a:solidFill>
                            <a:srgbClr val="000099"/>
                          </a:solidFill>
                          <a:effectLst/>
                        </a:rPr>
                        <a:t>Surat </a:t>
                      </a:r>
                      <a:r>
                        <a:rPr lang="en-ID" sz="1400" b="1" dirty="0" err="1" smtClean="0">
                          <a:solidFill>
                            <a:srgbClr val="000099"/>
                          </a:solidFill>
                          <a:effectLst/>
                        </a:rPr>
                        <a:t>tugas</a:t>
                      </a:r>
                      <a:r>
                        <a:rPr lang="en-ID" sz="1400" b="1" dirty="0" smtClean="0">
                          <a:solidFill>
                            <a:srgbClr val="000099"/>
                          </a:solidFill>
                          <a:effectLst/>
                        </a:rPr>
                        <a:t> </a:t>
                      </a:r>
                      <a:r>
                        <a:rPr lang="en-ID" sz="1400" dirty="0" err="1" smtClean="0">
                          <a:effectLst/>
                        </a:rPr>
                        <a:t>dari</a:t>
                      </a:r>
                      <a:r>
                        <a:rPr lang="en-ID" sz="1400" dirty="0" smtClean="0">
                          <a:effectLst/>
                        </a:rPr>
                        <a:t> </a:t>
                      </a:r>
                      <a:r>
                        <a:rPr lang="en-ID" sz="1400" dirty="0" err="1" smtClean="0">
                          <a:effectLst/>
                        </a:rPr>
                        <a:t>pimpinan</a:t>
                      </a:r>
                      <a:r>
                        <a:rPr lang="en-ID" sz="1400" dirty="0" smtClean="0">
                          <a:effectLst/>
                        </a:rPr>
                        <a:t> </a:t>
                      </a:r>
                      <a:r>
                        <a:rPr lang="en-ID" sz="1400" dirty="0" err="1" smtClean="0">
                          <a:effectLst/>
                        </a:rPr>
                        <a:t>instansi</a:t>
                      </a:r>
                      <a:r>
                        <a:rPr lang="en-ID" sz="1400" dirty="0" smtClean="0">
                          <a:effectLst/>
                        </a:rPr>
                        <a:t> </a:t>
                      </a:r>
                      <a:r>
                        <a:rPr lang="en-ID" sz="1400" dirty="0" err="1" smtClean="0">
                          <a:effectLst/>
                        </a:rPr>
                        <a:t>tempat</a:t>
                      </a:r>
                      <a:r>
                        <a:rPr lang="en-ID" sz="1400" dirty="0" smtClean="0">
                          <a:effectLst/>
                        </a:rPr>
                        <a:t> </a:t>
                      </a:r>
                      <a:r>
                        <a:rPr lang="en-ID" sz="1400" dirty="0" err="1" smtClean="0">
                          <a:effectLst/>
                        </a:rPr>
                        <a:t>bekerja</a:t>
                      </a:r>
                      <a:r>
                        <a:rPr lang="en-ID" sz="1400" dirty="0" smtClean="0">
                          <a:effectLst/>
                        </a:rPr>
                        <a:t>. </a:t>
                      </a:r>
                    </a:p>
                    <a:p>
                      <a:pPr marL="273050" indent="-177800" algn="just">
                        <a:lnSpc>
                          <a:spcPct val="115000"/>
                        </a:lnSpc>
                        <a:spcAft>
                          <a:spcPts val="0"/>
                        </a:spcAft>
                        <a:buAutoNum type="alphaLcPeriod"/>
                      </a:pPr>
                      <a:r>
                        <a:rPr lang="en-ID" sz="1400" b="1" dirty="0" smtClean="0">
                          <a:solidFill>
                            <a:srgbClr val="000099"/>
                          </a:solidFill>
                          <a:effectLst/>
                        </a:rPr>
                        <a:t>Salinan </a:t>
                      </a:r>
                      <a:r>
                        <a:rPr lang="en-ID" sz="1400" b="1" dirty="0" err="1" smtClean="0">
                          <a:solidFill>
                            <a:srgbClr val="000099"/>
                          </a:solidFill>
                          <a:effectLst/>
                        </a:rPr>
                        <a:t>laporan</a:t>
                      </a:r>
                      <a:r>
                        <a:rPr lang="en-ID" sz="1400" b="1" dirty="0" smtClean="0">
                          <a:solidFill>
                            <a:srgbClr val="000099"/>
                          </a:solidFill>
                          <a:effectLst/>
                        </a:rPr>
                        <a:t> </a:t>
                      </a:r>
                      <a:r>
                        <a:rPr lang="en-ID" sz="1400" dirty="0" err="1" smtClean="0">
                          <a:effectLst/>
                        </a:rPr>
                        <a:t>dengan</a:t>
                      </a:r>
                      <a:r>
                        <a:rPr lang="en-ID" sz="1400" dirty="0" smtClean="0">
                          <a:effectLst/>
                        </a:rPr>
                        <a:t> </a:t>
                      </a:r>
                      <a:r>
                        <a:rPr lang="en-ID" sz="1400" dirty="0" err="1" smtClean="0">
                          <a:effectLst/>
                        </a:rPr>
                        <a:t>memberikan</a:t>
                      </a:r>
                      <a:r>
                        <a:rPr lang="en-ID" sz="1400" dirty="0" smtClean="0">
                          <a:effectLst/>
                        </a:rPr>
                        <a:t> </a:t>
                      </a:r>
                      <a:r>
                        <a:rPr lang="en-ID" sz="1400" dirty="0" err="1" smtClean="0">
                          <a:effectLst/>
                        </a:rPr>
                        <a:t>rekomendasi</a:t>
                      </a:r>
                      <a:r>
                        <a:rPr lang="en-ID" sz="1400" dirty="0" smtClean="0">
                          <a:effectLst/>
                        </a:rPr>
                        <a:t> </a:t>
                      </a:r>
                      <a:r>
                        <a:rPr lang="en-ID" sz="1400" dirty="0" err="1" smtClean="0">
                          <a:effectLst/>
                        </a:rPr>
                        <a:t>tentang</a:t>
                      </a:r>
                      <a:r>
                        <a:rPr lang="en-ID" sz="1400" dirty="0" smtClean="0">
                          <a:effectLst/>
                        </a:rPr>
                        <a:t> </a:t>
                      </a:r>
                      <a:r>
                        <a:rPr lang="en-ID" sz="1400" dirty="0" err="1" smtClean="0">
                          <a:effectLst/>
                        </a:rPr>
                        <a:t>hasil</a:t>
                      </a:r>
                      <a:r>
                        <a:rPr lang="en-ID" sz="1400" dirty="0" smtClean="0">
                          <a:effectLst/>
                        </a:rPr>
                        <a:t>  </a:t>
                      </a:r>
                      <a:r>
                        <a:rPr lang="en-ID" sz="1400" dirty="0" err="1" smtClean="0">
                          <a:effectLst/>
                        </a:rPr>
                        <a:t>analisis</a:t>
                      </a:r>
                      <a:r>
                        <a:rPr lang="en-ID" sz="1400" dirty="0" smtClean="0">
                          <a:effectLst/>
                        </a:rPr>
                        <a:t> </a:t>
                      </a:r>
                      <a:r>
                        <a:rPr lang="en-ID" sz="1400" dirty="0" err="1" smtClean="0">
                          <a:effectLst/>
                        </a:rPr>
                        <a:t>kebutuhan</a:t>
                      </a:r>
                      <a:r>
                        <a:rPr lang="en-ID" sz="1400" dirty="0" smtClean="0">
                          <a:effectLst/>
                        </a:rPr>
                        <a:t> </a:t>
                      </a:r>
                      <a:r>
                        <a:rPr lang="en-ID" sz="1400" dirty="0" err="1" smtClean="0">
                          <a:effectLst/>
                        </a:rPr>
                        <a:t>teknologi</a:t>
                      </a:r>
                      <a:r>
                        <a:rPr lang="en-ID" sz="1400" dirty="0" smtClean="0">
                          <a:effectLst/>
                        </a:rPr>
                        <a:t> </a:t>
                      </a:r>
                      <a:r>
                        <a:rPr lang="en-ID" sz="1400" dirty="0" err="1" smtClean="0">
                          <a:effectLst/>
                        </a:rPr>
                        <a:t>pembelajaran</a:t>
                      </a:r>
                      <a:r>
                        <a:rPr lang="en-ID" sz="1400" dirty="0" smtClean="0">
                          <a:effectLst/>
                        </a:rPr>
                        <a:t> </a:t>
                      </a:r>
                      <a:r>
                        <a:rPr lang="en-ID" sz="1400" dirty="0" err="1" smtClean="0">
                          <a:effectLst/>
                        </a:rPr>
                        <a:t>dalam</a:t>
                      </a:r>
                      <a:r>
                        <a:rPr lang="en-ID" sz="1400" dirty="0" smtClean="0">
                          <a:effectLst/>
                        </a:rPr>
                        <a:t> </a:t>
                      </a:r>
                      <a:r>
                        <a:rPr lang="en-ID" sz="1400" dirty="0" err="1" smtClean="0">
                          <a:effectLst/>
                        </a:rPr>
                        <a:t>pengembangan</a:t>
                      </a:r>
                      <a:r>
                        <a:rPr lang="en-ID" sz="1400" dirty="0" smtClean="0">
                          <a:effectLst/>
                        </a:rPr>
                        <a:t> model e– </a:t>
                      </a:r>
                      <a:r>
                        <a:rPr lang="en-ID" sz="1400" dirty="0" err="1" smtClean="0">
                          <a:effectLst/>
                        </a:rPr>
                        <a:t>pembelajaran</a:t>
                      </a:r>
                      <a:r>
                        <a:rPr lang="en-ID" sz="1400" dirty="0" smtClean="0">
                          <a:effectLst/>
                        </a:rPr>
                        <a:t> yang </a:t>
                      </a:r>
                      <a:r>
                        <a:rPr lang="en-ID" sz="1400" dirty="0" err="1" smtClean="0">
                          <a:effectLst/>
                        </a:rPr>
                        <a:t>telah</a:t>
                      </a:r>
                      <a:r>
                        <a:rPr lang="en-ID" sz="1400" dirty="0" smtClean="0">
                          <a:effectLst/>
                        </a:rPr>
                        <a:t> </a:t>
                      </a:r>
                      <a:r>
                        <a:rPr lang="en-ID" sz="1400" dirty="0" err="1" smtClean="0">
                          <a:effectLst/>
                        </a:rPr>
                        <a:t>dilegalisasi</a:t>
                      </a:r>
                      <a:r>
                        <a:rPr lang="en-ID" sz="1400" dirty="0" smtClean="0">
                          <a:effectLst/>
                        </a:rPr>
                        <a:t> </a:t>
                      </a:r>
                      <a:r>
                        <a:rPr lang="en-ID" sz="1400" dirty="0" err="1" smtClean="0">
                          <a:effectLst/>
                        </a:rPr>
                        <a:t>atau</a:t>
                      </a:r>
                      <a:r>
                        <a:rPr lang="en-ID" sz="1400" dirty="0" smtClean="0">
                          <a:effectLst/>
                        </a:rPr>
                        <a:t> </a:t>
                      </a:r>
                      <a:r>
                        <a:rPr lang="en-ID" sz="1400" dirty="0" err="1" smtClean="0">
                          <a:effectLst/>
                        </a:rPr>
                        <a:t>terverifikasi</a:t>
                      </a:r>
                      <a:r>
                        <a:rPr lang="en-ID" sz="1400" dirty="0" smtClean="0">
                          <a:effectLst/>
                        </a:rPr>
                        <a:t> </a:t>
                      </a:r>
                      <a:r>
                        <a:rPr lang="en-ID" sz="1400" dirty="0" err="1" smtClean="0">
                          <a:effectLst/>
                        </a:rPr>
                        <a:t>melalui</a:t>
                      </a:r>
                      <a:r>
                        <a:rPr lang="en-ID" sz="1400" dirty="0" smtClean="0">
                          <a:effectLst/>
                        </a:rPr>
                        <a:t> </a:t>
                      </a:r>
                      <a:r>
                        <a:rPr lang="en-ID" sz="1400" dirty="0" err="1" smtClean="0">
                          <a:effectLst/>
                        </a:rPr>
                        <a:t>Aplikasi</a:t>
                      </a:r>
                      <a:r>
                        <a:rPr lang="en-ID" sz="1400" dirty="0" smtClean="0">
                          <a:effectLst/>
                        </a:rPr>
                        <a:t> </a:t>
                      </a:r>
                      <a:r>
                        <a:rPr lang="en-ID" sz="1400" dirty="0" err="1" smtClean="0">
                          <a:effectLst/>
                        </a:rPr>
                        <a:t>Dupake</a:t>
                      </a:r>
                      <a:r>
                        <a:rPr lang="en-ID" sz="1400" dirty="0" smtClean="0">
                          <a:effectLst/>
                        </a:rPr>
                        <a:t> </a:t>
                      </a:r>
                      <a:r>
                        <a:rPr lang="en-ID" sz="1400" dirty="0" err="1" smtClean="0">
                          <a:effectLst/>
                        </a:rPr>
                        <a:t>oleh</a:t>
                      </a:r>
                      <a:r>
                        <a:rPr lang="en-ID" sz="1400" dirty="0" smtClean="0">
                          <a:effectLst/>
                        </a:rPr>
                        <a:t> </a:t>
                      </a:r>
                      <a:r>
                        <a:rPr lang="en-ID" sz="1400" dirty="0" err="1" smtClean="0">
                          <a:effectLst/>
                        </a:rPr>
                        <a:t>pimpinan</a:t>
                      </a:r>
                      <a:r>
                        <a:rPr lang="en-ID" sz="1400" dirty="0" smtClean="0">
                          <a:effectLst/>
                        </a:rPr>
                        <a:t> </a:t>
                      </a:r>
                      <a:r>
                        <a:rPr lang="en-ID" sz="1400" dirty="0" err="1" smtClean="0">
                          <a:effectLst/>
                        </a:rPr>
                        <a:t>instansi</a:t>
                      </a:r>
                      <a:r>
                        <a:rPr lang="en-ID" sz="1400" dirty="0" smtClean="0">
                          <a:effectLst/>
                        </a:rPr>
                        <a:t> </a:t>
                      </a:r>
                      <a:r>
                        <a:rPr lang="en-ID" sz="1400" dirty="0" err="1" smtClean="0">
                          <a:effectLst/>
                        </a:rPr>
                        <a:t>tempat</a:t>
                      </a:r>
                      <a:r>
                        <a:rPr lang="en-ID" sz="1400" dirty="0" smtClean="0">
                          <a:effectLst/>
                        </a:rPr>
                        <a:t> </a:t>
                      </a:r>
                      <a:r>
                        <a:rPr lang="en-ID" sz="1400" dirty="0" err="1" smtClean="0">
                          <a:effectLst/>
                        </a:rPr>
                        <a:t>bekerja</a:t>
                      </a:r>
                      <a:r>
                        <a:rPr lang="en-ID" sz="1400" dirty="0" smtClean="0">
                          <a:effectLst/>
                        </a:rPr>
                        <a:t> </a:t>
                      </a:r>
                      <a:r>
                        <a:rPr lang="en-ID" sz="1400" dirty="0" err="1" smtClean="0">
                          <a:effectLst/>
                        </a:rPr>
                        <a:t>setingkat</a:t>
                      </a:r>
                      <a:r>
                        <a:rPr lang="en-ID" sz="1400" dirty="0" smtClean="0">
                          <a:effectLst/>
                        </a:rPr>
                        <a:t> </a:t>
                      </a:r>
                      <a:r>
                        <a:rPr lang="en-ID" sz="1400" dirty="0" err="1" smtClean="0">
                          <a:effectLst/>
                        </a:rPr>
                        <a:t>eselon</a:t>
                      </a:r>
                      <a:r>
                        <a:rPr lang="en-ID" sz="1400" dirty="0" smtClean="0">
                          <a:effectLst/>
                        </a:rPr>
                        <a:t>-II </a:t>
                      </a:r>
                      <a:r>
                        <a:rPr lang="en-ID" sz="1400" dirty="0" err="1" smtClean="0">
                          <a:effectLst/>
                        </a:rPr>
                        <a:t>atau</a:t>
                      </a:r>
                      <a:r>
                        <a:rPr lang="en-ID" sz="1400" dirty="0" smtClean="0">
                          <a:effectLst/>
                        </a:rPr>
                        <a:t> </a:t>
                      </a:r>
                      <a:r>
                        <a:rPr lang="en-ID" sz="1400" dirty="0" err="1" smtClean="0">
                          <a:effectLst/>
                        </a:rPr>
                        <a:t>pejabat</a:t>
                      </a:r>
                      <a:r>
                        <a:rPr lang="en-ID" sz="1400" dirty="0" smtClean="0">
                          <a:effectLst/>
                        </a:rPr>
                        <a:t> yang </a:t>
                      </a:r>
                      <a:r>
                        <a:rPr lang="en-ID" sz="1400" dirty="0" err="1" smtClean="0">
                          <a:effectLst/>
                        </a:rPr>
                        <a:t>ditugaskan</a:t>
                      </a:r>
                      <a:r>
                        <a:rPr lang="en-ID" sz="1400" dirty="0" smtClean="0">
                          <a:effectLst/>
                        </a:rPr>
                        <a:t> </a:t>
                      </a:r>
                      <a:r>
                        <a:rPr lang="en-ID" sz="1400" dirty="0" err="1" smtClean="0">
                          <a:effectLst/>
                        </a:rPr>
                        <a:t>oleh</a:t>
                      </a:r>
                      <a:r>
                        <a:rPr lang="en-ID" sz="1400" dirty="0" smtClean="0">
                          <a:effectLst/>
                        </a:rPr>
                        <a:t> </a:t>
                      </a:r>
                      <a:r>
                        <a:rPr lang="en-ID" sz="1400" dirty="0" err="1" smtClean="0">
                          <a:effectLst/>
                        </a:rPr>
                        <a:t>eselon</a:t>
                      </a:r>
                      <a:r>
                        <a:rPr lang="en-ID" sz="1400" dirty="0" smtClean="0">
                          <a:effectLst/>
                        </a:rPr>
                        <a:t>-II minimal </a:t>
                      </a:r>
                      <a:r>
                        <a:rPr lang="en-ID" sz="1400" dirty="0" err="1" smtClean="0">
                          <a:effectLst/>
                        </a:rPr>
                        <a:t>setingkat</a:t>
                      </a:r>
                      <a:r>
                        <a:rPr lang="en-ID" sz="1400" dirty="0" smtClean="0">
                          <a:effectLst/>
                        </a:rPr>
                        <a:t> </a:t>
                      </a:r>
                      <a:r>
                        <a:rPr lang="en-ID" sz="1400" dirty="0" err="1" smtClean="0">
                          <a:effectLst/>
                        </a:rPr>
                        <a:t>eselonIII</a:t>
                      </a:r>
                      <a:r>
                        <a:rPr lang="en-ID" sz="1400" dirty="0" smtClean="0">
                          <a:effectLst/>
                        </a:rPr>
                        <a:t>. </a:t>
                      </a:r>
                    </a:p>
                    <a:p>
                      <a:pPr marL="273050" indent="-177800" algn="just">
                        <a:lnSpc>
                          <a:spcPct val="115000"/>
                        </a:lnSpc>
                        <a:spcAft>
                          <a:spcPts val="0"/>
                        </a:spcAft>
                        <a:buAutoNum type="alphaLcPeriod"/>
                      </a:pPr>
                      <a:r>
                        <a:rPr lang="en-ID" sz="1400" b="1" dirty="0" smtClean="0">
                          <a:solidFill>
                            <a:srgbClr val="000099"/>
                          </a:solidFill>
                          <a:effectLst/>
                        </a:rPr>
                        <a:t>Isi </a:t>
                      </a:r>
                      <a:r>
                        <a:rPr lang="en-ID" sz="1400" b="1" dirty="0" err="1" smtClean="0">
                          <a:solidFill>
                            <a:srgbClr val="000099"/>
                          </a:solidFill>
                          <a:effectLst/>
                        </a:rPr>
                        <a:t>laporan</a:t>
                      </a:r>
                      <a:r>
                        <a:rPr lang="en-ID" sz="1400" b="1" dirty="0" smtClean="0">
                          <a:solidFill>
                            <a:srgbClr val="000099"/>
                          </a:solidFill>
                          <a:effectLst/>
                        </a:rPr>
                        <a:t> </a:t>
                      </a:r>
                      <a:r>
                        <a:rPr lang="en-ID" sz="1400" dirty="0" err="1" smtClean="0">
                          <a:effectLst/>
                        </a:rPr>
                        <a:t>mencakup</a:t>
                      </a:r>
                      <a:r>
                        <a:rPr lang="en-ID" sz="1400" dirty="0" smtClean="0">
                          <a:effectLst/>
                        </a:rPr>
                        <a:t>: 1) </a:t>
                      </a:r>
                      <a:r>
                        <a:rPr lang="en-ID" sz="1400" dirty="0" err="1" smtClean="0">
                          <a:effectLst/>
                        </a:rPr>
                        <a:t>Bagian</a:t>
                      </a:r>
                      <a:r>
                        <a:rPr lang="en-ID" sz="1400" dirty="0" smtClean="0">
                          <a:effectLst/>
                        </a:rPr>
                        <a:t> </a:t>
                      </a:r>
                      <a:r>
                        <a:rPr lang="en-ID" sz="1400" dirty="0" err="1" smtClean="0">
                          <a:effectLst/>
                        </a:rPr>
                        <a:t>awal</a:t>
                      </a:r>
                      <a:r>
                        <a:rPr lang="en-ID" sz="1400" dirty="0" smtClean="0">
                          <a:effectLst/>
                        </a:rPr>
                        <a:t> (</a:t>
                      </a:r>
                      <a:r>
                        <a:rPr lang="en-ID" sz="1400" dirty="0" err="1" smtClean="0">
                          <a:effectLst/>
                        </a:rPr>
                        <a:t>halaman</a:t>
                      </a:r>
                      <a:r>
                        <a:rPr lang="en-ID" sz="1400" dirty="0" smtClean="0">
                          <a:effectLst/>
                        </a:rPr>
                        <a:t> </a:t>
                      </a:r>
                      <a:r>
                        <a:rPr lang="en-ID" sz="1400" dirty="0" err="1" smtClean="0">
                          <a:effectLst/>
                        </a:rPr>
                        <a:t>judul</a:t>
                      </a:r>
                      <a:r>
                        <a:rPr lang="en-ID" sz="1400" dirty="0" smtClean="0">
                          <a:effectLst/>
                        </a:rPr>
                        <a:t>, </a:t>
                      </a:r>
                      <a:r>
                        <a:rPr lang="en-ID" sz="1400" dirty="0" err="1" smtClean="0">
                          <a:effectLst/>
                        </a:rPr>
                        <a:t>daftar</a:t>
                      </a:r>
                      <a:r>
                        <a:rPr lang="en-ID" sz="1400" dirty="0" smtClean="0">
                          <a:effectLst/>
                        </a:rPr>
                        <a:t> </a:t>
                      </a:r>
                      <a:r>
                        <a:rPr lang="en-ID" sz="1400" dirty="0" err="1" smtClean="0">
                          <a:effectLst/>
                        </a:rPr>
                        <a:t>isi</a:t>
                      </a:r>
                      <a:r>
                        <a:rPr lang="en-ID" sz="1400" dirty="0" smtClean="0">
                          <a:effectLst/>
                        </a:rPr>
                        <a:t>); 2) </a:t>
                      </a:r>
                      <a:r>
                        <a:rPr lang="en-ID" sz="1400" dirty="0" err="1" smtClean="0">
                          <a:effectLst/>
                        </a:rPr>
                        <a:t>Bagian</a:t>
                      </a:r>
                      <a:r>
                        <a:rPr lang="en-ID" sz="1400" dirty="0" smtClean="0">
                          <a:effectLst/>
                        </a:rPr>
                        <a:t> Inti - Bab 1 </a:t>
                      </a:r>
                      <a:r>
                        <a:rPr lang="en-ID" sz="1400" dirty="0" err="1" smtClean="0">
                          <a:effectLst/>
                        </a:rPr>
                        <a:t>Pendahuluan</a:t>
                      </a:r>
                      <a:r>
                        <a:rPr lang="en-ID" sz="1400" dirty="0" smtClean="0">
                          <a:effectLst/>
                        </a:rPr>
                        <a:t> (</a:t>
                      </a:r>
                      <a:r>
                        <a:rPr lang="en-ID" sz="1400" dirty="0" err="1" smtClean="0">
                          <a:effectLst/>
                        </a:rPr>
                        <a:t>latar</a:t>
                      </a:r>
                      <a:r>
                        <a:rPr lang="en-ID" sz="1400" dirty="0" smtClean="0">
                          <a:effectLst/>
                        </a:rPr>
                        <a:t> </a:t>
                      </a:r>
                      <a:r>
                        <a:rPr lang="en-ID" sz="1400" dirty="0" err="1" smtClean="0">
                          <a:effectLst/>
                        </a:rPr>
                        <a:t>belakang</a:t>
                      </a:r>
                      <a:r>
                        <a:rPr lang="en-ID" sz="1400" dirty="0" smtClean="0">
                          <a:effectLst/>
                        </a:rPr>
                        <a:t>, </a:t>
                      </a:r>
                      <a:r>
                        <a:rPr lang="en-ID" sz="1400" dirty="0" err="1" smtClean="0">
                          <a:effectLst/>
                        </a:rPr>
                        <a:t>rumusan</a:t>
                      </a:r>
                      <a:r>
                        <a:rPr lang="en-ID" sz="1400" dirty="0" smtClean="0">
                          <a:effectLst/>
                        </a:rPr>
                        <a:t> </a:t>
                      </a:r>
                      <a:r>
                        <a:rPr lang="en-ID" sz="1400" dirty="0" err="1" smtClean="0">
                          <a:effectLst/>
                        </a:rPr>
                        <a:t>masalah</a:t>
                      </a:r>
                      <a:r>
                        <a:rPr lang="en-ID" sz="1400" dirty="0" smtClean="0">
                          <a:effectLst/>
                        </a:rPr>
                        <a:t>, </a:t>
                      </a:r>
                      <a:r>
                        <a:rPr lang="en-ID" sz="1400" dirty="0" err="1" smtClean="0">
                          <a:effectLst/>
                        </a:rPr>
                        <a:t>tujuan</a:t>
                      </a:r>
                      <a:r>
                        <a:rPr lang="en-ID" sz="1400" dirty="0" smtClean="0">
                          <a:effectLst/>
                        </a:rPr>
                        <a:t>);  - Bab 2 </a:t>
                      </a:r>
                      <a:r>
                        <a:rPr lang="en-ID" sz="1400" dirty="0" err="1" smtClean="0">
                          <a:effectLst/>
                        </a:rPr>
                        <a:t>Kajian</a:t>
                      </a:r>
                      <a:r>
                        <a:rPr lang="en-ID" sz="1400" dirty="0" smtClean="0">
                          <a:effectLst/>
                        </a:rPr>
                        <a:t> </a:t>
                      </a:r>
                      <a:r>
                        <a:rPr lang="en-ID" sz="1400" dirty="0" err="1" smtClean="0">
                          <a:effectLst/>
                        </a:rPr>
                        <a:t>Teori</a:t>
                      </a:r>
                      <a:r>
                        <a:rPr lang="en-ID" sz="1400" dirty="0" smtClean="0">
                          <a:effectLst/>
                        </a:rPr>
                        <a:t>;  - Bab 3 </a:t>
                      </a:r>
                      <a:r>
                        <a:rPr lang="en-ID" sz="1400" dirty="0" err="1" smtClean="0">
                          <a:effectLst/>
                        </a:rPr>
                        <a:t>Metodologi</a:t>
                      </a:r>
                      <a:r>
                        <a:rPr lang="en-ID" sz="1400" dirty="0" smtClean="0">
                          <a:effectLst/>
                        </a:rPr>
                        <a:t> (</a:t>
                      </a:r>
                      <a:r>
                        <a:rPr lang="en-ID" sz="1400" dirty="0" err="1" smtClean="0">
                          <a:effectLst/>
                        </a:rPr>
                        <a:t>tempat</a:t>
                      </a:r>
                      <a:r>
                        <a:rPr lang="en-ID" sz="1400" dirty="0" smtClean="0">
                          <a:effectLst/>
                        </a:rPr>
                        <a:t>, </a:t>
                      </a:r>
                      <a:r>
                        <a:rPr lang="en-ID" sz="1400" dirty="0" err="1" smtClean="0">
                          <a:effectLst/>
                        </a:rPr>
                        <a:t>waktu</a:t>
                      </a:r>
                      <a:r>
                        <a:rPr lang="en-ID" sz="1400" dirty="0" smtClean="0">
                          <a:effectLst/>
                        </a:rPr>
                        <a:t>, </a:t>
                      </a:r>
                      <a:r>
                        <a:rPr lang="en-ID" sz="1400" dirty="0" err="1" smtClean="0">
                          <a:effectLst/>
                        </a:rPr>
                        <a:t>subyek</a:t>
                      </a:r>
                      <a:r>
                        <a:rPr lang="en-ID" sz="1400" dirty="0" smtClean="0">
                          <a:effectLst/>
                        </a:rPr>
                        <a:t> </a:t>
                      </a:r>
                      <a:r>
                        <a:rPr lang="en-ID" sz="1400" dirty="0" err="1" smtClean="0">
                          <a:effectLst/>
                        </a:rPr>
                        <a:t>penelitian</a:t>
                      </a:r>
                      <a:r>
                        <a:rPr lang="en-ID" sz="1400" dirty="0" smtClean="0">
                          <a:effectLst/>
                        </a:rPr>
                        <a:t>, </a:t>
                      </a:r>
                      <a:r>
                        <a:rPr lang="en-ID" sz="1400" dirty="0" err="1" smtClean="0">
                          <a:effectLst/>
                        </a:rPr>
                        <a:t>teknik</a:t>
                      </a:r>
                      <a:r>
                        <a:rPr lang="en-ID" sz="1400" dirty="0" smtClean="0">
                          <a:effectLst/>
                        </a:rPr>
                        <a:t> </a:t>
                      </a:r>
                      <a:r>
                        <a:rPr lang="en-ID" sz="1400" dirty="0" err="1" smtClean="0">
                          <a:effectLst/>
                        </a:rPr>
                        <a:t>pengumpulan</a:t>
                      </a:r>
                      <a:r>
                        <a:rPr lang="en-ID" sz="1400" dirty="0" smtClean="0">
                          <a:effectLst/>
                        </a:rPr>
                        <a:t> data, </a:t>
                      </a:r>
                      <a:r>
                        <a:rPr lang="en-ID" sz="1400" dirty="0" err="1" smtClean="0">
                          <a:effectLst/>
                        </a:rPr>
                        <a:t>teknik</a:t>
                      </a:r>
                      <a:r>
                        <a:rPr lang="en-ID" sz="1400" dirty="0" smtClean="0">
                          <a:effectLst/>
                        </a:rPr>
                        <a:t> </a:t>
                      </a:r>
                      <a:r>
                        <a:rPr lang="en-ID" sz="1400" dirty="0" err="1" smtClean="0">
                          <a:effectLst/>
                        </a:rPr>
                        <a:t>analisis</a:t>
                      </a:r>
                      <a:r>
                        <a:rPr lang="en-ID" sz="1400" dirty="0" smtClean="0">
                          <a:effectLst/>
                        </a:rPr>
                        <a:t>);  - Bab 4 </a:t>
                      </a:r>
                      <a:r>
                        <a:rPr lang="en-ID" sz="1400" dirty="0" err="1" smtClean="0">
                          <a:effectLst/>
                        </a:rPr>
                        <a:t>Hasil</a:t>
                      </a:r>
                      <a:r>
                        <a:rPr lang="en-ID" sz="1400" dirty="0" smtClean="0">
                          <a:effectLst/>
                        </a:rPr>
                        <a:t> </a:t>
                      </a:r>
                      <a:r>
                        <a:rPr lang="en-ID" sz="1400" dirty="0" err="1" smtClean="0">
                          <a:effectLst/>
                        </a:rPr>
                        <a:t>dan</a:t>
                      </a:r>
                      <a:r>
                        <a:rPr lang="en-ID" sz="1400" dirty="0" smtClean="0">
                          <a:effectLst/>
                        </a:rPr>
                        <a:t> </a:t>
                      </a:r>
                      <a:r>
                        <a:rPr lang="en-ID" sz="1400" dirty="0" err="1" smtClean="0">
                          <a:effectLst/>
                        </a:rPr>
                        <a:t>Pembahasan</a:t>
                      </a:r>
                      <a:r>
                        <a:rPr lang="en-ID" sz="1400" dirty="0" smtClean="0">
                          <a:effectLst/>
                        </a:rPr>
                        <a:t> (</a:t>
                      </a:r>
                      <a:r>
                        <a:rPr lang="en-ID" sz="1400" dirty="0" err="1" smtClean="0">
                          <a:effectLst/>
                        </a:rPr>
                        <a:t>hasil</a:t>
                      </a:r>
                      <a:r>
                        <a:rPr lang="en-ID" sz="1400" dirty="0" smtClean="0">
                          <a:effectLst/>
                        </a:rPr>
                        <a:t> yang </a:t>
                      </a:r>
                      <a:r>
                        <a:rPr lang="en-ID" sz="1400" dirty="0" err="1" smtClean="0">
                          <a:effectLst/>
                        </a:rPr>
                        <a:t>dicapai</a:t>
                      </a:r>
                      <a:r>
                        <a:rPr lang="en-ID" sz="1400" dirty="0" smtClean="0">
                          <a:effectLst/>
                        </a:rPr>
                        <a:t> </a:t>
                      </a:r>
                      <a:r>
                        <a:rPr lang="en-ID" sz="1400" dirty="0" err="1" smtClean="0">
                          <a:effectLst/>
                        </a:rPr>
                        <a:t>didukung</a:t>
                      </a:r>
                      <a:r>
                        <a:rPr lang="en-ID" sz="1400" dirty="0" smtClean="0">
                          <a:effectLst/>
                        </a:rPr>
                        <a:t> </a:t>
                      </a:r>
                      <a:r>
                        <a:rPr lang="en-ID" sz="1400" dirty="0" err="1" smtClean="0">
                          <a:effectLst/>
                        </a:rPr>
                        <a:t>dengan</a:t>
                      </a:r>
                      <a:r>
                        <a:rPr lang="en-ID" sz="1400" dirty="0" smtClean="0">
                          <a:effectLst/>
                        </a:rPr>
                        <a:t> </a:t>
                      </a:r>
                      <a:r>
                        <a:rPr lang="en-ID" sz="1400" dirty="0" err="1" smtClean="0">
                          <a:effectLst/>
                        </a:rPr>
                        <a:t>penelitian</a:t>
                      </a:r>
                      <a:r>
                        <a:rPr lang="en-ID" sz="1400" dirty="0" smtClean="0">
                          <a:effectLst/>
                        </a:rPr>
                        <a:t> </a:t>
                      </a:r>
                      <a:r>
                        <a:rPr lang="en-ID" sz="1400" dirty="0" err="1" smtClean="0">
                          <a:effectLst/>
                        </a:rPr>
                        <a:t>sebelumnya</a:t>
                      </a:r>
                      <a:r>
                        <a:rPr lang="en-ID" sz="1400" dirty="0" smtClean="0">
                          <a:effectLst/>
                        </a:rPr>
                        <a:t>);  - Bab 5 </a:t>
                      </a:r>
                      <a:r>
                        <a:rPr lang="en-ID" sz="1400" dirty="0" err="1" smtClean="0">
                          <a:effectLst/>
                        </a:rPr>
                        <a:t>Kesimpulan</a:t>
                      </a:r>
                      <a:r>
                        <a:rPr lang="en-ID" sz="1400" dirty="0" smtClean="0">
                          <a:effectLst/>
                        </a:rPr>
                        <a:t> </a:t>
                      </a:r>
                      <a:r>
                        <a:rPr lang="en-ID" sz="1400" dirty="0" err="1" smtClean="0">
                          <a:effectLst/>
                        </a:rPr>
                        <a:t>dan</a:t>
                      </a:r>
                      <a:r>
                        <a:rPr lang="en-ID" sz="1400" dirty="0" smtClean="0">
                          <a:effectLst/>
                        </a:rPr>
                        <a:t> </a:t>
                      </a:r>
                      <a:r>
                        <a:rPr lang="en-ID" sz="1400" dirty="0" err="1" smtClean="0">
                          <a:effectLst/>
                        </a:rPr>
                        <a:t>Rekomendasi</a:t>
                      </a:r>
                      <a:r>
                        <a:rPr lang="en-ID" sz="1400" dirty="0" smtClean="0">
                          <a:effectLst/>
                        </a:rPr>
                        <a:t> 3) </a:t>
                      </a:r>
                      <a:r>
                        <a:rPr lang="en-ID" sz="1400" dirty="0" err="1" smtClean="0">
                          <a:effectLst/>
                        </a:rPr>
                        <a:t>Bagian</a:t>
                      </a:r>
                      <a:r>
                        <a:rPr lang="en-ID" sz="1400" dirty="0" smtClean="0">
                          <a:effectLst/>
                        </a:rPr>
                        <a:t> </a:t>
                      </a:r>
                      <a:r>
                        <a:rPr lang="en-ID" sz="1400" dirty="0" err="1" smtClean="0">
                          <a:effectLst/>
                        </a:rPr>
                        <a:t>Akhir</a:t>
                      </a:r>
                      <a:r>
                        <a:rPr lang="en-ID" sz="1400" dirty="0" smtClean="0">
                          <a:effectLst/>
                        </a:rPr>
                        <a:t> - </a:t>
                      </a:r>
                      <a:r>
                        <a:rPr lang="en-ID" sz="1400" dirty="0" err="1" smtClean="0">
                          <a:effectLst/>
                        </a:rPr>
                        <a:t>Daftar</a:t>
                      </a:r>
                      <a:r>
                        <a:rPr lang="en-ID" sz="1400" dirty="0" smtClean="0">
                          <a:effectLst/>
                        </a:rPr>
                        <a:t> </a:t>
                      </a:r>
                      <a:r>
                        <a:rPr lang="en-ID" sz="1400" dirty="0" err="1" smtClean="0">
                          <a:effectLst/>
                        </a:rPr>
                        <a:t>Pustaka</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41316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smtClean="0"/>
              <a:t>Contoh</a:t>
            </a:r>
            <a:endParaRPr lang="en-US" dirty="0"/>
          </a:p>
        </p:txBody>
      </p:sp>
      <p:sp>
        <p:nvSpPr>
          <p:cNvPr id="3" name="Content Placeholder 2"/>
          <p:cNvSpPr>
            <a:spLocks noGrp="1"/>
          </p:cNvSpPr>
          <p:nvPr>
            <p:ph idx="1"/>
          </p:nvPr>
        </p:nvSpPr>
        <p:spPr/>
        <p:txBody>
          <a:bodyPr>
            <a:noAutofit/>
          </a:bodyPr>
          <a:lstStyle/>
          <a:p>
            <a:r>
              <a:rPr lang="en-US" sz="1800" dirty="0" smtClean="0"/>
              <a:t>Dra</a:t>
            </a:r>
            <a:r>
              <a:rPr lang="en-US" sz="1800" dirty="0"/>
              <a:t>. Maria Gloria, </a:t>
            </a:r>
            <a:r>
              <a:rPr lang="en-US" sz="1800" dirty="0" err="1"/>
              <a:t>M.Pd</a:t>
            </a:r>
            <a:r>
              <a:rPr lang="en-US" sz="1800" dirty="0"/>
              <a:t>., PTP Ahli </a:t>
            </a:r>
            <a:r>
              <a:rPr lang="en-US" sz="1800" dirty="0" err="1"/>
              <a:t>Madya</a:t>
            </a:r>
            <a:r>
              <a:rPr lang="en-US" sz="1800" dirty="0"/>
              <a:t>, </a:t>
            </a:r>
            <a:r>
              <a:rPr lang="en-US" sz="1800" dirty="0" err="1"/>
              <a:t>ditugaskan</a:t>
            </a:r>
            <a:r>
              <a:rPr lang="en-US" sz="1800" dirty="0"/>
              <a:t> </a:t>
            </a:r>
            <a:r>
              <a:rPr lang="en-US" sz="1800" dirty="0" err="1"/>
              <a:t>untuk</a:t>
            </a:r>
            <a:r>
              <a:rPr lang="en-US" sz="1800" dirty="0"/>
              <a:t> </a:t>
            </a:r>
            <a:r>
              <a:rPr lang="en-US" sz="1800" dirty="0" err="1"/>
              <a:t>melaksanakan</a:t>
            </a:r>
            <a:r>
              <a:rPr lang="en-US" sz="1800" dirty="0"/>
              <a:t> </a:t>
            </a:r>
            <a:r>
              <a:rPr lang="en-US" sz="1800" dirty="0" err="1"/>
              <a:t>analisis</a:t>
            </a:r>
            <a:r>
              <a:rPr lang="en-US" sz="1800" dirty="0"/>
              <a:t> </a:t>
            </a:r>
            <a:r>
              <a:rPr lang="en-US" sz="1800" dirty="0" err="1"/>
              <a:t>kebutuhan</a:t>
            </a:r>
            <a:r>
              <a:rPr lang="en-US" sz="1800" dirty="0"/>
              <a:t> </a:t>
            </a:r>
            <a:r>
              <a:rPr lang="en-US" sz="1800" dirty="0" err="1"/>
              <a:t>pengembangan</a:t>
            </a:r>
            <a:r>
              <a:rPr lang="en-US" sz="1800" dirty="0"/>
              <a:t> model </a:t>
            </a:r>
            <a:r>
              <a:rPr lang="en-US" sz="1800" dirty="0" err="1"/>
              <a:t>pembelajaran</a:t>
            </a:r>
            <a:r>
              <a:rPr lang="en-US" sz="1800" dirty="0"/>
              <a:t> flipped classroom </a:t>
            </a:r>
            <a:r>
              <a:rPr lang="en-US" sz="1800" dirty="0" err="1"/>
              <a:t>dengan</a:t>
            </a:r>
            <a:r>
              <a:rPr lang="en-US" sz="1800" dirty="0"/>
              <a:t> </a:t>
            </a:r>
            <a:r>
              <a:rPr lang="en-US" sz="1800" dirty="0" err="1"/>
              <a:t>memanfaatkan</a:t>
            </a:r>
            <a:r>
              <a:rPr lang="en-US" sz="1800" dirty="0"/>
              <a:t> </a:t>
            </a:r>
            <a:r>
              <a:rPr lang="en-US" sz="1800" dirty="0" err="1"/>
              <a:t>Rumah</a:t>
            </a:r>
            <a:r>
              <a:rPr lang="en-US" sz="1800" dirty="0"/>
              <a:t> </a:t>
            </a:r>
            <a:r>
              <a:rPr lang="en-US" sz="1800" dirty="0" err="1"/>
              <a:t>Belajar</a:t>
            </a:r>
            <a:r>
              <a:rPr lang="en-US" sz="1800" dirty="0"/>
              <a:t> </a:t>
            </a:r>
            <a:r>
              <a:rPr lang="en-US" sz="1800" dirty="0" err="1"/>
              <a:t>pada</a:t>
            </a:r>
            <a:r>
              <a:rPr lang="en-US" sz="1800" dirty="0"/>
              <a:t> </a:t>
            </a:r>
            <a:r>
              <a:rPr lang="en-US" sz="1800" dirty="0" err="1"/>
              <a:t>jenjang</a:t>
            </a:r>
            <a:r>
              <a:rPr lang="en-US" sz="1800" dirty="0"/>
              <a:t> SMP </a:t>
            </a:r>
            <a:r>
              <a:rPr lang="en-US" sz="1800" dirty="0" err="1"/>
              <a:t>dan</a:t>
            </a:r>
            <a:r>
              <a:rPr lang="en-US" sz="1800" dirty="0"/>
              <a:t> </a:t>
            </a:r>
            <a:r>
              <a:rPr lang="en-US" sz="1800" dirty="0" err="1"/>
              <a:t>membuat</a:t>
            </a:r>
            <a:r>
              <a:rPr lang="en-US" sz="1800" dirty="0"/>
              <a:t> </a:t>
            </a:r>
            <a:r>
              <a:rPr lang="en-US" sz="1800" dirty="0" err="1"/>
              <a:t>sebuah</a:t>
            </a:r>
            <a:r>
              <a:rPr lang="en-US" sz="1800" dirty="0"/>
              <a:t> </a:t>
            </a:r>
            <a:r>
              <a:rPr lang="en-US" sz="1800" dirty="0" err="1"/>
              <a:t>laporan</a:t>
            </a:r>
            <a:r>
              <a:rPr lang="en-US" sz="1800" dirty="0"/>
              <a:t>, </a:t>
            </a:r>
            <a:r>
              <a:rPr lang="en-US" sz="1800" dirty="0" err="1"/>
              <a:t>diberi</a:t>
            </a:r>
            <a:r>
              <a:rPr lang="en-US" sz="1800" dirty="0"/>
              <a:t> </a:t>
            </a:r>
            <a:r>
              <a:rPr lang="en-US" sz="1800" dirty="0" err="1"/>
              <a:t>angka</a:t>
            </a:r>
            <a:r>
              <a:rPr lang="en-US" sz="1800" dirty="0"/>
              <a:t> </a:t>
            </a:r>
            <a:r>
              <a:rPr lang="en-US" sz="1800" dirty="0" err="1"/>
              <a:t>kredit</a:t>
            </a:r>
            <a:r>
              <a:rPr lang="en-US" sz="1800" dirty="0"/>
              <a:t> 4,55 (</a:t>
            </a:r>
            <a:r>
              <a:rPr lang="en-US" sz="1800" dirty="0" err="1"/>
              <a:t>empat</a:t>
            </a:r>
            <a:r>
              <a:rPr lang="en-US" sz="1800" dirty="0"/>
              <a:t> </a:t>
            </a:r>
            <a:r>
              <a:rPr lang="en-US" sz="1800" dirty="0" err="1"/>
              <a:t>koma</a:t>
            </a:r>
            <a:r>
              <a:rPr lang="en-US" sz="1800" dirty="0"/>
              <a:t> lima lima).  </a:t>
            </a:r>
          </a:p>
          <a:p>
            <a:r>
              <a:rPr lang="en-US" sz="1800" dirty="0" smtClean="0"/>
              <a:t>Dra</a:t>
            </a:r>
            <a:r>
              <a:rPr lang="en-US" sz="1800" dirty="0"/>
              <a:t>. </a:t>
            </a:r>
            <a:r>
              <a:rPr lang="en-US" sz="1800" dirty="0" err="1"/>
              <a:t>Teuku</a:t>
            </a:r>
            <a:r>
              <a:rPr lang="en-US" sz="1800" dirty="0"/>
              <a:t> </a:t>
            </a:r>
            <a:r>
              <a:rPr lang="en-US" sz="1800" dirty="0" err="1"/>
              <a:t>Rafli</a:t>
            </a:r>
            <a:r>
              <a:rPr lang="en-US" sz="1800" dirty="0"/>
              <a:t>, </a:t>
            </a:r>
            <a:r>
              <a:rPr lang="en-US" sz="1800" dirty="0" err="1"/>
              <a:t>M.Pd</a:t>
            </a:r>
            <a:r>
              <a:rPr lang="en-US" sz="1800" dirty="0"/>
              <a:t>., PTP Ahli </a:t>
            </a:r>
            <a:r>
              <a:rPr lang="en-US" sz="1800" dirty="0" err="1"/>
              <a:t>Madya</a:t>
            </a:r>
            <a:r>
              <a:rPr lang="en-US" sz="1800" dirty="0"/>
              <a:t>, </a:t>
            </a:r>
            <a:r>
              <a:rPr lang="en-US" sz="1800" dirty="0" err="1"/>
              <a:t>dan</a:t>
            </a:r>
            <a:r>
              <a:rPr lang="en-US" sz="1800" dirty="0"/>
              <a:t> </a:t>
            </a:r>
            <a:r>
              <a:rPr lang="en-US" sz="1800" dirty="0" err="1"/>
              <a:t>Arif</a:t>
            </a:r>
            <a:r>
              <a:rPr lang="en-US" sz="1800" dirty="0"/>
              <a:t>, </a:t>
            </a:r>
            <a:r>
              <a:rPr lang="en-US" sz="1800" dirty="0" err="1"/>
              <a:t>M.Pd</a:t>
            </a:r>
            <a:r>
              <a:rPr lang="en-US" sz="1800" dirty="0"/>
              <a:t>., PTP Ahli </a:t>
            </a:r>
            <a:r>
              <a:rPr lang="en-US" sz="1800" dirty="0" err="1"/>
              <a:t>Muda</a:t>
            </a:r>
            <a:r>
              <a:rPr lang="en-US" sz="1800" dirty="0"/>
              <a:t> </a:t>
            </a:r>
            <a:r>
              <a:rPr lang="en-US" sz="1800" dirty="0" err="1"/>
              <a:t>melaksanakan</a:t>
            </a:r>
            <a:r>
              <a:rPr lang="en-US" sz="1800" dirty="0"/>
              <a:t> </a:t>
            </a:r>
            <a:r>
              <a:rPr lang="en-US" sz="1800" dirty="0" err="1"/>
              <a:t>tugas</a:t>
            </a:r>
            <a:r>
              <a:rPr lang="en-US" sz="1800" dirty="0"/>
              <a:t> </a:t>
            </a:r>
            <a:r>
              <a:rPr lang="en-US" sz="1800" dirty="0" err="1"/>
              <a:t>untuk</a:t>
            </a:r>
            <a:r>
              <a:rPr lang="en-US" sz="1800" dirty="0"/>
              <a:t> </a:t>
            </a:r>
            <a:r>
              <a:rPr lang="en-US" sz="1800" dirty="0" err="1"/>
              <a:t>melakukan</a:t>
            </a:r>
            <a:r>
              <a:rPr lang="en-US" sz="1800" dirty="0"/>
              <a:t> </a:t>
            </a:r>
            <a:r>
              <a:rPr lang="en-US" sz="1800" dirty="0" err="1"/>
              <a:t>analisis</a:t>
            </a:r>
            <a:r>
              <a:rPr lang="en-US" sz="1800" dirty="0"/>
              <a:t> </a:t>
            </a:r>
            <a:r>
              <a:rPr lang="en-US" sz="1800" dirty="0" err="1"/>
              <a:t>kebutuhan</a:t>
            </a:r>
            <a:r>
              <a:rPr lang="en-US" sz="1800" dirty="0"/>
              <a:t> model </a:t>
            </a:r>
            <a:r>
              <a:rPr lang="en-US" sz="1800" dirty="0" err="1"/>
              <a:t>pembelajaran</a:t>
            </a:r>
            <a:r>
              <a:rPr lang="en-US" sz="1800" dirty="0"/>
              <a:t> yang </a:t>
            </a:r>
            <a:r>
              <a:rPr lang="en-US" sz="1800" dirty="0" err="1"/>
              <a:t>memanfaatkan</a:t>
            </a:r>
            <a:r>
              <a:rPr lang="en-US" sz="1800" dirty="0"/>
              <a:t> media audio </a:t>
            </a:r>
            <a:r>
              <a:rPr lang="en-US" sz="1800" dirty="0" err="1"/>
              <a:t>berbasis</a:t>
            </a:r>
            <a:r>
              <a:rPr lang="en-US" sz="1800" dirty="0"/>
              <a:t> </a:t>
            </a:r>
            <a:r>
              <a:rPr lang="en-US" sz="1800" dirty="0" err="1"/>
              <a:t>aplikasi</a:t>
            </a:r>
            <a:r>
              <a:rPr lang="en-US" sz="1800" dirty="0"/>
              <a:t> android </a:t>
            </a:r>
            <a:r>
              <a:rPr lang="en-US" sz="1800" dirty="0" err="1"/>
              <a:t>pada</a:t>
            </a:r>
            <a:r>
              <a:rPr lang="en-US" sz="1800" dirty="0"/>
              <a:t> </a:t>
            </a:r>
            <a:r>
              <a:rPr lang="en-US" sz="1800" dirty="0" err="1"/>
              <a:t>mata</a:t>
            </a:r>
            <a:r>
              <a:rPr lang="en-US" sz="1800" dirty="0"/>
              <a:t> </a:t>
            </a:r>
            <a:r>
              <a:rPr lang="en-US" sz="1800" dirty="0" err="1"/>
              <a:t>pelajaran</a:t>
            </a:r>
            <a:r>
              <a:rPr lang="en-US" sz="1800" dirty="0"/>
              <a:t> Bahasa </a:t>
            </a:r>
            <a:r>
              <a:rPr lang="en-US" sz="1800" dirty="0" err="1"/>
              <a:t>Inggris</a:t>
            </a:r>
            <a:r>
              <a:rPr lang="en-US" sz="1800" dirty="0"/>
              <a:t> </a:t>
            </a:r>
            <a:r>
              <a:rPr lang="en-US" sz="1800" dirty="0" err="1"/>
              <a:t>untuk</a:t>
            </a:r>
            <a:r>
              <a:rPr lang="en-US" sz="1800" dirty="0"/>
              <a:t> </a:t>
            </a:r>
            <a:r>
              <a:rPr lang="en-US" sz="1800" dirty="0" err="1"/>
              <a:t>satuan</a:t>
            </a:r>
            <a:r>
              <a:rPr lang="en-US" sz="1800" dirty="0"/>
              <a:t> </a:t>
            </a:r>
            <a:r>
              <a:rPr lang="en-US" sz="1800" dirty="0" err="1"/>
              <a:t>pendidikan</a:t>
            </a:r>
            <a:r>
              <a:rPr lang="en-US" sz="1800" dirty="0"/>
              <a:t> </a:t>
            </a:r>
            <a:r>
              <a:rPr lang="en-US" sz="1800" dirty="0" err="1"/>
              <a:t>Sekolah</a:t>
            </a:r>
            <a:r>
              <a:rPr lang="en-US" sz="1800" dirty="0"/>
              <a:t> </a:t>
            </a:r>
            <a:r>
              <a:rPr lang="en-US" sz="1800" dirty="0" err="1"/>
              <a:t>Luar</a:t>
            </a:r>
            <a:r>
              <a:rPr lang="en-US" sz="1800" dirty="0"/>
              <a:t> </a:t>
            </a:r>
            <a:r>
              <a:rPr lang="en-US" sz="1800" dirty="0" err="1"/>
              <a:t>Biasa</a:t>
            </a:r>
            <a:r>
              <a:rPr lang="en-US" sz="1800" dirty="0"/>
              <a:t> (SLB) A (</a:t>
            </a:r>
            <a:r>
              <a:rPr lang="en-US" sz="1800" dirty="0" err="1"/>
              <a:t>tunanetra</a:t>
            </a:r>
            <a:r>
              <a:rPr lang="en-US" sz="1800" dirty="0"/>
              <a:t>) </a:t>
            </a:r>
            <a:r>
              <a:rPr lang="en-US" sz="1800" dirty="0" err="1"/>
              <a:t>jenjang</a:t>
            </a:r>
            <a:r>
              <a:rPr lang="en-US" sz="1800" dirty="0"/>
              <a:t> SMA </a:t>
            </a:r>
            <a:r>
              <a:rPr lang="en-US" sz="1800" dirty="0" err="1"/>
              <a:t>dan</a:t>
            </a:r>
            <a:r>
              <a:rPr lang="en-US" sz="1800" dirty="0"/>
              <a:t> </a:t>
            </a:r>
            <a:r>
              <a:rPr lang="en-US" sz="1800" dirty="0" err="1"/>
              <a:t>membuat</a:t>
            </a:r>
            <a:r>
              <a:rPr lang="en-US" sz="1800" dirty="0"/>
              <a:t> </a:t>
            </a:r>
            <a:r>
              <a:rPr lang="en-US" sz="1800" dirty="0" err="1"/>
              <a:t>sebuah</a:t>
            </a:r>
            <a:r>
              <a:rPr lang="en-US" sz="1800" dirty="0"/>
              <a:t> </a:t>
            </a:r>
            <a:r>
              <a:rPr lang="en-US" sz="1800" dirty="0" err="1"/>
              <a:t>laporan</a:t>
            </a:r>
            <a:r>
              <a:rPr lang="en-US" sz="1800" dirty="0"/>
              <a:t>.   Dra. </a:t>
            </a:r>
            <a:r>
              <a:rPr lang="en-US" sz="1800" dirty="0" err="1"/>
              <a:t>Teuku</a:t>
            </a:r>
            <a:r>
              <a:rPr lang="en-US" sz="1800" dirty="0"/>
              <a:t> </a:t>
            </a:r>
            <a:r>
              <a:rPr lang="en-US" sz="1800" dirty="0" err="1"/>
              <a:t>Rafli</a:t>
            </a:r>
            <a:r>
              <a:rPr lang="en-US" sz="1800" dirty="0"/>
              <a:t>, </a:t>
            </a:r>
            <a:r>
              <a:rPr lang="en-US" sz="1800" dirty="0" err="1"/>
              <a:t>M.Pd</a:t>
            </a:r>
            <a:r>
              <a:rPr lang="en-US" sz="1800" dirty="0"/>
              <a:t>. </a:t>
            </a:r>
            <a:r>
              <a:rPr lang="en-US" sz="1800" dirty="0" err="1"/>
              <a:t>diberi</a:t>
            </a:r>
            <a:r>
              <a:rPr lang="en-US" sz="1800" dirty="0"/>
              <a:t> </a:t>
            </a:r>
            <a:r>
              <a:rPr lang="en-US" sz="1800" dirty="0" err="1"/>
              <a:t>angka</a:t>
            </a:r>
            <a:r>
              <a:rPr lang="en-US" sz="1800" dirty="0"/>
              <a:t> </a:t>
            </a:r>
            <a:r>
              <a:rPr lang="en-US" sz="1800" dirty="0" err="1"/>
              <a:t>kredit</a:t>
            </a:r>
            <a:r>
              <a:rPr lang="en-US" sz="1800" dirty="0"/>
              <a:t> 60% x 4,55 = 2,73 (</a:t>
            </a:r>
            <a:r>
              <a:rPr lang="en-US" sz="1800" dirty="0" err="1"/>
              <a:t>dua</a:t>
            </a:r>
            <a:r>
              <a:rPr lang="en-US" sz="1800" dirty="0"/>
              <a:t> </a:t>
            </a:r>
            <a:r>
              <a:rPr lang="en-US" sz="1800" dirty="0" err="1"/>
              <a:t>koma</a:t>
            </a:r>
            <a:r>
              <a:rPr lang="en-US" sz="1800" dirty="0"/>
              <a:t> </a:t>
            </a:r>
            <a:r>
              <a:rPr lang="en-US" sz="1800" dirty="0" err="1"/>
              <a:t>tujuh</a:t>
            </a:r>
            <a:r>
              <a:rPr lang="en-US" sz="1800" dirty="0"/>
              <a:t> </a:t>
            </a:r>
            <a:r>
              <a:rPr lang="en-US" sz="1800" dirty="0" err="1"/>
              <a:t>tiga</a:t>
            </a:r>
            <a:r>
              <a:rPr lang="en-US" sz="1800" dirty="0"/>
              <a:t>) </a:t>
            </a:r>
            <a:r>
              <a:rPr lang="en-US" sz="1800" dirty="0" err="1"/>
              <a:t>dan</a:t>
            </a:r>
            <a:r>
              <a:rPr lang="en-US" sz="1800" dirty="0"/>
              <a:t> </a:t>
            </a:r>
            <a:r>
              <a:rPr lang="en-US" sz="1800" dirty="0" err="1"/>
              <a:t>Arif</a:t>
            </a:r>
            <a:r>
              <a:rPr lang="en-US" sz="1800" dirty="0"/>
              <a:t>, </a:t>
            </a:r>
            <a:r>
              <a:rPr lang="en-US" sz="1800" dirty="0" err="1"/>
              <a:t>M.Pd</a:t>
            </a:r>
            <a:r>
              <a:rPr lang="en-US" sz="1800" dirty="0"/>
              <a:t>, </a:t>
            </a:r>
            <a:r>
              <a:rPr lang="en-US" sz="1800" dirty="0" err="1"/>
              <a:t>diberi</a:t>
            </a:r>
            <a:r>
              <a:rPr lang="en-US" sz="1800" dirty="0"/>
              <a:t> </a:t>
            </a:r>
            <a:r>
              <a:rPr lang="en-US" sz="1800" dirty="0" err="1"/>
              <a:t>angka</a:t>
            </a:r>
            <a:r>
              <a:rPr lang="en-US" sz="1800" dirty="0"/>
              <a:t> </a:t>
            </a:r>
            <a:r>
              <a:rPr lang="en-US" sz="1800" dirty="0" err="1"/>
              <a:t>kredit</a:t>
            </a:r>
            <a:r>
              <a:rPr lang="en-US" sz="1800" dirty="0"/>
              <a:t> 80% x 40% x 4,55= 1,456 (</a:t>
            </a:r>
            <a:r>
              <a:rPr lang="en-US" sz="1800" dirty="0" err="1"/>
              <a:t>satu</a:t>
            </a:r>
            <a:r>
              <a:rPr lang="en-US" sz="1800" dirty="0"/>
              <a:t> </a:t>
            </a:r>
            <a:r>
              <a:rPr lang="en-US" sz="1800" dirty="0" err="1"/>
              <a:t>koma</a:t>
            </a:r>
            <a:r>
              <a:rPr lang="en-US" sz="1800" dirty="0"/>
              <a:t> </a:t>
            </a:r>
            <a:r>
              <a:rPr lang="en-US" sz="1800" dirty="0" err="1"/>
              <a:t>empat</a:t>
            </a:r>
            <a:r>
              <a:rPr lang="en-US" sz="1800" dirty="0"/>
              <a:t> lima </a:t>
            </a:r>
            <a:r>
              <a:rPr lang="en-US" sz="1800" dirty="0" err="1"/>
              <a:t>enam</a:t>
            </a:r>
            <a:r>
              <a:rPr lang="en-US" sz="1800" dirty="0"/>
              <a:t>). </a:t>
            </a:r>
          </a:p>
          <a:p>
            <a:r>
              <a:rPr lang="en-US" sz="1800" dirty="0" smtClean="0"/>
              <a:t>Dra</a:t>
            </a:r>
            <a:r>
              <a:rPr lang="en-US" sz="1800" dirty="0"/>
              <a:t>. </a:t>
            </a:r>
            <a:r>
              <a:rPr lang="en-US" sz="1800" dirty="0" err="1"/>
              <a:t>Meutia</a:t>
            </a:r>
            <a:r>
              <a:rPr lang="en-US" sz="1800" dirty="0"/>
              <a:t>, </a:t>
            </a:r>
            <a:r>
              <a:rPr lang="en-US" sz="1800" dirty="0" err="1"/>
              <a:t>M.Pd</a:t>
            </a:r>
            <a:r>
              <a:rPr lang="en-US" sz="1800" dirty="0"/>
              <a:t>., PTP Ahli </a:t>
            </a:r>
            <a:r>
              <a:rPr lang="en-US" sz="1800" dirty="0" err="1"/>
              <a:t>Utama</a:t>
            </a:r>
            <a:r>
              <a:rPr lang="en-US" sz="1800" dirty="0"/>
              <a:t>, </a:t>
            </a:r>
            <a:r>
              <a:rPr lang="en-US" sz="1800" dirty="0" err="1"/>
              <a:t>Anggelina</a:t>
            </a:r>
            <a:r>
              <a:rPr lang="en-US" sz="1800" dirty="0"/>
              <a:t>, </a:t>
            </a:r>
            <a:r>
              <a:rPr lang="en-US" sz="1800" dirty="0" err="1"/>
              <a:t>M.Si</a:t>
            </a:r>
            <a:r>
              <a:rPr lang="en-US" sz="1800" dirty="0"/>
              <a:t>., PTP Ahli </a:t>
            </a:r>
            <a:r>
              <a:rPr lang="en-US" sz="1800" dirty="0" err="1"/>
              <a:t>Madya</a:t>
            </a:r>
            <a:r>
              <a:rPr lang="en-US" sz="1800" dirty="0"/>
              <a:t>, </a:t>
            </a:r>
            <a:r>
              <a:rPr lang="en-US" sz="1800" dirty="0" err="1"/>
              <a:t>dan</a:t>
            </a:r>
            <a:r>
              <a:rPr lang="en-US" sz="1800" dirty="0"/>
              <a:t> </a:t>
            </a:r>
            <a:r>
              <a:rPr lang="en-US" sz="1800" dirty="0" err="1"/>
              <a:t>Meilita</a:t>
            </a:r>
            <a:r>
              <a:rPr lang="en-US" sz="1800" dirty="0"/>
              <a:t>, </a:t>
            </a:r>
            <a:r>
              <a:rPr lang="en-US" sz="1800" dirty="0" err="1"/>
              <a:t>S.Pd</a:t>
            </a:r>
            <a:r>
              <a:rPr lang="en-US" sz="1800" dirty="0"/>
              <a:t>., PTP Ahli </a:t>
            </a:r>
            <a:r>
              <a:rPr lang="en-US" sz="1800" dirty="0" err="1"/>
              <a:t>Muda</a:t>
            </a:r>
            <a:r>
              <a:rPr lang="en-US" sz="1800" dirty="0"/>
              <a:t> </a:t>
            </a:r>
            <a:r>
              <a:rPr lang="en-US" sz="1800" dirty="0" err="1"/>
              <a:t>mendapat</a:t>
            </a:r>
            <a:r>
              <a:rPr lang="en-US" sz="1800" dirty="0"/>
              <a:t> </a:t>
            </a:r>
            <a:r>
              <a:rPr lang="en-US" sz="1800" dirty="0" err="1"/>
              <a:t>tugas</a:t>
            </a:r>
            <a:r>
              <a:rPr lang="en-US" sz="1800" dirty="0"/>
              <a:t> </a:t>
            </a:r>
            <a:r>
              <a:rPr lang="en-US" sz="1800" dirty="0" err="1"/>
              <a:t>untuk</a:t>
            </a:r>
            <a:r>
              <a:rPr lang="en-US" sz="1800" dirty="0"/>
              <a:t> </a:t>
            </a:r>
            <a:r>
              <a:rPr lang="en-US" sz="1800" dirty="0" err="1"/>
              <a:t>mengembangkan</a:t>
            </a:r>
            <a:r>
              <a:rPr lang="en-US" sz="1800" dirty="0"/>
              <a:t> model </a:t>
            </a:r>
            <a:r>
              <a:rPr lang="en-US" sz="1800" dirty="0" err="1"/>
              <a:t>pembelajaran</a:t>
            </a:r>
            <a:r>
              <a:rPr lang="en-US" sz="1800" dirty="0"/>
              <a:t> </a:t>
            </a:r>
            <a:r>
              <a:rPr lang="en-US" sz="1800" dirty="0" err="1"/>
              <a:t>dalam</a:t>
            </a:r>
            <a:r>
              <a:rPr lang="en-US" sz="1800" dirty="0"/>
              <a:t> </a:t>
            </a:r>
            <a:r>
              <a:rPr lang="en-US" sz="1800" dirty="0" err="1"/>
              <a:t>jaringan</a:t>
            </a:r>
            <a:r>
              <a:rPr lang="en-US" sz="1800" dirty="0"/>
              <a:t> (online) </a:t>
            </a:r>
            <a:r>
              <a:rPr lang="en-US" sz="1800" dirty="0" err="1"/>
              <a:t>melalui</a:t>
            </a:r>
            <a:r>
              <a:rPr lang="en-US" sz="1800" dirty="0"/>
              <a:t> </a:t>
            </a:r>
            <a:r>
              <a:rPr lang="en-US" sz="1800" dirty="0" err="1"/>
              <a:t>Fitur</a:t>
            </a:r>
            <a:r>
              <a:rPr lang="en-US" sz="1800" dirty="0"/>
              <a:t> </a:t>
            </a:r>
            <a:r>
              <a:rPr lang="en-US" sz="1800" dirty="0" err="1"/>
              <a:t>Kelas</a:t>
            </a:r>
            <a:r>
              <a:rPr lang="en-US" sz="1800" dirty="0"/>
              <a:t> Maya </a:t>
            </a:r>
            <a:r>
              <a:rPr lang="en-US" sz="1800" dirty="0" err="1"/>
              <a:t>Rumah</a:t>
            </a:r>
            <a:r>
              <a:rPr lang="en-US" sz="1800" dirty="0"/>
              <a:t> </a:t>
            </a:r>
            <a:r>
              <a:rPr lang="en-US" sz="1800" dirty="0" err="1"/>
              <a:t>Belajar</a:t>
            </a:r>
            <a:r>
              <a:rPr lang="en-US" sz="1800" dirty="0"/>
              <a:t> </a:t>
            </a:r>
            <a:r>
              <a:rPr lang="en-US" sz="1800" dirty="0" err="1"/>
              <a:t>mata</a:t>
            </a:r>
            <a:r>
              <a:rPr lang="en-US" sz="1800" dirty="0"/>
              <a:t> </a:t>
            </a:r>
            <a:r>
              <a:rPr lang="en-US" sz="1800" dirty="0" err="1"/>
              <a:t>pelajaran</a:t>
            </a:r>
            <a:r>
              <a:rPr lang="en-US" sz="1800" dirty="0"/>
              <a:t> Kimia </a:t>
            </a:r>
            <a:r>
              <a:rPr lang="en-US" sz="1800" dirty="0" err="1"/>
              <a:t>pada</a:t>
            </a:r>
            <a:r>
              <a:rPr lang="en-US" sz="1800" dirty="0"/>
              <a:t> </a:t>
            </a:r>
            <a:r>
              <a:rPr lang="en-US" sz="1800" dirty="0" err="1"/>
              <a:t>jenjang</a:t>
            </a:r>
            <a:r>
              <a:rPr lang="en-US" sz="1800" dirty="0"/>
              <a:t> SMA </a:t>
            </a:r>
            <a:r>
              <a:rPr lang="en-US" sz="1800" dirty="0" err="1"/>
              <a:t>dengan</a:t>
            </a:r>
            <a:r>
              <a:rPr lang="en-US" sz="1800" dirty="0"/>
              <a:t> </a:t>
            </a:r>
            <a:r>
              <a:rPr lang="en-US" sz="1800" dirty="0" err="1"/>
              <a:t>terlebih</a:t>
            </a:r>
            <a:r>
              <a:rPr lang="en-US" sz="1800" dirty="0"/>
              <a:t> </a:t>
            </a:r>
            <a:r>
              <a:rPr lang="en-US" sz="1800" dirty="0" err="1"/>
              <a:t>dahulu</a:t>
            </a:r>
            <a:r>
              <a:rPr lang="en-US" sz="1800" dirty="0"/>
              <a:t> </a:t>
            </a:r>
            <a:r>
              <a:rPr lang="en-US" sz="1800" dirty="0" err="1"/>
              <a:t>melakukan</a:t>
            </a:r>
            <a:r>
              <a:rPr lang="en-US" sz="1800" dirty="0"/>
              <a:t> </a:t>
            </a:r>
            <a:r>
              <a:rPr lang="en-US" sz="1800" dirty="0" err="1"/>
              <a:t>analisis</a:t>
            </a:r>
            <a:r>
              <a:rPr lang="en-US" sz="1800" dirty="0"/>
              <a:t> </a:t>
            </a:r>
            <a:r>
              <a:rPr lang="en-US" sz="1800" dirty="0" err="1"/>
              <a:t>kebutuhan</a:t>
            </a:r>
            <a:r>
              <a:rPr lang="en-US" sz="1800" dirty="0"/>
              <a:t> </a:t>
            </a:r>
            <a:r>
              <a:rPr lang="en-US" sz="1800" dirty="0" err="1"/>
              <a:t>dengan</a:t>
            </a:r>
            <a:r>
              <a:rPr lang="en-US" sz="1800" dirty="0"/>
              <a:t> </a:t>
            </a:r>
            <a:r>
              <a:rPr lang="en-US" sz="1800" dirty="0" err="1"/>
              <a:t>judul</a:t>
            </a:r>
            <a:r>
              <a:rPr lang="en-US" sz="1800" dirty="0"/>
              <a:t> ”</a:t>
            </a:r>
            <a:r>
              <a:rPr lang="en-US" sz="1800" dirty="0" err="1" smtClean="0"/>
              <a:t>Analisis</a:t>
            </a:r>
            <a:r>
              <a:rPr lang="en-US" sz="1800" dirty="0"/>
              <a:t> </a:t>
            </a:r>
            <a:r>
              <a:rPr lang="en-US" sz="1800" dirty="0" err="1"/>
              <a:t>Kebutuhan</a:t>
            </a:r>
            <a:r>
              <a:rPr lang="en-US" sz="1800" dirty="0"/>
              <a:t> Model </a:t>
            </a:r>
            <a:r>
              <a:rPr lang="en-US" sz="1800" dirty="0" err="1"/>
              <a:t>Pembelajaran</a:t>
            </a:r>
            <a:r>
              <a:rPr lang="en-US" sz="1800" dirty="0"/>
              <a:t> </a:t>
            </a:r>
            <a:r>
              <a:rPr lang="en-US" sz="1800" dirty="0" err="1"/>
              <a:t>Kelas</a:t>
            </a:r>
            <a:r>
              <a:rPr lang="en-US" sz="1800" dirty="0"/>
              <a:t> Maya </a:t>
            </a:r>
            <a:r>
              <a:rPr lang="en-US" sz="1800" dirty="0" err="1"/>
              <a:t>sebagai</a:t>
            </a:r>
            <a:r>
              <a:rPr lang="en-US" sz="1800" dirty="0"/>
              <a:t> Program </a:t>
            </a:r>
            <a:r>
              <a:rPr lang="en-US" sz="1800" dirty="0" err="1"/>
              <a:t>Pengayaan</a:t>
            </a:r>
            <a:r>
              <a:rPr lang="en-US" sz="1800" dirty="0"/>
              <a:t> </a:t>
            </a:r>
            <a:r>
              <a:rPr lang="en-US" sz="1800" dirty="0" err="1"/>
              <a:t>melalui</a:t>
            </a:r>
            <a:r>
              <a:rPr lang="en-US" sz="1800" dirty="0"/>
              <a:t> </a:t>
            </a:r>
            <a:r>
              <a:rPr lang="en-US" sz="1800" dirty="0" err="1"/>
              <a:t>Rumah</a:t>
            </a:r>
            <a:r>
              <a:rPr lang="en-US" sz="1800" dirty="0"/>
              <a:t> </a:t>
            </a:r>
            <a:r>
              <a:rPr lang="en-US" sz="1800" dirty="0" err="1"/>
              <a:t>Belajar</a:t>
            </a:r>
            <a:r>
              <a:rPr lang="en-US" sz="1800" dirty="0"/>
              <a:t> </a:t>
            </a:r>
            <a:r>
              <a:rPr lang="en-US" sz="1800" dirty="0" err="1"/>
              <a:t>untuk</a:t>
            </a:r>
            <a:r>
              <a:rPr lang="en-US" sz="1800" dirty="0"/>
              <a:t> </a:t>
            </a:r>
            <a:r>
              <a:rPr lang="en-US" sz="1800" dirty="0" err="1"/>
              <a:t>Jenjang</a:t>
            </a:r>
            <a:r>
              <a:rPr lang="en-US" sz="1800" dirty="0"/>
              <a:t> SMA </a:t>
            </a:r>
            <a:r>
              <a:rPr lang="en-US" sz="1800" dirty="0" err="1"/>
              <a:t>pada</a:t>
            </a:r>
            <a:r>
              <a:rPr lang="en-US" sz="1800" dirty="0"/>
              <a:t> Mata </a:t>
            </a:r>
            <a:r>
              <a:rPr lang="en-US" sz="1800" dirty="0" err="1"/>
              <a:t>Pelajaran</a:t>
            </a:r>
            <a:r>
              <a:rPr lang="en-US" sz="1800" dirty="0"/>
              <a:t> Kimia” </a:t>
            </a:r>
            <a:r>
              <a:rPr lang="en-US" sz="1800" dirty="0" err="1"/>
              <a:t>dan</a:t>
            </a:r>
            <a:r>
              <a:rPr lang="en-US" sz="1800" dirty="0"/>
              <a:t> </a:t>
            </a:r>
            <a:r>
              <a:rPr lang="en-US" sz="1800" dirty="0" err="1"/>
              <a:t>membuat</a:t>
            </a:r>
            <a:r>
              <a:rPr lang="en-US" sz="1800" dirty="0"/>
              <a:t> </a:t>
            </a:r>
            <a:r>
              <a:rPr lang="en-US" sz="1800" dirty="0" err="1"/>
              <a:t>laporan</a:t>
            </a:r>
            <a:r>
              <a:rPr lang="en-US" sz="1800" dirty="0"/>
              <a:t>.  Dra. </a:t>
            </a:r>
            <a:r>
              <a:rPr lang="en-US" sz="1800" dirty="0" err="1"/>
              <a:t>Meutia</a:t>
            </a:r>
            <a:r>
              <a:rPr lang="en-US" sz="1800" dirty="0"/>
              <a:t>, </a:t>
            </a:r>
            <a:r>
              <a:rPr lang="en-US" sz="1800" dirty="0" err="1"/>
              <a:t>M.Pd</a:t>
            </a:r>
            <a:r>
              <a:rPr lang="en-US" sz="1800" dirty="0"/>
              <a:t>. </a:t>
            </a:r>
            <a:r>
              <a:rPr lang="en-US" sz="1800" dirty="0" err="1"/>
              <a:t>diberi</a:t>
            </a:r>
            <a:r>
              <a:rPr lang="en-US" sz="1800" dirty="0"/>
              <a:t> </a:t>
            </a:r>
            <a:r>
              <a:rPr lang="en-US" sz="1800" dirty="0" err="1"/>
              <a:t>angka</a:t>
            </a:r>
            <a:r>
              <a:rPr lang="en-US" sz="1800" dirty="0"/>
              <a:t> </a:t>
            </a:r>
            <a:r>
              <a:rPr lang="en-US" sz="1800" dirty="0" err="1"/>
              <a:t>kredit</a:t>
            </a:r>
            <a:r>
              <a:rPr lang="en-US" sz="1800" dirty="0"/>
              <a:t> 50% x 4,55 = 2,275 (</a:t>
            </a:r>
            <a:r>
              <a:rPr lang="en-US" sz="1800" dirty="0" err="1"/>
              <a:t>dua</a:t>
            </a:r>
            <a:r>
              <a:rPr lang="en-US" sz="1800" dirty="0"/>
              <a:t> </a:t>
            </a:r>
            <a:r>
              <a:rPr lang="en-US" sz="1800" dirty="0" err="1"/>
              <a:t>koma</a:t>
            </a:r>
            <a:r>
              <a:rPr lang="en-US" sz="1800" dirty="0"/>
              <a:t> </a:t>
            </a:r>
            <a:r>
              <a:rPr lang="en-US" sz="1800" dirty="0" err="1"/>
              <a:t>dua</a:t>
            </a:r>
            <a:r>
              <a:rPr lang="en-US" sz="1800" dirty="0"/>
              <a:t> </a:t>
            </a:r>
            <a:r>
              <a:rPr lang="en-US" sz="1800" dirty="0" err="1"/>
              <a:t>tujuh</a:t>
            </a:r>
            <a:r>
              <a:rPr lang="en-US" sz="1800" dirty="0"/>
              <a:t> lima),  </a:t>
            </a:r>
            <a:r>
              <a:rPr lang="en-US" sz="1800" dirty="0" err="1"/>
              <a:t>Anggelina</a:t>
            </a:r>
            <a:r>
              <a:rPr lang="en-US" sz="1800" dirty="0"/>
              <a:t>, </a:t>
            </a:r>
            <a:r>
              <a:rPr lang="en-US" sz="1800" dirty="0" err="1"/>
              <a:t>M.Si</a:t>
            </a:r>
            <a:r>
              <a:rPr lang="en-US" sz="1800" dirty="0"/>
              <a:t>. </a:t>
            </a:r>
            <a:r>
              <a:rPr lang="en-US" sz="1800" dirty="0" err="1"/>
              <a:t>diberi</a:t>
            </a:r>
            <a:r>
              <a:rPr lang="en-US" sz="1800" dirty="0"/>
              <a:t> </a:t>
            </a:r>
            <a:r>
              <a:rPr lang="en-US" sz="1800" dirty="0" err="1"/>
              <a:t>angka</a:t>
            </a:r>
            <a:r>
              <a:rPr lang="en-US" sz="1800" dirty="0"/>
              <a:t> </a:t>
            </a:r>
            <a:r>
              <a:rPr lang="en-US" sz="1800" dirty="0" err="1"/>
              <a:t>kredit</a:t>
            </a:r>
            <a:r>
              <a:rPr lang="en-US" sz="1800" dirty="0"/>
              <a:t> 25% x 4,55 = 1,138 (</a:t>
            </a:r>
            <a:r>
              <a:rPr lang="en-US" sz="1800" dirty="0" err="1"/>
              <a:t>satu</a:t>
            </a:r>
            <a:r>
              <a:rPr lang="en-US" sz="1800" dirty="0"/>
              <a:t> </a:t>
            </a:r>
            <a:r>
              <a:rPr lang="en-US" sz="1800" dirty="0" err="1"/>
              <a:t>koma</a:t>
            </a:r>
            <a:r>
              <a:rPr lang="en-US" sz="1800" dirty="0"/>
              <a:t> </a:t>
            </a:r>
            <a:r>
              <a:rPr lang="en-US" sz="1800" dirty="0" err="1"/>
              <a:t>satu</a:t>
            </a:r>
            <a:r>
              <a:rPr lang="en-US" sz="1800" dirty="0"/>
              <a:t> </a:t>
            </a:r>
            <a:r>
              <a:rPr lang="en-US" sz="1800" dirty="0" err="1"/>
              <a:t>tiga</a:t>
            </a:r>
            <a:r>
              <a:rPr lang="en-US" sz="1800" dirty="0"/>
              <a:t> </a:t>
            </a:r>
            <a:r>
              <a:rPr lang="en-US" sz="1800" dirty="0" err="1"/>
              <a:t>delapan</a:t>
            </a:r>
            <a:r>
              <a:rPr lang="en-US" sz="1800" dirty="0"/>
              <a:t>), </a:t>
            </a:r>
            <a:r>
              <a:rPr lang="en-US" sz="1800" dirty="0" err="1"/>
              <a:t>dan</a:t>
            </a:r>
            <a:r>
              <a:rPr lang="en-US" sz="1800" dirty="0"/>
              <a:t>  </a:t>
            </a:r>
            <a:r>
              <a:rPr lang="en-US" sz="1800" dirty="0" err="1"/>
              <a:t>Meilita</a:t>
            </a:r>
            <a:r>
              <a:rPr lang="en-US" sz="1800" dirty="0"/>
              <a:t>, </a:t>
            </a:r>
            <a:r>
              <a:rPr lang="en-US" sz="1800" dirty="0" err="1"/>
              <a:t>S.Pd</a:t>
            </a:r>
            <a:r>
              <a:rPr lang="en-US" sz="1800" dirty="0"/>
              <a:t>. </a:t>
            </a:r>
            <a:r>
              <a:rPr lang="en-US" sz="1800" dirty="0" err="1"/>
              <a:t>diberi</a:t>
            </a:r>
            <a:r>
              <a:rPr lang="en-US" sz="1800" dirty="0"/>
              <a:t> </a:t>
            </a:r>
            <a:r>
              <a:rPr lang="en-US" sz="1800" dirty="0" err="1"/>
              <a:t>angka</a:t>
            </a:r>
            <a:r>
              <a:rPr lang="en-US" sz="1800" dirty="0"/>
              <a:t> </a:t>
            </a:r>
            <a:r>
              <a:rPr lang="en-US" sz="1800" dirty="0" err="1"/>
              <a:t>kredit</a:t>
            </a:r>
            <a:r>
              <a:rPr lang="en-US" sz="1800" dirty="0"/>
              <a:t> 80% x 25% x 4,55 = 0,91 (</a:t>
            </a:r>
            <a:r>
              <a:rPr lang="en-US" sz="1800" dirty="0" err="1"/>
              <a:t>nol</a:t>
            </a:r>
            <a:r>
              <a:rPr lang="en-US" sz="1800" dirty="0"/>
              <a:t> </a:t>
            </a:r>
            <a:r>
              <a:rPr lang="en-US" sz="1800" dirty="0" err="1"/>
              <a:t>koma</a:t>
            </a:r>
            <a:r>
              <a:rPr lang="en-US" sz="1800" dirty="0"/>
              <a:t> </a:t>
            </a:r>
            <a:r>
              <a:rPr lang="en-US" sz="1800" dirty="0" err="1"/>
              <a:t>sembilan</a:t>
            </a:r>
            <a:r>
              <a:rPr lang="en-US" sz="1800" dirty="0"/>
              <a:t> </a:t>
            </a:r>
            <a:r>
              <a:rPr lang="en-US" sz="1800" dirty="0" err="1"/>
              <a:t>satu</a:t>
            </a:r>
            <a:r>
              <a:rPr lang="en-US" sz="1800" dirty="0"/>
              <a:t>). </a:t>
            </a:r>
          </a:p>
        </p:txBody>
      </p:sp>
    </p:spTree>
    <p:extLst>
      <p:ext uri="{BB962C8B-B14F-4D97-AF65-F5344CB8AC3E}">
        <p14:creationId xmlns:p14="http://schemas.microsoft.com/office/powerpoint/2010/main" val="603533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829" y="453261"/>
            <a:ext cx="10515600" cy="1011984"/>
          </a:xfrm>
        </p:spPr>
        <p:txBody>
          <a:bodyPr>
            <a:normAutofit/>
          </a:bodyPr>
          <a:lstStyle/>
          <a:p>
            <a:r>
              <a:rPr lang="en-ID" sz="2800" dirty="0" err="1" smtClean="0">
                <a:latin typeface="Bookman Old Style" panose="02050604050505020204" pitchFamily="18" charset="0"/>
              </a:rPr>
              <a:t>Unsur</a:t>
            </a:r>
            <a:r>
              <a:rPr lang="en-ID" sz="2800" dirty="0" smtClean="0">
                <a:latin typeface="Bookman Old Style" panose="02050604050505020204" pitchFamily="18" charset="0"/>
              </a:rPr>
              <a:t> : </a:t>
            </a:r>
            <a:r>
              <a:rPr lang="en-ID" sz="2800" dirty="0" err="1" smtClean="0">
                <a:latin typeface="Bookman Old Style" panose="02050604050505020204" pitchFamily="18" charset="0"/>
              </a:rPr>
              <a:t>Pengembangan</a:t>
            </a:r>
            <a:r>
              <a:rPr lang="en-ID" sz="2800" dirty="0" smtClean="0">
                <a:latin typeface="Bookman Old Style" panose="02050604050505020204" pitchFamily="18" charset="0"/>
              </a:rPr>
              <a:t> </a:t>
            </a:r>
            <a:r>
              <a:rPr lang="en-ID" sz="2800" dirty="0" err="1" smtClean="0">
                <a:latin typeface="Bookman Old Style" panose="02050604050505020204" pitchFamily="18" charset="0"/>
              </a:rPr>
              <a:t>Teknologi</a:t>
            </a:r>
            <a:r>
              <a:rPr lang="en-ID" sz="2800" dirty="0" smtClean="0">
                <a:latin typeface="Bookman Old Style" panose="02050604050505020204" pitchFamily="18" charset="0"/>
              </a:rPr>
              <a:t> </a:t>
            </a:r>
            <a:r>
              <a:rPr lang="en-ID" sz="2800" dirty="0" err="1" smtClean="0">
                <a:latin typeface="Bookman Old Style" panose="02050604050505020204" pitchFamily="18" charset="0"/>
              </a:rPr>
              <a:t>Pembelajaran</a:t>
            </a:r>
            <a:r>
              <a:rPr lang="id-ID" sz="2800" dirty="0">
                <a:latin typeface="Bookman Old Style" panose="02050604050505020204" pitchFamily="18" charset="0"/>
              </a:rPr>
              <a:t/>
            </a:r>
            <a:br>
              <a:rPr lang="id-ID" sz="2800" dirty="0">
                <a:latin typeface="Bookman Old Style" panose="02050604050505020204" pitchFamily="18" charset="0"/>
              </a:rPr>
            </a:br>
            <a:endParaRPr lang="id-ID"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8412880"/>
              </p:ext>
            </p:extLst>
          </p:nvPr>
        </p:nvGraphicFramePr>
        <p:xfrm>
          <a:off x="696696" y="1086229"/>
          <a:ext cx="10609242" cy="5188190"/>
        </p:xfrm>
        <a:graphic>
          <a:graphicData uri="http://schemas.openxmlformats.org/drawingml/2006/table">
            <a:tbl>
              <a:tblPr firstRow="1" firstCol="1" bandRow="1">
                <a:tableStyleId>{5DA37D80-6434-44D0-A028-1B22A696006F}</a:tableStyleId>
              </a:tblPr>
              <a:tblGrid>
                <a:gridCol w="1364116">
                  <a:extLst>
                    <a:ext uri="{9D8B030D-6E8A-4147-A177-3AD203B41FA5}">
                      <a16:colId xmlns:a16="http://schemas.microsoft.com/office/drawing/2014/main" xmlns="" val="20000"/>
                    </a:ext>
                  </a:extLst>
                </a:gridCol>
                <a:gridCol w="1064525">
                  <a:extLst>
                    <a:ext uri="{9D8B030D-6E8A-4147-A177-3AD203B41FA5}">
                      <a16:colId xmlns:a16="http://schemas.microsoft.com/office/drawing/2014/main" xmlns="" val="20001"/>
                    </a:ext>
                  </a:extLst>
                </a:gridCol>
                <a:gridCol w="3493827">
                  <a:extLst>
                    <a:ext uri="{9D8B030D-6E8A-4147-A177-3AD203B41FA5}">
                      <a16:colId xmlns:a16="http://schemas.microsoft.com/office/drawing/2014/main" xmlns="" val="20002"/>
                    </a:ext>
                  </a:extLst>
                </a:gridCol>
                <a:gridCol w="4686774">
                  <a:extLst>
                    <a:ext uri="{9D8B030D-6E8A-4147-A177-3AD203B41FA5}">
                      <a16:colId xmlns:a16="http://schemas.microsoft.com/office/drawing/2014/main" xmlns="" val="20003"/>
                    </a:ext>
                  </a:extLst>
                </a:gridCol>
              </a:tblGrid>
              <a:tr h="272012">
                <a:tc gridSpan="4">
                  <a:txBody>
                    <a:bodyPr/>
                    <a:lstStyle/>
                    <a:p>
                      <a:pPr marL="21590">
                        <a:lnSpc>
                          <a:spcPct val="115000"/>
                        </a:lnSpc>
                        <a:spcAft>
                          <a:spcPts val="0"/>
                        </a:spcAft>
                      </a:pPr>
                      <a:r>
                        <a:rPr lang="en-US" sz="1400" dirty="0">
                          <a:effectLst/>
                        </a:rPr>
                        <a:t>Sub </a:t>
                      </a:r>
                      <a:r>
                        <a:rPr lang="en-US" sz="1400" dirty="0" err="1">
                          <a:effectLst/>
                        </a:rPr>
                        <a:t>Unsur</a:t>
                      </a:r>
                      <a:r>
                        <a:rPr lang="en-US" sz="1400" dirty="0">
                          <a:effectLst/>
                        </a:rPr>
                        <a:t> </a:t>
                      </a:r>
                      <a:r>
                        <a:rPr lang="en-US" sz="1400" baseline="0" dirty="0" smtClean="0">
                          <a:effectLst/>
                        </a:rPr>
                        <a:t> A. </a:t>
                      </a:r>
                      <a:r>
                        <a:rPr lang="en-US" sz="1400" baseline="0" dirty="0" err="1" smtClean="0">
                          <a:effectLst/>
                        </a:rPr>
                        <a:t>Analisis</a:t>
                      </a:r>
                      <a:r>
                        <a:rPr lang="en-US" sz="1400" baseline="0" dirty="0" smtClean="0">
                          <a:effectLst/>
                        </a:rPr>
                        <a:t> </a:t>
                      </a:r>
                      <a:r>
                        <a:rPr lang="en-US" sz="1400" baseline="0" dirty="0" err="1" smtClean="0">
                          <a:effectLst/>
                        </a:rPr>
                        <a:t>dan</a:t>
                      </a:r>
                      <a:r>
                        <a:rPr lang="en-US" sz="1400" baseline="0" dirty="0" smtClean="0">
                          <a:effectLst/>
                        </a:rPr>
                        <a:t> </a:t>
                      </a:r>
                      <a:r>
                        <a:rPr lang="en-US" sz="1400" baseline="0" dirty="0" err="1" smtClean="0">
                          <a:effectLst/>
                        </a:rPr>
                        <a:t>Pengkajian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0"/>
                  </a:ext>
                </a:extLst>
              </a:tr>
              <a:tr h="525134">
                <a:tc gridSpan="4">
                  <a:txBody>
                    <a:bodyPr/>
                    <a:lstStyle/>
                    <a:p>
                      <a:pPr algn="l">
                        <a:lnSpc>
                          <a:spcPct val="107000"/>
                        </a:lnSpc>
                        <a:spcAft>
                          <a:spcPts val="0"/>
                        </a:spcAft>
                        <a:tabLst>
                          <a:tab pos="1890395" algn="l"/>
                        </a:tabLst>
                      </a:pPr>
                      <a:r>
                        <a:rPr lang="it-IT" sz="1400" dirty="0">
                          <a:effectLst/>
                        </a:rPr>
                        <a:t>Butir Kegiatan: </a:t>
                      </a:r>
                      <a:r>
                        <a:rPr lang="en-ID" sz="1400" dirty="0" smtClean="0">
                          <a:effectLst/>
                        </a:rPr>
                        <a:t>1.d.</a:t>
                      </a:r>
                      <a:r>
                        <a:rPr lang="en-ID" sz="1400" baseline="0" dirty="0" smtClean="0">
                          <a:effectLst/>
                        </a:rPr>
                        <a:t> </a:t>
                      </a:r>
                      <a:r>
                        <a:rPr lang="en-ID" sz="1400" baseline="0" dirty="0" err="1" smtClean="0">
                          <a:effectLst/>
                        </a:rPr>
                        <a:t>Menganalisis</a:t>
                      </a:r>
                      <a:r>
                        <a:rPr lang="en-ID" sz="1400" baseline="0" dirty="0" smtClean="0">
                          <a:effectLst/>
                        </a:rPr>
                        <a:t> </a:t>
                      </a:r>
                      <a:r>
                        <a:rPr lang="en-ID" sz="1400" baseline="0" dirty="0" err="1" smtClean="0">
                          <a:effectLst/>
                        </a:rPr>
                        <a:t>Kebutuhan</a:t>
                      </a:r>
                      <a:r>
                        <a:rPr lang="en-ID" sz="1400" baseline="0" dirty="0" smtClean="0">
                          <a:effectLst/>
                        </a:rPr>
                        <a:t>  </a:t>
                      </a:r>
                      <a:r>
                        <a:rPr lang="en-ID" sz="1400" baseline="0" dirty="0" err="1" smtClean="0">
                          <a:effectLst/>
                        </a:rPr>
                        <a:t>Teknologi</a:t>
                      </a:r>
                      <a:r>
                        <a:rPr lang="en-ID" sz="1400" baseline="0" dirty="0" smtClean="0">
                          <a:effectLst/>
                        </a:rPr>
                        <a:t> </a:t>
                      </a:r>
                      <a:r>
                        <a:rPr lang="en-ID" sz="1400" baseline="0" dirty="0" err="1" smtClean="0">
                          <a:effectLst/>
                        </a:rPr>
                        <a:t>Pembelajaran</a:t>
                      </a:r>
                      <a:r>
                        <a:rPr lang="en-ID" sz="1400" baseline="0" dirty="0" smtClean="0">
                          <a:effectLst/>
                        </a:rPr>
                        <a:t> </a:t>
                      </a:r>
                      <a:r>
                        <a:rPr lang="en-ID" sz="1400" baseline="0" dirty="0" err="1" smtClean="0">
                          <a:effectLst/>
                        </a:rPr>
                        <a:t>Berdasarkan</a:t>
                      </a:r>
                      <a:r>
                        <a:rPr lang="en-ID" sz="1400" baseline="0" dirty="0" smtClean="0">
                          <a:effectLst/>
                        </a:rPr>
                        <a:t> </a:t>
                      </a:r>
                      <a:r>
                        <a:rPr lang="en-ID" sz="1400" baseline="0" dirty="0" err="1" smtClean="0">
                          <a:effectLst/>
                        </a:rPr>
                        <a:t>Kurikulum</a:t>
                      </a:r>
                      <a:r>
                        <a:rPr lang="en-ID" sz="1400" baseline="0" dirty="0" smtClean="0">
                          <a:effectLst/>
                        </a:rPr>
                        <a:t> yang </a:t>
                      </a:r>
                      <a:r>
                        <a:rPr lang="en-ID" sz="1400" baseline="0" dirty="0" err="1" smtClean="0">
                          <a:effectLst/>
                        </a:rPr>
                        <a:t>Berlaku</a:t>
                      </a:r>
                      <a:r>
                        <a:rPr lang="en-ID" sz="1400" baseline="0" dirty="0" smtClean="0">
                          <a:effectLst/>
                        </a:rPr>
                        <a:t> </a:t>
                      </a:r>
                      <a:r>
                        <a:rPr lang="en-ID" sz="1400" baseline="0" dirty="0" err="1" smtClean="0">
                          <a:effectLst/>
                        </a:rPr>
                        <a:t>Sesuai</a:t>
                      </a:r>
                      <a:r>
                        <a:rPr lang="en-ID" sz="1400" baseline="0" dirty="0" smtClean="0">
                          <a:effectLst/>
                        </a:rPr>
                        <a:t> </a:t>
                      </a:r>
                      <a:r>
                        <a:rPr lang="en-ID" sz="1400" baseline="0" dirty="0" err="1" smtClean="0">
                          <a:effectLst/>
                        </a:rPr>
                        <a:t>dengan</a:t>
                      </a:r>
                      <a:r>
                        <a:rPr lang="en-ID" sz="1400" baseline="0" dirty="0" smtClean="0">
                          <a:effectLst/>
                        </a:rPr>
                        <a:t> </a:t>
                      </a:r>
                      <a:r>
                        <a:rPr lang="en-ID" sz="1400" baseline="0" dirty="0" err="1" smtClean="0">
                          <a:effectLst/>
                        </a:rPr>
                        <a:t>Jenis</a:t>
                      </a:r>
                      <a:r>
                        <a:rPr lang="en-ID" sz="1400" baseline="0" dirty="0" smtClean="0">
                          <a:effectLst/>
                        </a:rPr>
                        <a:t>, </a:t>
                      </a:r>
                      <a:r>
                        <a:rPr lang="en-ID" sz="1400" baseline="0" dirty="0" err="1" smtClean="0">
                          <a:effectLst/>
                        </a:rPr>
                        <a:t>Jalur</a:t>
                      </a:r>
                      <a:r>
                        <a:rPr lang="en-ID" sz="1400" baseline="0" dirty="0" smtClean="0">
                          <a:effectLst/>
                        </a:rPr>
                        <a:t>, </a:t>
                      </a:r>
                      <a:r>
                        <a:rPr lang="en-ID" sz="1400" baseline="0" dirty="0" err="1" smtClean="0">
                          <a:effectLst/>
                        </a:rPr>
                        <a:t>dan</a:t>
                      </a:r>
                      <a:r>
                        <a:rPr lang="en-ID" sz="1400" baseline="0" dirty="0" smtClean="0">
                          <a:effectLst/>
                        </a:rPr>
                        <a:t> </a:t>
                      </a:r>
                      <a:r>
                        <a:rPr lang="en-ID" sz="1400" baseline="0" dirty="0" err="1" smtClean="0">
                          <a:effectLst/>
                        </a:rPr>
                        <a:t>Jenjang</a:t>
                      </a:r>
                      <a:r>
                        <a:rPr lang="en-ID" sz="1400" baseline="0" dirty="0" smtClean="0">
                          <a:effectLst/>
                        </a:rPr>
                        <a:t> </a:t>
                      </a:r>
                      <a:r>
                        <a:rPr lang="en-ID" sz="1400" baseline="0" dirty="0" err="1" smtClean="0">
                          <a:effectLst/>
                        </a:rPr>
                        <a:t>Pendidikan</a:t>
                      </a:r>
                      <a:r>
                        <a:rPr lang="en-ID" sz="1400" baseline="0" dirty="0" smtClean="0">
                          <a:effectLst/>
                        </a:rPr>
                        <a:t> </a:t>
                      </a:r>
                      <a:r>
                        <a:rPr lang="en-ID" sz="1400" baseline="0" dirty="0" err="1" smtClean="0">
                          <a:effectLst/>
                        </a:rPr>
                        <a:t>untuk</a:t>
                      </a:r>
                      <a:r>
                        <a:rPr lang="en-ID" sz="1400" baseline="0" dirty="0" smtClean="0">
                          <a:effectLst/>
                        </a:rPr>
                        <a:t> </a:t>
                      </a:r>
                      <a:r>
                        <a:rPr lang="en-ID" sz="1400" baseline="0" dirty="0" err="1" smtClean="0">
                          <a:effectLst/>
                        </a:rPr>
                        <a:t>Aplikasi</a:t>
                      </a:r>
                      <a:r>
                        <a:rPr lang="en-ID" sz="1400" baseline="0" dirty="0" smtClean="0">
                          <a:effectLst/>
                        </a:rPr>
                        <a:t> E–</a:t>
                      </a:r>
                      <a:r>
                        <a:rPr lang="en-ID" sz="1400" baseline="0" dirty="0" err="1" smtClean="0">
                          <a:effectLst/>
                        </a:rPr>
                        <a:t>Pembelajaran</a:t>
                      </a:r>
                      <a:r>
                        <a:rPr lang="en-ID" sz="1400" baseline="0" dirty="0" smtClean="0">
                          <a:effectLst/>
                        </a:rPr>
                        <a:t>. </a:t>
                      </a:r>
                    </a:p>
                    <a:p>
                      <a:pPr algn="l">
                        <a:lnSpc>
                          <a:spcPct val="107000"/>
                        </a:lnSpc>
                        <a:spcAft>
                          <a:spcPts val="0"/>
                        </a:spcAft>
                        <a:tabLst>
                          <a:tab pos="1890395" algn="l"/>
                        </a:tabLst>
                      </a:pPr>
                      <a:r>
                        <a:rPr lang="id-ID" sz="1400" dirty="0" smtClean="0">
                          <a:effectLst/>
                        </a:rPr>
                        <a:t>Pelaksana </a:t>
                      </a:r>
                      <a:r>
                        <a:rPr lang="id-ID" sz="1400" dirty="0">
                          <a:effectLst/>
                        </a:rPr>
                        <a:t>Tugas Jenjang : </a:t>
                      </a:r>
                      <a:r>
                        <a:rPr lang="en-ID" sz="1400" dirty="0" smtClean="0">
                          <a:effectLst/>
                        </a:rPr>
                        <a:t>PTP </a:t>
                      </a:r>
                      <a:r>
                        <a:rPr lang="id-ID" sz="1400" dirty="0" smtClean="0">
                          <a:effectLst/>
                        </a:rPr>
                        <a:t>Ahli </a:t>
                      </a:r>
                      <a:r>
                        <a:rPr lang="en-ID" sz="1400" dirty="0" err="1" smtClean="0">
                          <a:effectLst/>
                        </a:rPr>
                        <a:t>Madya</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nchor="ct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1"/>
                  </a:ext>
                </a:extLst>
              </a:tr>
              <a:tr h="253122">
                <a:tc>
                  <a:txBody>
                    <a:bodyPr/>
                    <a:lstStyle/>
                    <a:p>
                      <a:pPr algn="ctr">
                        <a:lnSpc>
                          <a:spcPct val="107000"/>
                        </a:lnSpc>
                        <a:spcAft>
                          <a:spcPts val="0"/>
                        </a:spcAft>
                      </a:pPr>
                      <a:r>
                        <a:rPr lang="en-US" sz="1400" dirty="0" err="1">
                          <a:effectLst/>
                        </a:rPr>
                        <a:t>Satuan</a:t>
                      </a:r>
                      <a:r>
                        <a:rPr lang="en-US" sz="1400" dirty="0">
                          <a:effectLst/>
                        </a:rPr>
                        <a:t> </a:t>
                      </a:r>
                      <a:r>
                        <a:rPr lang="en-US" sz="1400" dirty="0" err="1">
                          <a:effectLst/>
                        </a:rPr>
                        <a:t>Hasil</a:t>
                      </a:r>
                      <a:endParaRPr lang="id-ID" sz="1400"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dirty="0" err="1">
                          <a:effectLst/>
                        </a:rPr>
                        <a:t>Angka</a:t>
                      </a:r>
                      <a:r>
                        <a:rPr lang="en-US" sz="1400" dirty="0">
                          <a:effectLst/>
                        </a:rPr>
                        <a:t> </a:t>
                      </a:r>
                      <a:r>
                        <a:rPr lang="en-US" sz="1400" dirty="0" err="1">
                          <a:effectLst/>
                        </a:rPr>
                        <a:t>Kredit</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a:effectLst/>
                        </a:rPr>
                        <a:t>Kriteria</a:t>
                      </a:r>
                      <a:endParaRPr lang="id-ID" sz="1400" b="1">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dirty="0" err="1">
                          <a:effectLst/>
                        </a:rPr>
                        <a:t>Bukti</a:t>
                      </a:r>
                      <a:r>
                        <a:rPr lang="en-US" sz="1400" dirty="0">
                          <a:effectLst/>
                        </a:rPr>
                        <a:t> </a:t>
                      </a:r>
                      <a:r>
                        <a:rPr lang="en-US" sz="1400" dirty="0" err="1">
                          <a:effectLst/>
                        </a:rPr>
                        <a:t>Fisik</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extLst>
                  <a:ext uri="{0D108BD9-81ED-4DB2-BD59-A6C34878D82A}">
                    <a16:rowId xmlns:a16="http://schemas.microsoft.com/office/drawing/2014/main" xmlns="" val="10002"/>
                  </a:ext>
                </a:extLst>
              </a:tr>
              <a:tr h="3978208">
                <a:tc>
                  <a:txBody>
                    <a:bodyPr/>
                    <a:lstStyle/>
                    <a:p>
                      <a:pPr marL="113030">
                        <a:lnSpc>
                          <a:spcPct val="115000"/>
                        </a:lnSpc>
                        <a:spcAft>
                          <a:spcPts val="0"/>
                        </a:spcAft>
                      </a:pPr>
                      <a:r>
                        <a:rPr lang="en-US" sz="1400" dirty="0" err="1">
                          <a:effectLst/>
                        </a:rPr>
                        <a:t>L</a:t>
                      </a:r>
                      <a:r>
                        <a:rPr lang="en-US" sz="1400" dirty="0" err="1" smtClean="0">
                          <a:effectLst/>
                        </a:rPr>
                        <a:t>aporan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13030">
                        <a:lnSpc>
                          <a:spcPct val="115000"/>
                        </a:lnSpc>
                        <a:spcAft>
                          <a:spcPts val="0"/>
                        </a:spcAft>
                      </a:pPr>
                      <a:r>
                        <a:rPr lang="en-ID" sz="1400" dirty="0" smtClean="0">
                          <a:effectLst/>
                        </a:rPr>
                        <a:t>4,59</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74625" indent="-174625" algn="just">
                        <a:lnSpc>
                          <a:spcPct val="115000"/>
                        </a:lnSpc>
                        <a:spcAft>
                          <a:spcPts val="0"/>
                        </a:spcAft>
                        <a:buAutoNum type="alphaLcPeriod"/>
                      </a:pPr>
                      <a:r>
                        <a:rPr lang="sv-SE" sz="1400" dirty="0" smtClean="0">
                          <a:effectLst/>
                        </a:rPr>
                        <a:t>Kegiatan analisis kebutuhan teknologi pembelajaran berdasarkan kurikulum yang berlaku sesuai dengan jenis, jalur dan jenjang pendidikan dalam pengembangan aplikasi e– pembelajaran.</a:t>
                      </a:r>
                    </a:p>
                    <a:p>
                      <a:pPr marL="174625" indent="-174625" algn="just">
                        <a:lnSpc>
                          <a:spcPct val="115000"/>
                        </a:lnSpc>
                        <a:spcAft>
                          <a:spcPts val="0"/>
                        </a:spcAft>
                        <a:buAutoNum type="alphaLcPeriod"/>
                      </a:pPr>
                      <a:r>
                        <a:rPr lang="sv-SE" sz="1400" dirty="0" smtClean="0">
                          <a:effectLst/>
                        </a:rPr>
                        <a:t>Aplikasi e–pembelajaran adalah perangkat lunak komputer untuk keperluan proses layanan pembelajaran dengan berbasis elektronik dalam bentuk audio, video dan multimedia yang didistribusikan melalui radio, televisi, komputer, intranet, dan internet. </a:t>
                      </a:r>
                    </a:p>
                    <a:p>
                      <a:pPr marL="174625" indent="-174625" algn="just">
                        <a:lnSpc>
                          <a:spcPct val="115000"/>
                        </a:lnSpc>
                        <a:spcAft>
                          <a:spcPts val="0"/>
                        </a:spcAft>
                        <a:buAutoNum type="alphaLcPeriod"/>
                      </a:pPr>
                      <a:r>
                        <a:rPr lang="sv-SE" sz="1400" b="1" dirty="0" smtClean="0">
                          <a:solidFill>
                            <a:srgbClr val="FF0000"/>
                          </a:solidFill>
                          <a:effectLst/>
                        </a:rPr>
                        <a:t>Kegiatan analisis kebutuhan teknologi e-pembelajaran ini minimal untuk satu mata </a:t>
                      </a:r>
                      <a:r>
                        <a:rPr lang="fi-FI" sz="1400" b="1" dirty="0" smtClean="0">
                          <a:solidFill>
                            <a:srgbClr val="FF0000"/>
                          </a:solidFill>
                          <a:effectLst/>
                        </a:rPr>
                        <a:t>pelajaran, satu kelas, dan satu jenjang pendidikan</a:t>
                      </a:r>
                      <a:endParaRPr lang="id-ID" sz="1400" b="1" dirty="0">
                        <a:solidFill>
                          <a:srgbClr val="FF0000"/>
                        </a:solidFill>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273050" indent="-177800" algn="just">
                        <a:lnSpc>
                          <a:spcPct val="115000"/>
                        </a:lnSpc>
                        <a:spcAft>
                          <a:spcPts val="0"/>
                        </a:spcAft>
                        <a:buAutoNum type="alphaLcPeriod"/>
                      </a:pPr>
                      <a:r>
                        <a:rPr lang="en-ID" sz="1400" b="1" dirty="0" smtClean="0">
                          <a:solidFill>
                            <a:srgbClr val="000099"/>
                          </a:solidFill>
                          <a:effectLst/>
                        </a:rPr>
                        <a:t>Surat </a:t>
                      </a:r>
                      <a:r>
                        <a:rPr lang="en-ID" sz="1400" b="1" dirty="0" err="1" smtClean="0">
                          <a:solidFill>
                            <a:srgbClr val="000099"/>
                          </a:solidFill>
                          <a:effectLst/>
                        </a:rPr>
                        <a:t>tugas</a:t>
                      </a:r>
                      <a:r>
                        <a:rPr lang="en-ID" sz="1400" b="1" dirty="0" smtClean="0">
                          <a:solidFill>
                            <a:srgbClr val="000099"/>
                          </a:solidFill>
                          <a:effectLst/>
                        </a:rPr>
                        <a:t> </a:t>
                      </a:r>
                      <a:r>
                        <a:rPr lang="en-ID" sz="1400" dirty="0" err="1" smtClean="0">
                          <a:effectLst/>
                        </a:rPr>
                        <a:t>dari</a:t>
                      </a:r>
                      <a:r>
                        <a:rPr lang="en-ID" sz="1400" dirty="0" smtClean="0">
                          <a:effectLst/>
                        </a:rPr>
                        <a:t> </a:t>
                      </a:r>
                      <a:r>
                        <a:rPr lang="en-ID" sz="1400" dirty="0" err="1" smtClean="0">
                          <a:effectLst/>
                        </a:rPr>
                        <a:t>pimpinan</a:t>
                      </a:r>
                      <a:r>
                        <a:rPr lang="en-ID" sz="1400" dirty="0" smtClean="0">
                          <a:effectLst/>
                        </a:rPr>
                        <a:t> </a:t>
                      </a:r>
                      <a:r>
                        <a:rPr lang="en-ID" sz="1400" dirty="0" err="1" smtClean="0">
                          <a:effectLst/>
                        </a:rPr>
                        <a:t>instansi</a:t>
                      </a:r>
                      <a:r>
                        <a:rPr lang="en-ID" sz="1400" dirty="0" smtClean="0">
                          <a:effectLst/>
                        </a:rPr>
                        <a:t> </a:t>
                      </a:r>
                      <a:r>
                        <a:rPr lang="en-ID" sz="1400" dirty="0" err="1" smtClean="0">
                          <a:effectLst/>
                        </a:rPr>
                        <a:t>tempat</a:t>
                      </a:r>
                      <a:r>
                        <a:rPr lang="en-ID" sz="1400" dirty="0" smtClean="0">
                          <a:effectLst/>
                        </a:rPr>
                        <a:t> </a:t>
                      </a:r>
                      <a:r>
                        <a:rPr lang="en-ID" sz="1400" dirty="0" err="1" smtClean="0">
                          <a:effectLst/>
                        </a:rPr>
                        <a:t>bekerja</a:t>
                      </a:r>
                      <a:r>
                        <a:rPr lang="en-ID" sz="1400" dirty="0" smtClean="0">
                          <a:effectLst/>
                        </a:rPr>
                        <a:t>. </a:t>
                      </a:r>
                    </a:p>
                    <a:p>
                      <a:pPr marL="273050" indent="-177800" algn="just">
                        <a:lnSpc>
                          <a:spcPct val="115000"/>
                        </a:lnSpc>
                        <a:spcAft>
                          <a:spcPts val="0"/>
                        </a:spcAft>
                        <a:buAutoNum type="alphaLcPeriod"/>
                      </a:pPr>
                      <a:r>
                        <a:rPr lang="en-ID" sz="1400" b="1" dirty="0" smtClean="0">
                          <a:solidFill>
                            <a:srgbClr val="000099"/>
                          </a:solidFill>
                          <a:effectLst/>
                        </a:rPr>
                        <a:t>Salinan </a:t>
                      </a:r>
                      <a:r>
                        <a:rPr lang="en-ID" sz="1400" b="1" dirty="0" err="1" smtClean="0">
                          <a:solidFill>
                            <a:srgbClr val="000099"/>
                          </a:solidFill>
                          <a:effectLst/>
                        </a:rPr>
                        <a:t>laporan</a:t>
                      </a:r>
                      <a:r>
                        <a:rPr lang="en-ID" sz="1400" b="1" dirty="0" smtClean="0">
                          <a:solidFill>
                            <a:srgbClr val="000099"/>
                          </a:solidFill>
                          <a:effectLst/>
                        </a:rPr>
                        <a:t> </a:t>
                      </a:r>
                      <a:r>
                        <a:rPr lang="en-ID" sz="1400" dirty="0" err="1" smtClean="0">
                          <a:effectLst/>
                        </a:rPr>
                        <a:t>dengan</a:t>
                      </a:r>
                      <a:r>
                        <a:rPr lang="en-ID" sz="1400" dirty="0" smtClean="0">
                          <a:effectLst/>
                        </a:rPr>
                        <a:t> </a:t>
                      </a:r>
                      <a:r>
                        <a:rPr lang="en-ID" sz="1400" dirty="0" err="1" smtClean="0">
                          <a:effectLst/>
                        </a:rPr>
                        <a:t>memberikan</a:t>
                      </a:r>
                      <a:r>
                        <a:rPr lang="en-ID" sz="1400" dirty="0" smtClean="0">
                          <a:effectLst/>
                        </a:rPr>
                        <a:t> </a:t>
                      </a:r>
                      <a:r>
                        <a:rPr lang="en-ID" sz="1400" dirty="0" err="1" smtClean="0">
                          <a:effectLst/>
                        </a:rPr>
                        <a:t>rekomendasi</a:t>
                      </a:r>
                      <a:r>
                        <a:rPr lang="en-ID" sz="1400" dirty="0" smtClean="0">
                          <a:effectLst/>
                        </a:rPr>
                        <a:t> </a:t>
                      </a:r>
                      <a:r>
                        <a:rPr lang="en-ID" sz="1400" dirty="0" err="1" smtClean="0">
                          <a:effectLst/>
                        </a:rPr>
                        <a:t>tentang</a:t>
                      </a:r>
                      <a:r>
                        <a:rPr lang="en-ID" sz="1400" dirty="0" smtClean="0">
                          <a:effectLst/>
                        </a:rPr>
                        <a:t> </a:t>
                      </a:r>
                      <a:r>
                        <a:rPr lang="en-ID" sz="1400" dirty="0" err="1" smtClean="0">
                          <a:effectLst/>
                        </a:rPr>
                        <a:t>hasil</a:t>
                      </a:r>
                      <a:r>
                        <a:rPr lang="en-ID" sz="1400" dirty="0" smtClean="0">
                          <a:effectLst/>
                        </a:rPr>
                        <a:t>  </a:t>
                      </a:r>
                      <a:r>
                        <a:rPr lang="en-ID" sz="1400" dirty="0" err="1" smtClean="0">
                          <a:effectLst/>
                        </a:rPr>
                        <a:t>analisis</a:t>
                      </a:r>
                      <a:r>
                        <a:rPr lang="en-ID" sz="1400" dirty="0" smtClean="0">
                          <a:effectLst/>
                        </a:rPr>
                        <a:t> </a:t>
                      </a:r>
                      <a:r>
                        <a:rPr lang="en-ID" sz="1400" dirty="0" err="1" smtClean="0">
                          <a:effectLst/>
                        </a:rPr>
                        <a:t>kebutuhan</a:t>
                      </a:r>
                      <a:r>
                        <a:rPr lang="en-ID" sz="1400" dirty="0" smtClean="0">
                          <a:effectLst/>
                        </a:rPr>
                        <a:t> </a:t>
                      </a:r>
                      <a:r>
                        <a:rPr lang="en-ID" sz="1400" dirty="0" err="1" smtClean="0">
                          <a:effectLst/>
                        </a:rPr>
                        <a:t>teknologi</a:t>
                      </a:r>
                      <a:r>
                        <a:rPr lang="en-ID" sz="1400" dirty="0" smtClean="0">
                          <a:effectLst/>
                        </a:rPr>
                        <a:t> </a:t>
                      </a:r>
                      <a:r>
                        <a:rPr lang="en-ID" sz="1400" dirty="0" err="1" smtClean="0">
                          <a:effectLst/>
                        </a:rPr>
                        <a:t>pembelajaran</a:t>
                      </a:r>
                      <a:r>
                        <a:rPr lang="en-ID" sz="1400" dirty="0" smtClean="0">
                          <a:effectLst/>
                        </a:rPr>
                        <a:t> </a:t>
                      </a:r>
                      <a:r>
                        <a:rPr lang="en-ID" sz="1400" dirty="0" err="1" smtClean="0">
                          <a:effectLst/>
                        </a:rPr>
                        <a:t>dalam</a:t>
                      </a:r>
                      <a:r>
                        <a:rPr lang="en-ID" sz="1400" dirty="0" smtClean="0">
                          <a:effectLst/>
                        </a:rPr>
                        <a:t> </a:t>
                      </a:r>
                      <a:r>
                        <a:rPr lang="en-ID" sz="1400" dirty="0" err="1" smtClean="0">
                          <a:effectLst/>
                        </a:rPr>
                        <a:t>pengembangan</a:t>
                      </a:r>
                      <a:r>
                        <a:rPr lang="en-ID" sz="1400" dirty="0" smtClean="0">
                          <a:effectLst/>
                        </a:rPr>
                        <a:t> model </a:t>
                      </a:r>
                      <a:r>
                        <a:rPr lang="en-ID" sz="1400" dirty="0" err="1" smtClean="0">
                          <a:effectLst/>
                        </a:rPr>
                        <a:t>pembelajaran</a:t>
                      </a:r>
                      <a:r>
                        <a:rPr lang="en-ID" sz="1400" dirty="0" smtClean="0">
                          <a:effectLst/>
                        </a:rPr>
                        <a:t> </a:t>
                      </a:r>
                      <a:r>
                        <a:rPr lang="en-ID" sz="1400" dirty="0" err="1" smtClean="0">
                          <a:effectLst/>
                        </a:rPr>
                        <a:t>berbasis</a:t>
                      </a:r>
                      <a:r>
                        <a:rPr lang="en-ID" sz="1400" dirty="0" smtClean="0">
                          <a:effectLst/>
                        </a:rPr>
                        <a:t> </a:t>
                      </a:r>
                      <a:r>
                        <a:rPr lang="en-ID" sz="1400" dirty="0" err="1" smtClean="0">
                          <a:effectLst/>
                        </a:rPr>
                        <a:t>aplikasi</a:t>
                      </a:r>
                      <a:r>
                        <a:rPr lang="en-ID" sz="1400" dirty="0" smtClean="0">
                          <a:effectLst/>
                        </a:rPr>
                        <a:t> e–</a:t>
                      </a:r>
                      <a:r>
                        <a:rPr lang="en-ID" sz="1400" dirty="0" err="1" smtClean="0">
                          <a:effectLst/>
                        </a:rPr>
                        <a:t>pembelajaran</a:t>
                      </a:r>
                      <a:r>
                        <a:rPr lang="en-ID" sz="1400" dirty="0" smtClean="0">
                          <a:effectLst/>
                        </a:rPr>
                        <a:t> yang </a:t>
                      </a:r>
                      <a:r>
                        <a:rPr lang="en-ID" sz="1400" dirty="0" err="1" smtClean="0">
                          <a:effectLst/>
                        </a:rPr>
                        <a:t>telah</a:t>
                      </a:r>
                      <a:r>
                        <a:rPr lang="en-ID" sz="1400" dirty="0" smtClean="0">
                          <a:effectLst/>
                        </a:rPr>
                        <a:t> </a:t>
                      </a:r>
                      <a:r>
                        <a:rPr lang="en-ID" sz="1400" dirty="0" err="1" smtClean="0">
                          <a:effectLst/>
                        </a:rPr>
                        <a:t>dilegalisasi</a:t>
                      </a:r>
                      <a:r>
                        <a:rPr lang="en-ID" sz="1400" dirty="0" smtClean="0">
                          <a:effectLst/>
                        </a:rPr>
                        <a:t> </a:t>
                      </a:r>
                      <a:r>
                        <a:rPr lang="en-ID" sz="1400" dirty="0" err="1" smtClean="0">
                          <a:effectLst/>
                        </a:rPr>
                        <a:t>atau</a:t>
                      </a:r>
                      <a:r>
                        <a:rPr lang="en-ID" sz="1400" dirty="0" smtClean="0">
                          <a:effectLst/>
                        </a:rPr>
                        <a:t> </a:t>
                      </a:r>
                      <a:r>
                        <a:rPr lang="en-ID" sz="1400" dirty="0" err="1" smtClean="0">
                          <a:effectLst/>
                        </a:rPr>
                        <a:t>terverifikasi</a:t>
                      </a:r>
                      <a:r>
                        <a:rPr lang="en-ID" sz="1400" dirty="0" smtClean="0">
                          <a:effectLst/>
                        </a:rPr>
                        <a:t> </a:t>
                      </a:r>
                      <a:r>
                        <a:rPr lang="en-ID" sz="1400" dirty="0" err="1" smtClean="0">
                          <a:effectLst/>
                        </a:rPr>
                        <a:t>melalui</a:t>
                      </a:r>
                      <a:r>
                        <a:rPr lang="en-ID" sz="1400" dirty="0" smtClean="0">
                          <a:effectLst/>
                        </a:rPr>
                        <a:t> </a:t>
                      </a:r>
                      <a:r>
                        <a:rPr lang="en-ID" sz="1400" dirty="0" err="1" smtClean="0">
                          <a:effectLst/>
                        </a:rPr>
                        <a:t>Aplikasi</a:t>
                      </a:r>
                      <a:r>
                        <a:rPr lang="en-ID" sz="1400" dirty="0" smtClean="0">
                          <a:effectLst/>
                        </a:rPr>
                        <a:t> </a:t>
                      </a:r>
                      <a:r>
                        <a:rPr lang="en-ID" sz="1400" dirty="0" err="1" smtClean="0">
                          <a:effectLst/>
                        </a:rPr>
                        <a:t>Dupake</a:t>
                      </a:r>
                      <a:r>
                        <a:rPr lang="en-ID" sz="1400" dirty="0" smtClean="0">
                          <a:effectLst/>
                        </a:rPr>
                        <a:t> </a:t>
                      </a:r>
                      <a:r>
                        <a:rPr lang="en-ID" sz="1400" dirty="0" err="1" smtClean="0">
                          <a:effectLst/>
                        </a:rPr>
                        <a:t>oleh</a:t>
                      </a:r>
                      <a:r>
                        <a:rPr lang="en-ID" sz="1400" dirty="0" smtClean="0">
                          <a:effectLst/>
                        </a:rPr>
                        <a:t> </a:t>
                      </a:r>
                      <a:r>
                        <a:rPr lang="en-ID" sz="1400" dirty="0" err="1" smtClean="0">
                          <a:effectLst/>
                        </a:rPr>
                        <a:t>pimpinan</a:t>
                      </a:r>
                      <a:r>
                        <a:rPr lang="en-ID" sz="1400" dirty="0" smtClean="0">
                          <a:effectLst/>
                        </a:rPr>
                        <a:t> </a:t>
                      </a:r>
                      <a:r>
                        <a:rPr lang="en-ID" sz="1400" dirty="0" err="1" smtClean="0">
                          <a:effectLst/>
                        </a:rPr>
                        <a:t>instansi</a:t>
                      </a:r>
                      <a:r>
                        <a:rPr lang="en-ID" sz="1400" dirty="0" smtClean="0">
                          <a:effectLst/>
                        </a:rPr>
                        <a:t> </a:t>
                      </a:r>
                      <a:r>
                        <a:rPr lang="en-ID" sz="1400" dirty="0" err="1" smtClean="0">
                          <a:effectLst/>
                        </a:rPr>
                        <a:t>tempat</a:t>
                      </a:r>
                      <a:r>
                        <a:rPr lang="en-ID" sz="1400" dirty="0" smtClean="0">
                          <a:effectLst/>
                        </a:rPr>
                        <a:t> </a:t>
                      </a:r>
                      <a:r>
                        <a:rPr lang="en-ID" sz="1400" dirty="0" err="1" smtClean="0">
                          <a:effectLst/>
                        </a:rPr>
                        <a:t>bekerja</a:t>
                      </a:r>
                      <a:r>
                        <a:rPr lang="en-ID" sz="1400" dirty="0" smtClean="0">
                          <a:effectLst/>
                        </a:rPr>
                        <a:t> </a:t>
                      </a:r>
                      <a:r>
                        <a:rPr lang="en-ID" sz="1400" dirty="0" err="1" smtClean="0">
                          <a:effectLst/>
                        </a:rPr>
                        <a:t>setingkat</a:t>
                      </a:r>
                      <a:r>
                        <a:rPr lang="en-ID" sz="1400" dirty="0" smtClean="0">
                          <a:effectLst/>
                        </a:rPr>
                        <a:t> </a:t>
                      </a:r>
                      <a:r>
                        <a:rPr lang="en-ID" sz="1400" dirty="0" err="1" smtClean="0">
                          <a:effectLst/>
                        </a:rPr>
                        <a:t>eselon</a:t>
                      </a:r>
                      <a:r>
                        <a:rPr lang="en-ID" sz="1400" dirty="0" smtClean="0">
                          <a:effectLst/>
                        </a:rPr>
                        <a:t>-II </a:t>
                      </a:r>
                      <a:r>
                        <a:rPr lang="en-ID" sz="1400" dirty="0" err="1" smtClean="0">
                          <a:effectLst/>
                        </a:rPr>
                        <a:t>atau</a:t>
                      </a:r>
                      <a:r>
                        <a:rPr lang="en-ID" sz="1400" dirty="0" smtClean="0">
                          <a:effectLst/>
                        </a:rPr>
                        <a:t> </a:t>
                      </a:r>
                      <a:r>
                        <a:rPr lang="en-ID" sz="1400" dirty="0" err="1" smtClean="0">
                          <a:effectLst/>
                        </a:rPr>
                        <a:t>pejabat</a:t>
                      </a:r>
                      <a:r>
                        <a:rPr lang="en-ID" sz="1400" dirty="0" smtClean="0">
                          <a:effectLst/>
                        </a:rPr>
                        <a:t> yang </a:t>
                      </a:r>
                      <a:r>
                        <a:rPr lang="en-ID" sz="1400" dirty="0" err="1" smtClean="0">
                          <a:effectLst/>
                        </a:rPr>
                        <a:t>ditugaskan</a:t>
                      </a:r>
                      <a:r>
                        <a:rPr lang="en-ID" sz="1400" dirty="0" smtClean="0">
                          <a:effectLst/>
                        </a:rPr>
                        <a:t> </a:t>
                      </a:r>
                      <a:r>
                        <a:rPr lang="en-ID" sz="1400" dirty="0" err="1" smtClean="0">
                          <a:effectLst/>
                        </a:rPr>
                        <a:t>oleh</a:t>
                      </a:r>
                      <a:r>
                        <a:rPr lang="en-ID" sz="1400" dirty="0" smtClean="0">
                          <a:effectLst/>
                        </a:rPr>
                        <a:t> </a:t>
                      </a:r>
                      <a:r>
                        <a:rPr lang="en-ID" sz="1400" dirty="0" err="1" smtClean="0">
                          <a:effectLst/>
                        </a:rPr>
                        <a:t>eselon</a:t>
                      </a:r>
                      <a:r>
                        <a:rPr lang="en-ID" sz="1400" dirty="0" smtClean="0">
                          <a:effectLst/>
                        </a:rPr>
                        <a:t>-II minimal </a:t>
                      </a:r>
                      <a:r>
                        <a:rPr lang="en-ID" sz="1400" dirty="0" err="1" smtClean="0">
                          <a:effectLst/>
                        </a:rPr>
                        <a:t>setingkat</a:t>
                      </a:r>
                      <a:r>
                        <a:rPr lang="en-ID" sz="1400" dirty="0" smtClean="0">
                          <a:effectLst/>
                        </a:rPr>
                        <a:t> </a:t>
                      </a:r>
                      <a:r>
                        <a:rPr lang="en-ID" sz="1400" dirty="0" err="1" smtClean="0">
                          <a:effectLst/>
                        </a:rPr>
                        <a:t>eselon</a:t>
                      </a:r>
                      <a:r>
                        <a:rPr lang="en-ID" sz="1400" dirty="0" smtClean="0">
                          <a:effectLst/>
                        </a:rPr>
                        <a:t>-III. </a:t>
                      </a:r>
                    </a:p>
                    <a:p>
                      <a:pPr marL="273050" indent="-177800" algn="just">
                        <a:lnSpc>
                          <a:spcPct val="115000"/>
                        </a:lnSpc>
                        <a:spcAft>
                          <a:spcPts val="0"/>
                        </a:spcAft>
                        <a:buAutoNum type="alphaLcPeriod"/>
                      </a:pPr>
                      <a:r>
                        <a:rPr lang="en-ID" sz="1400" b="1" dirty="0" smtClean="0">
                          <a:solidFill>
                            <a:srgbClr val="000099"/>
                          </a:solidFill>
                          <a:effectLst/>
                        </a:rPr>
                        <a:t>Isi </a:t>
                      </a:r>
                      <a:r>
                        <a:rPr lang="en-ID" sz="1400" b="1" dirty="0" err="1" smtClean="0">
                          <a:solidFill>
                            <a:srgbClr val="000099"/>
                          </a:solidFill>
                          <a:effectLst/>
                        </a:rPr>
                        <a:t>laporan</a:t>
                      </a:r>
                      <a:r>
                        <a:rPr lang="en-ID" sz="1400" b="1" dirty="0" smtClean="0">
                          <a:solidFill>
                            <a:srgbClr val="000099"/>
                          </a:solidFill>
                          <a:effectLst/>
                        </a:rPr>
                        <a:t> </a:t>
                      </a:r>
                      <a:r>
                        <a:rPr lang="en-ID" sz="1400" dirty="0" err="1" smtClean="0">
                          <a:effectLst/>
                        </a:rPr>
                        <a:t>mencakup</a:t>
                      </a:r>
                      <a:r>
                        <a:rPr lang="en-ID" sz="1400" dirty="0" smtClean="0">
                          <a:effectLst/>
                        </a:rPr>
                        <a:t>:  1) </a:t>
                      </a:r>
                      <a:r>
                        <a:rPr lang="en-ID" sz="1400" dirty="0" err="1" smtClean="0">
                          <a:effectLst/>
                        </a:rPr>
                        <a:t>Bagian</a:t>
                      </a:r>
                      <a:r>
                        <a:rPr lang="en-ID" sz="1400" dirty="0" smtClean="0">
                          <a:effectLst/>
                        </a:rPr>
                        <a:t> </a:t>
                      </a:r>
                      <a:r>
                        <a:rPr lang="en-ID" sz="1400" dirty="0" err="1" smtClean="0">
                          <a:effectLst/>
                        </a:rPr>
                        <a:t>awal</a:t>
                      </a:r>
                      <a:r>
                        <a:rPr lang="en-ID" sz="1400" dirty="0" smtClean="0">
                          <a:effectLst/>
                        </a:rPr>
                        <a:t> (</a:t>
                      </a:r>
                      <a:r>
                        <a:rPr lang="en-ID" sz="1400" dirty="0" err="1" smtClean="0">
                          <a:effectLst/>
                        </a:rPr>
                        <a:t>halaman</a:t>
                      </a:r>
                      <a:r>
                        <a:rPr lang="en-ID" sz="1400" dirty="0" smtClean="0">
                          <a:effectLst/>
                        </a:rPr>
                        <a:t> </a:t>
                      </a:r>
                      <a:r>
                        <a:rPr lang="en-ID" sz="1400" dirty="0" err="1" smtClean="0">
                          <a:effectLst/>
                        </a:rPr>
                        <a:t>judul</a:t>
                      </a:r>
                      <a:r>
                        <a:rPr lang="en-ID" sz="1400" dirty="0" smtClean="0">
                          <a:effectLst/>
                        </a:rPr>
                        <a:t>, </a:t>
                      </a:r>
                      <a:r>
                        <a:rPr lang="en-ID" sz="1400" dirty="0" err="1" smtClean="0">
                          <a:effectLst/>
                        </a:rPr>
                        <a:t>daftar</a:t>
                      </a:r>
                      <a:r>
                        <a:rPr lang="en-ID" sz="1400" dirty="0" smtClean="0">
                          <a:effectLst/>
                        </a:rPr>
                        <a:t> </a:t>
                      </a:r>
                      <a:r>
                        <a:rPr lang="en-ID" sz="1400" dirty="0" err="1" smtClean="0">
                          <a:effectLst/>
                        </a:rPr>
                        <a:t>isi</a:t>
                      </a:r>
                      <a:r>
                        <a:rPr lang="en-ID" sz="1400" dirty="0" smtClean="0">
                          <a:effectLst/>
                        </a:rPr>
                        <a:t>);  2) </a:t>
                      </a:r>
                      <a:r>
                        <a:rPr lang="en-ID" sz="1400" dirty="0" err="1" smtClean="0">
                          <a:effectLst/>
                        </a:rPr>
                        <a:t>Bagian</a:t>
                      </a:r>
                      <a:r>
                        <a:rPr lang="en-ID" sz="1400" dirty="0" smtClean="0">
                          <a:effectLst/>
                        </a:rPr>
                        <a:t> Inti - Bab 1 </a:t>
                      </a:r>
                      <a:r>
                        <a:rPr lang="en-ID" sz="1400" dirty="0" err="1" smtClean="0">
                          <a:effectLst/>
                        </a:rPr>
                        <a:t>Pendahuluan</a:t>
                      </a:r>
                      <a:r>
                        <a:rPr lang="en-ID" sz="1400" dirty="0" smtClean="0">
                          <a:effectLst/>
                        </a:rPr>
                        <a:t> (</a:t>
                      </a:r>
                      <a:r>
                        <a:rPr lang="en-ID" sz="1400" dirty="0" err="1" smtClean="0">
                          <a:effectLst/>
                        </a:rPr>
                        <a:t>latar</a:t>
                      </a:r>
                      <a:r>
                        <a:rPr lang="en-ID" sz="1400" dirty="0" smtClean="0">
                          <a:effectLst/>
                        </a:rPr>
                        <a:t> </a:t>
                      </a:r>
                      <a:r>
                        <a:rPr lang="en-ID" sz="1400" dirty="0" err="1" smtClean="0">
                          <a:effectLst/>
                        </a:rPr>
                        <a:t>belakang</a:t>
                      </a:r>
                      <a:r>
                        <a:rPr lang="en-ID" sz="1400" dirty="0" smtClean="0">
                          <a:effectLst/>
                        </a:rPr>
                        <a:t>, </a:t>
                      </a:r>
                      <a:r>
                        <a:rPr lang="en-ID" sz="1400" dirty="0" err="1" smtClean="0">
                          <a:effectLst/>
                        </a:rPr>
                        <a:t>rumusan</a:t>
                      </a:r>
                      <a:r>
                        <a:rPr lang="en-ID" sz="1400" dirty="0" smtClean="0">
                          <a:effectLst/>
                        </a:rPr>
                        <a:t> </a:t>
                      </a:r>
                      <a:r>
                        <a:rPr lang="en-ID" sz="1400" dirty="0" err="1" smtClean="0">
                          <a:effectLst/>
                        </a:rPr>
                        <a:t>masalah</a:t>
                      </a:r>
                      <a:r>
                        <a:rPr lang="en-ID" sz="1400" dirty="0" smtClean="0">
                          <a:effectLst/>
                        </a:rPr>
                        <a:t>, </a:t>
                      </a:r>
                      <a:r>
                        <a:rPr lang="en-ID" sz="1400" dirty="0" err="1" smtClean="0">
                          <a:effectLst/>
                        </a:rPr>
                        <a:t>tujuan</a:t>
                      </a:r>
                      <a:r>
                        <a:rPr lang="en-ID" sz="1400" dirty="0" smtClean="0">
                          <a:effectLst/>
                        </a:rPr>
                        <a:t>); - Bab 2 </a:t>
                      </a:r>
                      <a:r>
                        <a:rPr lang="en-ID" sz="1400" dirty="0" err="1" smtClean="0">
                          <a:effectLst/>
                        </a:rPr>
                        <a:t>Kajian</a:t>
                      </a:r>
                      <a:r>
                        <a:rPr lang="en-ID" sz="1400" dirty="0" smtClean="0">
                          <a:effectLst/>
                        </a:rPr>
                        <a:t> </a:t>
                      </a:r>
                      <a:r>
                        <a:rPr lang="en-ID" sz="1400" dirty="0" err="1" smtClean="0">
                          <a:effectLst/>
                        </a:rPr>
                        <a:t>Teori</a:t>
                      </a:r>
                      <a:r>
                        <a:rPr lang="en-ID" sz="1400" dirty="0" smtClean="0">
                          <a:effectLst/>
                        </a:rPr>
                        <a:t>;  - Bab 3 </a:t>
                      </a:r>
                      <a:r>
                        <a:rPr lang="en-ID" sz="1400" dirty="0" err="1" smtClean="0">
                          <a:effectLst/>
                        </a:rPr>
                        <a:t>Metodologi</a:t>
                      </a:r>
                      <a:r>
                        <a:rPr lang="en-ID" sz="1400" dirty="0" smtClean="0">
                          <a:effectLst/>
                        </a:rPr>
                        <a:t> (</a:t>
                      </a:r>
                      <a:r>
                        <a:rPr lang="en-ID" sz="1400" dirty="0" err="1" smtClean="0">
                          <a:effectLst/>
                        </a:rPr>
                        <a:t>tempat</a:t>
                      </a:r>
                      <a:r>
                        <a:rPr lang="en-ID" sz="1400" dirty="0" smtClean="0">
                          <a:effectLst/>
                        </a:rPr>
                        <a:t>, </a:t>
                      </a:r>
                      <a:r>
                        <a:rPr lang="en-ID" sz="1400" dirty="0" err="1" smtClean="0">
                          <a:effectLst/>
                        </a:rPr>
                        <a:t>waktu</a:t>
                      </a:r>
                      <a:r>
                        <a:rPr lang="en-ID" sz="1400" dirty="0" smtClean="0">
                          <a:effectLst/>
                        </a:rPr>
                        <a:t>, </a:t>
                      </a:r>
                      <a:r>
                        <a:rPr lang="en-ID" sz="1400" dirty="0" err="1" smtClean="0">
                          <a:effectLst/>
                        </a:rPr>
                        <a:t>subyek</a:t>
                      </a:r>
                      <a:r>
                        <a:rPr lang="en-ID" sz="1400" dirty="0" smtClean="0">
                          <a:effectLst/>
                        </a:rPr>
                        <a:t> </a:t>
                      </a:r>
                      <a:r>
                        <a:rPr lang="en-ID" sz="1400" dirty="0" err="1" smtClean="0">
                          <a:effectLst/>
                        </a:rPr>
                        <a:t>penelitian</a:t>
                      </a:r>
                      <a:r>
                        <a:rPr lang="en-ID" sz="1400" dirty="0" smtClean="0">
                          <a:effectLst/>
                        </a:rPr>
                        <a:t>, </a:t>
                      </a:r>
                      <a:r>
                        <a:rPr lang="en-ID" sz="1400" dirty="0" err="1" smtClean="0">
                          <a:effectLst/>
                        </a:rPr>
                        <a:t>teknik</a:t>
                      </a:r>
                      <a:r>
                        <a:rPr lang="en-ID" sz="1400" dirty="0" smtClean="0">
                          <a:effectLst/>
                        </a:rPr>
                        <a:t> </a:t>
                      </a:r>
                      <a:r>
                        <a:rPr lang="en-ID" sz="1400" dirty="0" err="1" smtClean="0">
                          <a:effectLst/>
                        </a:rPr>
                        <a:t>pengumpulan</a:t>
                      </a:r>
                      <a:r>
                        <a:rPr lang="en-ID" sz="1400" dirty="0" smtClean="0">
                          <a:effectLst/>
                        </a:rPr>
                        <a:t> data, </a:t>
                      </a:r>
                      <a:r>
                        <a:rPr lang="en-ID" sz="1400" dirty="0" err="1" smtClean="0">
                          <a:effectLst/>
                        </a:rPr>
                        <a:t>teknik</a:t>
                      </a:r>
                      <a:r>
                        <a:rPr lang="en-ID" sz="1400" dirty="0" smtClean="0">
                          <a:effectLst/>
                        </a:rPr>
                        <a:t> </a:t>
                      </a:r>
                      <a:r>
                        <a:rPr lang="en-ID" sz="1400" dirty="0" err="1" smtClean="0">
                          <a:effectLst/>
                        </a:rPr>
                        <a:t>analisis</a:t>
                      </a:r>
                      <a:r>
                        <a:rPr lang="en-ID" sz="1400" dirty="0" smtClean="0">
                          <a:effectLst/>
                        </a:rPr>
                        <a:t>);  - Bab 4 </a:t>
                      </a:r>
                      <a:r>
                        <a:rPr lang="en-ID" sz="1400" dirty="0" err="1" smtClean="0">
                          <a:effectLst/>
                        </a:rPr>
                        <a:t>Hasil</a:t>
                      </a:r>
                      <a:r>
                        <a:rPr lang="en-ID" sz="1400" dirty="0" smtClean="0">
                          <a:effectLst/>
                        </a:rPr>
                        <a:t> </a:t>
                      </a:r>
                      <a:r>
                        <a:rPr lang="en-ID" sz="1400" dirty="0" err="1" smtClean="0">
                          <a:effectLst/>
                        </a:rPr>
                        <a:t>dan</a:t>
                      </a:r>
                      <a:r>
                        <a:rPr lang="en-ID" sz="1400" dirty="0" smtClean="0">
                          <a:effectLst/>
                        </a:rPr>
                        <a:t> </a:t>
                      </a:r>
                      <a:r>
                        <a:rPr lang="en-ID" sz="1400" dirty="0" err="1" smtClean="0">
                          <a:effectLst/>
                        </a:rPr>
                        <a:t>Pembahasan</a:t>
                      </a:r>
                      <a:r>
                        <a:rPr lang="en-ID" sz="1400" dirty="0" smtClean="0">
                          <a:effectLst/>
                        </a:rPr>
                        <a:t> (</a:t>
                      </a:r>
                      <a:r>
                        <a:rPr lang="en-ID" sz="1400" dirty="0" err="1" smtClean="0">
                          <a:effectLst/>
                        </a:rPr>
                        <a:t>hasil</a:t>
                      </a:r>
                      <a:r>
                        <a:rPr lang="en-ID" sz="1400" dirty="0" smtClean="0">
                          <a:effectLst/>
                        </a:rPr>
                        <a:t> yang </a:t>
                      </a:r>
                      <a:r>
                        <a:rPr lang="en-ID" sz="1400" dirty="0" err="1" smtClean="0">
                          <a:effectLst/>
                        </a:rPr>
                        <a:t>dicapai</a:t>
                      </a:r>
                      <a:r>
                        <a:rPr lang="en-ID" sz="1400" dirty="0" smtClean="0">
                          <a:effectLst/>
                        </a:rPr>
                        <a:t> </a:t>
                      </a:r>
                      <a:r>
                        <a:rPr lang="en-ID" sz="1400" dirty="0" err="1" smtClean="0">
                          <a:effectLst/>
                        </a:rPr>
                        <a:t>didukung</a:t>
                      </a:r>
                      <a:r>
                        <a:rPr lang="en-ID" sz="1400" dirty="0" smtClean="0">
                          <a:effectLst/>
                        </a:rPr>
                        <a:t> </a:t>
                      </a:r>
                      <a:r>
                        <a:rPr lang="en-ID" sz="1400" dirty="0" err="1" smtClean="0">
                          <a:effectLst/>
                        </a:rPr>
                        <a:t>dengan</a:t>
                      </a:r>
                      <a:r>
                        <a:rPr lang="en-ID" sz="1400" dirty="0" smtClean="0">
                          <a:effectLst/>
                        </a:rPr>
                        <a:t> </a:t>
                      </a:r>
                      <a:r>
                        <a:rPr lang="en-ID" sz="1400" dirty="0" err="1" smtClean="0">
                          <a:effectLst/>
                        </a:rPr>
                        <a:t>penelitian</a:t>
                      </a:r>
                      <a:r>
                        <a:rPr lang="en-ID" sz="1400" dirty="0" smtClean="0">
                          <a:effectLst/>
                        </a:rPr>
                        <a:t> </a:t>
                      </a:r>
                      <a:r>
                        <a:rPr lang="en-ID" sz="1400" dirty="0" err="1" smtClean="0">
                          <a:effectLst/>
                        </a:rPr>
                        <a:t>sebelumnya</a:t>
                      </a:r>
                      <a:r>
                        <a:rPr lang="en-ID" sz="1400" dirty="0" smtClean="0">
                          <a:effectLst/>
                        </a:rPr>
                        <a:t>);  - Bab 5 </a:t>
                      </a:r>
                      <a:r>
                        <a:rPr lang="en-ID" sz="1400" dirty="0" err="1" smtClean="0">
                          <a:effectLst/>
                        </a:rPr>
                        <a:t>Kesimpulan</a:t>
                      </a:r>
                      <a:r>
                        <a:rPr lang="en-ID" sz="1400" dirty="0" smtClean="0">
                          <a:effectLst/>
                        </a:rPr>
                        <a:t> </a:t>
                      </a:r>
                      <a:r>
                        <a:rPr lang="en-ID" sz="1400" dirty="0" err="1" smtClean="0">
                          <a:effectLst/>
                        </a:rPr>
                        <a:t>dan</a:t>
                      </a:r>
                      <a:r>
                        <a:rPr lang="en-ID" sz="1400" dirty="0" smtClean="0">
                          <a:effectLst/>
                        </a:rPr>
                        <a:t> </a:t>
                      </a:r>
                      <a:r>
                        <a:rPr lang="en-ID" sz="1400" dirty="0" err="1" smtClean="0">
                          <a:effectLst/>
                        </a:rPr>
                        <a:t>Rekomendasi</a:t>
                      </a:r>
                      <a:r>
                        <a:rPr lang="en-ID" sz="1400" dirty="0" smtClean="0">
                          <a:effectLst/>
                        </a:rPr>
                        <a:t> 3) </a:t>
                      </a:r>
                      <a:r>
                        <a:rPr lang="en-ID" sz="1400" dirty="0" err="1" smtClean="0">
                          <a:effectLst/>
                        </a:rPr>
                        <a:t>Bagian</a:t>
                      </a:r>
                      <a:r>
                        <a:rPr lang="en-ID" sz="1400" dirty="0" smtClean="0">
                          <a:effectLst/>
                        </a:rPr>
                        <a:t> </a:t>
                      </a:r>
                      <a:r>
                        <a:rPr lang="en-ID" sz="1400" dirty="0" err="1" smtClean="0">
                          <a:effectLst/>
                        </a:rPr>
                        <a:t>Akhir</a:t>
                      </a:r>
                      <a:r>
                        <a:rPr lang="en-ID" sz="1400" dirty="0" smtClean="0">
                          <a:effectLst/>
                        </a:rPr>
                        <a:t> - </a:t>
                      </a:r>
                      <a:r>
                        <a:rPr lang="en-ID" sz="1400" dirty="0" err="1" smtClean="0">
                          <a:effectLst/>
                        </a:rPr>
                        <a:t>Daftar</a:t>
                      </a:r>
                      <a:r>
                        <a:rPr lang="en-ID" sz="1400" dirty="0" smtClean="0">
                          <a:effectLst/>
                        </a:rPr>
                        <a:t> </a:t>
                      </a:r>
                      <a:r>
                        <a:rPr lang="en-ID" sz="1400" dirty="0" err="1" smtClean="0">
                          <a:effectLst/>
                        </a:rPr>
                        <a:t>Pustaka</a:t>
                      </a:r>
                      <a:r>
                        <a:rPr lang="en-ID" sz="1400" dirty="0" smtClean="0">
                          <a:effectLst/>
                        </a:rPr>
                        <a:t> </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241071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smtClean="0"/>
              <a:t>Contoh</a:t>
            </a:r>
            <a:endParaRPr lang="en-US" dirty="0"/>
          </a:p>
        </p:txBody>
      </p:sp>
      <p:sp>
        <p:nvSpPr>
          <p:cNvPr id="3" name="Content Placeholder 2"/>
          <p:cNvSpPr>
            <a:spLocks noGrp="1"/>
          </p:cNvSpPr>
          <p:nvPr>
            <p:ph idx="1"/>
          </p:nvPr>
        </p:nvSpPr>
        <p:spPr/>
        <p:txBody>
          <a:bodyPr>
            <a:noAutofit/>
          </a:bodyPr>
          <a:lstStyle/>
          <a:p>
            <a:r>
              <a:rPr lang="en-US" sz="1800" dirty="0" smtClean="0"/>
              <a:t>Drs</a:t>
            </a:r>
            <a:r>
              <a:rPr lang="en-US" sz="1800" dirty="0"/>
              <a:t>. </a:t>
            </a:r>
            <a:r>
              <a:rPr lang="en-US" sz="1800" dirty="0" err="1"/>
              <a:t>Pratama</a:t>
            </a:r>
            <a:r>
              <a:rPr lang="en-US" sz="1800" dirty="0"/>
              <a:t>, </a:t>
            </a:r>
            <a:r>
              <a:rPr lang="en-US" sz="1800" dirty="0" err="1"/>
              <a:t>M.Pd</a:t>
            </a:r>
            <a:r>
              <a:rPr lang="en-US" sz="1800" dirty="0"/>
              <a:t>., PTP Ahli </a:t>
            </a:r>
            <a:r>
              <a:rPr lang="en-US" sz="1800" dirty="0" err="1"/>
              <a:t>Madya</a:t>
            </a:r>
            <a:r>
              <a:rPr lang="en-US" sz="1800" dirty="0"/>
              <a:t>, </a:t>
            </a:r>
            <a:r>
              <a:rPr lang="en-US" sz="1800" dirty="0" err="1"/>
              <a:t>melaksanakan</a:t>
            </a:r>
            <a:r>
              <a:rPr lang="en-US" sz="1800" dirty="0"/>
              <a:t> </a:t>
            </a:r>
            <a:r>
              <a:rPr lang="en-US" sz="1800" dirty="0" err="1"/>
              <a:t>tugas</a:t>
            </a:r>
            <a:r>
              <a:rPr lang="en-US" sz="1800" dirty="0"/>
              <a:t> </a:t>
            </a:r>
            <a:r>
              <a:rPr lang="en-US" sz="1800" dirty="0" err="1"/>
              <a:t>untuk</a:t>
            </a:r>
            <a:r>
              <a:rPr lang="en-US" sz="1800" dirty="0"/>
              <a:t> </a:t>
            </a:r>
            <a:r>
              <a:rPr lang="en-US" sz="1800" dirty="0" err="1"/>
              <a:t>melakukan</a:t>
            </a:r>
            <a:r>
              <a:rPr lang="en-US" sz="1800" dirty="0"/>
              <a:t> </a:t>
            </a:r>
            <a:r>
              <a:rPr lang="en-US" sz="1800" dirty="0" err="1"/>
              <a:t>analisis</a:t>
            </a:r>
            <a:r>
              <a:rPr lang="en-US" sz="1800" dirty="0"/>
              <a:t> </a:t>
            </a:r>
            <a:r>
              <a:rPr lang="en-US" sz="1800" dirty="0" err="1"/>
              <a:t>kebutuhan</a:t>
            </a:r>
            <a:r>
              <a:rPr lang="en-US" sz="1800" dirty="0"/>
              <a:t> </a:t>
            </a:r>
            <a:r>
              <a:rPr lang="en-US" sz="1800" dirty="0" err="1"/>
              <a:t>aplikasi</a:t>
            </a:r>
            <a:r>
              <a:rPr lang="en-US" sz="1800" dirty="0"/>
              <a:t> e–</a:t>
            </a:r>
            <a:r>
              <a:rPr lang="en-US" sz="1800" dirty="0" err="1"/>
              <a:t>pembelajaran</a:t>
            </a:r>
            <a:r>
              <a:rPr lang="en-US" sz="1800" dirty="0"/>
              <a:t> </a:t>
            </a:r>
            <a:r>
              <a:rPr lang="en-US" sz="1800" dirty="0" err="1"/>
              <a:t>dengan</a:t>
            </a:r>
            <a:r>
              <a:rPr lang="en-US" sz="1800" dirty="0"/>
              <a:t> </a:t>
            </a:r>
            <a:r>
              <a:rPr lang="en-US" sz="1800" dirty="0" err="1"/>
              <a:t>menggunakan</a:t>
            </a:r>
            <a:r>
              <a:rPr lang="en-US" sz="1800" dirty="0"/>
              <a:t> ”</a:t>
            </a:r>
            <a:r>
              <a:rPr lang="en-US" sz="1800" dirty="0" err="1"/>
              <a:t>moodle</a:t>
            </a:r>
            <a:r>
              <a:rPr lang="en-US" sz="1800" dirty="0"/>
              <a:t>” </a:t>
            </a:r>
            <a:r>
              <a:rPr lang="en-US" sz="1800" dirty="0" err="1"/>
              <a:t>pada</a:t>
            </a:r>
            <a:r>
              <a:rPr lang="en-US" sz="1800" dirty="0"/>
              <a:t> </a:t>
            </a:r>
            <a:r>
              <a:rPr lang="en-US" sz="1800" dirty="0" err="1"/>
              <a:t>mata</a:t>
            </a:r>
            <a:r>
              <a:rPr lang="en-US" sz="1800" dirty="0"/>
              <a:t> </a:t>
            </a:r>
            <a:r>
              <a:rPr lang="en-US" sz="1800" dirty="0" err="1"/>
              <a:t>pelajaran</a:t>
            </a:r>
            <a:r>
              <a:rPr lang="en-US" sz="1800" dirty="0"/>
              <a:t> </a:t>
            </a:r>
            <a:r>
              <a:rPr lang="en-US" sz="1800" dirty="0" err="1"/>
              <a:t>matematika</a:t>
            </a:r>
            <a:r>
              <a:rPr lang="en-US" sz="1800" dirty="0"/>
              <a:t> </a:t>
            </a:r>
            <a:r>
              <a:rPr lang="en-US" sz="1800" dirty="0" err="1"/>
              <a:t>untuk</a:t>
            </a:r>
            <a:r>
              <a:rPr lang="en-US" sz="1800" dirty="0"/>
              <a:t> </a:t>
            </a:r>
            <a:r>
              <a:rPr lang="en-US" sz="1800" dirty="0" err="1"/>
              <a:t>jenjang</a:t>
            </a:r>
            <a:r>
              <a:rPr lang="en-US" sz="1800" dirty="0"/>
              <a:t> SMA </a:t>
            </a:r>
            <a:r>
              <a:rPr lang="en-US" sz="1800" dirty="0" err="1"/>
              <a:t>dan</a:t>
            </a:r>
            <a:r>
              <a:rPr lang="en-US" sz="1800" dirty="0"/>
              <a:t> </a:t>
            </a:r>
            <a:r>
              <a:rPr lang="en-US" sz="1800" dirty="0" err="1"/>
              <a:t>membuat</a:t>
            </a:r>
            <a:r>
              <a:rPr lang="en-US" sz="1800" dirty="0"/>
              <a:t> </a:t>
            </a:r>
            <a:r>
              <a:rPr lang="en-US" sz="1800" dirty="0" err="1"/>
              <a:t>sebuah</a:t>
            </a:r>
            <a:r>
              <a:rPr lang="en-US" sz="1800" dirty="0"/>
              <a:t> </a:t>
            </a:r>
            <a:r>
              <a:rPr lang="en-US" sz="1800" dirty="0" err="1"/>
              <a:t>laporan</a:t>
            </a:r>
            <a:r>
              <a:rPr lang="en-US" sz="1800" dirty="0"/>
              <a:t>, </a:t>
            </a:r>
            <a:r>
              <a:rPr lang="en-US" sz="1800" dirty="0" err="1"/>
              <a:t>diberi</a:t>
            </a:r>
            <a:r>
              <a:rPr lang="en-US" sz="1800" dirty="0"/>
              <a:t> </a:t>
            </a:r>
            <a:r>
              <a:rPr lang="en-US" sz="1800" dirty="0" err="1"/>
              <a:t>angka</a:t>
            </a:r>
            <a:r>
              <a:rPr lang="en-US" sz="1800" dirty="0"/>
              <a:t> </a:t>
            </a:r>
            <a:r>
              <a:rPr lang="en-US" sz="1800" dirty="0" err="1"/>
              <a:t>kredit</a:t>
            </a:r>
            <a:r>
              <a:rPr lang="en-US" sz="1800" dirty="0"/>
              <a:t> 4,59 (</a:t>
            </a:r>
            <a:r>
              <a:rPr lang="en-US" sz="1800" dirty="0" err="1"/>
              <a:t>empat</a:t>
            </a:r>
            <a:r>
              <a:rPr lang="en-US" sz="1800" dirty="0"/>
              <a:t> </a:t>
            </a:r>
            <a:r>
              <a:rPr lang="en-US" sz="1800" dirty="0" err="1"/>
              <a:t>koma</a:t>
            </a:r>
            <a:r>
              <a:rPr lang="en-US" sz="1800" dirty="0"/>
              <a:t> lima </a:t>
            </a:r>
            <a:r>
              <a:rPr lang="en-US" sz="1800" dirty="0" err="1"/>
              <a:t>sembilan</a:t>
            </a:r>
            <a:r>
              <a:rPr lang="en-US" sz="1800" dirty="0"/>
              <a:t>).  </a:t>
            </a:r>
          </a:p>
          <a:p>
            <a:r>
              <a:rPr lang="en-US" sz="1800" dirty="0" smtClean="0"/>
              <a:t>Drs</a:t>
            </a:r>
            <a:r>
              <a:rPr lang="en-US" sz="1800" dirty="0"/>
              <a:t>. </a:t>
            </a:r>
            <a:r>
              <a:rPr lang="en-US" sz="1800" dirty="0" err="1"/>
              <a:t>Nasution</a:t>
            </a:r>
            <a:r>
              <a:rPr lang="en-US" sz="1800" dirty="0"/>
              <a:t>, </a:t>
            </a:r>
            <a:r>
              <a:rPr lang="en-US" sz="1800" dirty="0" err="1"/>
              <a:t>M.Pd</a:t>
            </a:r>
            <a:r>
              <a:rPr lang="en-US" sz="1800" dirty="0"/>
              <a:t>., PTP Ahli </a:t>
            </a:r>
            <a:r>
              <a:rPr lang="en-US" sz="1800" dirty="0" err="1"/>
              <a:t>Madya</a:t>
            </a:r>
            <a:r>
              <a:rPr lang="en-US" sz="1800" dirty="0"/>
              <a:t>, </a:t>
            </a:r>
            <a:r>
              <a:rPr lang="en-US" sz="1800" dirty="0" err="1"/>
              <a:t>dan</a:t>
            </a:r>
            <a:r>
              <a:rPr lang="en-US" sz="1800" dirty="0"/>
              <a:t> Randi, </a:t>
            </a:r>
            <a:r>
              <a:rPr lang="en-US" sz="1800" dirty="0" err="1"/>
              <a:t>S.Pd</a:t>
            </a:r>
            <a:r>
              <a:rPr lang="en-US" sz="1800" dirty="0"/>
              <a:t>., PTP Ahli </a:t>
            </a:r>
            <a:r>
              <a:rPr lang="en-US" sz="1800" dirty="0" err="1"/>
              <a:t>Muda</a:t>
            </a:r>
            <a:r>
              <a:rPr lang="en-US" sz="1800" dirty="0"/>
              <a:t> </a:t>
            </a:r>
            <a:r>
              <a:rPr lang="en-US" sz="1800" dirty="0" err="1"/>
              <a:t>melaksanakan</a:t>
            </a:r>
            <a:r>
              <a:rPr lang="en-US" sz="1800" dirty="0"/>
              <a:t> </a:t>
            </a:r>
            <a:r>
              <a:rPr lang="en-US" sz="1800" dirty="0" err="1"/>
              <a:t>analisis</a:t>
            </a:r>
            <a:r>
              <a:rPr lang="en-US" sz="1800" dirty="0"/>
              <a:t> </a:t>
            </a:r>
            <a:r>
              <a:rPr lang="en-US" sz="1800" dirty="0" err="1"/>
              <a:t>kebutuhan</a:t>
            </a:r>
            <a:r>
              <a:rPr lang="en-US" sz="1800" dirty="0"/>
              <a:t> </a:t>
            </a:r>
            <a:r>
              <a:rPr lang="en-US" sz="1800" dirty="0" err="1"/>
              <a:t>aplikasi</a:t>
            </a:r>
            <a:r>
              <a:rPr lang="en-US" sz="1800" dirty="0"/>
              <a:t> </a:t>
            </a:r>
            <a:r>
              <a:rPr lang="en-US" sz="1800" dirty="0" err="1"/>
              <a:t>epembelajaran</a:t>
            </a:r>
            <a:r>
              <a:rPr lang="en-US" sz="1800" dirty="0"/>
              <a:t> ”Smile” (</a:t>
            </a:r>
            <a:r>
              <a:rPr lang="en-US" sz="1800" dirty="0" err="1"/>
              <a:t>aplikasi</a:t>
            </a:r>
            <a:r>
              <a:rPr lang="en-US" sz="1800" dirty="0"/>
              <a:t> </a:t>
            </a:r>
            <a:r>
              <a:rPr lang="en-US" sz="1800" dirty="0" err="1"/>
              <a:t>pembelajaran</a:t>
            </a:r>
            <a:r>
              <a:rPr lang="en-US" sz="1800" dirty="0"/>
              <a:t> </a:t>
            </a:r>
            <a:r>
              <a:rPr lang="en-US" sz="1800" dirty="0" err="1"/>
              <a:t>percakapan</a:t>
            </a:r>
            <a:r>
              <a:rPr lang="en-US" sz="1800" dirty="0"/>
              <a:t> </a:t>
            </a:r>
            <a:r>
              <a:rPr lang="en-US" sz="1800" dirty="0" err="1"/>
              <a:t>dalam</a:t>
            </a:r>
            <a:r>
              <a:rPr lang="en-US" sz="1800" dirty="0"/>
              <a:t> </a:t>
            </a:r>
            <a:r>
              <a:rPr lang="en-US" sz="1800" dirty="0" err="1"/>
              <a:t>bahasa</a:t>
            </a:r>
            <a:r>
              <a:rPr lang="en-US" sz="1800" dirty="0"/>
              <a:t> </a:t>
            </a:r>
            <a:r>
              <a:rPr lang="en-US" sz="1800" dirty="0" err="1"/>
              <a:t>Inggris</a:t>
            </a:r>
            <a:r>
              <a:rPr lang="en-US" sz="1800" dirty="0"/>
              <a:t>) </a:t>
            </a:r>
            <a:r>
              <a:rPr lang="en-US" sz="1800" dirty="0" err="1"/>
              <a:t>untuk</a:t>
            </a:r>
            <a:r>
              <a:rPr lang="en-US" sz="1800" dirty="0"/>
              <a:t> </a:t>
            </a:r>
            <a:r>
              <a:rPr lang="en-US" sz="1800" dirty="0" err="1"/>
              <a:t>siswa</a:t>
            </a:r>
            <a:r>
              <a:rPr lang="en-US" sz="1800" dirty="0"/>
              <a:t> SMP SLB </a:t>
            </a:r>
            <a:r>
              <a:rPr lang="en-US" sz="1800" dirty="0" err="1"/>
              <a:t>Tunanetra</a:t>
            </a:r>
            <a:r>
              <a:rPr lang="en-US" sz="1800" dirty="0"/>
              <a:t> </a:t>
            </a:r>
            <a:r>
              <a:rPr lang="en-US" sz="1800" dirty="0" err="1"/>
              <a:t>dan</a:t>
            </a:r>
            <a:r>
              <a:rPr lang="en-US" sz="1800" dirty="0"/>
              <a:t> </a:t>
            </a:r>
            <a:r>
              <a:rPr lang="en-US" sz="1800" dirty="0" err="1"/>
              <a:t>membuat</a:t>
            </a:r>
            <a:r>
              <a:rPr lang="en-US" sz="1800" dirty="0"/>
              <a:t> </a:t>
            </a:r>
            <a:r>
              <a:rPr lang="en-US" sz="1800" dirty="0" err="1"/>
              <a:t>sebuah</a:t>
            </a:r>
            <a:r>
              <a:rPr lang="en-US" sz="1800" dirty="0"/>
              <a:t> </a:t>
            </a:r>
            <a:r>
              <a:rPr lang="en-US" sz="1800" dirty="0" err="1"/>
              <a:t>laporan</a:t>
            </a:r>
            <a:r>
              <a:rPr lang="en-US" sz="1800" dirty="0"/>
              <a:t>.  Drs. </a:t>
            </a:r>
            <a:r>
              <a:rPr lang="en-US" sz="1800" dirty="0" err="1"/>
              <a:t>Nasution</a:t>
            </a:r>
            <a:r>
              <a:rPr lang="en-US" sz="1800" dirty="0"/>
              <a:t>, </a:t>
            </a:r>
            <a:r>
              <a:rPr lang="en-US" sz="1800" dirty="0" err="1"/>
              <a:t>M.Pd</a:t>
            </a:r>
            <a:r>
              <a:rPr lang="en-US" sz="1800" dirty="0"/>
              <a:t>. </a:t>
            </a:r>
            <a:r>
              <a:rPr lang="en-US" sz="1800" dirty="0" err="1"/>
              <a:t>diberi</a:t>
            </a:r>
            <a:r>
              <a:rPr lang="en-US" sz="1800" dirty="0"/>
              <a:t> </a:t>
            </a:r>
            <a:r>
              <a:rPr lang="en-US" sz="1800" dirty="0" err="1"/>
              <a:t>angka</a:t>
            </a:r>
            <a:r>
              <a:rPr lang="en-US" sz="1800" dirty="0"/>
              <a:t> </a:t>
            </a:r>
            <a:r>
              <a:rPr lang="en-US" sz="1800" dirty="0" err="1"/>
              <a:t>kredit</a:t>
            </a:r>
            <a:r>
              <a:rPr lang="en-US" sz="1800" dirty="0"/>
              <a:t> 60% x 4,59 = 2,754 (</a:t>
            </a:r>
            <a:r>
              <a:rPr lang="en-US" sz="1800" dirty="0" err="1"/>
              <a:t>dua</a:t>
            </a:r>
            <a:r>
              <a:rPr lang="en-US" sz="1800" dirty="0"/>
              <a:t> </a:t>
            </a:r>
            <a:r>
              <a:rPr lang="en-US" sz="1800" dirty="0" err="1"/>
              <a:t>koma</a:t>
            </a:r>
            <a:r>
              <a:rPr lang="en-US" sz="1800" dirty="0"/>
              <a:t> </a:t>
            </a:r>
            <a:r>
              <a:rPr lang="en-US" sz="1800" dirty="0" err="1"/>
              <a:t>tujuh</a:t>
            </a:r>
            <a:r>
              <a:rPr lang="en-US" sz="1800" dirty="0"/>
              <a:t> lima </a:t>
            </a:r>
            <a:r>
              <a:rPr lang="en-US" sz="1800" dirty="0" err="1"/>
              <a:t>empat</a:t>
            </a:r>
            <a:r>
              <a:rPr lang="en-US" sz="1800" dirty="0"/>
              <a:t>) </a:t>
            </a:r>
            <a:r>
              <a:rPr lang="en-US" sz="1800" dirty="0" err="1"/>
              <a:t>dan</a:t>
            </a:r>
            <a:r>
              <a:rPr lang="en-US" sz="1800" dirty="0"/>
              <a:t> Randi, </a:t>
            </a:r>
            <a:r>
              <a:rPr lang="en-US" sz="1800" dirty="0" err="1"/>
              <a:t>S.Pd</a:t>
            </a:r>
            <a:r>
              <a:rPr lang="en-US" sz="1800" dirty="0"/>
              <a:t>. </a:t>
            </a:r>
            <a:r>
              <a:rPr lang="en-US" sz="1800" dirty="0" err="1"/>
              <a:t>diberi</a:t>
            </a:r>
            <a:r>
              <a:rPr lang="en-US" sz="1800" dirty="0"/>
              <a:t> </a:t>
            </a:r>
            <a:r>
              <a:rPr lang="en-US" sz="1800" dirty="0" err="1"/>
              <a:t>angka</a:t>
            </a:r>
            <a:r>
              <a:rPr lang="en-US" sz="1800" dirty="0"/>
              <a:t> </a:t>
            </a:r>
            <a:r>
              <a:rPr lang="en-US" sz="1800" dirty="0" err="1"/>
              <a:t>kredit</a:t>
            </a:r>
            <a:r>
              <a:rPr lang="en-US" sz="1800" dirty="0"/>
              <a:t> 80% x 40% x 4,59 =1,469 (</a:t>
            </a:r>
            <a:r>
              <a:rPr lang="en-US" sz="1800" dirty="0" err="1"/>
              <a:t>satu</a:t>
            </a:r>
            <a:r>
              <a:rPr lang="en-US" sz="1800" dirty="0"/>
              <a:t> </a:t>
            </a:r>
            <a:r>
              <a:rPr lang="en-US" sz="1800" dirty="0" err="1"/>
              <a:t>koma</a:t>
            </a:r>
            <a:r>
              <a:rPr lang="en-US" sz="1800" dirty="0"/>
              <a:t> </a:t>
            </a:r>
            <a:r>
              <a:rPr lang="en-US" sz="1800" dirty="0" err="1"/>
              <a:t>empat</a:t>
            </a:r>
            <a:r>
              <a:rPr lang="en-US" sz="1800" dirty="0"/>
              <a:t> </a:t>
            </a:r>
            <a:r>
              <a:rPr lang="en-US" sz="1800" dirty="0" err="1"/>
              <a:t>enam</a:t>
            </a:r>
            <a:r>
              <a:rPr lang="en-US" sz="1800" dirty="0"/>
              <a:t> </a:t>
            </a:r>
            <a:r>
              <a:rPr lang="en-US" sz="1800" dirty="0" err="1"/>
              <a:t>sembilan</a:t>
            </a:r>
            <a:r>
              <a:rPr lang="en-US" sz="1800" dirty="0"/>
              <a:t>).  </a:t>
            </a:r>
          </a:p>
          <a:p>
            <a:r>
              <a:rPr lang="en-US" sz="1800" dirty="0" smtClean="0"/>
              <a:t>Dr</a:t>
            </a:r>
            <a:r>
              <a:rPr lang="en-US" sz="1800" dirty="0"/>
              <a:t>. Randi </a:t>
            </a:r>
            <a:r>
              <a:rPr lang="en-US" sz="1800" dirty="0" err="1"/>
              <a:t>Purwanto</a:t>
            </a:r>
            <a:r>
              <a:rPr lang="en-US" sz="1800" dirty="0"/>
              <a:t>, PTP Ahli </a:t>
            </a:r>
            <a:r>
              <a:rPr lang="en-US" sz="1800" dirty="0" err="1"/>
              <a:t>Utama</a:t>
            </a:r>
            <a:r>
              <a:rPr lang="en-US" sz="1800" dirty="0"/>
              <a:t>, Stella, </a:t>
            </a:r>
            <a:r>
              <a:rPr lang="en-US" sz="1800" dirty="0" err="1"/>
              <a:t>M.Pd</a:t>
            </a:r>
            <a:r>
              <a:rPr lang="en-US" sz="1800" dirty="0"/>
              <a:t>., PTP Ahli </a:t>
            </a:r>
            <a:r>
              <a:rPr lang="en-US" sz="1800" dirty="0" err="1"/>
              <a:t>Madya</a:t>
            </a:r>
            <a:r>
              <a:rPr lang="en-US" sz="1800" dirty="0"/>
              <a:t>, </a:t>
            </a:r>
            <a:r>
              <a:rPr lang="en-US" sz="1800" dirty="0" err="1"/>
              <a:t>dan</a:t>
            </a:r>
            <a:r>
              <a:rPr lang="en-US" sz="1800" dirty="0"/>
              <a:t> Susiana, </a:t>
            </a:r>
            <a:r>
              <a:rPr lang="en-US" sz="1800" dirty="0" err="1"/>
              <a:t>M.Si</a:t>
            </a:r>
            <a:r>
              <a:rPr lang="en-US" sz="1800" dirty="0"/>
              <a:t>., PTP Ahli </a:t>
            </a:r>
            <a:r>
              <a:rPr lang="en-US" sz="1800" dirty="0" err="1"/>
              <a:t>Muda</a:t>
            </a:r>
            <a:r>
              <a:rPr lang="en-US" sz="1800" dirty="0"/>
              <a:t>, </a:t>
            </a:r>
            <a:r>
              <a:rPr lang="en-US" sz="1800" dirty="0" err="1"/>
              <a:t>melaksanakan</a:t>
            </a:r>
            <a:r>
              <a:rPr lang="en-US" sz="1800" dirty="0"/>
              <a:t> </a:t>
            </a:r>
            <a:r>
              <a:rPr lang="en-US" sz="1800" dirty="0" err="1"/>
              <a:t>analisis</a:t>
            </a:r>
            <a:r>
              <a:rPr lang="en-US" sz="1800" dirty="0"/>
              <a:t> </a:t>
            </a:r>
            <a:r>
              <a:rPr lang="en-US" sz="1800" dirty="0" err="1"/>
              <a:t>kebutuhan</a:t>
            </a:r>
            <a:r>
              <a:rPr lang="en-US" sz="1800" dirty="0"/>
              <a:t> </a:t>
            </a:r>
            <a:r>
              <a:rPr lang="en-US" sz="1800" dirty="0" err="1"/>
              <a:t>aplikasi</a:t>
            </a:r>
            <a:r>
              <a:rPr lang="en-US" sz="1800" dirty="0"/>
              <a:t> e–</a:t>
            </a:r>
            <a:r>
              <a:rPr lang="en-US" sz="1800" dirty="0" err="1"/>
              <a:t>pembelajaran</a:t>
            </a:r>
            <a:r>
              <a:rPr lang="en-US" sz="1800" dirty="0"/>
              <a:t> ”PKB” (</a:t>
            </a:r>
            <a:r>
              <a:rPr lang="en-US" sz="1800" dirty="0" err="1"/>
              <a:t>Pengembangan</a:t>
            </a:r>
            <a:r>
              <a:rPr lang="en-US" sz="1800" dirty="0"/>
              <a:t> </a:t>
            </a:r>
            <a:r>
              <a:rPr lang="en-US" sz="1800" dirty="0" err="1"/>
              <a:t>Keprofesian</a:t>
            </a:r>
            <a:r>
              <a:rPr lang="en-US" sz="1800" dirty="0"/>
              <a:t> </a:t>
            </a:r>
            <a:r>
              <a:rPr lang="en-US" sz="1800" dirty="0" err="1"/>
              <a:t>Berkelanjutan</a:t>
            </a:r>
            <a:r>
              <a:rPr lang="en-US" sz="1800" dirty="0"/>
              <a:t>) </a:t>
            </a:r>
            <a:r>
              <a:rPr lang="en-US" sz="1800" dirty="0" err="1"/>
              <a:t>dengan</a:t>
            </a:r>
            <a:r>
              <a:rPr lang="en-US" sz="1800" dirty="0"/>
              <a:t> </a:t>
            </a:r>
            <a:r>
              <a:rPr lang="en-US" sz="1800" dirty="0" err="1"/>
              <a:t>aplikasi</a:t>
            </a:r>
            <a:r>
              <a:rPr lang="en-US" sz="1800" dirty="0"/>
              <a:t> Edmodo </a:t>
            </a:r>
            <a:r>
              <a:rPr lang="en-US" sz="1800" dirty="0" err="1"/>
              <a:t>untuk</a:t>
            </a:r>
            <a:r>
              <a:rPr lang="en-US" sz="1800" dirty="0"/>
              <a:t> </a:t>
            </a:r>
            <a:r>
              <a:rPr lang="en-US" sz="1800" dirty="0" err="1"/>
              <a:t>pelatihan</a:t>
            </a:r>
            <a:r>
              <a:rPr lang="en-US" sz="1800" dirty="0"/>
              <a:t> daring (online) </a:t>
            </a:r>
            <a:r>
              <a:rPr lang="en-US" sz="1800" dirty="0" err="1"/>
              <a:t>Kepala</a:t>
            </a:r>
            <a:r>
              <a:rPr lang="en-US" sz="1800" dirty="0"/>
              <a:t> </a:t>
            </a:r>
            <a:r>
              <a:rPr lang="en-US" sz="1800" dirty="0" err="1"/>
              <a:t>Sekolah</a:t>
            </a:r>
            <a:r>
              <a:rPr lang="en-US" sz="1800" dirty="0"/>
              <a:t> </a:t>
            </a:r>
            <a:r>
              <a:rPr lang="en-US" sz="1800" dirty="0" err="1"/>
              <a:t>jenjang</a:t>
            </a:r>
            <a:r>
              <a:rPr lang="en-US" sz="1800" dirty="0"/>
              <a:t> SMP </a:t>
            </a:r>
            <a:r>
              <a:rPr lang="en-US" sz="1800" dirty="0" err="1"/>
              <a:t>dan</a:t>
            </a:r>
            <a:r>
              <a:rPr lang="en-US" sz="1800" dirty="0"/>
              <a:t> </a:t>
            </a:r>
            <a:r>
              <a:rPr lang="en-US" sz="1800" dirty="0" err="1"/>
              <a:t>membuat</a:t>
            </a:r>
            <a:r>
              <a:rPr lang="en-US" sz="1800" dirty="0"/>
              <a:t> </a:t>
            </a:r>
            <a:r>
              <a:rPr lang="en-US" sz="1800" dirty="0" err="1"/>
              <a:t>sebuah</a:t>
            </a:r>
            <a:r>
              <a:rPr lang="en-US" sz="1800" dirty="0"/>
              <a:t> </a:t>
            </a:r>
            <a:r>
              <a:rPr lang="en-US" sz="1800" dirty="0" err="1"/>
              <a:t>laporan</a:t>
            </a:r>
            <a:r>
              <a:rPr lang="en-US" sz="1800" dirty="0"/>
              <a:t>.   Dr. Randi </a:t>
            </a:r>
            <a:r>
              <a:rPr lang="en-US" sz="1800" dirty="0" err="1"/>
              <a:t>Purwanto</a:t>
            </a:r>
            <a:r>
              <a:rPr lang="en-US" sz="1800" dirty="0"/>
              <a:t> </a:t>
            </a:r>
            <a:r>
              <a:rPr lang="en-US" sz="1800" dirty="0" err="1"/>
              <a:t>diberi</a:t>
            </a:r>
            <a:r>
              <a:rPr lang="en-US" sz="1800" dirty="0"/>
              <a:t> </a:t>
            </a:r>
            <a:r>
              <a:rPr lang="en-US" sz="1800" dirty="0" err="1"/>
              <a:t>angka</a:t>
            </a:r>
            <a:r>
              <a:rPr lang="en-US" sz="1800" dirty="0"/>
              <a:t> </a:t>
            </a:r>
            <a:r>
              <a:rPr lang="en-US" sz="1800" dirty="0" err="1"/>
              <a:t>kredit</a:t>
            </a:r>
            <a:r>
              <a:rPr lang="en-US" sz="1800" dirty="0"/>
              <a:t> 50% x 4,59 =  2,295 (</a:t>
            </a:r>
            <a:r>
              <a:rPr lang="en-US" sz="1800" dirty="0" err="1"/>
              <a:t>dua</a:t>
            </a:r>
            <a:r>
              <a:rPr lang="en-US" sz="1800" dirty="0"/>
              <a:t> </a:t>
            </a:r>
            <a:r>
              <a:rPr lang="en-US" sz="1800" dirty="0" err="1"/>
              <a:t>koma</a:t>
            </a:r>
            <a:r>
              <a:rPr lang="en-US" sz="1800" dirty="0"/>
              <a:t> </a:t>
            </a:r>
            <a:r>
              <a:rPr lang="en-US" sz="1800" dirty="0" err="1"/>
              <a:t>dua</a:t>
            </a:r>
            <a:r>
              <a:rPr lang="en-US" sz="1800" dirty="0"/>
              <a:t> </a:t>
            </a:r>
            <a:r>
              <a:rPr lang="en-US" sz="1800" dirty="0" err="1"/>
              <a:t>sembilan</a:t>
            </a:r>
            <a:r>
              <a:rPr lang="en-US" sz="1800" dirty="0"/>
              <a:t> lima), Stella, </a:t>
            </a:r>
            <a:r>
              <a:rPr lang="en-US" sz="1800" dirty="0" err="1"/>
              <a:t>M.Pd</a:t>
            </a:r>
            <a:r>
              <a:rPr lang="en-US" sz="1800" dirty="0"/>
              <a:t>.  </a:t>
            </a:r>
            <a:r>
              <a:rPr lang="en-US" sz="1800" dirty="0" err="1"/>
              <a:t>diberi</a:t>
            </a:r>
            <a:r>
              <a:rPr lang="en-US" sz="1800" dirty="0"/>
              <a:t> </a:t>
            </a:r>
            <a:r>
              <a:rPr lang="en-US" sz="1800" dirty="0" err="1"/>
              <a:t>angka</a:t>
            </a:r>
            <a:r>
              <a:rPr lang="en-US" sz="1800" dirty="0"/>
              <a:t> </a:t>
            </a:r>
            <a:r>
              <a:rPr lang="en-US" sz="1800" dirty="0" err="1"/>
              <a:t>kredit</a:t>
            </a:r>
            <a:r>
              <a:rPr lang="en-US" sz="1800" dirty="0"/>
              <a:t> 25% x 4,59 = 1,148 (</a:t>
            </a:r>
            <a:r>
              <a:rPr lang="en-US" sz="1800" dirty="0" err="1"/>
              <a:t>satu</a:t>
            </a:r>
            <a:r>
              <a:rPr lang="en-US" sz="1800" dirty="0"/>
              <a:t> </a:t>
            </a:r>
            <a:r>
              <a:rPr lang="en-US" sz="1800" dirty="0" err="1"/>
              <a:t>koma</a:t>
            </a:r>
            <a:r>
              <a:rPr lang="en-US" sz="1800" dirty="0"/>
              <a:t> </a:t>
            </a:r>
            <a:r>
              <a:rPr lang="en-US" sz="1800" dirty="0" err="1"/>
              <a:t>satu</a:t>
            </a:r>
            <a:r>
              <a:rPr lang="en-US" sz="1800" dirty="0"/>
              <a:t> </a:t>
            </a:r>
            <a:r>
              <a:rPr lang="en-US" sz="1800" dirty="0" err="1"/>
              <a:t>empat</a:t>
            </a:r>
            <a:r>
              <a:rPr lang="en-US" sz="1800" dirty="0"/>
              <a:t> </a:t>
            </a:r>
            <a:r>
              <a:rPr lang="en-US" sz="1800" dirty="0" err="1"/>
              <a:t>delapan</a:t>
            </a:r>
            <a:r>
              <a:rPr lang="en-US" sz="1800" dirty="0"/>
              <a:t>) </a:t>
            </a:r>
            <a:r>
              <a:rPr lang="en-US" sz="1800" dirty="0" err="1"/>
              <a:t>dan</a:t>
            </a:r>
            <a:r>
              <a:rPr lang="en-US" sz="1800" dirty="0"/>
              <a:t> Susiana </a:t>
            </a:r>
            <a:r>
              <a:rPr lang="en-US" sz="1800" dirty="0" err="1"/>
              <a:t>M.Si</a:t>
            </a:r>
            <a:r>
              <a:rPr lang="en-US" sz="1800" dirty="0"/>
              <a:t>. </a:t>
            </a:r>
            <a:r>
              <a:rPr lang="en-US" sz="1800" dirty="0" err="1"/>
              <a:t>diberi</a:t>
            </a:r>
            <a:r>
              <a:rPr lang="en-US" sz="1800" dirty="0"/>
              <a:t> </a:t>
            </a:r>
            <a:r>
              <a:rPr lang="en-US" sz="1800" dirty="0" err="1"/>
              <a:t>angka</a:t>
            </a:r>
            <a:r>
              <a:rPr lang="en-US" sz="1800" dirty="0"/>
              <a:t> </a:t>
            </a:r>
            <a:r>
              <a:rPr lang="en-US" sz="1800" dirty="0" err="1"/>
              <a:t>kredit</a:t>
            </a:r>
            <a:r>
              <a:rPr lang="en-US" sz="1800" dirty="0"/>
              <a:t> 80% x 25% x 4,59 = 0,918 (</a:t>
            </a:r>
            <a:r>
              <a:rPr lang="en-US" sz="1800" dirty="0" err="1"/>
              <a:t>nol</a:t>
            </a:r>
            <a:r>
              <a:rPr lang="en-US" sz="1800" dirty="0"/>
              <a:t> </a:t>
            </a:r>
            <a:r>
              <a:rPr lang="en-US" sz="1800" dirty="0" err="1"/>
              <a:t>koma</a:t>
            </a:r>
            <a:r>
              <a:rPr lang="en-US" sz="1800" dirty="0"/>
              <a:t> </a:t>
            </a:r>
            <a:r>
              <a:rPr lang="en-US" sz="1800" dirty="0" err="1"/>
              <a:t>sembilan</a:t>
            </a:r>
            <a:r>
              <a:rPr lang="en-US" sz="1800" dirty="0"/>
              <a:t> </a:t>
            </a:r>
            <a:r>
              <a:rPr lang="en-US" sz="1800" dirty="0" err="1"/>
              <a:t>satu</a:t>
            </a:r>
            <a:r>
              <a:rPr lang="en-US" sz="1800" dirty="0"/>
              <a:t> </a:t>
            </a:r>
            <a:r>
              <a:rPr lang="en-US" sz="1800" dirty="0" err="1"/>
              <a:t>delapan</a:t>
            </a:r>
            <a:r>
              <a:rPr lang="en-US" sz="1800" dirty="0"/>
              <a:t>). </a:t>
            </a:r>
          </a:p>
        </p:txBody>
      </p:sp>
    </p:spTree>
    <p:extLst>
      <p:ext uri="{BB962C8B-B14F-4D97-AF65-F5344CB8AC3E}">
        <p14:creationId xmlns:p14="http://schemas.microsoft.com/office/powerpoint/2010/main" val="2794187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829" y="453261"/>
            <a:ext cx="10515600" cy="1011984"/>
          </a:xfrm>
        </p:spPr>
        <p:txBody>
          <a:bodyPr>
            <a:normAutofit/>
          </a:bodyPr>
          <a:lstStyle/>
          <a:p>
            <a:r>
              <a:rPr lang="en-ID" sz="2800" dirty="0" err="1" smtClean="0">
                <a:latin typeface="Bookman Old Style" panose="02050604050505020204" pitchFamily="18" charset="0"/>
              </a:rPr>
              <a:t>Unsur</a:t>
            </a:r>
            <a:r>
              <a:rPr lang="en-ID" sz="2800" dirty="0" smtClean="0">
                <a:latin typeface="Bookman Old Style" panose="02050604050505020204" pitchFamily="18" charset="0"/>
              </a:rPr>
              <a:t> : </a:t>
            </a:r>
            <a:r>
              <a:rPr lang="en-ID" sz="2800" dirty="0" err="1" smtClean="0">
                <a:latin typeface="Bookman Old Style" panose="02050604050505020204" pitchFamily="18" charset="0"/>
              </a:rPr>
              <a:t>Pengembangan</a:t>
            </a:r>
            <a:r>
              <a:rPr lang="en-ID" sz="2800" dirty="0" smtClean="0">
                <a:latin typeface="Bookman Old Style" panose="02050604050505020204" pitchFamily="18" charset="0"/>
              </a:rPr>
              <a:t> </a:t>
            </a:r>
            <a:r>
              <a:rPr lang="en-ID" sz="2800" dirty="0" err="1" smtClean="0">
                <a:latin typeface="Bookman Old Style" panose="02050604050505020204" pitchFamily="18" charset="0"/>
              </a:rPr>
              <a:t>Teknologi</a:t>
            </a:r>
            <a:r>
              <a:rPr lang="en-ID" sz="2800" dirty="0" smtClean="0">
                <a:latin typeface="Bookman Old Style" panose="02050604050505020204" pitchFamily="18" charset="0"/>
              </a:rPr>
              <a:t> </a:t>
            </a:r>
            <a:r>
              <a:rPr lang="en-ID" sz="2800" dirty="0" err="1" smtClean="0">
                <a:latin typeface="Bookman Old Style" panose="02050604050505020204" pitchFamily="18" charset="0"/>
              </a:rPr>
              <a:t>Pembelajaran</a:t>
            </a:r>
            <a:r>
              <a:rPr lang="id-ID" sz="2800" dirty="0">
                <a:latin typeface="Bookman Old Style" panose="02050604050505020204" pitchFamily="18" charset="0"/>
              </a:rPr>
              <a:t/>
            </a:r>
            <a:br>
              <a:rPr lang="id-ID" sz="2800" dirty="0">
                <a:latin typeface="Bookman Old Style" panose="02050604050505020204" pitchFamily="18" charset="0"/>
              </a:rPr>
            </a:br>
            <a:endParaRPr lang="id-ID"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78819925"/>
              </p:ext>
            </p:extLst>
          </p:nvPr>
        </p:nvGraphicFramePr>
        <p:xfrm>
          <a:off x="696696" y="1086229"/>
          <a:ext cx="10609242" cy="5381170"/>
        </p:xfrm>
        <a:graphic>
          <a:graphicData uri="http://schemas.openxmlformats.org/drawingml/2006/table">
            <a:tbl>
              <a:tblPr firstRow="1" firstCol="1" bandRow="1">
                <a:tableStyleId>{5DA37D80-6434-44D0-A028-1B22A696006F}</a:tableStyleId>
              </a:tblPr>
              <a:tblGrid>
                <a:gridCol w="1364116">
                  <a:extLst>
                    <a:ext uri="{9D8B030D-6E8A-4147-A177-3AD203B41FA5}">
                      <a16:colId xmlns:a16="http://schemas.microsoft.com/office/drawing/2014/main" xmlns="" val="20000"/>
                    </a:ext>
                  </a:extLst>
                </a:gridCol>
                <a:gridCol w="1064525">
                  <a:extLst>
                    <a:ext uri="{9D8B030D-6E8A-4147-A177-3AD203B41FA5}">
                      <a16:colId xmlns:a16="http://schemas.microsoft.com/office/drawing/2014/main" xmlns="" val="20001"/>
                    </a:ext>
                  </a:extLst>
                </a:gridCol>
                <a:gridCol w="3493827">
                  <a:extLst>
                    <a:ext uri="{9D8B030D-6E8A-4147-A177-3AD203B41FA5}">
                      <a16:colId xmlns:a16="http://schemas.microsoft.com/office/drawing/2014/main" xmlns="" val="20002"/>
                    </a:ext>
                  </a:extLst>
                </a:gridCol>
                <a:gridCol w="4686774">
                  <a:extLst>
                    <a:ext uri="{9D8B030D-6E8A-4147-A177-3AD203B41FA5}">
                      <a16:colId xmlns:a16="http://schemas.microsoft.com/office/drawing/2014/main" xmlns="" val="20003"/>
                    </a:ext>
                  </a:extLst>
                </a:gridCol>
              </a:tblGrid>
              <a:tr h="272012">
                <a:tc gridSpan="4">
                  <a:txBody>
                    <a:bodyPr/>
                    <a:lstStyle/>
                    <a:p>
                      <a:pPr marL="21590">
                        <a:lnSpc>
                          <a:spcPct val="115000"/>
                        </a:lnSpc>
                        <a:spcAft>
                          <a:spcPts val="0"/>
                        </a:spcAft>
                      </a:pPr>
                      <a:r>
                        <a:rPr lang="en-US" sz="1400" dirty="0">
                          <a:effectLst/>
                        </a:rPr>
                        <a:t>Sub </a:t>
                      </a:r>
                      <a:r>
                        <a:rPr lang="en-US" sz="1400" dirty="0" err="1">
                          <a:effectLst/>
                        </a:rPr>
                        <a:t>Unsur</a:t>
                      </a:r>
                      <a:r>
                        <a:rPr lang="en-US" sz="1400" dirty="0">
                          <a:effectLst/>
                        </a:rPr>
                        <a:t> </a:t>
                      </a:r>
                      <a:r>
                        <a:rPr lang="en-US" sz="1400" baseline="0" dirty="0" smtClean="0">
                          <a:effectLst/>
                        </a:rPr>
                        <a:t> A. </a:t>
                      </a:r>
                      <a:r>
                        <a:rPr lang="en-US" sz="1400" baseline="0" dirty="0" err="1" smtClean="0">
                          <a:effectLst/>
                        </a:rPr>
                        <a:t>Analisis</a:t>
                      </a:r>
                      <a:r>
                        <a:rPr lang="en-US" sz="1400" baseline="0" dirty="0" smtClean="0">
                          <a:effectLst/>
                        </a:rPr>
                        <a:t> </a:t>
                      </a:r>
                      <a:r>
                        <a:rPr lang="en-US" sz="1400" baseline="0" dirty="0" err="1" smtClean="0">
                          <a:effectLst/>
                        </a:rPr>
                        <a:t>dan</a:t>
                      </a:r>
                      <a:r>
                        <a:rPr lang="en-US" sz="1400" baseline="0" dirty="0" smtClean="0">
                          <a:effectLst/>
                        </a:rPr>
                        <a:t> </a:t>
                      </a:r>
                      <a:r>
                        <a:rPr lang="en-US" sz="1400" baseline="0" dirty="0" err="1" smtClean="0">
                          <a:effectLst/>
                        </a:rPr>
                        <a:t>Pengkajian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0"/>
                  </a:ext>
                </a:extLst>
              </a:tr>
              <a:tr h="525134">
                <a:tc gridSpan="4">
                  <a:txBody>
                    <a:bodyPr/>
                    <a:lstStyle/>
                    <a:p>
                      <a:pPr algn="l">
                        <a:lnSpc>
                          <a:spcPct val="107000"/>
                        </a:lnSpc>
                        <a:spcAft>
                          <a:spcPts val="0"/>
                        </a:spcAft>
                        <a:tabLst>
                          <a:tab pos="1890395" algn="l"/>
                        </a:tabLst>
                      </a:pPr>
                      <a:r>
                        <a:rPr lang="it-IT" sz="1400" dirty="0">
                          <a:effectLst/>
                        </a:rPr>
                        <a:t>Butir Kegiatan: </a:t>
                      </a:r>
                      <a:r>
                        <a:rPr lang="en-ID" sz="1400" dirty="0" smtClean="0">
                          <a:effectLst/>
                        </a:rPr>
                        <a:t>1.e.</a:t>
                      </a:r>
                      <a:r>
                        <a:rPr lang="en-ID" sz="1400" baseline="0" dirty="0" smtClean="0">
                          <a:effectLst/>
                        </a:rPr>
                        <a:t> </a:t>
                      </a:r>
                      <a:r>
                        <a:rPr lang="en-ID" sz="1400" baseline="0" dirty="0" err="1" smtClean="0">
                          <a:effectLst/>
                        </a:rPr>
                        <a:t>Menganalisis</a:t>
                      </a:r>
                      <a:r>
                        <a:rPr lang="en-ID" sz="1400" baseline="0" dirty="0" smtClean="0">
                          <a:effectLst/>
                        </a:rPr>
                        <a:t> </a:t>
                      </a:r>
                      <a:r>
                        <a:rPr lang="en-ID" sz="1400" baseline="0" dirty="0" err="1" smtClean="0">
                          <a:effectLst/>
                        </a:rPr>
                        <a:t>Kebutuhan</a:t>
                      </a:r>
                      <a:r>
                        <a:rPr lang="en-ID" sz="1400" baseline="0" dirty="0" smtClean="0">
                          <a:effectLst/>
                        </a:rPr>
                        <a:t> </a:t>
                      </a:r>
                      <a:r>
                        <a:rPr lang="en-ID" sz="1400" baseline="0" dirty="0" err="1" smtClean="0">
                          <a:effectLst/>
                        </a:rPr>
                        <a:t>Teknologi</a:t>
                      </a:r>
                      <a:r>
                        <a:rPr lang="en-ID" sz="1400" baseline="0" dirty="0" smtClean="0">
                          <a:effectLst/>
                        </a:rPr>
                        <a:t> </a:t>
                      </a:r>
                      <a:r>
                        <a:rPr lang="en-ID" sz="1400" baseline="0" dirty="0" err="1" smtClean="0">
                          <a:effectLst/>
                        </a:rPr>
                        <a:t>Pembelajaran</a:t>
                      </a:r>
                      <a:r>
                        <a:rPr lang="en-ID" sz="1400" baseline="0" dirty="0" smtClean="0">
                          <a:effectLst/>
                        </a:rPr>
                        <a:t> </a:t>
                      </a:r>
                      <a:r>
                        <a:rPr lang="en-ID" sz="1400" baseline="0" dirty="0" err="1" smtClean="0">
                          <a:effectLst/>
                        </a:rPr>
                        <a:t>Berdasarkan</a:t>
                      </a:r>
                      <a:r>
                        <a:rPr lang="en-ID" sz="1400" baseline="0" dirty="0" smtClean="0">
                          <a:effectLst/>
                        </a:rPr>
                        <a:t> </a:t>
                      </a:r>
                      <a:r>
                        <a:rPr lang="en-ID" sz="1400" baseline="0" dirty="0" err="1" smtClean="0">
                          <a:effectLst/>
                        </a:rPr>
                        <a:t>Kurikulum</a:t>
                      </a:r>
                      <a:r>
                        <a:rPr lang="en-ID" sz="1400" baseline="0" dirty="0" smtClean="0">
                          <a:effectLst/>
                        </a:rPr>
                        <a:t> yang </a:t>
                      </a:r>
                      <a:r>
                        <a:rPr lang="en-ID" sz="1400" baseline="0" dirty="0" err="1" smtClean="0">
                          <a:effectLst/>
                        </a:rPr>
                        <a:t>Berlaku</a:t>
                      </a:r>
                      <a:r>
                        <a:rPr lang="en-ID" sz="1400" baseline="0" dirty="0" smtClean="0">
                          <a:effectLst/>
                        </a:rPr>
                        <a:t> </a:t>
                      </a:r>
                      <a:r>
                        <a:rPr lang="en-ID" sz="1400" baseline="0" dirty="0" err="1" smtClean="0">
                          <a:effectLst/>
                        </a:rPr>
                        <a:t>Sesuai</a:t>
                      </a:r>
                      <a:r>
                        <a:rPr lang="en-ID" sz="1400" baseline="0" dirty="0" smtClean="0">
                          <a:effectLst/>
                        </a:rPr>
                        <a:t> </a:t>
                      </a:r>
                      <a:r>
                        <a:rPr lang="en-ID" sz="1400" baseline="0" dirty="0" err="1" smtClean="0">
                          <a:effectLst/>
                        </a:rPr>
                        <a:t>dengan</a:t>
                      </a:r>
                      <a:r>
                        <a:rPr lang="en-ID" sz="1400" baseline="0" dirty="0" smtClean="0">
                          <a:effectLst/>
                        </a:rPr>
                        <a:t> </a:t>
                      </a:r>
                      <a:r>
                        <a:rPr lang="en-ID" sz="1400" baseline="0" dirty="0" err="1" smtClean="0">
                          <a:effectLst/>
                        </a:rPr>
                        <a:t>Jenis</a:t>
                      </a:r>
                      <a:r>
                        <a:rPr lang="en-ID" sz="1400" baseline="0" dirty="0" smtClean="0">
                          <a:effectLst/>
                        </a:rPr>
                        <a:t>, </a:t>
                      </a:r>
                      <a:r>
                        <a:rPr lang="en-ID" sz="1400" baseline="0" dirty="0" err="1" smtClean="0">
                          <a:effectLst/>
                        </a:rPr>
                        <a:t>Jalur</a:t>
                      </a:r>
                      <a:r>
                        <a:rPr lang="en-ID" sz="1400" baseline="0" dirty="0" smtClean="0">
                          <a:effectLst/>
                        </a:rPr>
                        <a:t>, </a:t>
                      </a:r>
                      <a:r>
                        <a:rPr lang="en-ID" sz="1400" baseline="0" dirty="0" err="1" smtClean="0">
                          <a:effectLst/>
                        </a:rPr>
                        <a:t>dan</a:t>
                      </a:r>
                      <a:r>
                        <a:rPr lang="en-ID" sz="1400" baseline="0" dirty="0" smtClean="0">
                          <a:effectLst/>
                        </a:rPr>
                        <a:t> </a:t>
                      </a:r>
                      <a:r>
                        <a:rPr lang="en-ID" sz="1400" baseline="0" dirty="0" err="1" smtClean="0">
                          <a:effectLst/>
                        </a:rPr>
                        <a:t>Jenjang</a:t>
                      </a:r>
                      <a:r>
                        <a:rPr lang="en-ID" sz="1400" baseline="0" dirty="0" smtClean="0">
                          <a:effectLst/>
                        </a:rPr>
                        <a:t> </a:t>
                      </a:r>
                      <a:r>
                        <a:rPr lang="en-ID" sz="1400" baseline="0" dirty="0" err="1" smtClean="0">
                          <a:effectLst/>
                        </a:rPr>
                        <a:t>Pendidikan</a:t>
                      </a:r>
                      <a:r>
                        <a:rPr lang="en-ID" sz="1400" baseline="0" dirty="0" smtClean="0">
                          <a:effectLst/>
                        </a:rPr>
                        <a:t> </a:t>
                      </a:r>
                      <a:r>
                        <a:rPr lang="en-ID" sz="1400" baseline="0" dirty="0" err="1" smtClean="0">
                          <a:effectLst/>
                        </a:rPr>
                        <a:t>untuk</a:t>
                      </a:r>
                      <a:r>
                        <a:rPr lang="en-ID" sz="1400" baseline="0" dirty="0" smtClean="0">
                          <a:effectLst/>
                        </a:rPr>
                        <a:t> Model </a:t>
                      </a:r>
                      <a:r>
                        <a:rPr lang="en-ID" sz="1400" baseline="0" dirty="0" err="1" smtClean="0">
                          <a:effectLst/>
                        </a:rPr>
                        <a:t>Pembelajaran</a:t>
                      </a:r>
                      <a:r>
                        <a:rPr lang="en-ID" sz="1400" baseline="0" dirty="0" smtClean="0">
                          <a:effectLst/>
                        </a:rPr>
                        <a:t> </a:t>
                      </a:r>
                      <a:r>
                        <a:rPr lang="en-ID" sz="1400" baseline="0" dirty="0" err="1" smtClean="0">
                          <a:effectLst/>
                        </a:rPr>
                        <a:t>Kompleks</a:t>
                      </a:r>
                      <a:endParaRPr lang="en-ID" sz="1400" baseline="0" dirty="0" smtClean="0">
                        <a:effectLst/>
                      </a:endParaRPr>
                    </a:p>
                    <a:p>
                      <a:pPr algn="l">
                        <a:lnSpc>
                          <a:spcPct val="107000"/>
                        </a:lnSpc>
                        <a:spcAft>
                          <a:spcPts val="0"/>
                        </a:spcAft>
                        <a:tabLst>
                          <a:tab pos="1890395" algn="l"/>
                        </a:tabLst>
                      </a:pPr>
                      <a:r>
                        <a:rPr lang="id-ID" sz="1400" dirty="0" smtClean="0">
                          <a:effectLst/>
                        </a:rPr>
                        <a:t>Pelaksana </a:t>
                      </a:r>
                      <a:r>
                        <a:rPr lang="id-ID" sz="1400" dirty="0">
                          <a:effectLst/>
                        </a:rPr>
                        <a:t>Tugas Jenjang : </a:t>
                      </a:r>
                      <a:r>
                        <a:rPr lang="en-ID" sz="1400" dirty="0" smtClean="0">
                          <a:effectLst/>
                        </a:rPr>
                        <a:t>PTP </a:t>
                      </a:r>
                      <a:r>
                        <a:rPr lang="id-ID" sz="1400" dirty="0" smtClean="0">
                          <a:effectLst/>
                        </a:rPr>
                        <a:t>Ahli </a:t>
                      </a:r>
                      <a:r>
                        <a:rPr lang="en-ID" sz="1400" dirty="0" err="1" smtClean="0">
                          <a:effectLst/>
                        </a:rPr>
                        <a:t>Utama</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nchor="ct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1"/>
                  </a:ext>
                </a:extLst>
              </a:tr>
              <a:tr h="253122">
                <a:tc>
                  <a:txBody>
                    <a:bodyPr/>
                    <a:lstStyle/>
                    <a:p>
                      <a:pPr algn="ctr">
                        <a:lnSpc>
                          <a:spcPct val="107000"/>
                        </a:lnSpc>
                        <a:spcAft>
                          <a:spcPts val="0"/>
                        </a:spcAft>
                      </a:pPr>
                      <a:r>
                        <a:rPr lang="en-US" sz="1400" b="1" dirty="0" err="1">
                          <a:effectLst/>
                        </a:rPr>
                        <a:t>Satuan</a:t>
                      </a:r>
                      <a:r>
                        <a:rPr lang="en-US" sz="1400" b="1" dirty="0">
                          <a:effectLst/>
                        </a:rPr>
                        <a:t> </a:t>
                      </a:r>
                      <a:r>
                        <a:rPr lang="en-US" sz="1400" b="1" dirty="0" err="1">
                          <a:effectLst/>
                        </a:rPr>
                        <a:t>Hasil</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b="1" dirty="0" err="1">
                          <a:effectLst/>
                        </a:rPr>
                        <a:t>Angka</a:t>
                      </a:r>
                      <a:r>
                        <a:rPr lang="en-US" sz="1400" b="1" dirty="0">
                          <a:effectLst/>
                        </a:rPr>
                        <a:t> </a:t>
                      </a:r>
                      <a:r>
                        <a:rPr lang="en-US" sz="1400" b="1" dirty="0" err="1">
                          <a:effectLst/>
                        </a:rPr>
                        <a:t>Kredit</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b="1">
                          <a:effectLst/>
                        </a:rPr>
                        <a:t>Kriteria</a:t>
                      </a:r>
                      <a:endParaRPr lang="id-ID" sz="1400" b="1">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b="1" dirty="0" err="1">
                          <a:effectLst/>
                        </a:rPr>
                        <a:t>Bukti</a:t>
                      </a:r>
                      <a:r>
                        <a:rPr lang="en-US" sz="1400" b="1" dirty="0">
                          <a:effectLst/>
                        </a:rPr>
                        <a:t> </a:t>
                      </a:r>
                      <a:r>
                        <a:rPr lang="en-US" sz="1400" b="1" dirty="0" err="1">
                          <a:effectLst/>
                        </a:rPr>
                        <a:t>Fisik</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extLst>
                  <a:ext uri="{0D108BD9-81ED-4DB2-BD59-A6C34878D82A}">
                    <a16:rowId xmlns:a16="http://schemas.microsoft.com/office/drawing/2014/main" xmlns="" val="10002"/>
                  </a:ext>
                </a:extLst>
              </a:tr>
              <a:tr h="3978208">
                <a:tc>
                  <a:txBody>
                    <a:bodyPr/>
                    <a:lstStyle/>
                    <a:p>
                      <a:pPr marL="113030">
                        <a:lnSpc>
                          <a:spcPct val="115000"/>
                        </a:lnSpc>
                        <a:spcAft>
                          <a:spcPts val="0"/>
                        </a:spcAft>
                      </a:pPr>
                      <a:r>
                        <a:rPr lang="en-US" sz="1400" dirty="0" err="1">
                          <a:effectLst/>
                        </a:rPr>
                        <a:t>L</a:t>
                      </a:r>
                      <a:r>
                        <a:rPr lang="en-US" sz="1400" dirty="0" err="1" smtClean="0">
                          <a:effectLst/>
                        </a:rPr>
                        <a:t>aporan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13030">
                        <a:lnSpc>
                          <a:spcPct val="115000"/>
                        </a:lnSpc>
                        <a:spcAft>
                          <a:spcPts val="0"/>
                        </a:spcAft>
                      </a:pPr>
                      <a:r>
                        <a:rPr lang="en-ID" sz="1400" dirty="0" smtClean="0">
                          <a:effectLst/>
                        </a:rPr>
                        <a:t>5,79</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74625" indent="-174625" algn="just">
                        <a:lnSpc>
                          <a:spcPct val="115000"/>
                        </a:lnSpc>
                        <a:spcAft>
                          <a:spcPts val="0"/>
                        </a:spcAft>
                        <a:buAutoNum type="alphaLcPeriod"/>
                      </a:pPr>
                      <a:r>
                        <a:rPr lang="sv-SE" sz="1400" dirty="0" smtClean="0">
                          <a:effectLst/>
                        </a:rPr>
                        <a:t>Kegiatan analisis kebutuhan teknologi pembelajaran berdasarkan kurikulum yang berlaku sesuai dengan jenis, jalur dan jenjang pendidikan dalam pengembangan model pembelajaran kompleks. </a:t>
                      </a:r>
                    </a:p>
                    <a:p>
                      <a:pPr marL="174625" indent="-174625" algn="just">
                        <a:lnSpc>
                          <a:spcPct val="115000"/>
                        </a:lnSpc>
                        <a:spcAft>
                          <a:spcPts val="0"/>
                        </a:spcAft>
                        <a:buAutoNum type="alphaLcPeriod"/>
                      </a:pPr>
                      <a:r>
                        <a:rPr lang="sv-SE" sz="1400" dirty="0" smtClean="0">
                          <a:effectLst/>
                        </a:rPr>
                        <a:t>Pembelajaran kompleks adalah pembelajaran yang membutuhkan faktor-faktor pengetahuan, pemahaman hubungan antara berbagai peraturan dan perundang-undangan, kemampuan kolaborasi, kerjasama, komunikasi dengan stakeholders menggunakan berbagai sumber, strategi dan teknologi. </a:t>
                      </a:r>
                    </a:p>
                    <a:p>
                      <a:pPr marL="174625" indent="-174625" algn="just">
                        <a:lnSpc>
                          <a:spcPct val="115000"/>
                        </a:lnSpc>
                        <a:spcAft>
                          <a:spcPts val="0"/>
                        </a:spcAft>
                        <a:buAutoNum type="alphaLcPeriod"/>
                      </a:pPr>
                      <a:r>
                        <a:rPr lang="sv-SE" sz="1400" dirty="0" smtClean="0">
                          <a:effectLst/>
                        </a:rPr>
                        <a:t>Kegiatan analisis kebutuhan teknologi pembelajaran ini minimal untuk satu mata pelajaran, satu kelas, dan satu jenjang pendidikan.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273050" indent="-177800" algn="just">
                        <a:lnSpc>
                          <a:spcPct val="115000"/>
                        </a:lnSpc>
                        <a:spcAft>
                          <a:spcPts val="0"/>
                        </a:spcAft>
                        <a:buAutoNum type="alphaLcPeriod"/>
                      </a:pPr>
                      <a:r>
                        <a:rPr lang="en-ID" sz="1400" b="1" dirty="0" smtClean="0">
                          <a:solidFill>
                            <a:srgbClr val="000099"/>
                          </a:solidFill>
                          <a:effectLst/>
                        </a:rPr>
                        <a:t>Surat </a:t>
                      </a:r>
                      <a:r>
                        <a:rPr lang="en-ID" sz="1400" b="1" dirty="0" err="1" smtClean="0">
                          <a:solidFill>
                            <a:srgbClr val="000099"/>
                          </a:solidFill>
                          <a:effectLst/>
                        </a:rPr>
                        <a:t>tugas</a:t>
                      </a:r>
                      <a:r>
                        <a:rPr lang="en-ID" sz="1400" b="1" dirty="0" smtClean="0">
                          <a:solidFill>
                            <a:srgbClr val="000099"/>
                          </a:solidFill>
                          <a:effectLst/>
                        </a:rPr>
                        <a:t> </a:t>
                      </a:r>
                      <a:r>
                        <a:rPr lang="en-ID" sz="1400" dirty="0" err="1" smtClean="0">
                          <a:effectLst/>
                        </a:rPr>
                        <a:t>dari</a:t>
                      </a:r>
                      <a:r>
                        <a:rPr lang="en-ID" sz="1400" dirty="0" smtClean="0">
                          <a:effectLst/>
                        </a:rPr>
                        <a:t> </a:t>
                      </a:r>
                      <a:r>
                        <a:rPr lang="en-ID" sz="1400" dirty="0" err="1" smtClean="0">
                          <a:effectLst/>
                        </a:rPr>
                        <a:t>pimpinan</a:t>
                      </a:r>
                      <a:r>
                        <a:rPr lang="en-ID" sz="1400" dirty="0" smtClean="0">
                          <a:effectLst/>
                        </a:rPr>
                        <a:t> </a:t>
                      </a:r>
                      <a:r>
                        <a:rPr lang="en-ID" sz="1400" dirty="0" err="1" smtClean="0">
                          <a:effectLst/>
                        </a:rPr>
                        <a:t>instansi</a:t>
                      </a:r>
                      <a:r>
                        <a:rPr lang="en-ID" sz="1400" dirty="0" smtClean="0">
                          <a:effectLst/>
                        </a:rPr>
                        <a:t> </a:t>
                      </a:r>
                      <a:r>
                        <a:rPr lang="en-ID" sz="1400" dirty="0" err="1" smtClean="0">
                          <a:effectLst/>
                        </a:rPr>
                        <a:t>tempat</a:t>
                      </a:r>
                      <a:r>
                        <a:rPr lang="en-ID" sz="1400" dirty="0" smtClean="0">
                          <a:effectLst/>
                        </a:rPr>
                        <a:t> </a:t>
                      </a:r>
                      <a:r>
                        <a:rPr lang="en-ID" sz="1400" dirty="0" err="1" smtClean="0">
                          <a:effectLst/>
                        </a:rPr>
                        <a:t>bekerja</a:t>
                      </a:r>
                      <a:r>
                        <a:rPr lang="en-ID" sz="1400" dirty="0" smtClean="0">
                          <a:effectLst/>
                        </a:rPr>
                        <a:t>. </a:t>
                      </a:r>
                    </a:p>
                    <a:p>
                      <a:pPr marL="273050" indent="-177800" algn="just">
                        <a:lnSpc>
                          <a:spcPct val="115000"/>
                        </a:lnSpc>
                        <a:spcAft>
                          <a:spcPts val="0"/>
                        </a:spcAft>
                        <a:buAutoNum type="alphaLcPeriod"/>
                      </a:pPr>
                      <a:r>
                        <a:rPr lang="en-ID" sz="1400" b="1" dirty="0" smtClean="0">
                          <a:solidFill>
                            <a:srgbClr val="000099"/>
                          </a:solidFill>
                          <a:effectLst/>
                        </a:rPr>
                        <a:t>Salinan </a:t>
                      </a:r>
                      <a:r>
                        <a:rPr lang="en-ID" sz="1400" b="1" dirty="0" err="1" smtClean="0">
                          <a:solidFill>
                            <a:srgbClr val="000099"/>
                          </a:solidFill>
                          <a:effectLst/>
                        </a:rPr>
                        <a:t>laporan</a:t>
                      </a:r>
                      <a:r>
                        <a:rPr lang="en-ID" sz="1400" b="1" dirty="0" smtClean="0">
                          <a:solidFill>
                            <a:srgbClr val="000099"/>
                          </a:solidFill>
                          <a:effectLst/>
                        </a:rPr>
                        <a:t> </a:t>
                      </a:r>
                      <a:r>
                        <a:rPr lang="en-ID" sz="1400" dirty="0" err="1" smtClean="0">
                          <a:effectLst/>
                        </a:rPr>
                        <a:t>dengan</a:t>
                      </a:r>
                      <a:r>
                        <a:rPr lang="en-ID" sz="1400" dirty="0" smtClean="0">
                          <a:effectLst/>
                        </a:rPr>
                        <a:t> </a:t>
                      </a:r>
                      <a:r>
                        <a:rPr lang="en-ID" sz="1400" dirty="0" err="1" smtClean="0">
                          <a:effectLst/>
                        </a:rPr>
                        <a:t>memberikan</a:t>
                      </a:r>
                      <a:r>
                        <a:rPr lang="en-ID" sz="1400" dirty="0" smtClean="0">
                          <a:effectLst/>
                        </a:rPr>
                        <a:t> </a:t>
                      </a:r>
                      <a:r>
                        <a:rPr lang="en-ID" sz="1400" dirty="0" err="1" smtClean="0">
                          <a:effectLst/>
                        </a:rPr>
                        <a:t>rekomendasi</a:t>
                      </a:r>
                      <a:r>
                        <a:rPr lang="en-ID" sz="1400" dirty="0" smtClean="0">
                          <a:effectLst/>
                        </a:rPr>
                        <a:t> </a:t>
                      </a:r>
                      <a:r>
                        <a:rPr lang="en-ID" sz="1400" dirty="0" err="1" smtClean="0">
                          <a:effectLst/>
                        </a:rPr>
                        <a:t>tentang</a:t>
                      </a:r>
                      <a:r>
                        <a:rPr lang="en-ID" sz="1400" dirty="0" smtClean="0">
                          <a:effectLst/>
                        </a:rPr>
                        <a:t> </a:t>
                      </a:r>
                      <a:r>
                        <a:rPr lang="en-ID" sz="1400" dirty="0" err="1" smtClean="0">
                          <a:effectLst/>
                        </a:rPr>
                        <a:t>hasil</a:t>
                      </a:r>
                      <a:r>
                        <a:rPr lang="en-ID" sz="1400" dirty="0" smtClean="0">
                          <a:effectLst/>
                        </a:rPr>
                        <a:t>  </a:t>
                      </a:r>
                      <a:r>
                        <a:rPr lang="en-ID" sz="1400" dirty="0" err="1" smtClean="0">
                          <a:effectLst/>
                        </a:rPr>
                        <a:t>analisis</a:t>
                      </a:r>
                      <a:r>
                        <a:rPr lang="en-ID" sz="1400" dirty="0" smtClean="0">
                          <a:effectLst/>
                        </a:rPr>
                        <a:t> </a:t>
                      </a:r>
                      <a:r>
                        <a:rPr lang="en-ID" sz="1400" dirty="0" err="1" smtClean="0">
                          <a:effectLst/>
                        </a:rPr>
                        <a:t>kebutuhan</a:t>
                      </a:r>
                      <a:r>
                        <a:rPr lang="en-ID" sz="1400" dirty="0" smtClean="0">
                          <a:effectLst/>
                        </a:rPr>
                        <a:t> </a:t>
                      </a:r>
                      <a:r>
                        <a:rPr lang="en-ID" sz="1400" dirty="0" err="1" smtClean="0">
                          <a:effectLst/>
                        </a:rPr>
                        <a:t>teknologi</a:t>
                      </a:r>
                      <a:r>
                        <a:rPr lang="en-ID" sz="1400" dirty="0" smtClean="0">
                          <a:effectLst/>
                        </a:rPr>
                        <a:t> </a:t>
                      </a:r>
                      <a:r>
                        <a:rPr lang="en-ID" sz="1400" dirty="0" err="1" smtClean="0">
                          <a:effectLst/>
                        </a:rPr>
                        <a:t>pembelajaran</a:t>
                      </a:r>
                      <a:r>
                        <a:rPr lang="en-ID" sz="1400" dirty="0" smtClean="0">
                          <a:effectLst/>
                        </a:rPr>
                        <a:t> </a:t>
                      </a:r>
                      <a:r>
                        <a:rPr lang="en-ID" sz="1400" dirty="0" err="1" smtClean="0">
                          <a:effectLst/>
                        </a:rPr>
                        <a:t>dalam</a:t>
                      </a:r>
                      <a:r>
                        <a:rPr lang="en-ID" sz="1400" dirty="0" smtClean="0">
                          <a:effectLst/>
                        </a:rPr>
                        <a:t> </a:t>
                      </a:r>
                      <a:r>
                        <a:rPr lang="en-ID" sz="1400" dirty="0" err="1" smtClean="0">
                          <a:effectLst/>
                        </a:rPr>
                        <a:t>pengembangan</a:t>
                      </a:r>
                      <a:r>
                        <a:rPr lang="en-ID" sz="1400" dirty="0" smtClean="0">
                          <a:effectLst/>
                        </a:rPr>
                        <a:t> model </a:t>
                      </a:r>
                      <a:r>
                        <a:rPr lang="en-ID" sz="1400" dirty="0" err="1" smtClean="0">
                          <a:effectLst/>
                        </a:rPr>
                        <a:t>pembelajaran</a:t>
                      </a:r>
                      <a:r>
                        <a:rPr lang="en-ID" sz="1400" dirty="0" smtClean="0">
                          <a:effectLst/>
                        </a:rPr>
                        <a:t> </a:t>
                      </a:r>
                      <a:r>
                        <a:rPr lang="en-ID" sz="1400" dirty="0" err="1" smtClean="0">
                          <a:effectLst/>
                        </a:rPr>
                        <a:t>kompleks</a:t>
                      </a:r>
                      <a:r>
                        <a:rPr lang="en-ID" sz="1400" dirty="0" smtClean="0">
                          <a:effectLst/>
                        </a:rPr>
                        <a:t> yang </a:t>
                      </a:r>
                      <a:r>
                        <a:rPr lang="en-ID" sz="1400" dirty="0" err="1" smtClean="0">
                          <a:effectLst/>
                        </a:rPr>
                        <a:t>telah</a:t>
                      </a:r>
                      <a:r>
                        <a:rPr lang="en-ID" sz="1400" dirty="0" smtClean="0">
                          <a:effectLst/>
                        </a:rPr>
                        <a:t> </a:t>
                      </a:r>
                      <a:r>
                        <a:rPr lang="en-ID" sz="1400" dirty="0" err="1" smtClean="0">
                          <a:effectLst/>
                        </a:rPr>
                        <a:t>dilegalisasi</a:t>
                      </a:r>
                      <a:r>
                        <a:rPr lang="en-ID" sz="1400" dirty="0" smtClean="0">
                          <a:effectLst/>
                        </a:rPr>
                        <a:t> </a:t>
                      </a:r>
                      <a:r>
                        <a:rPr lang="en-ID" sz="1400" dirty="0" err="1" smtClean="0">
                          <a:effectLst/>
                        </a:rPr>
                        <a:t>atau</a:t>
                      </a:r>
                      <a:r>
                        <a:rPr lang="en-ID" sz="1400" dirty="0" smtClean="0">
                          <a:effectLst/>
                        </a:rPr>
                        <a:t> </a:t>
                      </a:r>
                      <a:r>
                        <a:rPr lang="en-ID" sz="1400" dirty="0" err="1" smtClean="0">
                          <a:effectLst/>
                        </a:rPr>
                        <a:t>terverifikasi</a:t>
                      </a:r>
                      <a:r>
                        <a:rPr lang="en-ID" sz="1400" dirty="0" smtClean="0">
                          <a:effectLst/>
                        </a:rPr>
                        <a:t> </a:t>
                      </a:r>
                      <a:r>
                        <a:rPr lang="en-ID" sz="1400" dirty="0" err="1" smtClean="0">
                          <a:effectLst/>
                        </a:rPr>
                        <a:t>melalui</a:t>
                      </a:r>
                      <a:r>
                        <a:rPr lang="en-ID" sz="1400" dirty="0" smtClean="0">
                          <a:effectLst/>
                        </a:rPr>
                        <a:t> </a:t>
                      </a:r>
                      <a:r>
                        <a:rPr lang="en-ID" sz="1400" dirty="0" err="1" smtClean="0">
                          <a:effectLst/>
                        </a:rPr>
                        <a:t>Aplikasi</a:t>
                      </a:r>
                      <a:r>
                        <a:rPr lang="en-ID" sz="1400" dirty="0" smtClean="0">
                          <a:effectLst/>
                        </a:rPr>
                        <a:t> </a:t>
                      </a:r>
                      <a:r>
                        <a:rPr lang="en-ID" sz="1400" dirty="0" err="1" smtClean="0">
                          <a:effectLst/>
                        </a:rPr>
                        <a:t>Dupake</a:t>
                      </a:r>
                      <a:r>
                        <a:rPr lang="en-ID" sz="1400" dirty="0" smtClean="0">
                          <a:effectLst/>
                        </a:rPr>
                        <a:t> </a:t>
                      </a:r>
                      <a:r>
                        <a:rPr lang="en-ID" sz="1400" dirty="0" err="1" smtClean="0">
                          <a:effectLst/>
                        </a:rPr>
                        <a:t>oleh</a:t>
                      </a:r>
                      <a:r>
                        <a:rPr lang="en-ID" sz="1400" dirty="0" smtClean="0">
                          <a:effectLst/>
                        </a:rPr>
                        <a:t> </a:t>
                      </a:r>
                      <a:r>
                        <a:rPr lang="en-ID" sz="1400" dirty="0" err="1" smtClean="0">
                          <a:effectLst/>
                        </a:rPr>
                        <a:t>pimpinan</a:t>
                      </a:r>
                      <a:r>
                        <a:rPr lang="en-ID" sz="1400" dirty="0" smtClean="0">
                          <a:effectLst/>
                        </a:rPr>
                        <a:t> </a:t>
                      </a:r>
                      <a:r>
                        <a:rPr lang="en-ID" sz="1400" dirty="0" err="1" smtClean="0">
                          <a:effectLst/>
                        </a:rPr>
                        <a:t>instansi</a:t>
                      </a:r>
                      <a:r>
                        <a:rPr lang="en-ID" sz="1400" dirty="0" smtClean="0">
                          <a:effectLst/>
                        </a:rPr>
                        <a:t> </a:t>
                      </a:r>
                      <a:r>
                        <a:rPr lang="en-ID" sz="1400" dirty="0" err="1" smtClean="0">
                          <a:effectLst/>
                        </a:rPr>
                        <a:t>tempat</a:t>
                      </a:r>
                      <a:r>
                        <a:rPr lang="en-ID" sz="1400" dirty="0" smtClean="0">
                          <a:effectLst/>
                        </a:rPr>
                        <a:t> </a:t>
                      </a:r>
                      <a:r>
                        <a:rPr lang="en-ID" sz="1400" dirty="0" err="1" smtClean="0">
                          <a:effectLst/>
                        </a:rPr>
                        <a:t>bekerja</a:t>
                      </a:r>
                      <a:r>
                        <a:rPr lang="en-ID" sz="1400" dirty="0" smtClean="0">
                          <a:effectLst/>
                        </a:rPr>
                        <a:t> </a:t>
                      </a:r>
                      <a:r>
                        <a:rPr lang="en-ID" sz="1400" dirty="0" err="1" smtClean="0">
                          <a:effectLst/>
                        </a:rPr>
                        <a:t>setingkat</a:t>
                      </a:r>
                      <a:r>
                        <a:rPr lang="en-ID" sz="1400" dirty="0" smtClean="0">
                          <a:effectLst/>
                        </a:rPr>
                        <a:t> </a:t>
                      </a:r>
                      <a:r>
                        <a:rPr lang="en-ID" sz="1400" dirty="0" err="1" smtClean="0">
                          <a:effectLst/>
                        </a:rPr>
                        <a:t>eselon</a:t>
                      </a:r>
                      <a:r>
                        <a:rPr lang="en-ID" sz="1400" dirty="0" smtClean="0">
                          <a:effectLst/>
                        </a:rPr>
                        <a:t>-II </a:t>
                      </a:r>
                      <a:r>
                        <a:rPr lang="en-ID" sz="1400" dirty="0" err="1" smtClean="0">
                          <a:effectLst/>
                        </a:rPr>
                        <a:t>atau</a:t>
                      </a:r>
                      <a:r>
                        <a:rPr lang="en-ID" sz="1400" dirty="0" smtClean="0">
                          <a:effectLst/>
                        </a:rPr>
                        <a:t> </a:t>
                      </a:r>
                      <a:r>
                        <a:rPr lang="en-ID" sz="1400" dirty="0" err="1" smtClean="0">
                          <a:effectLst/>
                        </a:rPr>
                        <a:t>pejabat</a:t>
                      </a:r>
                      <a:r>
                        <a:rPr lang="en-ID" sz="1400" dirty="0" smtClean="0">
                          <a:effectLst/>
                        </a:rPr>
                        <a:t> yang </a:t>
                      </a:r>
                      <a:r>
                        <a:rPr lang="en-ID" sz="1400" dirty="0" err="1" smtClean="0">
                          <a:effectLst/>
                        </a:rPr>
                        <a:t>ditugaskan</a:t>
                      </a:r>
                      <a:r>
                        <a:rPr lang="en-ID" sz="1400" dirty="0" smtClean="0">
                          <a:effectLst/>
                        </a:rPr>
                        <a:t> </a:t>
                      </a:r>
                      <a:r>
                        <a:rPr lang="en-ID" sz="1400" dirty="0" err="1" smtClean="0">
                          <a:effectLst/>
                        </a:rPr>
                        <a:t>oleh</a:t>
                      </a:r>
                      <a:r>
                        <a:rPr lang="en-ID" sz="1400" dirty="0" smtClean="0">
                          <a:effectLst/>
                        </a:rPr>
                        <a:t> </a:t>
                      </a:r>
                      <a:r>
                        <a:rPr lang="en-ID" sz="1400" dirty="0" err="1" smtClean="0">
                          <a:effectLst/>
                        </a:rPr>
                        <a:t>eselon</a:t>
                      </a:r>
                      <a:r>
                        <a:rPr lang="en-ID" sz="1400" dirty="0" smtClean="0">
                          <a:effectLst/>
                        </a:rPr>
                        <a:t>-II minimal </a:t>
                      </a:r>
                      <a:r>
                        <a:rPr lang="en-ID" sz="1400" dirty="0" err="1" smtClean="0">
                          <a:effectLst/>
                        </a:rPr>
                        <a:t>setingkat</a:t>
                      </a:r>
                      <a:r>
                        <a:rPr lang="en-ID" sz="1400" dirty="0" smtClean="0">
                          <a:effectLst/>
                        </a:rPr>
                        <a:t> </a:t>
                      </a:r>
                      <a:r>
                        <a:rPr lang="en-ID" sz="1400" dirty="0" err="1" smtClean="0">
                          <a:effectLst/>
                        </a:rPr>
                        <a:t>eselon</a:t>
                      </a:r>
                      <a:r>
                        <a:rPr lang="en-ID" sz="1400" dirty="0" smtClean="0">
                          <a:effectLst/>
                        </a:rPr>
                        <a:t>-III.  </a:t>
                      </a:r>
                    </a:p>
                    <a:p>
                      <a:pPr marL="273050" indent="-177800" algn="just">
                        <a:lnSpc>
                          <a:spcPct val="115000"/>
                        </a:lnSpc>
                        <a:spcAft>
                          <a:spcPts val="0"/>
                        </a:spcAft>
                        <a:buAutoNum type="alphaLcPeriod"/>
                      </a:pPr>
                      <a:r>
                        <a:rPr lang="en-ID" sz="1400" b="1" dirty="0" smtClean="0">
                          <a:solidFill>
                            <a:srgbClr val="000099"/>
                          </a:solidFill>
                          <a:effectLst/>
                        </a:rPr>
                        <a:t>Isi </a:t>
                      </a:r>
                      <a:r>
                        <a:rPr lang="en-ID" sz="1400" b="1" dirty="0" err="1" smtClean="0">
                          <a:solidFill>
                            <a:srgbClr val="000099"/>
                          </a:solidFill>
                          <a:effectLst/>
                        </a:rPr>
                        <a:t>laporan</a:t>
                      </a:r>
                      <a:r>
                        <a:rPr lang="en-ID" sz="1400" b="1" dirty="0" smtClean="0">
                          <a:solidFill>
                            <a:srgbClr val="000099"/>
                          </a:solidFill>
                          <a:effectLst/>
                        </a:rPr>
                        <a:t> </a:t>
                      </a:r>
                      <a:r>
                        <a:rPr lang="en-ID" sz="1400" dirty="0" err="1" smtClean="0">
                          <a:effectLst/>
                        </a:rPr>
                        <a:t>mencakup</a:t>
                      </a:r>
                      <a:r>
                        <a:rPr lang="en-ID" sz="1400" dirty="0" smtClean="0">
                          <a:effectLst/>
                        </a:rPr>
                        <a:t>:  1) </a:t>
                      </a:r>
                      <a:r>
                        <a:rPr lang="en-ID" sz="1400" dirty="0" err="1" smtClean="0">
                          <a:effectLst/>
                        </a:rPr>
                        <a:t>Bagian</a:t>
                      </a:r>
                      <a:r>
                        <a:rPr lang="en-ID" sz="1400" dirty="0" smtClean="0">
                          <a:effectLst/>
                        </a:rPr>
                        <a:t> </a:t>
                      </a:r>
                      <a:r>
                        <a:rPr lang="en-ID" sz="1400" dirty="0" err="1" smtClean="0">
                          <a:effectLst/>
                        </a:rPr>
                        <a:t>awal</a:t>
                      </a:r>
                      <a:r>
                        <a:rPr lang="en-ID" sz="1400" dirty="0" smtClean="0">
                          <a:effectLst/>
                        </a:rPr>
                        <a:t> (</a:t>
                      </a:r>
                      <a:r>
                        <a:rPr lang="en-ID" sz="1400" dirty="0" err="1" smtClean="0">
                          <a:effectLst/>
                        </a:rPr>
                        <a:t>halaman</a:t>
                      </a:r>
                      <a:r>
                        <a:rPr lang="en-ID" sz="1400" dirty="0" smtClean="0">
                          <a:effectLst/>
                        </a:rPr>
                        <a:t> </a:t>
                      </a:r>
                      <a:r>
                        <a:rPr lang="en-ID" sz="1400" dirty="0" err="1" smtClean="0">
                          <a:effectLst/>
                        </a:rPr>
                        <a:t>judul</a:t>
                      </a:r>
                      <a:r>
                        <a:rPr lang="en-ID" sz="1400" dirty="0" smtClean="0">
                          <a:effectLst/>
                        </a:rPr>
                        <a:t>, </a:t>
                      </a:r>
                      <a:r>
                        <a:rPr lang="en-ID" sz="1400" dirty="0" err="1" smtClean="0">
                          <a:effectLst/>
                        </a:rPr>
                        <a:t>daftar</a:t>
                      </a:r>
                      <a:r>
                        <a:rPr lang="en-ID" sz="1400" dirty="0" smtClean="0">
                          <a:effectLst/>
                        </a:rPr>
                        <a:t> </a:t>
                      </a:r>
                      <a:r>
                        <a:rPr lang="en-ID" sz="1400" dirty="0" err="1" smtClean="0">
                          <a:effectLst/>
                        </a:rPr>
                        <a:t>isi</a:t>
                      </a:r>
                      <a:r>
                        <a:rPr lang="en-ID" sz="1400" dirty="0" smtClean="0">
                          <a:effectLst/>
                        </a:rPr>
                        <a:t>);  2) </a:t>
                      </a:r>
                      <a:r>
                        <a:rPr lang="en-ID" sz="1400" dirty="0" err="1" smtClean="0">
                          <a:effectLst/>
                        </a:rPr>
                        <a:t>Bagian</a:t>
                      </a:r>
                      <a:r>
                        <a:rPr lang="en-ID" sz="1400" dirty="0" smtClean="0">
                          <a:effectLst/>
                        </a:rPr>
                        <a:t> Inti - Bab 1 </a:t>
                      </a:r>
                      <a:r>
                        <a:rPr lang="en-ID" sz="1400" dirty="0" err="1" smtClean="0">
                          <a:effectLst/>
                        </a:rPr>
                        <a:t>Pendahuluan</a:t>
                      </a:r>
                      <a:r>
                        <a:rPr lang="en-ID" sz="1400" dirty="0" smtClean="0">
                          <a:effectLst/>
                        </a:rPr>
                        <a:t> (</a:t>
                      </a:r>
                      <a:r>
                        <a:rPr lang="en-ID" sz="1400" dirty="0" err="1" smtClean="0">
                          <a:effectLst/>
                        </a:rPr>
                        <a:t>latar</a:t>
                      </a:r>
                      <a:r>
                        <a:rPr lang="en-ID" sz="1400" dirty="0" smtClean="0">
                          <a:effectLst/>
                        </a:rPr>
                        <a:t> </a:t>
                      </a:r>
                      <a:r>
                        <a:rPr lang="en-ID" sz="1400" dirty="0" err="1" smtClean="0">
                          <a:effectLst/>
                        </a:rPr>
                        <a:t>belakang</a:t>
                      </a:r>
                      <a:r>
                        <a:rPr lang="en-ID" sz="1400" dirty="0" smtClean="0">
                          <a:effectLst/>
                        </a:rPr>
                        <a:t>, </a:t>
                      </a:r>
                      <a:r>
                        <a:rPr lang="en-ID" sz="1400" dirty="0" err="1" smtClean="0">
                          <a:effectLst/>
                        </a:rPr>
                        <a:t>rumusan</a:t>
                      </a:r>
                      <a:r>
                        <a:rPr lang="en-ID" sz="1400" dirty="0" smtClean="0">
                          <a:effectLst/>
                        </a:rPr>
                        <a:t> </a:t>
                      </a:r>
                      <a:r>
                        <a:rPr lang="en-ID" sz="1400" dirty="0" err="1" smtClean="0">
                          <a:effectLst/>
                        </a:rPr>
                        <a:t>masalah</a:t>
                      </a:r>
                      <a:r>
                        <a:rPr lang="en-ID" sz="1400" dirty="0" smtClean="0">
                          <a:effectLst/>
                        </a:rPr>
                        <a:t>, </a:t>
                      </a:r>
                      <a:r>
                        <a:rPr lang="en-ID" sz="1400" dirty="0" err="1" smtClean="0">
                          <a:effectLst/>
                        </a:rPr>
                        <a:t>tujuan</a:t>
                      </a:r>
                      <a:r>
                        <a:rPr lang="en-ID" sz="1400" dirty="0" smtClean="0">
                          <a:effectLst/>
                        </a:rPr>
                        <a:t>);  - Bab 2 </a:t>
                      </a:r>
                      <a:r>
                        <a:rPr lang="en-ID" sz="1400" dirty="0" err="1" smtClean="0">
                          <a:effectLst/>
                        </a:rPr>
                        <a:t>Kajian</a:t>
                      </a:r>
                      <a:r>
                        <a:rPr lang="en-ID" sz="1400" dirty="0" smtClean="0">
                          <a:effectLst/>
                        </a:rPr>
                        <a:t> </a:t>
                      </a:r>
                      <a:r>
                        <a:rPr lang="en-ID" sz="1400" dirty="0" err="1" smtClean="0">
                          <a:effectLst/>
                        </a:rPr>
                        <a:t>Teori</a:t>
                      </a:r>
                      <a:r>
                        <a:rPr lang="en-ID" sz="1400" dirty="0" smtClean="0">
                          <a:effectLst/>
                        </a:rPr>
                        <a:t>;  - Bab 3 </a:t>
                      </a:r>
                      <a:r>
                        <a:rPr lang="en-ID" sz="1400" dirty="0" err="1" smtClean="0">
                          <a:effectLst/>
                        </a:rPr>
                        <a:t>Metodologi</a:t>
                      </a:r>
                      <a:r>
                        <a:rPr lang="en-ID" sz="1400" dirty="0" smtClean="0">
                          <a:effectLst/>
                        </a:rPr>
                        <a:t> (</a:t>
                      </a:r>
                      <a:r>
                        <a:rPr lang="en-ID" sz="1400" dirty="0" err="1" smtClean="0">
                          <a:effectLst/>
                        </a:rPr>
                        <a:t>tempat</a:t>
                      </a:r>
                      <a:r>
                        <a:rPr lang="en-ID" sz="1400" dirty="0" smtClean="0">
                          <a:effectLst/>
                        </a:rPr>
                        <a:t>, </a:t>
                      </a:r>
                      <a:r>
                        <a:rPr lang="en-ID" sz="1400" dirty="0" err="1" smtClean="0">
                          <a:effectLst/>
                        </a:rPr>
                        <a:t>waktu</a:t>
                      </a:r>
                      <a:r>
                        <a:rPr lang="en-ID" sz="1400" dirty="0" smtClean="0">
                          <a:effectLst/>
                        </a:rPr>
                        <a:t>, </a:t>
                      </a:r>
                      <a:r>
                        <a:rPr lang="en-ID" sz="1400" dirty="0" err="1" smtClean="0">
                          <a:effectLst/>
                        </a:rPr>
                        <a:t>subyek</a:t>
                      </a:r>
                      <a:r>
                        <a:rPr lang="en-ID" sz="1400" dirty="0" smtClean="0">
                          <a:effectLst/>
                        </a:rPr>
                        <a:t> </a:t>
                      </a:r>
                      <a:r>
                        <a:rPr lang="en-ID" sz="1400" dirty="0" err="1" smtClean="0">
                          <a:effectLst/>
                        </a:rPr>
                        <a:t>penelitian</a:t>
                      </a:r>
                      <a:r>
                        <a:rPr lang="en-ID" sz="1400" dirty="0" smtClean="0">
                          <a:effectLst/>
                        </a:rPr>
                        <a:t>, </a:t>
                      </a:r>
                      <a:r>
                        <a:rPr lang="en-ID" sz="1400" dirty="0" err="1" smtClean="0">
                          <a:effectLst/>
                        </a:rPr>
                        <a:t>teknik</a:t>
                      </a:r>
                      <a:r>
                        <a:rPr lang="en-ID" sz="1400" dirty="0" smtClean="0">
                          <a:effectLst/>
                        </a:rPr>
                        <a:t> </a:t>
                      </a:r>
                      <a:r>
                        <a:rPr lang="en-ID" sz="1400" dirty="0" err="1" smtClean="0">
                          <a:effectLst/>
                        </a:rPr>
                        <a:t>pengumpulan</a:t>
                      </a:r>
                      <a:r>
                        <a:rPr lang="en-ID" sz="1400" dirty="0" smtClean="0">
                          <a:effectLst/>
                        </a:rPr>
                        <a:t> data, </a:t>
                      </a:r>
                      <a:r>
                        <a:rPr lang="en-ID" sz="1400" dirty="0" err="1" smtClean="0">
                          <a:effectLst/>
                        </a:rPr>
                        <a:t>teknik</a:t>
                      </a:r>
                      <a:r>
                        <a:rPr lang="en-ID" sz="1400" dirty="0" smtClean="0">
                          <a:effectLst/>
                        </a:rPr>
                        <a:t> </a:t>
                      </a:r>
                      <a:r>
                        <a:rPr lang="en-ID" sz="1400" dirty="0" err="1" smtClean="0">
                          <a:effectLst/>
                        </a:rPr>
                        <a:t>analisis</a:t>
                      </a:r>
                      <a:r>
                        <a:rPr lang="en-ID" sz="1400" dirty="0" smtClean="0">
                          <a:effectLst/>
                        </a:rPr>
                        <a:t>); - Bab 4 </a:t>
                      </a:r>
                      <a:r>
                        <a:rPr lang="en-ID" sz="1400" dirty="0" err="1" smtClean="0">
                          <a:effectLst/>
                        </a:rPr>
                        <a:t>Hasil</a:t>
                      </a:r>
                      <a:r>
                        <a:rPr lang="en-ID" sz="1400" dirty="0" smtClean="0">
                          <a:effectLst/>
                        </a:rPr>
                        <a:t> </a:t>
                      </a:r>
                      <a:r>
                        <a:rPr lang="en-ID" sz="1400" dirty="0" err="1" smtClean="0">
                          <a:effectLst/>
                        </a:rPr>
                        <a:t>dan</a:t>
                      </a:r>
                      <a:r>
                        <a:rPr lang="en-ID" sz="1400" dirty="0" smtClean="0">
                          <a:effectLst/>
                        </a:rPr>
                        <a:t> </a:t>
                      </a:r>
                      <a:r>
                        <a:rPr lang="en-ID" sz="1400" dirty="0" err="1" smtClean="0">
                          <a:effectLst/>
                        </a:rPr>
                        <a:t>Pembahasan</a:t>
                      </a:r>
                      <a:r>
                        <a:rPr lang="en-ID" sz="1400" dirty="0" smtClean="0">
                          <a:effectLst/>
                        </a:rPr>
                        <a:t> (</a:t>
                      </a:r>
                      <a:r>
                        <a:rPr lang="en-ID" sz="1400" dirty="0" err="1" smtClean="0">
                          <a:effectLst/>
                        </a:rPr>
                        <a:t>hasil</a:t>
                      </a:r>
                      <a:r>
                        <a:rPr lang="en-ID" sz="1400" dirty="0" smtClean="0">
                          <a:effectLst/>
                        </a:rPr>
                        <a:t> yang </a:t>
                      </a:r>
                      <a:r>
                        <a:rPr lang="en-ID" sz="1400" dirty="0" err="1" smtClean="0">
                          <a:effectLst/>
                        </a:rPr>
                        <a:t>dicapai</a:t>
                      </a:r>
                      <a:r>
                        <a:rPr lang="en-ID" sz="1400" dirty="0" smtClean="0">
                          <a:effectLst/>
                        </a:rPr>
                        <a:t> </a:t>
                      </a:r>
                      <a:r>
                        <a:rPr lang="en-ID" sz="1400" dirty="0" err="1" smtClean="0">
                          <a:effectLst/>
                        </a:rPr>
                        <a:t>didukung</a:t>
                      </a:r>
                      <a:r>
                        <a:rPr lang="en-ID" sz="1400" dirty="0" smtClean="0">
                          <a:effectLst/>
                        </a:rPr>
                        <a:t> </a:t>
                      </a:r>
                      <a:r>
                        <a:rPr lang="en-ID" sz="1400" dirty="0" err="1" smtClean="0">
                          <a:effectLst/>
                        </a:rPr>
                        <a:t>dengan</a:t>
                      </a:r>
                      <a:r>
                        <a:rPr lang="en-ID" sz="1400" dirty="0" smtClean="0">
                          <a:effectLst/>
                        </a:rPr>
                        <a:t> </a:t>
                      </a:r>
                      <a:r>
                        <a:rPr lang="en-ID" sz="1400" dirty="0" err="1" smtClean="0">
                          <a:effectLst/>
                        </a:rPr>
                        <a:t>penelitian</a:t>
                      </a:r>
                      <a:r>
                        <a:rPr lang="en-ID" sz="1400" dirty="0" smtClean="0">
                          <a:effectLst/>
                        </a:rPr>
                        <a:t> </a:t>
                      </a:r>
                      <a:r>
                        <a:rPr lang="en-ID" sz="1400" dirty="0" err="1" smtClean="0">
                          <a:effectLst/>
                        </a:rPr>
                        <a:t>sebelumnya</a:t>
                      </a:r>
                      <a:r>
                        <a:rPr lang="en-ID" sz="1400" dirty="0" smtClean="0">
                          <a:effectLst/>
                        </a:rPr>
                        <a:t>);  - Bab 5 </a:t>
                      </a:r>
                      <a:r>
                        <a:rPr lang="en-ID" sz="1400" dirty="0" err="1" smtClean="0">
                          <a:effectLst/>
                        </a:rPr>
                        <a:t>Kesimpulan</a:t>
                      </a:r>
                      <a:r>
                        <a:rPr lang="en-ID" sz="1400" dirty="0" smtClean="0">
                          <a:effectLst/>
                        </a:rPr>
                        <a:t> </a:t>
                      </a:r>
                      <a:r>
                        <a:rPr lang="en-ID" sz="1400" dirty="0" err="1" smtClean="0">
                          <a:effectLst/>
                        </a:rPr>
                        <a:t>dan</a:t>
                      </a:r>
                      <a:r>
                        <a:rPr lang="en-ID" sz="1400" dirty="0" smtClean="0">
                          <a:effectLst/>
                        </a:rPr>
                        <a:t> </a:t>
                      </a:r>
                      <a:r>
                        <a:rPr lang="en-ID" sz="1400" dirty="0" err="1" smtClean="0">
                          <a:effectLst/>
                        </a:rPr>
                        <a:t>Rekomendasi</a:t>
                      </a:r>
                      <a:r>
                        <a:rPr lang="en-ID" sz="1400" dirty="0" smtClean="0">
                          <a:effectLst/>
                        </a:rPr>
                        <a:t> 3) </a:t>
                      </a:r>
                      <a:r>
                        <a:rPr lang="en-ID" sz="1400" dirty="0" err="1" smtClean="0">
                          <a:effectLst/>
                        </a:rPr>
                        <a:t>Bagian</a:t>
                      </a:r>
                      <a:r>
                        <a:rPr lang="en-ID" sz="1400" dirty="0" smtClean="0">
                          <a:effectLst/>
                        </a:rPr>
                        <a:t> </a:t>
                      </a:r>
                      <a:r>
                        <a:rPr lang="en-ID" sz="1400" dirty="0" err="1" smtClean="0">
                          <a:effectLst/>
                        </a:rPr>
                        <a:t>Akhir</a:t>
                      </a:r>
                      <a:r>
                        <a:rPr lang="en-ID" sz="1400" dirty="0" smtClean="0">
                          <a:effectLst/>
                        </a:rPr>
                        <a:t> - </a:t>
                      </a:r>
                      <a:r>
                        <a:rPr lang="en-ID" sz="1400" dirty="0" err="1" smtClean="0">
                          <a:effectLst/>
                        </a:rPr>
                        <a:t>Daftar</a:t>
                      </a:r>
                      <a:r>
                        <a:rPr lang="en-ID" sz="1400" dirty="0" smtClean="0">
                          <a:effectLst/>
                        </a:rPr>
                        <a:t> </a:t>
                      </a:r>
                      <a:r>
                        <a:rPr lang="en-ID" sz="1400" dirty="0" err="1" smtClean="0">
                          <a:effectLst/>
                        </a:rPr>
                        <a:t>Pustak</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81051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smtClean="0"/>
              <a:t>Contoh</a:t>
            </a:r>
            <a:endParaRPr lang="en-US" dirty="0"/>
          </a:p>
        </p:txBody>
      </p:sp>
      <p:sp>
        <p:nvSpPr>
          <p:cNvPr id="3" name="Content Placeholder 2"/>
          <p:cNvSpPr>
            <a:spLocks noGrp="1"/>
          </p:cNvSpPr>
          <p:nvPr>
            <p:ph idx="1"/>
          </p:nvPr>
        </p:nvSpPr>
        <p:spPr/>
        <p:txBody>
          <a:bodyPr>
            <a:noAutofit/>
          </a:bodyPr>
          <a:lstStyle/>
          <a:p>
            <a:r>
              <a:rPr lang="en-US" sz="1800" dirty="0" smtClean="0"/>
              <a:t>Dr</a:t>
            </a:r>
            <a:r>
              <a:rPr lang="en-US" sz="1800" dirty="0"/>
              <a:t>. </a:t>
            </a:r>
            <a:r>
              <a:rPr lang="en-US" sz="1800" dirty="0" err="1"/>
              <a:t>Agung</a:t>
            </a:r>
            <a:r>
              <a:rPr lang="en-US" sz="1800" dirty="0"/>
              <a:t> Hakim </a:t>
            </a:r>
            <a:r>
              <a:rPr lang="en-US" sz="1800" dirty="0" err="1"/>
              <a:t>seorang</a:t>
            </a:r>
            <a:r>
              <a:rPr lang="en-US" sz="1800" dirty="0"/>
              <a:t> PTP Ahli </a:t>
            </a:r>
            <a:r>
              <a:rPr lang="en-US" sz="1800" dirty="0" err="1"/>
              <a:t>Utama</a:t>
            </a:r>
            <a:r>
              <a:rPr lang="en-US" sz="1800" dirty="0"/>
              <a:t> </a:t>
            </a:r>
            <a:r>
              <a:rPr lang="en-US" sz="1800" dirty="0" err="1"/>
              <a:t>dan</a:t>
            </a:r>
            <a:r>
              <a:rPr lang="en-US" sz="1800" dirty="0"/>
              <a:t> I Made Putra, </a:t>
            </a:r>
            <a:r>
              <a:rPr lang="en-US" sz="1800" dirty="0" err="1"/>
              <a:t>M.Pd</a:t>
            </a:r>
            <a:r>
              <a:rPr lang="en-US" sz="1800" dirty="0"/>
              <a:t>., PTP Ahli </a:t>
            </a:r>
            <a:r>
              <a:rPr lang="en-US" sz="1800" dirty="0" err="1"/>
              <a:t>Madya</a:t>
            </a:r>
            <a:r>
              <a:rPr lang="en-US" sz="1800" dirty="0"/>
              <a:t> </a:t>
            </a:r>
            <a:r>
              <a:rPr lang="en-US" sz="1800" dirty="0" err="1"/>
              <a:t>melaksanakan</a:t>
            </a:r>
            <a:r>
              <a:rPr lang="en-US" sz="1800" dirty="0"/>
              <a:t> </a:t>
            </a:r>
            <a:r>
              <a:rPr lang="en-US" sz="1800" dirty="0" err="1"/>
              <a:t>tugas</a:t>
            </a:r>
            <a:r>
              <a:rPr lang="en-US" sz="1800" dirty="0"/>
              <a:t> </a:t>
            </a:r>
            <a:r>
              <a:rPr lang="en-US" sz="1800" dirty="0" err="1"/>
              <a:t>untuk</a:t>
            </a:r>
            <a:r>
              <a:rPr lang="en-US" sz="1800" dirty="0"/>
              <a:t> </a:t>
            </a:r>
            <a:r>
              <a:rPr lang="en-US" sz="1800" dirty="0" err="1"/>
              <a:t>melakukan</a:t>
            </a:r>
            <a:r>
              <a:rPr lang="en-US" sz="1800" dirty="0"/>
              <a:t> </a:t>
            </a:r>
            <a:r>
              <a:rPr lang="en-US" sz="1800" dirty="0" err="1"/>
              <a:t>pengembangan</a:t>
            </a:r>
            <a:r>
              <a:rPr lang="en-US" sz="1800" dirty="0"/>
              <a:t> model </a:t>
            </a:r>
            <a:r>
              <a:rPr lang="en-US" sz="1800" dirty="0" err="1"/>
              <a:t>pembelajaran</a:t>
            </a:r>
            <a:r>
              <a:rPr lang="en-US" sz="1800" dirty="0"/>
              <a:t> SMA </a:t>
            </a:r>
            <a:r>
              <a:rPr lang="en-US" sz="1800" dirty="0" err="1"/>
              <a:t>terbuka</a:t>
            </a:r>
            <a:r>
              <a:rPr lang="en-US" sz="1800" dirty="0"/>
              <a:t> model single mode </a:t>
            </a:r>
            <a:r>
              <a:rPr lang="en-US" sz="1800" dirty="0" err="1"/>
              <a:t>diawali</a:t>
            </a:r>
            <a:r>
              <a:rPr lang="en-US" sz="1800" dirty="0"/>
              <a:t> </a:t>
            </a:r>
            <a:r>
              <a:rPr lang="en-US" sz="1800" dirty="0" err="1"/>
              <a:t>dengan</a:t>
            </a:r>
            <a:r>
              <a:rPr lang="en-US" sz="1800" dirty="0"/>
              <a:t> </a:t>
            </a:r>
            <a:r>
              <a:rPr lang="en-US" sz="1800" dirty="0" err="1"/>
              <a:t>analisis</a:t>
            </a:r>
            <a:r>
              <a:rPr lang="en-US" sz="1800" dirty="0"/>
              <a:t> </a:t>
            </a:r>
            <a:r>
              <a:rPr lang="en-US" sz="1800" dirty="0" err="1"/>
              <a:t>kebutuhan</a:t>
            </a:r>
            <a:r>
              <a:rPr lang="en-US" sz="1800" dirty="0"/>
              <a:t> </a:t>
            </a:r>
            <a:r>
              <a:rPr lang="en-US" sz="1800" dirty="0" err="1"/>
              <a:t>dengan</a:t>
            </a:r>
            <a:r>
              <a:rPr lang="en-US" sz="1800" dirty="0"/>
              <a:t> </a:t>
            </a:r>
            <a:r>
              <a:rPr lang="en-US" sz="1800" dirty="0" err="1"/>
              <a:t>judul</a:t>
            </a:r>
            <a:r>
              <a:rPr lang="en-US" sz="1800" dirty="0"/>
              <a:t> “</a:t>
            </a:r>
            <a:r>
              <a:rPr lang="en-US" sz="1800" dirty="0" err="1"/>
              <a:t>Analisis</a:t>
            </a:r>
            <a:r>
              <a:rPr lang="en-US" sz="1800" dirty="0"/>
              <a:t> Model </a:t>
            </a:r>
            <a:r>
              <a:rPr lang="en-US" sz="1800" dirty="0" err="1"/>
              <a:t>Pembelajaran</a:t>
            </a:r>
            <a:r>
              <a:rPr lang="en-US" sz="1800" dirty="0"/>
              <a:t> Blended Learning (</a:t>
            </a:r>
            <a:r>
              <a:rPr lang="en-US" sz="1800" dirty="0" err="1"/>
              <a:t>Menggabungkan</a:t>
            </a:r>
            <a:r>
              <a:rPr lang="en-US" sz="1800" dirty="0"/>
              <a:t> </a:t>
            </a:r>
            <a:r>
              <a:rPr lang="en-US" sz="1800" dirty="0" err="1"/>
              <a:t>antara</a:t>
            </a:r>
            <a:r>
              <a:rPr lang="en-US" sz="1800" dirty="0"/>
              <a:t> </a:t>
            </a:r>
            <a:r>
              <a:rPr lang="en-US" sz="1800" dirty="0" err="1"/>
              <a:t>Pembelajaran</a:t>
            </a:r>
            <a:r>
              <a:rPr lang="en-US" sz="1800" dirty="0"/>
              <a:t> Online </a:t>
            </a:r>
            <a:r>
              <a:rPr lang="en-US" sz="1800" dirty="0" err="1"/>
              <a:t>dan</a:t>
            </a:r>
            <a:r>
              <a:rPr lang="en-US" sz="1800" dirty="0"/>
              <a:t> Offline </a:t>
            </a:r>
            <a:r>
              <a:rPr lang="en-US" sz="1800" dirty="0" err="1"/>
              <a:t>dengan</a:t>
            </a:r>
            <a:r>
              <a:rPr lang="en-US" sz="1800" dirty="0"/>
              <a:t> Tutorial </a:t>
            </a:r>
            <a:r>
              <a:rPr lang="en-US" sz="1800" dirty="0" err="1"/>
              <a:t>Menggunakan</a:t>
            </a:r>
            <a:r>
              <a:rPr lang="en-US" sz="1800" dirty="0"/>
              <a:t> Media </a:t>
            </a:r>
            <a:r>
              <a:rPr lang="en-US" sz="1800" dirty="0" err="1"/>
              <a:t>Pembelajaran</a:t>
            </a:r>
            <a:r>
              <a:rPr lang="en-US" sz="1800" dirty="0"/>
              <a:t> </a:t>
            </a:r>
            <a:r>
              <a:rPr lang="en-US" sz="1800" dirty="0" err="1"/>
              <a:t>Modul</a:t>
            </a:r>
            <a:r>
              <a:rPr lang="en-US" sz="1800" dirty="0"/>
              <a:t> </a:t>
            </a:r>
            <a:r>
              <a:rPr lang="en-US" sz="1800" dirty="0" err="1"/>
              <a:t>sebagai</a:t>
            </a:r>
            <a:r>
              <a:rPr lang="en-US" sz="1800" dirty="0"/>
              <a:t> </a:t>
            </a:r>
            <a:r>
              <a:rPr lang="en-US" sz="1800" dirty="0" err="1"/>
              <a:t>Bahan</a:t>
            </a:r>
            <a:r>
              <a:rPr lang="en-US" sz="1800" dirty="0"/>
              <a:t> </a:t>
            </a:r>
            <a:r>
              <a:rPr lang="en-US" sz="1800" dirty="0" err="1"/>
              <a:t>Pembelajaran</a:t>
            </a:r>
            <a:r>
              <a:rPr lang="en-US" sz="1800" dirty="0"/>
              <a:t> Offline </a:t>
            </a:r>
            <a:r>
              <a:rPr lang="en-US" sz="1800" dirty="0" err="1"/>
              <a:t>dan</a:t>
            </a:r>
            <a:r>
              <a:rPr lang="en-US" sz="1800" dirty="0"/>
              <a:t> Video Streaming/Multimedia </a:t>
            </a:r>
            <a:r>
              <a:rPr lang="en-US" sz="1800" dirty="0" err="1"/>
              <a:t>Interaktif</a:t>
            </a:r>
            <a:r>
              <a:rPr lang="en-US" sz="1800" dirty="0"/>
              <a:t>/ Hypermedia </a:t>
            </a:r>
            <a:r>
              <a:rPr lang="en-US" sz="1800" dirty="0" err="1"/>
              <a:t>sebagai</a:t>
            </a:r>
            <a:r>
              <a:rPr lang="en-US" sz="1800" dirty="0"/>
              <a:t> </a:t>
            </a:r>
            <a:r>
              <a:rPr lang="en-US" sz="1800" dirty="0" err="1"/>
              <a:t>Bahan</a:t>
            </a:r>
            <a:r>
              <a:rPr lang="en-US" sz="1800" dirty="0"/>
              <a:t> </a:t>
            </a:r>
            <a:r>
              <a:rPr lang="en-US" sz="1800" dirty="0" err="1"/>
              <a:t>Pembelajaran</a:t>
            </a:r>
            <a:r>
              <a:rPr lang="en-US" sz="1800" dirty="0"/>
              <a:t> Online </a:t>
            </a:r>
            <a:r>
              <a:rPr lang="en-US" sz="1800" dirty="0" err="1"/>
              <a:t>pada</a:t>
            </a:r>
            <a:r>
              <a:rPr lang="en-US" sz="1800" dirty="0"/>
              <a:t> Model </a:t>
            </a:r>
            <a:r>
              <a:rPr lang="en-US" sz="1800" dirty="0" err="1"/>
              <a:t>Pembelajaran</a:t>
            </a:r>
            <a:r>
              <a:rPr lang="en-US" sz="1800" dirty="0"/>
              <a:t> Project Base Learning/Discovery Learning/Cooperative Learning, </a:t>
            </a:r>
            <a:r>
              <a:rPr lang="en-US" sz="1800" dirty="0" err="1"/>
              <a:t>dll</a:t>
            </a:r>
            <a:r>
              <a:rPr lang="en-US" sz="1800" dirty="0"/>
              <a:t>) di SMA Terbuka </a:t>
            </a:r>
            <a:r>
              <a:rPr lang="en-US" sz="1800" dirty="0" err="1"/>
              <a:t>Melalui</a:t>
            </a:r>
            <a:r>
              <a:rPr lang="en-US" sz="1800" dirty="0"/>
              <a:t> </a:t>
            </a:r>
            <a:r>
              <a:rPr lang="en-US" sz="1800" dirty="0" err="1"/>
              <a:t>Aplikasi</a:t>
            </a:r>
            <a:r>
              <a:rPr lang="en-US" sz="1800" dirty="0"/>
              <a:t> </a:t>
            </a:r>
            <a:r>
              <a:rPr lang="en-US" sz="1800" dirty="0" err="1"/>
              <a:t>Kelas</a:t>
            </a:r>
            <a:r>
              <a:rPr lang="en-US" sz="1800" dirty="0"/>
              <a:t> Maya </a:t>
            </a:r>
            <a:r>
              <a:rPr lang="en-US" sz="1800" dirty="0" err="1"/>
              <a:t>Rumah</a:t>
            </a:r>
            <a:r>
              <a:rPr lang="en-US" sz="1800" dirty="0"/>
              <a:t> </a:t>
            </a:r>
            <a:r>
              <a:rPr lang="en-US" sz="1800" dirty="0" err="1"/>
              <a:t>Belajar</a:t>
            </a:r>
            <a:r>
              <a:rPr lang="en-US" sz="1800" dirty="0"/>
              <a:t>” </a:t>
            </a:r>
            <a:r>
              <a:rPr lang="en-US" sz="1800" dirty="0" err="1"/>
              <a:t>dan</a:t>
            </a:r>
            <a:r>
              <a:rPr lang="en-US" sz="1800" dirty="0"/>
              <a:t> </a:t>
            </a:r>
            <a:r>
              <a:rPr lang="en-US" sz="1800" dirty="0" err="1"/>
              <a:t>membuat</a:t>
            </a:r>
            <a:r>
              <a:rPr lang="en-US" sz="1800" dirty="0"/>
              <a:t> </a:t>
            </a:r>
            <a:r>
              <a:rPr lang="en-US" sz="1800" dirty="0" err="1"/>
              <a:t>laporan</a:t>
            </a:r>
            <a:r>
              <a:rPr lang="en-US" sz="1800" dirty="0"/>
              <a:t> </a:t>
            </a:r>
            <a:r>
              <a:rPr lang="en-US" sz="1800" dirty="0" err="1"/>
              <a:t>hasil</a:t>
            </a:r>
            <a:r>
              <a:rPr lang="en-US" sz="1800" dirty="0"/>
              <a:t> </a:t>
            </a:r>
            <a:r>
              <a:rPr lang="en-US" sz="1800" dirty="0" err="1"/>
              <a:t>analisis</a:t>
            </a:r>
            <a:r>
              <a:rPr lang="en-US" sz="1800" dirty="0"/>
              <a:t>.   Dr. </a:t>
            </a:r>
            <a:r>
              <a:rPr lang="en-US" sz="1800" dirty="0" err="1"/>
              <a:t>Agung</a:t>
            </a:r>
            <a:r>
              <a:rPr lang="en-US" sz="1800" dirty="0"/>
              <a:t> Hakim </a:t>
            </a:r>
            <a:r>
              <a:rPr lang="en-US" sz="1800" dirty="0" err="1"/>
              <a:t>diberi</a:t>
            </a:r>
            <a:r>
              <a:rPr lang="en-US" sz="1800" dirty="0"/>
              <a:t> </a:t>
            </a:r>
            <a:r>
              <a:rPr lang="en-US" sz="1800" dirty="0" err="1"/>
              <a:t>angka</a:t>
            </a:r>
            <a:r>
              <a:rPr lang="en-US" sz="1800" dirty="0"/>
              <a:t> </a:t>
            </a:r>
            <a:r>
              <a:rPr lang="en-US" sz="1800" dirty="0" err="1"/>
              <a:t>kredit</a:t>
            </a:r>
            <a:r>
              <a:rPr lang="en-US" sz="1800" dirty="0"/>
              <a:t> 60% x 5,79 = 3,474 (</a:t>
            </a:r>
            <a:r>
              <a:rPr lang="en-US" sz="1800" dirty="0" err="1"/>
              <a:t>tiga</a:t>
            </a:r>
            <a:r>
              <a:rPr lang="en-US" sz="1800" dirty="0"/>
              <a:t> </a:t>
            </a:r>
            <a:r>
              <a:rPr lang="en-US" sz="1800" dirty="0" err="1"/>
              <a:t>koma</a:t>
            </a:r>
            <a:r>
              <a:rPr lang="en-US" sz="1800" dirty="0"/>
              <a:t> </a:t>
            </a:r>
            <a:r>
              <a:rPr lang="en-US" sz="1800" dirty="0" err="1"/>
              <a:t>empat</a:t>
            </a:r>
            <a:r>
              <a:rPr lang="en-US" sz="1800" dirty="0"/>
              <a:t> </a:t>
            </a:r>
            <a:r>
              <a:rPr lang="en-US" sz="1800" dirty="0" err="1"/>
              <a:t>tujuh</a:t>
            </a:r>
            <a:r>
              <a:rPr lang="en-US" sz="1800" dirty="0"/>
              <a:t> </a:t>
            </a:r>
            <a:r>
              <a:rPr lang="en-US" sz="1800" dirty="0" err="1"/>
              <a:t>empat</a:t>
            </a:r>
            <a:r>
              <a:rPr lang="en-US" sz="1800" dirty="0"/>
              <a:t>) </a:t>
            </a:r>
            <a:r>
              <a:rPr lang="en-US" sz="1800" dirty="0" err="1"/>
              <a:t>dan</a:t>
            </a:r>
            <a:r>
              <a:rPr lang="en-US" sz="1800" dirty="0"/>
              <a:t>  I Made Putra, </a:t>
            </a:r>
            <a:r>
              <a:rPr lang="en-US" sz="1800" dirty="0" err="1"/>
              <a:t>M.Pd</a:t>
            </a:r>
            <a:r>
              <a:rPr lang="en-US" sz="1800" dirty="0"/>
              <a:t>. </a:t>
            </a:r>
            <a:r>
              <a:rPr lang="en-US" sz="1800" dirty="0" err="1"/>
              <a:t>diberi</a:t>
            </a:r>
            <a:r>
              <a:rPr lang="en-US" sz="1800" dirty="0"/>
              <a:t> </a:t>
            </a:r>
            <a:r>
              <a:rPr lang="en-US" sz="1800" dirty="0" err="1"/>
              <a:t>angka</a:t>
            </a:r>
            <a:r>
              <a:rPr lang="en-US" sz="1800" dirty="0"/>
              <a:t> </a:t>
            </a:r>
            <a:r>
              <a:rPr lang="en-US" sz="1800" dirty="0" err="1"/>
              <a:t>kredit</a:t>
            </a:r>
            <a:r>
              <a:rPr lang="en-US" sz="1800" dirty="0"/>
              <a:t> 80% x 40% x 5,79 = 1,853 (</a:t>
            </a:r>
            <a:r>
              <a:rPr lang="en-US" sz="1800" dirty="0" err="1"/>
              <a:t>satu</a:t>
            </a:r>
            <a:r>
              <a:rPr lang="en-US" sz="1800" dirty="0"/>
              <a:t> </a:t>
            </a:r>
            <a:r>
              <a:rPr lang="en-US" sz="1800" dirty="0" err="1"/>
              <a:t>koma</a:t>
            </a:r>
            <a:r>
              <a:rPr lang="en-US" sz="1800" dirty="0"/>
              <a:t> </a:t>
            </a:r>
            <a:r>
              <a:rPr lang="en-US" sz="1800" dirty="0" err="1"/>
              <a:t>delapan</a:t>
            </a:r>
            <a:r>
              <a:rPr lang="en-US" sz="1800" dirty="0"/>
              <a:t> lima </a:t>
            </a:r>
            <a:r>
              <a:rPr lang="en-US" sz="1800" dirty="0" err="1"/>
              <a:t>tiga</a:t>
            </a:r>
            <a:r>
              <a:rPr lang="en-US" sz="1800" dirty="0"/>
              <a:t>). </a:t>
            </a:r>
          </a:p>
          <a:p>
            <a:r>
              <a:rPr lang="en-US" sz="1800" dirty="0" smtClean="0"/>
              <a:t>Dr</a:t>
            </a:r>
            <a:r>
              <a:rPr lang="en-US" sz="1800" dirty="0"/>
              <a:t>. </a:t>
            </a:r>
            <a:r>
              <a:rPr lang="en-US" sz="1800" dirty="0" err="1"/>
              <a:t>Mazia</a:t>
            </a:r>
            <a:r>
              <a:rPr lang="en-US" sz="1800" dirty="0"/>
              <a:t> </a:t>
            </a:r>
            <a:r>
              <a:rPr lang="en-US" sz="1800" dirty="0" err="1"/>
              <a:t>seorang</a:t>
            </a:r>
            <a:r>
              <a:rPr lang="en-US" sz="1800" dirty="0"/>
              <a:t> PTP Ahli </a:t>
            </a:r>
            <a:r>
              <a:rPr lang="en-US" sz="1800" dirty="0" err="1"/>
              <a:t>Utama</a:t>
            </a:r>
            <a:r>
              <a:rPr lang="en-US" sz="1800" dirty="0"/>
              <a:t>, </a:t>
            </a:r>
            <a:r>
              <a:rPr lang="en-US" sz="1800" dirty="0" err="1"/>
              <a:t>Arlinda</a:t>
            </a:r>
            <a:r>
              <a:rPr lang="en-US" sz="1800" dirty="0"/>
              <a:t>, </a:t>
            </a:r>
            <a:r>
              <a:rPr lang="en-US" sz="1800" dirty="0" err="1"/>
              <a:t>M.Pd</a:t>
            </a:r>
            <a:r>
              <a:rPr lang="en-US" sz="1800" dirty="0"/>
              <a:t>., </a:t>
            </a:r>
            <a:r>
              <a:rPr lang="en-US" sz="1800" dirty="0" err="1"/>
              <a:t>Mastan</a:t>
            </a:r>
            <a:r>
              <a:rPr lang="en-US" sz="1800" dirty="0"/>
              <a:t>, </a:t>
            </a:r>
            <a:r>
              <a:rPr lang="en-US" sz="1800" dirty="0" err="1"/>
              <a:t>M.Si</a:t>
            </a:r>
            <a:r>
              <a:rPr lang="en-US" sz="1800" dirty="0"/>
              <a:t>., </a:t>
            </a:r>
            <a:r>
              <a:rPr lang="en-US" sz="1800" dirty="0" err="1"/>
              <a:t>dan</a:t>
            </a:r>
            <a:r>
              <a:rPr lang="en-US" sz="1800" dirty="0"/>
              <a:t> </a:t>
            </a:r>
            <a:r>
              <a:rPr lang="en-US" sz="1800" dirty="0" err="1"/>
              <a:t>Suhardi</a:t>
            </a:r>
            <a:r>
              <a:rPr lang="en-US" sz="1800" dirty="0"/>
              <a:t>, </a:t>
            </a:r>
            <a:r>
              <a:rPr lang="en-US" sz="1800" dirty="0" err="1"/>
              <a:t>S.Pd</a:t>
            </a:r>
            <a:r>
              <a:rPr lang="en-US" sz="1800" dirty="0"/>
              <a:t>. PTP Ahli </a:t>
            </a:r>
            <a:r>
              <a:rPr lang="en-US" sz="1800" dirty="0" err="1"/>
              <a:t>Madya</a:t>
            </a:r>
            <a:r>
              <a:rPr lang="en-US" sz="1800" dirty="0"/>
              <a:t> </a:t>
            </a:r>
            <a:r>
              <a:rPr lang="en-US" sz="1800" dirty="0" err="1"/>
              <a:t>mendapatkan</a:t>
            </a:r>
            <a:r>
              <a:rPr lang="en-US" sz="1800" dirty="0"/>
              <a:t> </a:t>
            </a:r>
            <a:r>
              <a:rPr lang="en-US" sz="1800" dirty="0" err="1"/>
              <a:t>tugas</a:t>
            </a:r>
            <a:r>
              <a:rPr lang="en-US" sz="1800" dirty="0"/>
              <a:t> </a:t>
            </a:r>
            <a:r>
              <a:rPr lang="en-US" sz="1800" dirty="0" err="1"/>
              <a:t>untuk</a:t>
            </a:r>
            <a:r>
              <a:rPr lang="en-US" sz="1800" dirty="0"/>
              <a:t> </a:t>
            </a:r>
            <a:r>
              <a:rPr lang="en-US" sz="1800" dirty="0" err="1"/>
              <a:t>melakukan</a:t>
            </a:r>
            <a:r>
              <a:rPr lang="en-US" sz="1800" dirty="0"/>
              <a:t> </a:t>
            </a:r>
            <a:r>
              <a:rPr lang="en-US" sz="1800" dirty="0" err="1"/>
              <a:t>pengembangan</a:t>
            </a:r>
            <a:r>
              <a:rPr lang="en-US" sz="1800" dirty="0"/>
              <a:t> model </a:t>
            </a:r>
            <a:r>
              <a:rPr lang="en-US" sz="1800" dirty="0" err="1"/>
              <a:t>pembelajaran</a:t>
            </a:r>
            <a:r>
              <a:rPr lang="en-US" sz="1800" dirty="0"/>
              <a:t> di </a:t>
            </a:r>
            <a:r>
              <a:rPr lang="en-US" sz="1800" dirty="0" err="1"/>
              <a:t>sekolah</a:t>
            </a:r>
            <a:r>
              <a:rPr lang="en-US" sz="1800" dirty="0"/>
              <a:t> 3T (</a:t>
            </a:r>
            <a:r>
              <a:rPr lang="en-US" sz="1800" dirty="0" err="1"/>
              <a:t>Terluar</a:t>
            </a:r>
            <a:r>
              <a:rPr lang="en-US" sz="1800" dirty="0"/>
              <a:t>, </a:t>
            </a:r>
            <a:r>
              <a:rPr lang="en-US" sz="1800" dirty="0" err="1"/>
              <a:t>Terdepan</a:t>
            </a:r>
            <a:r>
              <a:rPr lang="en-US" sz="1800" dirty="0"/>
              <a:t>, </a:t>
            </a:r>
            <a:r>
              <a:rPr lang="en-US" sz="1800" dirty="0" err="1"/>
              <a:t>Terpencil</a:t>
            </a:r>
            <a:r>
              <a:rPr lang="en-US" sz="1800" dirty="0"/>
              <a:t>) </a:t>
            </a:r>
            <a:r>
              <a:rPr lang="en-US" sz="1800" dirty="0" err="1"/>
              <a:t>dengan</a:t>
            </a:r>
            <a:r>
              <a:rPr lang="en-US" sz="1800" dirty="0"/>
              <a:t> </a:t>
            </a:r>
            <a:r>
              <a:rPr lang="en-US" sz="1800" dirty="0" err="1"/>
              <a:t>memanfaatkan</a:t>
            </a:r>
            <a:r>
              <a:rPr lang="en-US" sz="1800" dirty="0"/>
              <a:t> </a:t>
            </a:r>
            <a:r>
              <a:rPr lang="en-US" sz="1800" dirty="0" err="1"/>
              <a:t>aplikasi</a:t>
            </a:r>
            <a:r>
              <a:rPr lang="en-US" sz="1800" dirty="0"/>
              <a:t> PSB (</a:t>
            </a:r>
            <a:r>
              <a:rPr lang="en-US" sz="1800" dirty="0" err="1"/>
              <a:t>Pusat</a:t>
            </a:r>
            <a:r>
              <a:rPr lang="en-US" sz="1800" dirty="0"/>
              <a:t> </a:t>
            </a:r>
            <a:r>
              <a:rPr lang="en-US" sz="1800" dirty="0" err="1"/>
              <a:t>Sumber</a:t>
            </a:r>
            <a:r>
              <a:rPr lang="en-US" sz="1800" dirty="0"/>
              <a:t> </a:t>
            </a:r>
            <a:r>
              <a:rPr lang="en-US" sz="1800" dirty="0" err="1"/>
              <a:t>Belajar</a:t>
            </a:r>
            <a:r>
              <a:rPr lang="en-US" sz="1800" dirty="0"/>
              <a:t>) </a:t>
            </a:r>
            <a:r>
              <a:rPr lang="en-US" sz="1800" dirty="0" err="1"/>
              <a:t>secara</a:t>
            </a:r>
            <a:r>
              <a:rPr lang="en-US" sz="1800" dirty="0"/>
              <a:t> daring </a:t>
            </a:r>
            <a:r>
              <a:rPr lang="en-US" sz="1800" dirty="0" err="1"/>
              <a:t>diawali</a:t>
            </a:r>
            <a:r>
              <a:rPr lang="en-US" sz="1800" dirty="0"/>
              <a:t> </a:t>
            </a:r>
            <a:r>
              <a:rPr lang="en-US" sz="1800" dirty="0" err="1"/>
              <a:t>dengan</a:t>
            </a:r>
            <a:r>
              <a:rPr lang="en-US" sz="1800" dirty="0"/>
              <a:t> </a:t>
            </a:r>
            <a:r>
              <a:rPr lang="en-US" sz="1800" dirty="0" err="1"/>
              <a:t>analisis</a:t>
            </a:r>
            <a:r>
              <a:rPr lang="en-US" sz="1800" dirty="0"/>
              <a:t> </a:t>
            </a:r>
            <a:r>
              <a:rPr lang="en-US" sz="1800" dirty="0" err="1"/>
              <a:t>kebutuhan</a:t>
            </a:r>
            <a:r>
              <a:rPr lang="en-US" sz="1800" dirty="0"/>
              <a:t> </a:t>
            </a:r>
            <a:r>
              <a:rPr lang="en-US" sz="1800" dirty="0" err="1"/>
              <a:t>dengan</a:t>
            </a:r>
            <a:r>
              <a:rPr lang="en-US" sz="1800" dirty="0"/>
              <a:t> </a:t>
            </a:r>
            <a:r>
              <a:rPr lang="en-US" sz="1800" dirty="0" err="1"/>
              <a:t>judul</a:t>
            </a:r>
            <a:r>
              <a:rPr lang="en-US" sz="1800" dirty="0"/>
              <a:t> “</a:t>
            </a:r>
            <a:r>
              <a:rPr lang="en-US" sz="1800" dirty="0" err="1"/>
              <a:t>Analisis</a:t>
            </a:r>
            <a:r>
              <a:rPr lang="en-US" sz="1800" dirty="0"/>
              <a:t> Model </a:t>
            </a:r>
            <a:r>
              <a:rPr lang="en-US" sz="1800" dirty="0" err="1"/>
              <a:t>Pembelajaran</a:t>
            </a:r>
            <a:r>
              <a:rPr lang="en-US" sz="1800" dirty="0"/>
              <a:t> di </a:t>
            </a:r>
            <a:r>
              <a:rPr lang="en-US" sz="1800" dirty="0" err="1"/>
              <a:t>Sekolah</a:t>
            </a:r>
            <a:r>
              <a:rPr lang="en-US" sz="1800" dirty="0"/>
              <a:t> 3T (</a:t>
            </a:r>
            <a:r>
              <a:rPr lang="en-US" sz="1800" dirty="0" err="1"/>
              <a:t>Terluar</a:t>
            </a:r>
            <a:r>
              <a:rPr lang="en-US" sz="1800" dirty="0"/>
              <a:t>, </a:t>
            </a:r>
            <a:r>
              <a:rPr lang="en-US" sz="1800" dirty="0" err="1"/>
              <a:t>Terdepan</a:t>
            </a:r>
            <a:r>
              <a:rPr lang="en-US" sz="1800" dirty="0"/>
              <a:t>, </a:t>
            </a:r>
            <a:r>
              <a:rPr lang="en-US" sz="1800" dirty="0" err="1"/>
              <a:t>Terpencil</a:t>
            </a:r>
            <a:r>
              <a:rPr lang="en-US" sz="1800" dirty="0"/>
              <a:t>) </a:t>
            </a:r>
            <a:r>
              <a:rPr lang="en-US" sz="1800" dirty="0" err="1"/>
              <a:t>dengan</a:t>
            </a:r>
            <a:r>
              <a:rPr lang="en-US" sz="1800" dirty="0"/>
              <a:t> </a:t>
            </a:r>
            <a:r>
              <a:rPr lang="en-US" sz="1800" dirty="0" err="1"/>
              <a:t>Memanfaatkan</a:t>
            </a:r>
            <a:r>
              <a:rPr lang="en-US" sz="1800" dirty="0"/>
              <a:t> </a:t>
            </a:r>
            <a:r>
              <a:rPr lang="en-US" sz="1800" dirty="0" err="1"/>
              <a:t>Aplikasi</a:t>
            </a:r>
            <a:r>
              <a:rPr lang="en-US" sz="1800" dirty="0"/>
              <a:t> PSB (</a:t>
            </a:r>
            <a:r>
              <a:rPr lang="en-US" sz="1800" dirty="0" err="1"/>
              <a:t>Pusat</a:t>
            </a:r>
            <a:r>
              <a:rPr lang="en-US" sz="1800" dirty="0"/>
              <a:t> </a:t>
            </a:r>
            <a:r>
              <a:rPr lang="en-US" sz="1800" dirty="0" err="1"/>
              <a:t>Sumber</a:t>
            </a:r>
            <a:r>
              <a:rPr lang="en-US" sz="1800" dirty="0"/>
              <a:t> </a:t>
            </a:r>
            <a:r>
              <a:rPr lang="en-US" sz="1800" dirty="0" err="1"/>
              <a:t>Belajar</a:t>
            </a:r>
            <a:r>
              <a:rPr lang="en-US" sz="1800" dirty="0"/>
              <a:t>) </a:t>
            </a:r>
            <a:r>
              <a:rPr lang="en-US" sz="1800" dirty="0" err="1"/>
              <a:t>secara</a:t>
            </a:r>
            <a:r>
              <a:rPr lang="en-US" sz="1800" dirty="0"/>
              <a:t> Daring” </a:t>
            </a:r>
            <a:r>
              <a:rPr lang="en-US" sz="1800" dirty="0" err="1"/>
              <a:t>dan</a:t>
            </a:r>
            <a:r>
              <a:rPr lang="en-US" sz="1800" dirty="0"/>
              <a:t> </a:t>
            </a:r>
            <a:r>
              <a:rPr lang="en-US" sz="1800" dirty="0" err="1"/>
              <a:t>membuat</a:t>
            </a:r>
            <a:r>
              <a:rPr lang="en-US" sz="1800" dirty="0"/>
              <a:t> </a:t>
            </a:r>
            <a:r>
              <a:rPr lang="en-US" sz="1800" dirty="0" err="1"/>
              <a:t>laporan</a:t>
            </a:r>
            <a:r>
              <a:rPr lang="en-US" sz="1800" dirty="0"/>
              <a:t>.  Dr. </a:t>
            </a:r>
            <a:r>
              <a:rPr lang="en-US" sz="1800" dirty="0" err="1"/>
              <a:t>Mazia</a:t>
            </a:r>
            <a:r>
              <a:rPr lang="en-US" sz="1800" dirty="0"/>
              <a:t> </a:t>
            </a:r>
            <a:r>
              <a:rPr lang="en-US" sz="1800" dirty="0" err="1"/>
              <a:t>diberi</a:t>
            </a:r>
            <a:r>
              <a:rPr lang="en-US" sz="1800" dirty="0"/>
              <a:t> </a:t>
            </a:r>
            <a:r>
              <a:rPr lang="en-US" sz="1800" dirty="0" err="1"/>
              <a:t>angka</a:t>
            </a:r>
            <a:r>
              <a:rPr lang="en-US" sz="1800" dirty="0"/>
              <a:t> </a:t>
            </a:r>
            <a:r>
              <a:rPr lang="en-US" sz="1800" dirty="0" err="1"/>
              <a:t>kredit</a:t>
            </a:r>
            <a:r>
              <a:rPr lang="en-US" sz="1800" dirty="0"/>
              <a:t> 40% x 5,79 = 2,316 (</a:t>
            </a:r>
            <a:r>
              <a:rPr lang="en-US" sz="1800" dirty="0" err="1"/>
              <a:t>dua</a:t>
            </a:r>
            <a:r>
              <a:rPr lang="en-US" sz="1800" dirty="0"/>
              <a:t> </a:t>
            </a:r>
            <a:r>
              <a:rPr lang="en-US" sz="1800" dirty="0" err="1"/>
              <a:t>koma</a:t>
            </a:r>
            <a:r>
              <a:rPr lang="en-US" sz="1800" dirty="0"/>
              <a:t> </a:t>
            </a:r>
            <a:r>
              <a:rPr lang="en-US" sz="1800" dirty="0" err="1"/>
              <a:t>tiga</a:t>
            </a:r>
            <a:r>
              <a:rPr lang="en-US" sz="1800" dirty="0"/>
              <a:t> </a:t>
            </a:r>
            <a:r>
              <a:rPr lang="en-US" sz="1800" dirty="0" err="1"/>
              <a:t>satu</a:t>
            </a:r>
            <a:r>
              <a:rPr lang="en-US" sz="1800" dirty="0"/>
              <a:t> </a:t>
            </a:r>
            <a:r>
              <a:rPr lang="en-US" sz="1800" dirty="0" err="1"/>
              <a:t>enam</a:t>
            </a:r>
            <a:r>
              <a:rPr lang="en-US" sz="1800" dirty="0"/>
              <a:t>) </a:t>
            </a:r>
            <a:r>
              <a:rPr lang="en-US" sz="1800" dirty="0" err="1"/>
              <a:t>sedangkan</a:t>
            </a:r>
            <a:r>
              <a:rPr lang="en-US" sz="1800" dirty="0"/>
              <a:t> </a:t>
            </a:r>
            <a:r>
              <a:rPr lang="en-US" sz="1800" dirty="0" err="1"/>
              <a:t>Arlinda</a:t>
            </a:r>
            <a:r>
              <a:rPr lang="en-US" sz="1800" dirty="0"/>
              <a:t> </a:t>
            </a:r>
            <a:r>
              <a:rPr lang="en-US" sz="1800" dirty="0" err="1"/>
              <a:t>M.Pd</a:t>
            </a:r>
            <a:r>
              <a:rPr lang="en-US" sz="1800" dirty="0"/>
              <a:t>., </a:t>
            </a:r>
            <a:r>
              <a:rPr lang="en-US" sz="1800" dirty="0" err="1"/>
              <a:t>Mastan</a:t>
            </a:r>
            <a:r>
              <a:rPr lang="en-US" sz="1800" dirty="0"/>
              <a:t>, </a:t>
            </a:r>
            <a:r>
              <a:rPr lang="en-US" sz="1800" dirty="0" err="1"/>
              <a:t>M.Si</a:t>
            </a:r>
            <a:r>
              <a:rPr lang="en-US" sz="1800" dirty="0"/>
              <a:t>., </a:t>
            </a:r>
            <a:r>
              <a:rPr lang="en-US" sz="1800" dirty="0" err="1"/>
              <a:t>dan</a:t>
            </a:r>
            <a:r>
              <a:rPr lang="en-US" sz="1800" dirty="0"/>
              <a:t> </a:t>
            </a:r>
            <a:r>
              <a:rPr lang="en-US" sz="1800" dirty="0" err="1"/>
              <a:t>Suhardi</a:t>
            </a:r>
            <a:r>
              <a:rPr lang="en-US" sz="1800" dirty="0"/>
              <a:t>, </a:t>
            </a:r>
            <a:r>
              <a:rPr lang="en-US" sz="1800" dirty="0" err="1"/>
              <a:t>S.Pd</a:t>
            </a:r>
            <a:r>
              <a:rPr lang="en-US" sz="1800" dirty="0"/>
              <a:t>., </a:t>
            </a:r>
            <a:r>
              <a:rPr lang="en-US" sz="1800" dirty="0" err="1"/>
              <a:t>masing-masing</a:t>
            </a:r>
            <a:r>
              <a:rPr lang="en-US" sz="1800" dirty="0"/>
              <a:t> </a:t>
            </a:r>
            <a:r>
              <a:rPr lang="en-US" sz="1800" dirty="0" err="1"/>
              <a:t>diberi</a:t>
            </a:r>
            <a:r>
              <a:rPr lang="en-US" sz="1800" dirty="0"/>
              <a:t> </a:t>
            </a:r>
            <a:r>
              <a:rPr lang="en-US" sz="1800" dirty="0" err="1"/>
              <a:t>angka</a:t>
            </a:r>
            <a:r>
              <a:rPr lang="en-US" sz="1800" dirty="0"/>
              <a:t> </a:t>
            </a:r>
            <a:r>
              <a:rPr lang="en-US" sz="1800" dirty="0" err="1"/>
              <a:t>kredit</a:t>
            </a:r>
            <a:r>
              <a:rPr lang="en-US" sz="1800" dirty="0"/>
              <a:t> 80% x 20% x 5,79 = 0,926 (</a:t>
            </a:r>
            <a:r>
              <a:rPr lang="en-US" sz="1800" dirty="0" err="1"/>
              <a:t>nol</a:t>
            </a:r>
            <a:r>
              <a:rPr lang="en-US" sz="1800" dirty="0"/>
              <a:t> </a:t>
            </a:r>
            <a:r>
              <a:rPr lang="en-US" sz="1800" dirty="0" err="1"/>
              <a:t>koma</a:t>
            </a:r>
            <a:r>
              <a:rPr lang="en-US" sz="1800" dirty="0"/>
              <a:t> </a:t>
            </a:r>
            <a:r>
              <a:rPr lang="en-US" sz="1800" dirty="0" err="1"/>
              <a:t>sembilan</a:t>
            </a:r>
            <a:r>
              <a:rPr lang="en-US" sz="1800" dirty="0"/>
              <a:t> </a:t>
            </a:r>
            <a:r>
              <a:rPr lang="en-US" sz="1800" dirty="0" err="1"/>
              <a:t>dua</a:t>
            </a:r>
            <a:r>
              <a:rPr lang="en-US" sz="1800" dirty="0"/>
              <a:t> </a:t>
            </a:r>
            <a:r>
              <a:rPr lang="en-US" sz="1800" dirty="0" err="1"/>
              <a:t>enam</a:t>
            </a:r>
            <a:r>
              <a:rPr lang="en-US" sz="1800" dirty="0"/>
              <a:t>).</a:t>
            </a:r>
          </a:p>
        </p:txBody>
      </p:sp>
    </p:spTree>
    <p:extLst>
      <p:ext uri="{BB962C8B-B14F-4D97-AF65-F5344CB8AC3E}">
        <p14:creationId xmlns:p14="http://schemas.microsoft.com/office/powerpoint/2010/main" val="2873738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829" y="453261"/>
            <a:ext cx="10515600" cy="1011984"/>
          </a:xfrm>
        </p:spPr>
        <p:txBody>
          <a:bodyPr>
            <a:normAutofit/>
          </a:bodyPr>
          <a:lstStyle/>
          <a:p>
            <a:r>
              <a:rPr lang="en-ID" sz="2800" dirty="0" err="1" smtClean="0">
                <a:latin typeface="Bookman Old Style" panose="02050604050505020204" pitchFamily="18" charset="0"/>
              </a:rPr>
              <a:t>Unsur</a:t>
            </a:r>
            <a:r>
              <a:rPr lang="en-ID" sz="2800" dirty="0" smtClean="0">
                <a:latin typeface="Bookman Old Style" panose="02050604050505020204" pitchFamily="18" charset="0"/>
              </a:rPr>
              <a:t> : </a:t>
            </a:r>
            <a:r>
              <a:rPr lang="en-ID" sz="2800" dirty="0" err="1" smtClean="0">
                <a:latin typeface="Bookman Old Style" panose="02050604050505020204" pitchFamily="18" charset="0"/>
              </a:rPr>
              <a:t>Pengembangan</a:t>
            </a:r>
            <a:r>
              <a:rPr lang="en-ID" sz="2800" dirty="0" smtClean="0">
                <a:latin typeface="Bookman Old Style" panose="02050604050505020204" pitchFamily="18" charset="0"/>
              </a:rPr>
              <a:t> </a:t>
            </a:r>
            <a:r>
              <a:rPr lang="en-ID" sz="2800" dirty="0" err="1" smtClean="0">
                <a:latin typeface="Bookman Old Style" panose="02050604050505020204" pitchFamily="18" charset="0"/>
              </a:rPr>
              <a:t>Teknologi</a:t>
            </a:r>
            <a:r>
              <a:rPr lang="en-ID" sz="2800" dirty="0" smtClean="0">
                <a:latin typeface="Bookman Old Style" panose="02050604050505020204" pitchFamily="18" charset="0"/>
              </a:rPr>
              <a:t> </a:t>
            </a:r>
            <a:r>
              <a:rPr lang="en-ID" sz="2800" dirty="0" err="1" smtClean="0">
                <a:latin typeface="Bookman Old Style" panose="02050604050505020204" pitchFamily="18" charset="0"/>
              </a:rPr>
              <a:t>Pembelajaran</a:t>
            </a:r>
            <a:r>
              <a:rPr lang="id-ID" sz="2800" dirty="0">
                <a:latin typeface="Bookman Old Style" panose="02050604050505020204" pitchFamily="18" charset="0"/>
              </a:rPr>
              <a:t/>
            </a:r>
            <a:br>
              <a:rPr lang="id-ID" sz="2800" dirty="0">
                <a:latin typeface="Bookman Old Style" panose="02050604050505020204" pitchFamily="18" charset="0"/>
              </a:rPr>
            </a:br>
            <a:endParaRPr lang="id-ID"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06388197"/>
              </p:ext>
            </p:extLst>
          </p:nvPr>
        </p:nvGraphicFramePr>
        <p:xfrm>
          <a:off x="696696" y="1086229"/>
          <a:ext cx="10609242" cy="5626534"/>
        </p:xfrm>
        <a:graphic>
          <a:graphicData uri="http://schemas.openxmlformats.org/drawingml/2006/table">
            <a:tbl>
              <a:tblPr firstRow="1" firstCol="1" bandRow="1">
                <a:tableStyleId>{5DA37D80-6434-44D0-A028-1B22A696006F}</a:tableStyleId>
              </a:tblPr>
              <a:tblGrid>
                <a:gridCol w="1364116">
                  <a:extLst>
                    <a:ext uri="{9D8B030D-6E8A-4147-A177-3AD203B41FA5}">
                      <a16:colId xmlns:a16="http://schemas.microsoft.com/office/drawing/2014/main" xmlns="" val="20000"/>
                    </a:ext>
                  </a:extLst>
                </a:gridCol>
                <a:gridCol w="1064525">
                  <a:extLst>
                    <a:ext uri="{9D8B030D-6E8A-4147-A177-3AD203B41FA5}">
                      <a16:colId xmlns:a16="http://schemas.microsoft.com/office/drawing/2014/main" xmlns="" val="20001"/>
                    </a:ext>
                  </a:extLst>
                </a:gridCol>
                <a:gridCol w="3862317">
                  <a:extLst>
                    <a:ext uri="{9D8B030D-6E8A-4147-A177-3AD203B41FA5}">
                      <a16:colId xmlns:a16="http://schemas.microsoft.com/office/drawing/2014/main" xmlns="" val="20002"/>
                    </a:ext>
                  </a:extLst>
                </a:gridCol>
                <a:gridCol w="4318284">
                  <a:extLst>
                    <a:ext uri="{9D8B030D-6E8A-4147-A177-3AD203B41FA5}">
                      <a16:colId xmlns:a16="http://schemas.microsoft.com/office/drawing/2014/main" xmlns="" val="20003"/>
                    </a:ext>
                  </a:extLst>
                </a:gridCol>
              </a:tblGrid>
              <a:tr h="272012">
                <a:tc gridSpan="4">
                  <a:txBody>
                    <a:bodyPr/>
                    <a:lstStyle/>
                    <a:p>
                      <a:pPr marL="21590">
                        <a:lnSpc>
                          <a:spcPct val="115000"/>
                        </a:lnSpc>
                        <a:spcAft>
                          <a:spcPts val="0"/>
                        </a:spcAft>
                      </a:pPr>
                      <a:r>
                        <a:rPr lang="en-US" sz="1400" dirty="0">
                          <a:effectLst/>
                        </a:rPr>
                        <a:t>Sub </a:t>
                      </a:r>
                      <a:r>
                        <a:rPr lang="en-US" sz="1400" dirty="0" err="1">
                          <a:effectLst/>
                        </a:rPr>
                        <a:t>Unsur</a:t>
                      </a:r>
                      <a:r>
                        <a:rPr lang="en-US" sz="1400" dirty="0">
                          <a:effectLst/>
                        </a:rPr>
                        <a:t> </a:t>
                      </a:r>
                      <a:r>
                        <a:rPr lang="en-US" sz="1400" baseline="0" dirty="0" smtClean="0">
                          <a:effectLst/>
                        </a:rPr>
                        <a:t> A. </a:t>
                      </a:r>
                      <a:r>
                        <a:rPr lang="en-US" sz="1400" baseline="0" dirty="0" err="1" smtClean="0">
                          <a:effectLst/>
                        </a:rPr>
                        <a:t>Analisis</a:t>
                      </a:r>
                      <a:r>
                        <a:rPr lang="en-US" sz="1400" baseline="0" dirty="0" smtClean="0">
                          <a:effectLst/>
                        </a:rPr>
                        <a:t> </a:t>
                      </a:r>
                      <a:r>
                        <a:rPr lang="en-US" sz="1400" baseline="0" dirty="0" err="1" smtClean="0">
                          <a:effectLst/>
                        </a:rPr>
                        <a:t>dan</a:t>
                      </a:r>
                      <a:r>
                        <a:rPr lang="en-US" sz="1400" baseline="0" dirty="0" smtClean="0">
                          <a:effectLst/>
                        </a:rPr>
                        <a:t> </a:t>
                      </a:r>
                      <a:r>
                        <a:rPr lang="en-US" sz="1400" baseline="0" dirty="0" err="1" smtClean="0">
                          <a:effectLst/>
                        </a:rPr>
                        <a:t>Pengkajian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0"/>
                  </a:ext>
                </a:extLst>
              </a:tr>
              <a:tr h="525134">
                <a:tc gridSpan="4">
                  <a:txBody>
                    <a:bodyPr/>
                    <a:lstStyle/>
                    <a:p>
                      <a:pPr algn="l">
                        <a:lnSpc>
                          <a:spcPct val="107000"/>
                        </a:lnSpc>
                        <a:spcAft>
                          <a:spcPts val="0"/>
                        </a:spcAft>
                        <a:tabLst>
                          <a:tab pos="1890395" algn="l"/>
                        </a:tabLst>
                      </a:pPr>
                      <a:r>
                        <a:rPr lang="it-IT" sz="1400" dirty="0">
                          <a:effectLst/>
                        </a:rPr>
                        <a:t>Butir Kegiatan: </a:t>
                      </a:r>
                      <a:r>
                        <a:rPr lang="en-ID" sz="1400" dirty="0" smtClean="0">
                          <a:effectLst/>
                        </a:rPr>
                        <a:t>1.f.</a:t>
                      </a:r>
                      <a:r>
                        <a:rPr lang="en-ID" sz="1400" baseline="0" dirty="0" smtClean="0">
                          <a:effectLst/>
                        </a:rPr>
                        <a:t> </a:t>
                      </a:r>
                      <a:r>
                        <a:rPr lang="en-ID" sz="1400" baseline="0" dirty="0" err="1" smtClean="0">
                          <a:effectLst/>
                        </a:rPr>
                        <a:t>Menganalisis</a:t>
                      </a:r>
                      <a:r>
                        <a:rPr lang="en-ID" sz="1400" baseline="0" dirty="0" smtClean="0">
                          <a:effectLst/>
                        </a:rPr>
                        <a:t> </a:t>
                      </a:r>
                      <a:r>
                        <a:rPr lang="en-ID" sz="1400" baseline="0" dirty="0" err="1" smtClean="0">
                          <a:effectLst/>
                        </a:rPr>
                        <a:t>Kebutuhan</a:t>
                      </a:r>
                      <a:r>
                        <a:rPr lang="en-ID" sz="1400" baseline="0" dirty="0" smtClean="0">
                          <a:effectLst/>
                        </a:rPr>
                        <a:t> </a:t>
                      </a:r>
                      <a:r>
                        <a:rPr lang="en-ID" sz="1400" baseline="0" dirty="0" err="1" smtClean="0">
                          <a:effectLst/>
                        </a:rPr>
                        <a:t>Teknologi</a:t>
                      </a:r>
                      <a:r>
                        <a:rPr lang="en-ID" sz="1400" baseline="0" dirty="0" smtClean="0">
                          <a:effectLst/>
                        </a:rPr>
                        <a:t> </a:t>
                      </a:r>
                      <a:r>
                        <a:rPr lang="en-ID" sz="1400" baseline="0" dirty="0" err="1" smtClean="0">
                          <a:effectLst/>
                        </a:rPr>
                        <a:t>Pembelajaran</a:t>
                      </a:r>
                      <a:r>
                        <a:rPr lang="en-ID" sz="1400" baseline="0" dirty="0" smtClean="0">
                          <a:effectLst/>
                        </a:rPr>
                        <a:t> </a:t>
                      </a:r>
                      <a:r>
                        <a:rPr lang="en-ID" sz="1400" baseline="0" dirty="0" err="1" smtClean="0">
                          <a:effectLst/>
                        </a:rPr>
                        <a:t>Berdasarkan</a:t>
                      </a:r>
                      <a:r>
                        <a:rPr lang="en-ID" sz="1400" baseline="0" dirty="0" smtClean="0">
                          <a:effectLst/>
                        </a:rPr>
                        <a:t> </a:t>
                      </a:r>
                      <a:r>
                        <a:rPr lang="en-ID" sz="1400" baseline="0" dirty="0" err="1" smtClean="0">
                          <a:effectLst/>
                        </a:rPr>
                        <a:t>Kurikulum</a:t>
                      </a:r>
                      <a:r>
                        <a:rPr lang="en-ID" sz="1400" baseline="0" dirty="0" smtClean="0">
                          <a:effectLst/>
                        </a:rPr>
                        <a:t> yang </a:t>
                      </a:r>
                      <a:r>
                        <a:rPr lang="en-ID" sz="1400" baseline="0" dirty="0" err="1" smtClean="0">
                          <a:effectLst/>
                        </a:rPr>
                        <a:t>Berlaku</a:t>
                      </a:r>
                      <a:r>
                        <a:rPr lang="en-ID" sz="1400" baseline="0" dirty="0" smtClean="0">
                          <a:effectLst/>
                        </a:rPr>
                        <a:t> </a:t>
                      </a:r>
                      <a:r>
                        <a:rPr lang="en-ID" sz="1400" baseline="0" dirty="0" err="1" smtClean="0">
                          <a:effectLst/>
                        </a:rPr>
                        <a:t>Sesuai</a:t>
                      </a:r>
                      <a:r>
                        <a:rPr lang="en-ID" sz="1400" baseline="0" dirty="0" smtClean="0">
                          <a:effectLst/>
                        </a:rPr>
                        <a:t> </a:t>
                      </a:r>
                      <a:r>
                        <a:rPr lang="en-ID" sz="1400" baseline="0" dirty="0" err="1" smtClean="0">
                          <a:effectLst/>
                        </a:rPr>
                        <a:t>dengan</a:t>
                      </a:r>
                      <a:r>
                        <a:rPr lang="en-ID" sz="1400" baseline="0" dirty="0" smtClean="0">
                          <a:effectLst/>
                        </a:rPr>
                        <a:t> </a:t>
                      </a:r>
                      <a:r>
                        <a:rPr lang="en-ID" sz="1400" baseline="0" dirty="0" err="1" smtClean="0">
                          <a:effectLst/>
                        </a:rPr>
                        <a:t>Jenis</a:t>
                      </a:r>
                      <a:r>
                        <a:rPr lang="en-ID" sz="1400" baseline="0" dirty="0" smtClean="0">
                          <a:effectLst/>
                        </a:rPr>
                        <a:t>, </a:t>
                      </a:r>
                      <a:r>
                        <a:rPr lang="en-ID" sz="1400" baseline="0" dirty="0" err="1" smtClean="0">
                          <a:effectLst/>
                        </a:rPr>
                        <a:t>Jalur</a:t>
                      </a:r>
                      <a:r>
                        <a:rPr lang="en-ID" sz="1400" baseline="0" dirty="0" smtClean="0">
                          <a:effectLst/>
                        </a:rPr>
                        <a:t>, </a:t>
                      </a:r>
                      <a:r>
                        <a:rPr lang="en-ID" sz="1400" baseline="0" dirty="0" err="1" smtClean="0">
                          <a:effectLst/>
                        </a:rPr>
                        <a:t>dan</a:t>
                      </a:r>
                      <a:r>
                        <a:rPr lang="en-ID" sz="1400" baseline="0" dirty="0" smtClean="0">
                          <a:effectLst/>
                        </a:rPr>
                        <a:t> </a:t>
                      </a:r>
                      <a:r>
                        <a:rPr lang="en-ID" sz="1400" baseline="0" dirty="0" err="1" smtClean="0">
                          <a:effectLst/>
                        </a:rPr>
                        <a:t>Jenjang</a:t>
                      </a:r>
                      <a:r>
                        <a:rPr lang="en-ID" sz="1400" baseline="0" dirty="0" smtClean="0">
                          <a:effectLst/>
                        </a:rPr>
                        <a:t> </a:t>
                      </a:r>
                      <a:r>
                        <a:rPr lang="en-ID" sz="1400" baseline="0" dirty="0" err="1" smtClean="0">
                          <a:effectLst/>
                        </a:rPr>
                        <a:t>Pendidikan</a:t>
                      </a:r>
                      <a:r>
                        <a:rPr lang="en-ID" sz="1400" baseline="0" dirty="0" smtClean="0">
                          <a:effectLst/>
                        </a:rPr>
                        <a:t> </a:t>
                      </a:r>
                      <a:r>
                        <a:rPr lang="en-ID" sz="1400" baseline="0" dirty="0" err="1" smtClean="0">
                          <a:effectLst/>
                        </a:rPr>
                        <a:t>untuk</a:t>
                      </a:r>
                      <a:r>
                        <a:rPr lang="en-ID" sz="1400" baseline="0" dirty="0" smtClean="0">
                          <a:effectLst/>
                        </a:rPr>
                        <a:t> </a:t>
                      </a:r>
                      <a:r>
                        <a:rPr lang="en-ID" sz="1400" baseline="0" dirty="0" err="1" smtClean="0">
                          <a:effectLst/>
                        </a:rPr>
                        <a:t>Inovasi</a:t>
                      </a:r>
                      <a:r>
                        <a:rPr lang="en-ID" sz="1400" baseline="0" dirty="0" smtClean="0">
                          <a:effectLst/>
                        </a:rPr>
                        <a:t> </a:t>
                      </a:r>
                      <a:r>
                        <a:rPr lang="en-ID" sz="1400" baseline="0" dirty="0" err="1" smtClean="0">
                          <a:effectLst/>
                        </a:rPr>
                        <a:t>Teknologi</a:t>
                      </a:r>
                      <a:r>
                        <a:rPr lang="en-ID" sz="1400" baseline="0" dirty="0" smtClean="0">
                          <a:effectLst/>
                        </a:rPr>
                        <a:t> </a:t>
                      </a:r>
                      <a:r>
                        <a:rPr lang="en-ID" sz="1400" baseline="0" dirty="0" err="1" smtClean="0">
                          <a:effectLst/>
                        </a:rPr>
                        <a:t>Pembelajaran</a:t>
                      </a:r>
                      <a:r>
                        <a:rPr lang="en-ID" sz="1400" baseline="0" dirty="0" smtClean="0">
                          <a:effectLst/>
                        </a:rPr>
                        <a:t>. </a:t>
                      </a:r>
                    </a:p>
                    <a:p>
                      <a:pPr algn="l">
                        <a:lnSpc>
                          <a:spcPct val="107000"/>
                        </a:lnSpc>
                        <a:spcAft>
                          <a:spcPts val="0"/>
                        </a:spcAft>
                        <a:tabLst>
                          <a:tab pos="1890395" algn="l"/>
                        </a:tabLst>
                      </a:pPr>
                      <a:r>
                        <a:rPr lang="id-ID" sz="1400" dirty="0" smtClean="0">
                          <a:effectLst/>
                        </a:rPr>
                        <a:t>Pelaksana </a:t>
                      </a:r>
                      <a:r>
                        <a:rPr lang="id-ID" sz="1400" dirty="0">
                          <a:effectLst/>
                        </a:rPr>
                        <a:t>Tugas Jenjang : </a:t>
                      </a:r>
                      <a:r>
                        <a:rPr lang="en-ID" sz="1400" dirty="0" smtClean="0">
                          <a:effectLst/>
                        </a:rPr>
                        <a:t>PTP </a:t>
                      </a:r>
                      <a:r>
                        <a:rPr lang="id-ID" sz="1400" dirty="0" smtClean="0">
                          <a:effectLst/>
                        </a:rPr>
                        <a:t>Ahli </a:t>
                      </a:r>
                      <a:r>
                        <a:rPr lang="en-ID" sz="1400" dirty="0" err="1" smtClean="0">
                          <a:effectLst/>
                        </a:rPr>
                        <a:t>Utama</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nchor="ct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1"/>
                  </a:ext>
                </a:extLst>
              </a:tr>
              <a:tr h="253122">
                <a:tc>
                  <a:txBody>
                    <a:bodyPr/>
                    <a:lstStyle/>
                    <a:p>
                      <a:pPr algn="ctr">
                        <a:lnSpc>
                          <a:spcPct val="107000"/>
                        </a:lnSpc>
                        <a:spcAft>
                          <a:spcPts val="0"/>
                        </a:spcAft>
                      </a:pPr>
                      <a:r>
                        <a:rPr lang="en-US" sz="1400" b="1" dirty="0" err="1">
                          <a:effectLst/>
                        </a:rPr>
                        <a:t>Satuan</a:t>
                      </a:r>
                      <a:r>
                        <a:rPr lang="en-US" sz="1400" b="1" dirty="0">
                          <a:effectLst/>
                        </a:rPr>
                        <a:t> </a:t>
                      </a:r>
                      <a:r>
                        <a:rPr lang="en-US" sz="1400" b="1" dirty="0" err="1">
                          <a:effectLst/>
                        </a:rPr>
                        <a:t>Hasil</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b="1" dirty="0" err="1">
                          <a:effectLst/>
                        </a:rPr>
                        <a:t>Angka</a:t>
                      </a:r>
                      <a:r>
                        <a:rPr lang="en-US" sz="1400" b="1" dirty="0">
                          <a:effectLst/>
                        </a:rPr>
                        <a:t> </a:t>
                      </a:r>
                      <a:r>
                        <a:rPr lang="en-US" sz="1400" b="1" dirty="0" err="1">
                          <a:effectLst/>
                        </a:rPr>
                        <a:t>Kredit</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b="1">
                          <a:effectLst/>
                        </a:rPr>
                        <a:t>Kriteria</a:t>
                      </a:r>
                      <a:endParaRPr lang="id-ID" sz="1400" b="1">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b="1" dirty="0" err="1">
                          <a:effectLst/>
                        </a:rPr>
                        <a:t>Bukti</a:t>
                      </a:r>
                      <a:r>
                        <a:rPr lang="en-US" sz="1400" b="1" dirty="0">
                          <a:effectLst/>
                        </a:rPr>
                        <a:t> </a:t>
                      </a:r>
                      <a:r>
                        <a:rPr lang="en-US" sz="1400" b="1" dirty="0" err="1">
                          <a:effectLst/>
                        </a:rPr>
                        <a:t>Fisik</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extLst>
                  <a:ext uri="{0D108BD9-81ED-4DB2-BD59-A6C34878D82A}">
                    <a16:rowId xmlns:a16="http://schemas.microsoft.com/office/drawing/2014/main" xmlns="" val="10002"/>
                  </a:ext>
                </a:extLst>
              </a:tr>
              <a:tr h="3978208">
                <a:tc>
                  <a:txBody>
                    <a:bodyPr/>
                    <a:lstStyle/>
                    <a:p>
                      <a:pPr marL="113030">
                        <a:lnSpc>
                          <a:spcPct val="115000"/>
                        </a:lnSpc>
                        <a:spcAft>
                          <a:spcPts val="0"/>
                        </a:spcAft>
                      </a:pPr>
                      <a:r>
                        <a:rPr lang="en-US" sz="1400" dirty="0" err="1">
                          <a:effectLst/>
                        </a:rPr>
                        <a:t>L</a:t>
                      </a:r>
                      <a:r>
                        <a:rPr lang="en-US" sz="1400" dirty="0" err="1" smtClean="0">
                          <a:effectLst/>
                        </a:rPr>
                        <a:t>aporan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13030">
                        <a:lnSpc>
                          <a:spcPct val="115000"/>
                        </a:lnSpc>
                        <a:spcAft>
                          <a:spcPts val="0"/>
                        </a:spcAft>
                      </a:pPr>
                      <a:r>
                        <a:rPr lang="en-ID" sz="1400" dirty="0" smtClean="0">
                          <a:effectLst/>
                        </a:rPr>
                        <a:t>4,68</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74625" indent="-174625" algn="just">
                        <a:lnSpc>
                          <a:spcPct val="115000"/>
                        </a:lnSpc>
                        <a:spcAft>
                          <a:spcPts val="0"/>
                        </a:spcAft>
                        <a:buAutoNum type="alphaLcPeriod"/>
                      </a:pPr>
                      <a:r>
                        <a:rPr lang="sv-SE" sz="1400" dirty="0" smtClean="0">
                          <a:effectLst/>
                        </a:rPr>
                        <a:t>Kegiatan analisis kebutuhan teknologi pembelajaran berdasarkan kurikulum yang berlaku sesuai dengan jenis, jalur dan jenjang pendidikan dalam pengembangan inovasi teknologi pembelajaran. </a:t>
                      </a:r>
                    </a:p>
                    <a:p>
                      <a:pPr marL="174625" indent="-174625" algn="just">
                        <a:lnSpc>
                          <a:spcPct val="115000"/>
                        </a:lnSpc>
                        <a:spcAft>
                          <a:spcPts val="0"/>
                        </a:spcAft>
                        <a:buAutoNum type="alphaLcPeriod"/>
                      </a:pPr>
                      <a:r>
                        <a:rPr lang="sv-SE" sz="1400" dirty="0" smtClean="0">
                          <a:effectLst/>
                        </a:rPr>
                        <a:t>Inovasi teknologi pembelajaran adalah menciptakan suatu model aplikasi pembelajaran baru yang dapat mengakomodasikan pembelajaran tipe terbaru ataupun mengadopsi model/aplikasi pembelajaran dan diterapkan menjadi suatu model/aplikasi pembelajaran yang terbarukan, bertujuan memecahkan permasalahan pembelajaran. </a:t>
                      </a:r>
                    </a:p>
                    <a:p>
                      <a:pPr marL="174625" indent="-174625" algn="just">
                        <a:lnSpc>
                          <a:spcPct val="115000"/>
                        </a:lnSpc>
                        <a:spcAft>
                          <a:spcPts val="0"/>
                        </a:spcAft>
                        <a:buAutoNum type="alphaLcPeriod"/>
                      </a:pPr>
                      <a:r>
                        <a:rPr lang="sv-SE" sz="1400" dirty="0" smtClean="0">
                          <a:effectLst/>
                        </a:rPr>
                        <a:t>Kegiatan analisis kebutuhan teknologi pembelajaran ini dilakukan untuk kegiatan pembelajaran dalam satu satuan pendidikan dan menghasilkan suatu rekomendasi tentang inovasi teknologi pembelajaran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273050" indent="-177800" algn="just">
                        <a:lnSpc>
                          <a:spcPct val="115000"/>
                        </a:lnSpc>
                        <a:spcAft>
                          <a:spcPts val="0"/>
                        </a:spcAft>
                        <a:buAutoNum type="alphaLcPeriod"/>
                      </a:pPr>
                      <a:r>
                        <a:rPr lang="en-ID" sz="1400" b="1" dirty="0" smtClean="0">
                          <a:solidFill>
                            <a:srgbClr val="000099"/>
                          </a:solidFill>
                          <a:effectLst/>
                        </a:rPr>
                        <a:t>Surat </a:t>
                      </a:r>
                      <a:r>
                        <a:rPr lang="en-ID" sz="1400" b="1" dirty="0" err="1" smtClean="0">
                          <a:solidFill>
                            <a:srgbClr val="000099"/>
                          </a:solidFill>
                          <a:effectLst/>
                        </a:rPr>
                        <a:t>tugas</a:t>
                      </a:r>
                      <a:r>
                        <a:rPr lang="en-ID" sz="1400" b="1" dirty="0" smtClean="0">
                          <a:solidFill>
                            <a:srgbClr val="000099"/>
                          </a:solidFill>
                          <a:effectLst/>
                        </a:rPr>
                        <a:t> </a:t>
                      </a:r>
                      <a:r>
                        <a:rPr lang="en-ID" sz="1400" dirty="0" err="1" smtClean="0">
                          <a:effectLst/>
                        </a:rPr>
                        <a:t>dari</a:t>
                      </a:r>
                      <a:r>
                        <a:rPr lang="en-ID" sz="1400" dirty="0" smtClean="0">
                          <a:effectLst/>
                        </a:rPr>
                        <a:t> </a:t>
                      </a:r>
                      <a:r>
                        <a:rPr lang="en-ID" sz="1400" dirty="0" err="1" smtClean="0">
                          <a:effectLst/>
                        </a:rPr>
                        <a:t>pimpinan</a:t>
                      </a:r>
                      <a:r>
                        <a:rPr lang="en-ID" sz="1400" dirty="0" smtClean="0">
                          <a:effectLst/>
                        </a:rPr>
                        <a:t> </a:t>
                      </a:r>
                      <a:r>
                        <a:rPr lang="en-ID" sz="1400" dirty="0" err="1" smtClean="0">
                          <a:effectLst/>
                        </a:rPr>
                        <a:t>instansi</a:t>
                      </a:r>
                      <a:r>
                        <a:rPr lang="en-ID" sz="1400" dirty="0" smtClean="0">
                          <a:effectLst/>
                        </a:rPr>
                        <a:t> </a:t>
                      </a:r>
                      <a:r>
                        <a:rPr lang="en-ID" sz="1400" dirty="0" err="1" smtClean="0">
                          <a:effectLst/>
                        </a:rPr>
                        <a:t>tempat</a:t>
                      </a:r>
                      <a:r>
                        <a:rPr lang="en-ID" sz="1400" dirty="0" smtClean="0">
                          <a:effectLst/>
                        </a:rPr>
                        <a:t> </a:t>
                      </a:r>
                      <a:r>
                        <a:rPr lang="en-ID" sz="1400" dirty="0" err="1" smtClean="0">
                          <a:effectLst/>
                        </a:rPr>
                        <a:t>bekerja</a:t>
                      </a:r>
                      <a:r>
                        <a:rPr lang="en-ID" sz="1400" dirty="0" smtClean="0">
                          <a:effectLst/>
                        </a:rPr>
                        <a:t>. </a:t>
                      </a:r>
                    </a:p>
                    <a:p>
                      <a:pPr marL="273050" indent="-177800" algn="just">
                        <a:lnSpc>
                          <a:spcPct val="115000"/>
                        </a:lnSpc>
                        <a:spcAft>
                          <a:spcPts val="0"/>
                        </a:spcAft>
                        <a:buAutoNum type="alphaLcPeriod"/>
                      </a:pPr>
                      <a:r>
                        <a:rPr lang="en-ID" sz="1400" b="1" dirty="0" smtClean="0">
                          <a:solidFill>
                            <a:srgbClr val="000099"/>
                          </a:solidFill>
                          <a:effectLst/>
                        </a:rPr>
                        <a:t>Salinan </a:t>
                      </a:r>
                      <a:r>
                        <a:rPr lang="en-ID" sz="1400" b="1" dirty="0" err="1" smtClean="0">
                          <a:solidFill>
                            <a:srgbClr val="000099"/>
                          </a:solidFill>
                          <a:effectLst/>
                        </a:rPr>
                        <a:t>laporan</a:t>
                      </a:r>
                      <a:r>
                        <a:rPr lang="en-ID" sz="1400" b="1" dirty="0" smtClean="0">
                          <a:solidFill>
                            <a:srgbClr val="000099"/>
                          </a:solidFill>
                          <a:effectLst/>
                        </a:rPr>
                        <a:t> </a:t>
                      </a:r>
                      <a:r>
                        <a:rPr lang="en-ID" sz="1400" dirty="0" err="1" smtClean="0">
                          <a:effectLst/>
                        </a:rPr>
                        <a:t>dengan</a:t>
                      </a:r>
                      <a:r>
                        <a:rPr lang="en-ID" sz="1400" dirty="0" smtClean="0">
                          <a:effectLst/>
                        </a:rPr>
                        <a:t> </a:t>
                      </a:r>
                      <a:r>
                        <a:rPr lang="en-ID" sz="1400" dirty="0" err="1" smtClean="0">
                          <a:effectLst/>
                        </a:rPr>
                        <a:t>memberikan</a:t>
                      </a:r>
                      <a:r>
                        <a:rPr lang="en-ID" sz="1400" dirty="0" smtClean="0">
                          <a:effectLst/>
                        </a:rPr>
                        <a:t> </a:t>
                      </a:r>
                      <a:r>
                        <a:rPr lang="en-ID" sz="1400" dirty="0" err="1" smtClean="0">
                          <a:effectLst/>
                        </a:rPr>
                        <a:t>rekomendasi</a:t>
                      </a:r>
                      <a:r>
                        <a:rPr lang="en-ID" sz="1400" dirty="0" smtClean="0">
                          <a:effectLst/>
                        </a:rPr>
                        <a:t> </a:t>
                      </a:r>
                      <a:r>
                        <a:rPr lang="en-ID" sz="1400" dirty="0" err="1" smtClean="0">
                          <a:effectLst/>
                        </a:rPr>
                        <a:t>tentang</a:t>
                      </a:r>
                      <a:r>
                        <a:rPr lang="en-ID" sz="1400" dirty="0" smtClean="0">
                          <a:effectLst/>
                        </a:rPr>
                        <a:t> </a:t>
                      </a:r>
                      <a:r>
                        <a:rPr lang="en-ID" sz="1400" dirty="0" err="1" smtClean="0">
                          <a:effectLst/>
                        </a:rPr>
                        <a:t>hasil</a:t>
                      </a:r>
                      <a:r>
                        <a:rPr lang="en-ID" sz="1400" dirty="0" smtClean="0">
                          <a:effectLst/>
                        </a:rPr>
                        <a:t>  </a:t>
                      </a:r>
                      <a:r>
                        <a:rPr lang="en-ID" sz="1400" dirty="0" err="1" smtClean="0">
                          <a:effectLst/>
                        </a:rPr>
                        <a:t>analisis</a:t>
                      </a:r>
                      <a:r>
                        <a:rPr lang="en-ID" sz="1400" dirty="0" smtClean="0">
                          <a:effectLst/>
                        </a:rPr>
                        <a:t> </a:t>
                      </a:r>
                      <a:r>
                        <a:rPr lang="en-ID" sz="1400" dirty="0" err="1" smtClean="0">
                          <a:effectLst/>
                        </a:rPr>
                        <a:t>kebutuhan</a:t>
                      </a:r>
                      <a:r>
                        <a:rPr lang="en-ID" sz="1400" dirty="0" smtClean="0">
                          <a:effectLst/>
                        </a:rPr>
                        <a:t> </a:t>
                      </a:r>
                      <a:r>
                        <a:rPr lang="en-ID" sz="1400" dirty="0" err="1" smtClean="0">
                          <a:effectLst/>
                        </a:rPr>
                        <a:t>teknologi</a:t>
                      </a:r>
                      <a:r>
                        <a:rPr lang="en-ID" sz="1400" dirty="0" smtClean="0">
                          <a:effectLst/>
                        </a:rPr>
                        <a:t> </a:t>
                      </a:r>
                      <a:r>
                        <a:rPr lang="en-ID" sz="1400" dirty="0" err="1" smtClean="0">
                          <a:effectLst/>
                        </a:rPr>
                        <a:t>pembelajaran</a:t>
                      </a:r>
                      <a:r>
                        <a:rPr lang="en-ID" sz="1400" dirty="0" smtClean="0">
                          <a:effectLst/>
                        </a:rPr>
                        <a:t> </a:t>
                      </a:r>
                      <a:r>
                        <a:rPr lang="en-ID" sz="1400" dirty="0" err="1" smtClean="0">
                          <a:effectLst/>
                        </a:rPr>
                        <a:t>dalam</a:t>
                      </a:r>
                      <a:r>
                        <a:rPr lang="en-ID" sz="1400" dirty="0" smtClean="0">
                          <a:effectLst/>
                        </a:rPr>
                        <a:t> </a:t>
                      </a:r>
                      <a:r>
                        <a:rPr lang="en-ID" sz="1400" dirty="0" err="1" smtClean="0">
                          <a:effectLst/>
                        </a:rPr>
                        <a:t>pengembangan</a:t>
                      </a:r>
                      <a:r>
                        <a:rPr lang="en-ID" sz="1400" dirty="0" smtClean="0">
                          <a:effectLst/>
                        </a:rPr>
                        <a:t> </a:t>
                      </a:r>
                      <a:r>
                        <a:rPr lang="en-ID" sz="1400" dirty="0" err="1" smtClean="0">
                          <a:effectLst/>
                        </a:rPr>
                        <a:t>inovasi</a:t>
                      </a:r>
                      <a:r>
                        <a:rPr lang="en-ID" sz="1400" dirty="0" smtClean="0">
                          <a:effectLst/>
                        </a:rPr>
                        <a:t> </a:t>
                      </a:r>
                      <a:r>
                        <a:rPr lang="en-ID" sz="1400" dirty="0" err="1" smtClean="0">
                          <a:effectLst/>
                        </a:rPr>
                        <a:t>teknologi</a:t>
                      </a:r>
                      <a:r>
                        <a:rPr lang="en-ID" sz="1400" dirty="0" smtClean="0">
                          <a:effectLst/>
                        </a:rPr>
                        <a:t> </a:t>
                      </a:r>
                      <a:r>
                        <a:rPr lang="en-ID" sz="1400" dirty="0" err="1" smtClean="0">
                          <a:effectLst/>
                        </a:rPr>
                        <a:t>pembelajaran</a:t>
                      </a:r>
                      <a:r>
                        <a:rPr lang="en-ID" sz="1400" dirty="0" smtClean="0">
                          <a:effectLst/>
                        </a:rPr>
                        <a:t> yang </a:t>
                      </a:r>
                      <a:r>
                        <a:rPr lang="en-ID" sz="1400" dirty="0" err="1" smtClean="0">
                          <a:effectLst/>
                        </a:rPr>
                        <a:t>telah</a:t>
                      </a:r>
                      <a:r>
                        <a:rPr lang="en-ID" sz="1400" dirty="0" smtClean="0">
                          <a:effectLst/>
                        </a:rPr>
                        <a:t> </a:t>
                      </a:r>
                      <a:r>
                        <a:rPr lang="en-ID" sz="1400" dirty="0" err="1" smtClean="0">
                          <a:effectLst/>
                        </a:rPr>
                        <a:t>dilegalisasi</a:t>
                      </a:r>
                      <a:r>
                        <a:rPr lang="en-ID" sz="1400" dirty="0" smtClean="0">
                          <a:effectLst/>
                        </a:rPr>
                        <a:t> </a:t>
                      </a:r>
                      <a:r>
                        <a:rPr lang="en-ID" sz="1400" dirty="0" err="1" smtClean="0">
                          <a:effectLst/>
                        </a:rPr>
                        <a:t>atau</a:t>
                      </a:r>
                      <a:r>
                        <a:rPr lang="en-ID" sz="1400" dirty="0" smtClean="0">
                          <a:effectLst/>
                        </a:rPr>
                        <a:t> </a:t>
                      </a:r>
                      <a:r>
                        <a:rPr lang="en-ID" sz="1400" dirty="0" err="1" smtClean="0">
                          <a:effectLst/>
                        </a:rPr>
                        <a:t>terverifikasi</a:t>
                      </a:r>
                      <a:r>
                        <a:rPr lang="en-ID" sz="1400" dirty="0" smtClean="0">
                          <a:effectLst/>
                        </a:rPr>
                        <a:t> </a:t>
                      </a:r>
                      <a:r>
                        <a:rPr lang="en-ID" sz="1400" dirty="0" err="1" smtClean="0">
                          <a:effectLst/>
                        </a:rPr>
                        <a:t>melalui</a:t>
                      </a:r>
                      <a:r>
                        <a:rPr lang="en-ID" sz="1400" dirty="0" smtClean="0">
                          <a:effectLst/>
                        </a:rPr>
                        <a:t> </a:t>
                      </a:r>
                      <a:r>
                        <a:rPr lang="en-ID" sz="1400" dirty="0" err="1" smtClean="0">
                          <a:effectLst/>
                        </a:rPr>
                        <a:t>Aplikasi</a:t>
                      </a:r>
                      <a:r>
                        <a:rPr lang="en-ID" sz="1400" dirty="0" smtClean="0">
                          <a:effectLst/>
                        </a:rPr>
                        <a:t> </a:t>
                      </a:r>
                      <a:r>
                        <a:rPr lang="en-ID" sz="1400" dirty="0" err="1" smtClean="0">
                          <a:effectLst/>
                        </a:rPr>
                        <a:t>Dupake</a:t>
                      </a:r>
                      <a:r>
                        <a:rPr lang="en-ID" sz="1400" dirty="0" smtClean="0">
                          <a:effectLst/>
                        </a:rPr>
                        <a:t> </a:t>
                      </a:r>
                      <a:r>
                        <a:rPr lang="en-ID" sz="1400" dirty="0" err="1" smtClean="0">
                          <a:effectLst/>
                        </a:rPr>
                        <a:t>oleh</a:t>
                      </a:r>
                      <a:r>
                        <a:rPr lang="en-ID" sz="1400" dirty="0" smtClean="0">
                          <a:effectLst/>
                        </a:rPr>
                        <a:t> </a:t>
                      </a:r>
                      <a:r>
                        <a:rPr lang="en-ID" sz="1400" dirty="0" err="1" smtClean="0">
                          <a:effectLst/>
                        </a:rPr>
                        <a:t>pimpinan</a:t>
                      </a:r>
                      <a:r>
                        <a:rPr lang="en-ID" sz="1400" dirty="0" smtClean="0">
                          <a:effectLst/>
                        </a:rPr>
                        <a:t> </a:t>
                      </a:r>
                      <a:r>
                        <a:rPr lang="en-ID" sz="1400" dirty="0" err="1" smtClean="0">
                          <a:effectLst/>
                        </a:rPr>
                        <a:t>instansi</a:t>
                      </a:r>
                      <a:r>
                        <a:rPr lang="en-ID" sz="1400" dirty="0" smtClean="0">
                          <a:effectLst/>
                        </a:rPr>
                        <a:t> </a:t>
                      </a:r>
                      <a:r>
                        <a:rPr lang="en-ID" sz="1400" dirty="0" err="1" smtClean="0">
                          <a:effectLst/>
                        </a:rPr>
                        <a:t>tempat</a:t>
                      </a:r>
                      <a:r>
                        <a:rPr lang="en-ID" sz="1400" dirty="0" smtClean="0">
                          <a:effectLst/>
                        </a:rPr>
                        <a:t> </a:t>
                      </a:r>
                      <a:r>
                        <a:rPr lang="en-ID" sz="1400" dirty="0" err="1" smtClean="0">
                          <a:effectLst/>
                        </a:rPr>
                        <a:t>bekerja</a:t>
                      </a:r>
                      <a:r>
                        <a:rPr lang="en-ID" sz="1400" dirty="0" smtClean="0">
                          <a:effectLst/>
                        </a:rPr>
                        <a:t> </a:t>
                      </a:r>
                      <a:r>
                        <a:rPr lang="en-ID" sz="1400" dirty="0" err="1" smtClean="0">
                          <a:effectLst/>
                        </a:rPr>
                        <a:t>setingkat</a:t>
                      </a:r>
                      <a:r>
                        <a:rPr lang="en-ID" sz="1400" dirty="0" smtClean="0">
                          <a:effectLst/>
                        </a:rPr>
                        <a:t> </a:t>
                      </a:r>
                      <a:r>
                        <a:rPr lang="en-ID" sz="1400" dirty="0" err="1" smtClean="0">
                          <a:effectLst/>
                        </a:rPr>
                        <a:t>eselon</a:t>
                      </a:r>
                      <a:r>
                        <a:rPr lang="en-ID" sz="1400" dirty="0" smtClean="0">
                          <a:effectLst/>
                        </a:rPr>
                        <a:t>-II </a:t>
                      </a:r>
                      <a:r>
                        <a:rPr lang="en-ID" sz="1400" dirty="0" err="1" smtClean="0">
                          <a:effectLst/>
                        </a:rPr>
                        <a:t>atau</a:t>
                      </a:r>
                      <a:r>
                        <a:rPr lang="en-ID" sz="1400" dirty="0" smtClean="0">
                          <a:effectLst/>
                        </a:rPr>
                        <a:t> </a:t>
                      </a:r>
                      <a:r>
                        <a:rPr lang="en-ID" sz="1400" dirty="0" err="1" smtClean="0">
                          <a:effectLst/>
                        </a:rPr>
                        <a:t>pejabat</a:t>
                      </a:r>
                      <a:r>
                        <a:rPr lang="en-ID" sz="1400" dirty="0" smtClean="0">
                          <a:effectLst/>
                        </a:rPr>
                        <a:t> yang </a:t>
                      </a:r>
                      <a:r>
                        <a:rPr lang="en-ID" sz="1400" dirty="0" err="1" smtClean="0">
                          <a:effectLst/>
                        </a:rPr>
                        <a:t>ditugaskan</a:t>
                      </a:r>
                      <a:r>
                        <a:rPr lang="en-ID" sz="1400" dirty="0" smtClean="0">
                          <a:effectLst/>
                        </a:rPr>
                        <a:t> </a:t>
                      </a:r>
                      <a:r>
                        <a:rPr lang="en-ID" sz="1400" dirty="0" err="1" smtClean="0">
                          <a:effectLst/>
                        </a:rPr>
                        <a:t>oleh</a:t>
                      </a:r>
                      <a:r>
                        <a:rPr lang="en-ID" sz="1400" dirty="0" smtClean="0">
                          <a:effectLst/>
                        </a:rPr>
                        <a:t> </a:t>
                      </a:r>
                      <a:r>
                        <a:rPr lang="en-ID" sz="1400" dirty="0" err="1" smtClean="0">
                          <a:effectLst/>
                        </a:rPr>
                        <a:t>eselon</a:t>
                      </a:r>
                      <a:r>
                        <a:rPr lang="en-ID" sz="1400" dirty="0" smtClean="0">
                          <a:effectLst/>
                        </a:rPr>
                        <a:t>-II minimal </a:t>
                      </a:r>
                      <a:r>
                        <a:rPr lang="en-ID" sz="1400" dirty="0" err="1" smtClean="0">
                          <a:effectLst/>
                        </a:rPr>
                        <a:t>setingkat</a:t>
                      </a:r>
                      <a:r>
                        <a:rPr lang="en-ID" sz="1400" dirty="0" smtClean="0">
                          <a:effectLst/>
                        </a:rPr>
                        <a:t> </a:t>
                      </a:r>
                      <a:r>
                        <a:rPr lang="en-ID" sz="1400" dirty="0" err="1" smtClean="0">
                          <a:effectLst/>
                        </a:rPr>
                        <a:t>eselonIII</a:t>
                      </a:r>
                      <a:r>
                        <a:rPr lang="en-ID" sz="1400" dirty="0" smtClean="0">
                          <a:effectLst/>
                        </a:rPr>
                        <a:t>. </a:t>
                      </a:r>
                    </a:p>
                    <a:p>
                      <a:pPr marL="273050" indent="-177800" algn="just">
                        <a:lnSpc>
                          <a:spcPct val="115000"/>
                        </a:lnSpc>
                        <a:spcAft>
                          <a:spcPts val="0"/>
                        </a:spcAft>
                        <a:buAutoNum type="alphaLcPeriod"/>
                      </a:pPr>
                      <a:r>
                        <a:rPr lang="en-ID" sz="1400" b="1" dirty="0" smtClean="0">
                          <a:solidFill>
                            <a:srgbClr val="000099"/>
                          </a:solidFill>
                          <a:effectLst/>
                        </a:rPr>
                        <a:t>Isi </a:t>
                      </a:r>
                      <a:r>
                        <a:rPr lang="en-ID" sz="1400" b="1" dirty="0" err="1" smtClean="0">
                          <a:solidFill>
                            <a:srgbClr val="000099"/>
                          </a:solidFill>
                          <a:effectLst/>
                        </a:rPr>
                        <a:t>laporan</a:t>
                      </a:r>
                      <a:r>
                        <a:rPr lang="en-ID" sz="1400" b="1" dirty="0" smtClean="0">
                          <a:solidFill>
                            <a:srgbClr val="000099"/>
                          </a:solidFill>
                          <a:effectLst/>
                        </a:rPr>
                        <a:t> </a:t>
                      </a:r>
                      <a:r>
                        <a:rPr lang="en-ID" sz="1400" dirty="0" err="1" smtClean="0">
                          <a:effectLst/>
                        </a:rPr>
                        <a:t>mencakup</a:t>
                      </a:r>
                      <a:r>
                        <a:rPr lang="en-ID" sz="1400" dirty="0" smtClean="0">
                          <a:effectLst/>
                        </a:rPr>
                        <a:t>:  1) </a:t>
                      </a:r>
                      <a:r>
                        <a:rPr lang="en-ID" sz="1400" dirty="0" err="1" smtClean="0">
                          <a:effectLst/>
                        </a:rPr>
                        <a:t>Bagian</a:t>
                      </a:r>
                      <a:r>
                        <a:rPr lang="en-ID" sz="1400" dirty="0" smtClean="0">
                          <a:effectLst/>
                        </a:rPr>
                        <a:t> </a:t>
                      </a:r>
                      <a:r>
                        <a:rPr lang="en-ID" sz="1400" dirty="0" err="1" smtClean="0">
                          <a:effectLst/>
                        </a:rPr>
                        <a:t>awal</a:t>
                      </a:r>
                      <a:r>
                        <a:rPr lang="en-ID" sz="1400" dirty="0" smtClean="0">
                          <a:effectLst/>
                        </a:rPr>
                        <a:t> (</a:t>
                      </a:r>
                      <a:r>
                        <a:rPr lang="en-ID" sz="1400" dirty="0" err="1" smtClean="0">
                          <a:effectLst/>
                        </a:rPr>
                        <a:t>halaman</a:t>
                      </a:r>
                      <a:r>
                        <a:rPr lang="en-ID" sz="1400" dirty="0" smtClean="0">
                          <a:effectLst/>
                        </a:rPr>
                        <a:t> </a:t>
                      </a:r>
                      <a:r>
                        <a:rPr lang="en-ID" sz="1400" dirty="0" err="1" smtClean="0">
                          <a:effectLst/>
                        </a:rPr>
                        <a:t>judul</a:t>
                      </a:r>
                      <a:r>
                        <a:rPr lang="en-ID" sz="1400" dirty="0" smtClean="0">
                          <a:effectLst/>
                        </a:rPr>
                        <a:t>, </a:t>
                      </a:r>
                      <a:r>
                        <a:rPr lang="en-ID" sz="1400" dirty="0" err="1" smtClean="0">
                          <a:effectLst/>
                        </a:rPr>
                        <a:t>daftar</a:t>
                      </a:r>
                      <a:r>
                        <a:rPr lang="en-ID" sz="1400" dirty="0" smtClean="0">
                          <a:effectLst/>
                        </a:rPr>
                        <a:t> </a:t>
                      </a:r>
                      <a:r>
                        <a:rPr lang="en-ID" sz="1400" dirty="0" err="1" smtClean="0">
                          <a:effectLst/>
                        </a:rPr>
                        <a:t>isi</a:t>
                      </a:r>
                      <a:r>
                        <a:rPr lang="en-ID" sz="1400" dirty="0" smtClean="0">
                          <a:effectLst/>
                        </a:rPr>
                        <a:t>);  2) </a:t>
                      </a:r>
                      <a:r>
                        <a:rPr lang="en-ID" sz="1400" dirty="0" err="1" smtClean="0">
                          <a:effectLst/>
                        </a:rPr>
                        <a:t>Bagian</a:t>
                      </a:r>
                      <a:r>
                        <a:rPr lang="en-ID" sz="1400" dirty="0" smtClean="0">
                          <a:effectLst/>
                        </a:rPr>
                        <a:t> Inti - Bab 1 </a:t>
                      </a:r>
                      <a:r>
                        <a:rPr lang="en-ID" sz="1400" dirty="0" err="1" smtClean="0">
                          <a:effectLst/>
                        </a:rPr>
                        <a:t>Pendahuluan</a:t>
                      </a:r>
                      <a:r>
                        <a:rPr lang="en-ID" sz="1400" dirty="0" smtClean="0">
                          <a:effectLst/>
                        </a:rPr>
                        <a:t> (</a:t>
                      </a:r>
                      <a:r>
                        <a:rPr lang="en-ID" sz="1400" dirty="0" err="1" smtClean="0">
                          <a:effectLst/>
                        </a:rPr>
                        <a:t>latar</a:t>
                      </a:r>
                      <a:r>
                        <a:rPr lang="en-ID" sz="1400" dirty="0" smtClean="0">
                          <a:effectLst/>
                        </a:rPr>
                        <a:t> </a:t>
                      </a:r>
                      <a:r>
                        <a:rPr lang="en-ID" sz="1400" dirty="0" err="1" smtClean="0">
                          <a:effectLst/>
                        </a:rPr>
                        <a:t>belakang</a:t>
                      </a:r>
                      <a:r>
                        <a:rPr lang="en-ID" sz="1400" dirty="0" smtClean="0">
                          <a:effectLst/>
                        </a:rPr>
                        <a:t>, </a:t>
                      </a:r>
                      <a:r>
                        <a:rPr lang="en-ID" sz="1400" dirty="0" err="1" smtClean="0">
                          <a:effectLst/>
                        </a:rPr>
                        <a:t>rumusan</a:t>
                      </a:r>
                      <a:r>
                        <a:rPr lang="en-ID" sz="1400" dirty="0" smtClean="0">
                          <a:effectLst/>
                        </a:rPr>
                        <a:t> </a:t>
                      </a:r>
                      <a:r>
                        <a:rPr lang="en-ID" sz="1400" dirty="0" err="1" smtClean="0">
                          <a:effectLst/>
                        </a:rPr>
                        <a:t>masalah</a:t>
                      </a:r>
                      <a:r>
                        <a:rPr lang="en-ID" sz="1400" dirty="0" smtClean="0">
                          <a:effectLst/>
                        </a:rPr>
                        <a:t>, </a:t>
                      </a:r>
                      <a:r>
                        <a:rPr lang="en-ID" sz="1400" dirty="0" err="1" smtClean="0">
                          <a:effectLst/>
                        </a:rPr>
                        <a:t>tujuan</a:t>
                      </a:r>
                      <a:r>
                        <a:rPr lang="en-ID" sz="1400" dirty="0" smtClean="0">
                          <a:effectLst/>
                        </a:rPr>
                        <a:t>);  - Bab 2 </a:t>
                      </a:r>
                      <a:r>
                        <a:rPr lang="en-ID" sz="1400" dirty="0" err="1" smtClean="0">
                          <a:effectLst/>
                        </a:rPr>
                        <a:t>Kajian</a:t>
                      </a:r>
                      <a:r>
                        <a:rPr lang="en-ID" sz="1400" dirty="0" smtClean="0">
                          <a:effectLst/>
                        </a:rPr>
                        <a:t> </a:t>
                      </a:r>
                      <a:r>
                        <a:rPr lang="en-ID" sz="1400" dirty="0" err="1" smtClean="0">
                          <a:effectLst/>
                        </a:rPr>
                        <a:t>Teori</a:t>
                      </a:r>
                      <a:r>
                        <a:rPr lang="en-ID" sz="1400" dirty="0" smtClean="0">
                          <a:effectLst/>
                        </a:rPr>
                        <a:t>;  - Bab 3 </a:t>
                      </a:r>
                      <a:r>
                        <a:rPr lang="en-ID" sz="1400" dirty="0" err="1" smtClean="0">
                          <a:effectLst/>
                        </a:rPr>
                        <a:t>Metodologi</a:t>
                      </a:r>
                      <a:r>
                        <a:rPr lang="en-ID" sz="1400" dirty="0" smtClean="0">
                          <a:effectLst/>
                        </a:rPr>
                        <a:t> (</a:t>
                      </a:r>
                      <a:r>
                        <a:rPr lang="en-ID" sz="1400" dirty="0" err="1" smtClean="0">
                          <a:effectLst/>
                        </a:rPr>
                        <a:t>tempat</a:t>
                      </a:r>
                      <a:r>
                        <a:rPr lang="en-ID" sz="1400" dirty="0" smtClean="0">
                          <a:effectLst/>
                        </a:rPr>
                        <a:t>, </a:t>
                      </a:r>
                      <a:r>
                        <a:rPr lang="en-ID" sz="1400" dirty="0" err="1" smtClean="0">
                          <a:effectLst/>
                        </a:rPr>
                        <a:t>waktu</a:t>
                      </a:r>
                      <a:r>
                        <a:rPr lang="en-ID" sz="1400" dirty="0" smtClean="0">
                          <a:effectLst/>
                        </a:rPr>
                        <a:t>, </a:t>
                      </a:r>
                      <a:r>
                        <a:rPr lang="en-ID" sz="1400" dirty="0" err="1" smtClean="0">
                          <a:effectLst/>
                        </a:rPr>
                        <a:t>subyek</a:t>
                      </a:r>
                      <a:r>
                        <a:rPr lang="en-ID" sz="1400" dirty="0" smtClean="0">
                          <a:effectLst/>
                        </a:rPr>
                        <a:t> </a:t>
                      </a:r>
                      <a:r>
                        <a:rPr lang="en-ID" sz="1400" dirty="0" err="1" smtClean="0">
                          <a:effectLst/>
                        </a:rPr>
                        <a:t>penelitian</a:t>
                      </a:r>
                      <a:r>
                        <a:rPr lang="en-ID" sz="1400" dirty="0" smtClean="0">
                          <a:effectLst/>
                        </a:rPr>
                        <a:t>, </a:t>
                      </a:r>
                      <a:r>
                        <a:rPr lang="en-ID" sz="1400" dirty="0" err="1" smtClean="0">
                          <a:effectLst/>
                        </a:rPr>
                        <a:t>teknik</a:t>
                      </a:r>
                      <a:r>
                        <a:rPr lang="en-ID" sz="1400" dirty="0" smtClean="0">
                          <a:effectLst/>
                        </a:rPr>
                        <a:t> </a:t>
                      </a:r>
                      <a:r>
                        <a:rPr lang="en-ID" sz="1400" dirty="0" err="1" smtClean="0">
                          <a:effectLst/>
                        </a:rPr>
                        <a:t>pengumpulan</a:t>
                      </a:r>
                      <a:r>
                        <a:rPr lang="en-ID" sz="1400" dirty="0" smtClean="0">
                          <a:effectLst/>
                        </a:rPr>
                        <a:t> data, </a:t>
                      </a:r>
                      <a:r>
                        <a:rPr lang="en-ID" sz="1400" dirty="0" err="1" smtClean="0">
                          <a:effectLst/>
                        </a:rPr>
                        <a:t>teknik</a:t>
                      </a:r>
                      <a:r>
                        <a:rPr lang="en-ID" sz="1400" dirty="0" smtClean="0">
                          <a:effectLst/>
                        </a:rPr>
                        <a:t> </a:t>
                      </a:r>
                      <a:r>
                        <a:rPr lang="en-ID" sz="1400" dirty="0" err="1" smtClean="0">
                          <a:effectLst/>
                        </a:rPr>
                        <a:t>analisis</a:t>
                      </a:r>
                      <a:r>
                        <a:rPr lang="en-ID" sz="1400" dirty="0" smtClean="0">
                          <a:effectLst/>
                        </a:rPr>
                        <a:t>);  - Bab 4 </a:t>
                      </a:r>
                      <a:r>
                        <a:rPr lang="en-ID" sz="1400" dirty="0" err="1" smtClean="0">
                          <a:effectLst/>
                        </a:rPr>
                        <a:t>Hasil</a:t>
                      </a:r>
                      <a:r>
                        <a:rPr lang="en-ID" sz="1400" dirty="0" smtClean="0">
                          <a:effectLst/>
                        </a:rPr>
                        <a:t> </a:t>
                      </a:r>
                      <a:r>
                        <a:rPr lang="en-ID" sz="1400" dirty="0" err="1" smtClean="0">
                          <a:effectLst/>
                        </a:rPr>
                        <a:t>dan</a:t>
                      </a:r>
                      <a:r>
                        <a:rPr lang="en-ID" sz="1400" dirty="0" smtClean="0">
                          <a:effectLst/>
                        </a:rPr>
                        <a:t> </a:t>
                      </a:r>
                      <a:r>
                        <a:rPr lang="en-ID" sz="1400" dirty="0" err="1" smtClean="0">
                          <a:effectLst/>
                        </a:rPr>
                        <a:t>Pembahasan</a:t>
                      </a:r>
                      <a:r>
                        <a:rPr lang="en-ID" sz="1400" dirty="0" smtClean="0">
                          <a:effectLst/>
                        </a:rPr>
                        <a:t> (</a:t>
                      </a:r>
                      <a:r>
                        <a:rPr lang="en-ID" sz="1400" dirty="0" err="1" smtClean="0">
                          <a:effectLst/>
                        </a:rPr>
                        <a:t>hasil</a:t>
                      </a:r>
                      <a:r>
                        <a:rPr lang="en-ID" sz="1400" dirty="0" smtClean="0">
                          <a:effectLst/>
                        </a:rPr>
                        <a:t> yang </a:t>
                      </a:r>
                      <a:r>
                        <a:rPr lang="en-ID" sz="1400" dirty="0" err="1" smtClean="0">
                          <a:effectLst/>
                        </a:rPr>
                        <a:t>dicapai</a:t>
                      </a:r>
                      <a:r>
                        <a:rPr lang="en-ID" sz="1400" dirty="0" smtClean="0">
                          <a:effectLst/>
                        </a:rPr>
                        <a:t> </a:t>
                      </a:r>
                      <a:r>
                        <a:rPr lang="en-ID" sz="1400" dirty="0" err="1" smtClean="0">
                          <a:effectLst/>
                        </a:rPr>
                        <a:t>didukung</a:t>
                      </a:r>
                      <a:r>
                        <a:rPr lang="en-ID" sz="1400" dirty="0" smtClean="0">
                          <a:effectLst/>
                        </a:rPr>
                        <a:t> </a:t>
                      </a:r>
                      <a:r>
                        <a:rPr lang="en-ID" sz="1400" dirty="0" err="1" smtClean="0">
                          <a:effectLst/>
                        </a:rPr>
                        <a:t>dengan</a:t>
                      </a:r>
                      <a:r>
                        <a:rPr lang="en-ID" sz="1400" dirty="0" smtClean="0">
                          <a:effectLst/>
                        </a:rPr>
                        <a:t> </a:t>
                      </a:r>
                      <a:r>
                        <a:rPr lang="en-ID" sz="1400" dirty="0" err="1" smtClean="0">
                          <a:effectLst/>
                        </a:rPr>
                        <a:t>penelitian</a:t>
                      </a:r>
                      <a:r>
                        <a:rPr lang="en-ID" sz="1400" dirty="0" smtClean="0">
                          <a:effectLst/>
                        </a:rPr>
                        <a:t> </a:t>
                      </a:r>
                      <a:r>
                        <a:rPr lang="en-ID" sz="1400" dirty="0" err="1" smtClean="0">
                          <a:effectLst/>
                        </a:rPr>
                        <a:t>sebelumnya</a:t>
                      </a:r>
                      <a:r>
                        <a:rPr lang="en-ID" sz="1400" dirty="0" smtClean="0">
                          <a:effectLst/>
                        </a:rPr>
                        <a:t>);  - Bab 5 </a:t>
                      </a:r>
                      <a:r>
                        <a:rPr lang="en-ID" sz="1400" dirty="0" err="1" smtClean="0">
                          <a:effectLst/>
                        </a:rPr>
                        <a:t>Kesimpulan</a:t>
                      </a:r>
                      <a:r>
                        <a:rPr lang="en-ID" sz="1400" dirty="0" smtClean="0">
                          <a:effectLst/>
                        </a:rPr>
                        <a:t> </a:t>
                      </a:r>
                      <a:r>
                        <a:rPr lang="en-ID" sz="1400" dirty="0" err="1" smtClean="0">
                          <a:effectLst/>
                        </a:rPr>
                        <a:t>dan</a:t>
                      </a:r>
                      <a:r>
                        <a:rPr lang="en-ID" sz="1400" dirty="0" smtClean="0">
                          <a:effectLst/>
                        </a:rPr>
                        <a:t> </a:t>
                      </a:r>
                      <a:r>
                        <a:rPr lang="en-ID" sz="1400" dirty="0" err="1" smtClean="0">
                          <a:effectLst/>
                        </a:rPr>
                        <a:t>Rekomendasi</a:t>
                      </a:r>
                      <a:r>
                        <a:rPr lang="en-ID" sz="1400" dirty="0" smtClean="0">
                          <a:effectLst/>
                        </a:rPr>
                        <a:t> 3) </a:t>
                      </a:r>
                      <a:r>
                        <a:rPr lang="en-ID" sz="1400" dirty="0" err="1" smtClean="0">
                          <a:effectLst/>
                        </a:rPr>
                        <a:t>Bagian</a:t>
                      </a:r>
                      <a:r>
                        <a:rPr lang="en-ID" sz="1400" dirty="0" smtClean="0">
                          <a:effectLst/>
                        </a:rPr>
                        <a:t> </a:t>
                      </a:r>
                      <a:r>
                        <a:rPr lang="en-ID" sz="1400" dirty="0" err="1" smtClean="0">
                          <a:effectLst/>
                        </a:rPr>
                        <a:t>Akhir</a:t>
                      </a:r>
                      <a:r>
                        <a:rPr lang="en-ID" sz="1400" dirty="0" smtClean="0">
                          <a:effectLst/>
                        </a:rPr>
                        <a:t> - </a:t>
                      </a:r>
                      <a:r>
                        <a:rPr lang="en-ID" sz="1400" dirty="0" err="1" smtClean="0">
                          <a:effectLst/>
                        </a:rPr>
                        <a:t>Daftar</a:t>
                      </a:r>
                      <a:r>
                        <a:rPr lang="en-ID" sz="1400" dirty="0" smtClean="0">
                          <a:effectLst/>
                        </a:rPr>
                        <a:t> </a:t>
                      </a:r>
                      <a:r>
                        <a:rPr lang="en-ID" sz="1400" dirty="0" err="1" smtClean="0">
                          <a:effectLst/>
                        </a:rPr>
                        <a:t>Pustaka</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790292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smtClean="0"/>
              <a:t>Contoh</a:t>
            </a:r>
            <a:endParaRPr lang="en-US" dirty="0"/>
          </a:p>
        </p:txBody>
      </p:sp>
      <p:sp>
        <p:nvSpPr>
          <p:cNvPr id="3" name="Content Placeholder 2"/>
          <p:cNvSpPr>
            <a:spLocks noGrp="1"/>
          </p:cNvSpPr>
          <p:nvPr>
            <p:ph idx="1"/>
          </p:nvPr>
        </p:nvSpPr>
        <p:spPr/>
        <p:txBody>
          <a:bodyPr>
            <a:noAutofit/>
          </a:bodyPr>
          <a:lstStyle/>
          <a:p>
            <a:r>
              <a:rPr lang="en-US" sz="1800" dirty="0" smtClean="0"/>
              <a:t>Dr</a:t>
            </a:r>
            <a:r>
              <a:rPr lang="en-US" sz="1800" dirty="0"/>
              <a:t>. </a:t>
            </a:r>
            <a:r>
              <a:rPr lang="en-US" sz="1800" dirty="0" err="1"/>
              <a:t>Tatia</a:t>
            </a:r>
            <a:r>
              <a:rPr lang="en-US" sz="1800" dirty="0"/>
              <a:t> </a:t>
            </a:r>
            <a:r>
              <a:rPr lang="en-US" sz="1800" dirty="0" err="1"/>
              <a:t>Alifia</a:t>
            </a:r>
            <a:r>
              <a:rPr lang="en-US" sz="1800" dirty="0"/>
              <a:t>, </a:t>
            </a:r>
            <a:r>
              <a:rPr lang="en-US" sz="1800" dirty="0" err="1"/>
              <a:t>seorang</a:t>
            </a:r>
            <a:r>
              <a:rPr lang="en-US" sz="1800" dirty="0"/>
              <a:t> PTP Ahli </a:t>
            </a:r>
            <a:r>
              <a:rPr lang="en-US" sz="1800" dirty="0" err="1"/>
              <a:t>Utama</a:t>
            </a:r>
            <a:r>
              <a:rPr lang="en-US" sz="1800" dirty="0"/>
              <a:t> </a:t>
            </a:r>
            <a:r>
              <a:rPr lang="en-US" sz="1800" dirty="0" err="1"/>
              <a:t>dan</a:t>
            </a:r>
            <a:r>
              <a:rPr lang="en-US" sz="1800" dirty="0"/>
              <a:t> Ni </a:t>
            </a:r>
            <a:r>
              <a:rPr lang="en-US" sz="1800" dirty="0" err="1"/>
              <a:t>Wayan</a:t>
            </a:r>
            <a:r>
              <a:rPr lang="en-US" sz="1800" dirty="0"/>
              <a:t> Sri </a:t>
            </a:r>
            <a:r>
              <a:rPr lang="en-US" sz="1800" dirty="0" err="1"/>
              <a:t>Dewanti</a:t>
            </a:r>
            <a:r>
              <a:rPr lang="en-US" sz="1800" dirty="0"/>
              <a:t>, </a:t>
            </a:r>
            <a:r>
              <a:rPr lang="en-US" sz="1800" dirty="0" err="1"/>
              <a:t>M.Pd</a:t>
            </a:r>
            <a:r>
              <a:rPr lang="en-US" sz="1800" dirty="0"/>
              <a:t>., PTP Ahli </a:t>
            </a:r>
            <a:r>
              <a:rPr lang="en-US" sz="1800" dirty="0" err="1"/>
              <a:t>Madya</a:t>
            </a:r>
            <a:r>
              <a:rPr lang="en-US" sz="1800" dirty="0"/>
              <a:t> </a:t>
            </a:r>
            <a:r>
              <a:rPr lang="en-US" sz="1800" dirty="0" err="1"/>
              <a:t>melaksanakan</a:t>
            </a:r>
            <a:r>
              <a:rPr lang="en-US" sz="1800" dirty="0"/>
              <a:t> </a:t>
            </a:r>
            <a:r>
              <a:rPr lang="en-US" sz="1800" dirty="0" err="1"/>
              <a:t>tugas</a:t>
            </a:r>
            <a:r>
              <a:rPr lang="en-US" sz="1800" dirty="0"/>
              <a:t> </a:t>
            </a:r>
            <a:r>
              <a:rPr lang="en-US" sz="1800" dirty="0" err="1"/>
              <a:t>melakukan</a:t>
            </a:r>
            <a:r>
              <a:rPr lang="en-US" sz="1800" dirty="0"/>
              <a:t> </a:t>
            </a:r>
            <a:r>
              <a:rPr lang="en-US" sz="1800" dirty="0" err="1"/>
              <a:t>kegiatan</a:t>
            </a:r>
            <a:r>
              <a:rPr lang="en-US" sz="1800" dirty="0"/>
              <a:t> </a:t>
            </a:r>
            <a:r>
              <a:rPr lang="en-US" sz="1800" dirty="0" err="1"/>
              <a:t>analisis</a:t>
            </a:r>
            <a:r>
              <a:rPr lang="en-US" sz="1800" dirty="0"/>
              <a:t> </a:t>
            </a:r>
            <a:r>
              <a:rPr lang="en-US" sz="1800" dirty="0" err="1"/>
              <a:t>kebutuhan</a:t>
            </a:r>
            <a:r>
              <a:rPr lang="en-US" sz="1800" dirty="0"/>
              <a:t> </a:t>
            </a:r>
            <a:r>
              <a:rPr lang="en-US" sz="1800" dirty="0" err="1"/>
              <a:t>teknologi</a:t>
            </a:r>
            <a:r>
              <a:rPr lang="en-US" sz="1800" dirty="0"/>
              <a:t> </a:t>
            </a:r>
            <a:r>
              <a:rPr lang="en-US" sz="1800" dirty="0" err="1"/>
              <a:t>pembelajaran</a:t>
            </a:r>
            <a:r>
              <a:rPr lang="en-US" sz="1800" dirty="0"/>
              <a:t> </a:t>
            </a:r>
            <a:r>
              <a:rPr lang="en-US" sz="1800" dirty="0" err="1"/>
              <a:t>untuk</a:t>
            </a:r>
            <a:r>
              <a:rPr lang="en-US" sz="1800" dirty="0"/>
              <a:t> </a:t>
            </a:r>
            <a:r>
              <a:rPr lang="en-US" sz="1800" dirty="0" err="1"/>
              <a:t>inovasi</a:t>
            </a:r>
            <a:r>
              <a:rPr lang="en-US" sz="1800" dirty="0"/>
              <a:t> </a:t>
            </a:r>
            <a:r>
              <a:rPr lang="en-US" sz="1800" dirty="0" err="1"/>
              <a:t>teknologi</a:t>
            </a:r>
            <a:r>
              <a:rPr lang="en-US" sz="1800" dirty="0"/>
              <a:t> </a:t>
            </a:r>
            <a:r>
              <a:rPr lang="en-US" sz="1800" dirty="0" err="1"/>
              <a:t>pembelajaran</a:t>
            </a:r>
            <a:r>
              <a:rPr lang="en-US" sz="1800" dirty="0"/>
              <a:t> yang </a:t>
            </a:r>
            <a:r>
              <a:rPr lang="en-US" sz="1800" dirty="0" err="1"/>
              <a:t>memanfaatkan</a:t>
            </a:r>
            <a:r>
              <a:rPr lang="en-US" sz="1800" dirty="0"/>
              <a:t> </a:t>
            </a:r>
            <a:r>
              <a:rPr lang="en-US" sz="1800" dirty="0" err="1"/>
              <a:t>konten</a:t>
            </a:r>
            <a:r>
              <a:rPr lang="en-US" sz="1800" dirty="0"/>
              <a:t> </a:t>
            </a:r>
            <a:r>
              <a:rPr lang="en-US" sz="1800" dirty="0" err="1"/>
              <a:t>dengan</a:t>
            </a:r>
            <a:r>
              <a:rPr lang="en-US" sz="1800" dirty="0"/>
              <a:t> </a:t>
            </a:r>
            <a:r>
              <a:rPr lang="en-US" sz="1800" dirty="0" err="1"/>
              <a:t>menggunakan</a:t>
            </a:r>
            <a:r>
              <a:rPr lang="en-US" sz="1800" dirty="0"/>
              <a:t> </a:t>
            </a:r>
            <a:r>
              <a:rPr lang="en-US" sz="1800" dirty="0" err="1"/>
              <a:t>teknologi</a:t>
            </a:r>
            <a:r>
              <a:rPr lang="en-US" sz="1800" dirty="0"/>
              <a:t> augmented reality </a:t>
            </a:r>
            <a:r>
              <a:rPr lang="en-US" sz="1800" dirty="0" err="1"/>
              <a:t>untuk</a:t>
            </a:r>
            <a:r>
              <a:rPr lang="en-US" sz="1800" dirty="0"/>
              <a:t> </a:t>
            </a:r>
            <a:r>
              <a:rPr lang="en-US" sz="1800" dirty="0" err="1"/>
              <a:t>pembelajaran</a:t>
            </a:r>
            <a:r>
              <a:rPr lang="en-US" sz="1800" dirty="0"/>
              <a:t> </a:t>
            </a:r>
            <a:r>
              <a:rPr lang="en-US" sz="1800" dirty="0" err="1"/>
              <a:t>Biologi</a:t>
            </a:r>
            <a:r>
              <a:rPr lang="en-US" sz="1800" dirty="0"/>
              <a:t> di SMA </a:t>
            </a:r>
            <a:r>
              <a:rPr lang="en-US" sz="1800" dirty="0" err="1"/>
              <a:t>dan</a:t>
            </a:r>
            <a:r>
              <a:rPr lang="en-US" sz="1800" dirty="0"/>
              <a:t> </a:t>
            </a:r>
            <a:r>
              <a:rPr lang="en-US" sz="1800" dirty="0" err="1"/>
              <a:t>membuat</a:t>
            </a:r>
            <a:r>
              <a:rPr lang="en-US" sz="1800" dirty="0"/>
              <a:t> </a:t>
            </a:r>
            <a:r>
              <a:rPr lang="en-US" sz="1800" dirty="0" err="1"/>
              <a:t>laporan</a:t>
            </a:r>
            <a:r>
              <a:rPr lang="en-US" sz="1800" dirty="0"/>
              <a:t>,  Dr. </a:t>
            </a:r>
            <a:r>
              <a:rPr lang="en-US" sz="1800" dirty="0" err="1"/>
              <a:t>Tatia</a:t>
            </a:r>
            <a:r>
              <a:rPr lang="en-US" sz="1800" dirty="0"/>
              <a:t> </a:t>
            </a:r>
            <a:r>
              <a:rPr lang="en-US" sz="1800" dirty="0" err="1"/>
              <a:t>Alifia</a:t>
            </a:r>
            <a:r>
              <a:rPr lang="en-US" sz="1800" dirty="0"/>
              <a:t> </a:t>
            </a:r>
            <a:r>
              <a:rPr lang="en-US" sz="1800" dirty="0" err="1"/>
              <a:t>diberi</a:t>
            </a:r>
            <a:r>
              <a:rPr lang="en-US" sz="1800" dirty="0"/>
              <a:t> </a:t>
            </a:r>
            <a:r>
              <a:rPr lang="en-US" sz="1800" dirty="0" err="1"/>
              <a:t>angka</a:t>
            </a:r>
            <a:r>
              <a:rPr lang="en-US" sz="1800" dirty="0"/>
              <a:t> </a:t>
            </a:r>
            <a:r>
              <a:rPr lang="en-US" sz="1800" dirty="0" err="1"/>
              <a:t>kredit</a:t>
            </a:r>
            <a:r>
              <a:rPr lang="en-US" sz="1800" dirty="0"/>
              <a:t> 60% x 4,68 = 2,808 (</a:t>
            </a:r>
            <a:r>
              <a:rPr lang="en-US" sz="1800" dirty="0" err="1"/>
              <a:t>dua</a:t>
            </a:r>
            <a:r>
              <a:rPr lang="en-US" sz="1800" dirty="0"/>
              <a:t> </a:t>
            </a:r>
            <a:r>
              <a:rPr lang="en-US" sz="1800" dirty="0" err="1"/>
              <a:t>koma</a:t>
            </a:r>
            <a:r>
              <a:rPr lang="en-US" sz="1800" dirty="0"/>
              <a:t> </a:t>
            </a:r>
            <a:r>
              <a:rPr lang="en-US" sz="1800" dirty="0" err="1"/>
              <a:t>delapan</a:t>
            </a:r>
            <a:r>
              <a:rPr lang="en-US" sz="1800" dirty="0"/>
              <a:t> </a:t>
            </a:r>
            <a:r>
              <a:rPr lang="en-US" sz="1800" dirty="0" err="1"/>
              <a:t>nol</a:t>
            </a:r>
            <a:r>
              <a:rPr lang="en-US" sz="1800" dirty="0"/>
              <a:t> </a:t>
            </a:r>
            <a:r>
              <a:rPr lang="en-US" sz="1800" dirty="0" err="1"/>
              <a:t>delapan</a:t>
            </a:r>
            <a:r>
              <a:rPr lang="en-US" sz="1800" dirty="0"/>
              <a:t>) </a:t>
            </a:r>
            <a:r>
              <a:rPr lang="en-US" sz="1800" dirty="0" err="1"/>
              <a:t>dan</a:t>
            </a:r>
            <a:r>
              <a:rPr lang="en-US" sz="1800" dirty="0"/>
              <a:t>  Ni </a:t>
            </a:r>
            <a:r>
              <a:rPr lang="en-US" sz="1800" dirty="0" err="1"/>
              <a:t>Wayan</a:t>
            </a:r>
            <a:r>
              <a:rPr lang="en-US" sz="1800" dirty="0"/>
              <a:t> Sri </a:t>
            </a:r>
            <a:r>
              <a:rPr lang="en-US" sz="1800" dirty="0" err="1"/>
              <a:t>Dewanti</a:t>
            </a:r>
            <a:r>
              <a:rPr lang="en-US" sz="1800" dirty="0"/>
              <a:t>, </a:t>
            </a:r>
            <a:r>
              <a:rPr lang="en-US" sz="1800" dirty="0" err="1"/>
              <a:t>M.Pd</a:t>
            </a:r>
            <a:r>
              <a:rPr lang="en-US" sz="1800" dirty="0"/>
              <a:t>. </a:t>
            </a:r>
            <a:r>
              <a:rPr lang="en-US" sz="1800" dirty="0" err="1"/>
              <a:t>diberi</a:t>
            </a:r>
            <a:r>
              <a:rPr lang="en-US" sz="1800" dirty="0"/>
              <a:t> </a:t>
            </a:r>
            <a:r>
              <a:rPr lang="en-US" sz="1800" dirty="0" err="1"/>
              <a:t>angka</a:t>
            </a:r>
            <a:r>
              <a:rPr lang="en-US" sz="1800" dirty="0"/>
              <a:t> </a:t>
            </a:r>
            <a:r>
              <a:rPr lang="en-US" sz="1800" dirty="0" err="1"/>
              <a:t>kredit</a:t>
            </a:r>
            <a:r>
              <a:rPr lang="en-US" sz="1800" dirty="0"/>
              <a:t> 40% x 4,68 = 1,872 (</a:t>
            </a:r>
            <a:r>
              <a:rPr lang="en-US" sz="1800" dirty="0" err="1"/>
              <a:t>satu</a:t>
            </a:r>
            <a:r>
              <a:rPr lang="en-US" sz="1800" dirty="0"/>
              <a:t> </a:t>
            </a:r>
            <a:r>
              <a:rPr lang="en-US" sz="1800" dirty="0" err="1"/>
              <a:t>koma</a:t>
            </a:r>
            <a:r>
              <a:rPr lang="en-US" sz="1800" dirty="0"/>
              <a:t> </a:t>
            </a:r>
            <a:r>
              <a:rPr lang="en-US" sz="1800" dirty="0" err="1"/>
              <a:t>delapan</a:t>
            </a:r>
            <a:r>
              <a:rPr lang="en-US" sz="1800" dirty="0"/>
              <a:t> </a:t>
            </a:r>
            <a:r>
              <a:rPr lang="en-US" sz="1800" dirty="0" err="1"/>
              <a:t>tujuh</a:t>
            </a:r>
            <a:r>
              <a:rPr lang="en-US" sz="1800" dirty="0"/>
              <a:t> </a:t>
            </a:r>
            <a:r>
              <a:rPr lang="en-US" sz="1800" dirty="0" err="1"/>
              <a:t>dua</a:t>
            </a:r>
            <a:r>
              <a:rPr lang="en-US" sz="1800" dirty="0"/>
              <a:t>). </a:t>
            </a:r>
          </a:p>
          <a:p>
            <a:endParaRPr lang="en-US" sz="1800" dirty="0"/>
          </a:p>
          <a:p>
            <a:r>
              <a:rPr lang="en-US" sz="1800" dirty="0" err="1" smtClean="0"/>
              <a:t>Alzena</a:t>
            </a:r>
            <a:r>
              <a:rPr lang="en-US" sz="1800" dirty="0"/>
              <a:t>, Ph.D., PTP Ahli </a:t>
            </a:r>
            <a:r>
              <a:rPr lang="en-US" sz="1800" dirty="0" err="1"/>
              <a:t>Utama</a:t>
            </a:r>
            <a:r>
              <a:rPr lang="en-US" sz="1800" dirty="0"/>
              <a:t>, Hari </a:t>
            </a:r>
            <a:r>
              <a:rPr lang="en-US" sz="1800" dirty="0" err="1"/>
              <a:t>Pambudi</a:t>
            </a:r>
            <a:r>
              <a:rPr lang="en-US" sz="1800" dirty="0"/>
              <a:t>, </a:t>
            </a:r>
            <a:r>
              <a:rPr lang="en-US" sz="1800" dirty="0" err="1"/>
              <a:t>M.Pd</a:t>
            </a:r>
            <a:r>
              <a:rPr lang="en-US" sz="1800" dirty="0"/>
              <a:t>. </a:t>
            </a:r>
            <a:r>
              <a:rPr lang="en-US" sz="1800" dirty="0" err="1"/>
              <a:t>dan</a:t>
            </a:r>
            <a:r>
              <a:rPr lang="en-US" sz="1800" dirty="0"/>
              <a:t> Dra. </a:t>
            </a:r>
            <a:r>
              <a:rPr lang="en-US" sz="1800" dirty="0" err="1"/>
              <a:t>Sofiyah</a:t>
            </a:r>
            <a:r>
              <a:rPr lang="en-US" sz="1800" dirty="0"/>
              <a:t>, PTP Ahli </a:t>
            </a:r>
            <a:r>
              <a:rPr lang="en-US" sz="1800" dirty="0" err="1"/>
              <a:t>Madya</a:t>
            </a:r>
            <a:r>
              <a:rPr lang="en-US" sz="1800" dirty="0"/>
              <a:t> </a:t>
            </a:r>
            <a:r>
              <a:rPr lang="en-US" sz="1800" dirty="0" err="1"/>
              <a:t>melaksanankan</a:t>
            </a:r>
            <a:r>
              <a:rPr lang="en-US" sz="1800" dirty="0"/>
              <a:t> </a:t>
            </a:r>
            <a:r>
              <a:rPr lang="en-US" sz="1800" dirty="0" err="1"/>
              <a:t>tugas</a:t>
            </a:r>
            <a:r>
              <a:rPr lang="en-US" sz="1800" dirty="0"/>
              <a:t> </a:t>
            </a:r>
            <a:r>
              <a:rPr lang="en-US" sz="1800" dirty="0" err="1"/>
              <a:t>menganalisis</a:t>
            </a:r>
            <a:r>
              <a:rPr lang="en-US" sz="1800" dirty="0"/>
              <a:t> </a:t>
            </a:r>
            <a:r>
              <a:rPr lang="en-US" sz="1800" dirty="0" err="1"/>
              <a:t>kebutuhan</a:t>
            </a:r>
            <a:r>
              <a:rPr lang="en-US" sz="1800" dirty="0"/>
              <a:t> </a:t>
            </a:r>
            <a:r>
              <a:rPr lang="en-US" sz="1800" dirty="0" err="1"/>
              <a:t>teknologi</a:t>
            </a:r>
            <a:r>
              <a:rPr lang="en-US" sz="1800" dirty="0"/>
              <a:t> </a:t>
            </a:r>
            <a:r>
              <a:rPr lang="en-US" sz="1800" dirty="0" err="1"/>
              <a:t>pembelajaran</a:t>
            </a:r>
            <a:r>
              <a:rPr lang="en-US" sz="1800" dirty="0"/>
              <a:t> </a:t>
            </a:r>
            <a:r>
              <a:rPr lang="en-US" sz="1800" dirty="0" err="1"/>
              <a:t>untuk</a:t>
            </a:r>
            <a:r>
              <a:rPr lang="en-US" sz="1800" dirty="0"/>
              <a:t> </a:t>
            </a:r>
            <a:r>
              <a:rPr lang="en-US" sz="1800" dirty="0" err="1"/>
              <a:t>inovasi</a:t>
            </a:r>
            <a:r>
              <a:rPr lang="en-US" sz="1800" dirty="0"/>
              <a:t> </a:t>
            </a:r>
            <a:r>
              <a:rPr lang="en-US" sz="1800" dirty="0" err="1"/>
              <a:t>teknologi</a:t>
            </a:r>
            <a:r>
              <a:rPr lang="en-US" sz="1800" dirty="0"/>
              <a:t> </a:t>
            </a:r>
            <a:r>
              <a:rPr lang="en-US" sz="1800" dirty="0" err="1"/>
              <a:t>pembelajaran</a:t>
            </a:r>
            <a:r>
              <a:rPr lang="en-US" sz="1800" dirty="0"/>
              <a:t> </a:t>
            </a:r>
            <a:r>
              <a:rPr lang="en-US" sz="1800" dirty="0" err="1"/>
              <a:t>dengan</a:t>
            </a:r>
            <a:r>
              <a:rPr lang="en-US" sz="1800" dirty="0"/>
              <a:t> </a:t>
            </a:r>
            <a:r>
              <a:rPr lang="en-US" sz="1800" dirty="0" err="1"/>
              <a:t>judul</a:t>
            </a:r>
            <a:r>
              <a:rPr lang="en-US" sz="1800" dirty="0"/>
              <a:t> “</a:t>
            </a:r>
            <a:r>
              <a:rPr lang="en-US" sz="1800" dirty="0" err="1"/>
              <a:t>Analisis</a:t>
            </a:r>
            <a:r>
              <a:rPr lang="en-US" sz="1800" dirty="0"/>
              <a:t> </a:t>
            </a:r>
            <a:r>
              <a:rPr lang="en-US" sz="1800" dirty="0" err="1"/>
              <a:t>Kebutuhan</a:t>
            </a:r>
            <a:r>
              <a:rPr lang="en-US" sz="1800" dirty="0"/>
              <a:t> </a:t>
            </a:r>
            <a:r>
              <a:rPr lang="en-US" sz="1800" dirty="0" err="1"/>
              <a:t>Teknologi</a:t>
            </a:r>
            <a:r>
              <a:rPr lang="en-US" sz="1800" dirty="0"/>
              <a:t> </a:t>
            </a:r>
            <a:r>
              <a:rPr lang="en-US" sz="1800" dirty="0" err="1"/>
              <a:t>Pembelajaran</a:t>
            </a:r>
            <a:r>
              <a:rPr lang="en-US" sz="1800" dirty="0"/>
              <a:t> </a:t>
            </a:r>
            <a:r>
              <a:rPr lang="en-US" sz="1800" dirty="0" err="1"/>
              <a:t>untuk</a:t>
            </a:r>
            <a:r>
              <a:rPr lang="en-US" sz="1800" dirty="0"/>
              <a:t> </a:t>
            </a:r>
            <a:r>
              <a:rPr lang="en-US" sz="1800" dirty="0" err="1"/>
              <a:t>Kegiatan</a:t>
            </a:r>
            <a:r>
              <a:rPr lang="en-US" sz="1800" dirty="0"/>
              <a:t> </a:t>
            </a:r>
            <a:r>
              <a:rPr lang="en-US" sz="1800" dirty="0" err="1"/>
              <a:t>Praktikum</a:t>
            </a:r>
            <a:r>
              <a:rPr lang="en-US" sz="1800" dirty="0"/>
              <a:t> </a:t>
            </a:r>
            <a:r>
              <a:rPr lang="en-US" sz="1800" dirty="0" err="1"/>
              <a:t>pada</a:t>
            </a:r>
            <a:r>
              <a:rPr lang="en-US" sz="1800" dirty="0"/>
              <a:t> Mata </a:t>
            </a:r>
            <a:r>
              <a:rPr lang="en-US" sz="1800" dirty="0" err="1"/>
              <a:t>Pelajaran</a:t>
            </a:r>
            <a:r>
              <a:rPr lang="en-US" sz="1800" dirty="0"/>
              <a:t> Kimia </a:t>
            </a:r>
            <a:r>
              <a:rPr lang="en-US" sz="1800" dirty="0" err="1"/>
              <a:t>Jenjang</a:t>
            </a:r>
            <a:r>
              <a:rPr lang="en-US" sz="1800" dirty="0"/>
              <a:t> SMA </a:t>
            </a:r>
            <a:r>
              <a:rPr lang="en-US" sz="1800" dirty="0" err="1"/>
              <a:t>dengan</a:t>
            </a:r>
            <a:r>
              <a:rPr lang="en-US" sz="1800" dirty="0"/>
              <a:t> </a:t>
            </a:r>
            <a:r>
              <a:rPr lang="en-US" sz="1800" dirty="0" err="1"/>
              <a:t>Menggunakan</a:t>
            </a:r>
            <a:r>
              <a:rPr lang="en-US" sz="1800" dirty="0"/>
              <a:t> Media </a:t>
            </a:r>
            <a:r>
              <a:rPr lang="en-US" sz="1800" dirty="0" err="1"/>
              <a:t>Simulasi</a:t>
            </a:r>
            <a:r>
              <a:rPr lang="en-US" sz="1800" dirty="0"/>
              <a:t> di Daerah 3T”, </a:t>
            </a:r>
            <a:r>
              <a:rPr lang="en-US" sz="1800" dirty="0" err="1"/>
              <a:t>dan</a:t>
            </a:r>
            <a:r>
              <a:rPr lang="en-US" sz="1800" dirty="0"/>
              <a:t> </a:t>
            </a:r>
            <a:r>
              <a:rPr lang="en-US" sz="1800" dirty="0" err="1"/>
              <a:t>membuat</a:t>
            </a:r>
            <a:r>
              <a:rPr lang="en-US" sz="1800" dirty="0"/>
              <a:t> </a:t>
            </a:r>
            <a:r>
              <a:rPr lang="en-US" sz="1800" dirty="0" err="1"/>
              <a:t>laporan</a:t>
            </a:r>
            <a:r>
              <a:rPr lang="en-US" sz="1800" dirty="0"/>
              <a:t>.  </a:t>
            </a:r>
            <a:r>
              <a:rPr lang="en-US" sz="1800" dirty="0" err="1"/>
              <a:t>Alzena</a:t>
            </a:r>
            <a:r>
              <a:rPr lang="en-US" sz="1800" dirty="0"/>
              <a:t>, Ph.D. </a:t>
            </a:r>
            <a:r>
              <a:rPr lang="en-US" sz="1800" dirty="0" err="1"/>
              <a:t>diberi</a:t>
            </a:r>
            <a:r>
              <a:rPr lang="en-US" sz="1800" dirty="0"/>
              <a:t> </a:t>
            </a:r>
            <a:r>
              <a:rPr lang="en-US" sz="1800" dirty="0" err="1"/>
              <a:t>angka</a:t>
            </a:r>
            <a:r>
              <a:rPr lang="en-US" sz="1800" dirty="0"/>
              <a:t> </a:t>
            </a:r>
            <a:r>
              <a:rPr lang="en-US" sz="1800" dirty="0" err="1"/>
              <a:t>kredit</a:t>
            </a:r>
            <a:r>
              <a:rPr lang="en-US" sz="1800" dirty="0"/>
              <a:t> 50% x 4,68 = 2,34 (</a:t>
            </a:r>
            <a:r>
              <a:rPr lang="en-US" sz="1800" dirty="0" err="1"/>
              <a:t>dua</a:t>
            </a:r>
            <a:r>
              <a:rPr lang="en-US" sz="1800" dirty="0"/>
              <a:t> </a:t>
            </a:r>
            <a:r>
              <a:rPr lang="en-US" sz="1800" dirty="0" err="1"/>
              <a:t>koma</a:t>
            </a:r>
            <a:r>
              <a:rPr lang="en-US" sz="1800" dirty="0"/>
              <a:t> </a:t>
            </a:r>
            <a:r>
              <a:rPr lang="en-US" sz="1800" dirty="0" err="1"/>
              <a:t>tiga</a:t>
            </a:r>
            <a:r>
              <a:rPr lang="en-US" sz="1800" dirty="0"/>
              <a:t> </a:t>
            </a:r>
            <a:r>
              <a:rPr lang="en-US" sz="1800" dirty="0" err="1"/>
              <a:t>empat</a:t>
            </a:r>
            <a:r>
              <a:rPr lang="en-US" sz="1800" dirty="0"/>
              <a:t>), </a:t>
            </a:r>
            <a:r>
              <a:rPr lang="en-US" sz="1800" dirty="0" err="1"/>
              <a:t>sedangkan</a:t>
            </a:r>
            <a:r>
              <a:rPr lang="en-US" sz="1800" dirty="0"/>
              <a:t>   Hari </a:t>
            </a:r>
            <a:r>
              <a:rPr lang="en-US" sz="1800" dirty="0" err="1"/>
              <a:t>Pambudi</a:t>
            </a:r>
            <a:r>
              <a:rPr lang="en-US" sz="1800" dirty="0"/>
              <a:t>, </a:t>
            </a:r>
            <a:r>
              <a:rPr lang="en-US" sz="1800" dirty="0" err="1"/>
              <a:t>M.Pd</a:t>
            </a:r>
            <a:r>
              <a:rPr lang="en-US" sz="1800" dirty="0"/>
              <a:t>., </a:t>
            </a:r>
            <a:r>
              <a:rPr lang="en-US" sz="1800" dirty="0" err="1"/>
              <a:t>dan</a:t>
            </a:r>
            <a:r>
              <a:rPr lang="en-US" sz="1800" dirty="0"/>
              <a:t> Dra. </a:t>
            </a:r>
            <a:r>
              <a:rPr lang="en-US" sz="1800" dirty="0" err="1"/>
              <a:t>Sofiyah</a:t>
            </a:r>
            <a:r>
              <a:rPr lang="en-US" sz="1800" dirty="0"/>
              <a:t> </a:t>
            </a:r>
            <a:r>
              <a:rPr lang="en-US" sz="1800" dirty="0" err="1"/>
              <a:t>masing-masing</a:t>
            </a:r>
            <a:r>
              <a:rPr lang="en-US" sz="1800" dirty="0"/>
              <a:t> </a:t>
            </a:r>
            <a:r>
              <a:rPr lang="en-US" sz="1800" dirty="0" err="1"/>
              <a:t>diberi</a:t>
            </a:r>
            <a:r>
              <a:rPr lang="en-US" sz="1800" dirty="0"/>
              <a:t> </a:t>
            </a:r>
            <a:r>
              <a:rPr lang="en-US" sz="1800" dirty="0" err="1"/>
              <a:t>angka</a:t>
            </a:r>
            <a:r>
              <a:rPr lang="en-US" sz="1800" dirty="0"/>
              <a:t> </a:t>
            </a:r>
            <a:r>
              <a:rPr lang="en-US" sz="1800" dirty="0" err="1"/>
              <a:t>kredit</a:t>
            </a:r>
            <a:r>
              <a:rPr lang="en-US" sz="1800" dirty="0"/>
              <a:t> 80% x 25% x 4,68 = 0,936 (</a:t>
            </a:r>
            <a:r>
              <a:rPr lang="en-US" sz="1800" dirty="0" err="1"/>
              <a:t>nol</a:t>
            </a:r>
            <a:r>
              <a:rPr lang="en-US" sz="1800" dirty="0"/>
              <a:t> </a:t>
            </a:r>
            <a:r>
              <a:rPr lang="en-US" sz="1800" dirty="0" err="1"/>
              <a:t>koma</a:t>
            </a:r>
            <a:r>
              <a:rPr lang="en-US" sz="1800" dirty="0"/>
              <a:t> </a:t>
            </a:r>
            <a:r>
              <a:rPr lang="en-US" sz="1800" dirty="0" err="1"/>
              <a:t>sembilan</a:t>
            </a:r>
            <a:r>
              <a:rPr lang="en-US" sz="1800" dirty="0"/>
              <a:t> </a:t>
            </a:r>
            <a:r>
              <a:rPr lang="en-US" sz="1800" dirty="0" err="1"/>
              <a:t>tiga</a:t>
            </a:r>
            <a:r>
              <a:rPr lang="en-US" sz="1800" dirty="0"/>
              <a:t> </a:t>
            </a:r>
            <a:r>
              <a:rPr lang="en-US" sz="1800" dirty="0" err="1"/>
              <a:t>enam</a:t>
            </a:r>
            <a:r>
              <a:rPr lang="en-US" sz="1800" dirty="0"/>
              <a:t>). </a:t>
            </a:r>
          </a:p>
        </p:txBody>
      </p:sp>
    </p:spTree>
    <p:extLst>
      <p:ext uri="{BB962C8B-B14F-4D97-AF65-F5344CB8AC3E}">
        <p14:creationId xmlns:p14="http://schemas.microsoft.com/office/powerpoint/2010/main" val="2995858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Deskripsi</a:t>
            </a:r>
            <a:r>
              <a:rPr lang="en-GB" b="1" dirty="0"/>
              <a:t> </a:t>
            </a:r>
            <a:r>
              <a:rPr lang="en-GB" b="1" dirty="0" err="1" smtClean="0"/>
              <a:t>Pejabat</a:t>
            </a:r>
            <a:r>
              <a:rPr lang="en-GB" b="1" dirty="0" smtClean="0"/>
              <a:t> </a:t>
            </a:r>
            <a:r>
              <a:rPr lang="en-GB" b="1" dirty="0" err="1" smtClean="0"/>
              <a:t>Fungsional</a:t>
            </a:r>
            <a:r>
              <a:rPr lang="en-GB" b="1" dirty="0" smtClean="0"/>
              <a:t> PTP</a:t>
            </a:r>
            <a:endParaRPr lang="id-ID" b="1" dirty="0"/>
          </a:p>
        </p:txBody>
      </p:sp>
      <p:sp>
        <p:nvSpPr>
          <p:cNvPr id="3" name="Content Placeholder 2"/>
          <p:cNvSpPr>
            <a:spLocks noGrp="1"/>
          </p:cNvSpPr>
          <p:nvPr>
            <p:ph idx="1"/>
          </p:nvPr>
        </p:nvSpPr>
        <p:spPr/>
        <p:txBody>
          <a:bodyPr/>
          <a:lstStyle/>
          <a:p>
            <a:pPr marL="0" indent="0">
              <a:buNone/>
            </a:pPr>
            <a:r>
              <a:rPr lang="id-ID" dirty="0"/>
              <a:t>Pejabat Fungsional Pengembang Teknologi Pembelajaran yang selanjutnya disebut Pengembang Teknologi Pembelajaran adalah PNS yang diberikan tugas, tanggung jawab, dan wewenang untuk melaksanakan kegiatan </a:t>
            </a:r>
            <a:r>
              <a:rPr lang="id-ID" b="1" dirty="0"/>
              <a:t>pengembangan teknologi pembelajaran</a:t>
            </a:r>
            <a:r>
              <a:rPr lang="id-ID" dirty="0"/>
              <a:t>. </a:t>
            </a:r>
            <a:endParaRPr lang="en-ID" dirty="0" smtClean="0"/>
          </a:p>
          <a:p>
            <a:pPr marL="0" indent="0">
              <a:buNone/>
            </a:pPr>
            <a:r>
              <a:rPr lang="id-ID" dirty="0"/>
              <a:t>Pengembangan teknologi pembelajaran adalah suatu proses </a:t>
            </a:r>
            <a:r>
              <a:rPr lang="id-ID" b="1" dirty="0"/>
              <a:t>analisis dan pengkajian</a:t>
            </a:r>
            <a:r>
              <a:rPr lang="id-ID" dirty="0"/>
              <a:t>, perancangan, produksi, implementasi, pengendalian dan evaluasi model teknologi pembelajaran</a:t>
            </a:r>
          </a:p>
        </p:txBody>
      </p:sp>
    </p:spTree>
    <p:extLst>
      <p:ext uri="{BB962C8B-B14F-4D97-AF65-F5344CB8AC3E}">
        <p14:creationId xmlns:p14="http://schemas.microsoft.com/office/powerpoint/2010/main" val="104165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err="1" smtClean="0"/>
              <a:t>Butir</a:t>
            </a:r>
            <a:r>
              <a:rPr lang="en-ID" b="1" dirty="0" smtClean="0"/>
              <a:t> </a:t>
            </a:r>
            <a:r>
              <a:rPr lang="en-ID" b="1" dirty="0" err="1" smtClean="0"/>
              <a:t>Kegiatan</a:t>
            </a:r>
            <a:r>
              <a:rPr lang="en-ID" b="1" dirty="0" smtClean="0"/>
              <a:t> 2</a:t>
            </a:r>
            <a:endParaRPr lang="en-US" b="1" dirty="0"/>
          </a:p>
        </p:txBody>
      </p:sp>
      <p:sp>
        <p:nvSpPr>
          <p:cNvPr id="3" name="Content Placeholder 2"/>
          <p:cNvSpPr>
            <a:spLocks noGrp="1"/>
          </p:cNvSpPr>
          <p:nvPr>
            <p:ph idx="1"/>
          </p:nvPr>
        </p:nvSpPr>
        <p:spPr/>
        <p:txBody>
          <a:bodyPr>
            <a:normAutofit/>
          </a:bodyPr>
          <a:lstStyle/>
          <a:p>
            <a:pPr marL="0" indent="0">
              <a:buNone/>
            </a:pPr>
            <a:r>
              <a:rPr lang="id-ID" sz="3200" b="1" dirty="0" smtClean="0"/>
              <a:t>Melakukan </a:t>
            </a:r>
            <a:r>
              <a:rPr lang="id-ID" sz="3200" b="1" dirty="0"/>
              <a:t>studi kelayakan pengembangan teknologi</a:t>
            </a:r>
            <a:r>
              <a:rPr lang="en-ID" sz="3200" b="1" dirty="0"/>
              <a:t> </a:t>
            </a:r>
            <a:r>
              <a:rPr lang="id-ID" sz="3200" b="1" dirty="0"/>
              <a:t>pembelajaran (media/model/aplikasi) </a:t>
            </a:r>
            <a:endParaRPr lang="en-US" sz="3200" b="1" dirty="0"/>
          </a:p>
        </p:txBody>
      </p:sp>
    </p:spTree>
    <p:extLst>
      <p:ext uri="{BB962C8B-B14F-4D97-AF65-F5344CB8AC3E}">
        <p14:creationId xmlns:p14="http://schemas.microsoft.com/office/powerpoint/2010/main" val="4208214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829" y="453261"/>
            <a:ext cx="10515600" cy="1011984"/>
          </a:xfrm>
        </p:spPr>
        <p:txBody>
          <a:bodyPr>
            <a:normAutofit/>
          </a:bodyPr>
          <a:lstStyle/>
          <a:p>
            <a:r>
              <a:rPr lang="en-ID" sz="2800" dirty="0" err="1" smtClean="0">
                <a:latin typeface="Bookman Old Style" panose="02050604050505020204" pitchFamily="18" charset="0"/>
              </a:rPr>
              <a:t>Unsur</a:t>
            </a:r>
            <a:r>
              <a:rPr lang="en-ID" sz="2800" dirty="0" smtClean="0">
                <a:latin typeface="Bookman Old Style" panose="02050604050505020204" pitchFamily="18" charset="0"/>
              </a:rPr>
              <a:t> : </a:t>
            </a:r>
            <a:r>
              <a:rPr lang="en-ID" sz="2800" dirty="0" err="1" smtClean="0">
                <a:latin typeface="Bookman Old Style" panose="02050604050505020204" pitchFamily="18" charset="0"/>
              </a:rPr>
              <a:t>Pengembangan</a:t>
            </a:r>
            <a:r>
              <a:rPr lang="en-ID" sz="2800" dirty="0" smtClean="0">
                <a:latin typeface="Bookman Old Style" panose="02050604050505020204" pitchFamily="18" charset="0"/>
              </a:rPr>
              <a:t> </a:t>
            </a:r>
            <a:r>
              <a:rPr lang="en-ID" sz="2800" dirty="0" err="1" smtClean="0">
                <a:latin typeface="Bookman Old Style" panose="02050604050505020204" pitchFamily="18" charset="0"/>
              </a:rPr>
              <a:t>Teknologi</a:t>
            </a:r>
            <a:r>
              <a:rPr lang="en-ID" sz="2800" dirty="0" smtClean="0">
                <a:latin typeface="Bookman Old Style" panose="02050604050505020204" pitchFamily="18" charset="0"/>
              </a:rPr>
              <a:t> </a:t>
            </a:r>
            <a:r>
              <a:rPr lang="en-ID" sz="2800" dirty="0" err="1" smtClean="0">
                <a:latin typeface="Bookman Old Style" panose="02050604050505020204" pitchFamily="18" charset="0"/>
              </a:rPr>
              <a:t>Pembelajaran</a:t>
            </a:r>
            <a:r>
              <a:rPr lang="id-ID" sz="2800" dirty="0">
                <a:latin typeface="Bookman Old Style" panose="02050604050505020204" pitchFamily="18" charset="0"/>
              </a:rPr>
              <a:t/>
            </a:r>
            <a:br>
              <a:rPr lang="id-ID" sz="2800" dirty="0">
                <a:latin typeface="Bookman Old Style" panose="02050604050505020204" pitchFamily="18" charset="0"/>
              </a:rPr>
            </a:br>
            <a:endParaRPr lang="id-ID"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1205379"/>
              </p:ext>
            </p:extLst>
          </p:nvPr>
        </p:nvGraphicFramePr>
        <p:xfrm>
          <a:off x="696696" y="1086229"/>
          <a:ext cx="10609242" cy="5028476"/>
        </p:xfrm>
        <a:graphic>
          <a:graphicData uri="http://schemas.openxmlformats.org/drawingml/2006/table">
            <a:tbl>
              <a:tblPr firstRow="1" firstCol="1" bandRow="1">
                <a:tableStyleId>{5DA37D80-6434-44D0-A028-1B22A696006F}</a:tableStyleId>
              </a:tblPr>
              <a:tblGrid>
                <a:gridCol w="1364116">
                  <a:extLst>
                    <a:ext uri="{9D8B030D-6E8A-4147-A177-3AD203B41FA5}">
                      <a16:colId xmlns:a16="http://schemas.microsoft.com/office/drawing/2014/main" xmlns="" val="20000"/>
                    </a:ext>
                  </a:extLst>
                </a:gridCol>
                <a:gridCol w="1064525">
                  <a:extLst>
                    <a:ext uri="{9D8B030D-6E8A-4147-A177-3AD203B41FA5}">
                      <a16:colId xmlns:a16="http://schemas.microsoft.com/office/drawing/2014/main" xmlns="" val="20001"/>
                    </a:ext>
                  </a:extLst>
                </a:gridCol>
                <a:gridCol w="3862317">
                  <a:extLst>
                    <a:ext uri="{9D8B030D-6E8A-4147-A177-3AD203B41FA5}">
                      <a16:colId xmlns:a16="http://schemas.microsoft.com/office/drawing/2014/main" xmlns="" val="20002"/>
                    </a:ext>
                  </a:extLst>
                </a:gridCol>
                <a:gridCol w="4318284">
                  <a:extLst>
                    <a:ext uri="{9D8B030D-6E8A-4147-A177-3AD203B41FA5}">
                      <a16:colId xmlns:a16="http://schemas.microsoft.com/office/drawing/2014/main" xmlns="" val="20003"/>
                    </a:ext>
                  </a:extLst>
                </a:gridCol>
              </a:tblGrid>
              <a:tr h="272012">
                <a:tc gridSpan="4">
                  <a:txBody>
                    <a:bodyPr/>
                    <a:lstStyle/>
                    <a:p>
                      <a:pPr marL="21590">
                        <a:lnSpc>
                          <a:spcPct val="115000"/>
                        </a:lnSpc>
                        <a:spcAft>
                          <a:spcPts val="0"/>
                        </a:spcAft>
                      </a:pPr>
                      <a:r>
                        <a:rPr lang="en-US" sz="1400" dirty="0">
                          <a:effectLst/>
                        </a:rPr>
                        <a:t>Sub </a:t>
                      </a:r>
                      <a:r>
                        <a:rPr lang="en-US" sz="1400" dirty="0" err="1">
                          <a:effectLst/>
                        </a:rPr>
                        <a:t>Unsur</a:t>
                      </a:r>
                      <a:r>
                        <a:rPr lang="en-US" sz="1400" dirty="0">
                          <a:effectLst/>
                        </a:rPr>
                        <a:t> </a:t>
                      </a:r>
                      <a:r>
                        <a:rPr lang="en-US" sz="1400" baseline="0" dirty="0" smtClean="0">
                          <a:effectLst/>
                        </a:rPr>
                        <a:t> A. </a:t>
                      </a:r>
                      <a:r>
                        <a:rPr lang="en-US" sz="1400" baseline="0" dirty="0" err="1" smtClean="0">
                          <a:effectLst/>
                        </a:rPr>
                        <a:t>Analisis</a:t>
                      </a:r>
                      <a:r>
                        <a:rPr lang="en-US" sz="1400" baseline="0" dirty="0" smtClean="0">
                          <a:effectLst/>
                        </a:rPr>
                        <a:t> </a:t>
                      </a:r>
                      <a:r>
                        <a:rPr lang="en-US" sz="1400" baseline="0" dirty="0" err="1" smtClean="0">
                          <a:effectLst/>
                        </a:rPr>
                        <a:t>dan</a:t>
                      </a:r>
                      <a:r>
                        <a:rPr lang="en-US" sz="1400" baseline="0" dirty="0" smtClean="0">
                          <a:effectLst/>
                        </a:rPr>
                        <a:t> </a:t>
                      </a:r>
                      <a:r>
                        <a:rPr lang="en-US" sz="1400" baseline="0" dirty="0" err="1" smtClean="0">
                          <a:effectLst/>
                        </a:rPr>
                        <a:t>Pengkajian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0"/>
                  </a:ext>
                </a:extLst>
              </a:tr>
              <a:tr h="525134">
                <a:tc gridSpan="4">
                  <a:txBody>
                    <a:bodyPr/>
                    <a:lstStyle/>
                    <a:p>
                      <a:pPr algn="l">
                        <a:lnSpc>
                          <a:spcPct val="107000"/>
                        </a:lnSpc>
                        <a:spcAft>
                          <a:spcPts val="0"/>
                        </a:spcAft>
                        <a:tabLst>
                          <a:tab pos="1890395" algn="l"/>
                        </a:tabLst>
                      </a:pPr>
                      <a:r>
                        <a:rPr lang="it-IT" sz="1400" dirty="0">
                          <a:effectLst/>
                        </a:rPr>
                        <a:t>Butir Kegiatan: </a:t>
                      </a:r>
                      <a:r>
                        <a:rPr lang="en-ID" sz="1400" dirty="0" smtClean="0">
                          <a:effectLst/>
                        </a:rPr>
                        <a:t>2.a.</a:t>
                      </a:r>
                      <a:r>
                        <a:rPr lang="en-ID" sz="1400" baseline="0" dirty="0" smtClean="0">
                          <a:effectLst/>
                        </a:rPr>
                        <a:t> </a:t>
                      </a:r>
                      <a:r>
                        <a:rPr lang="en-ID" sz="1400" baseline="0" dirty="0" err="1" smtClean="0">
                          <a:effectLst/>
                        </a:rPr>
                        <a:t>Melakukan</a:t>
                      </a:r>
                      <a:r>
                        <a:rPr lang="en-ID" sz="1400" baseline="0" dirty="0" smtClean="0">
                          <a:effectLst/>
                        </a:rPr>
                        <a:t> </a:t>
                      </a:r>
                      <a:r>
                        <a:rPr lang="en-ID" sz="1400" baseline="0" dirty="0" err="1" smtClean="0">
                          <a:effectLst/>
                        </a:rPr>
                        <a:t>Studi</a:t>
                      </a:r>
                      <a:r>
                        <a:rPr lang="en-ID" sz="1400" baseline="0" dirty="0" smtClean="0">
                          <a:effectLst/>
                        </a:rPr>
                        <a:t> </a:t>
                      </a:r>
                      <a:r>
                        <a:rPr lang="en-ID" sz="1400" baseline="0" dirty="0" err="1" smtClean="0">
                          <a:effectLst/>
                        </a:rPr>
                        <a:t>Kelayakan</a:t>
                      </a:r>
                      <a:r>
                        <a:rPr lang="en-ID" sz="1400" baseline="0" dirty="0" smtClean="0">
                          <a:effectLst/>
                        </a:rPr>
                        <a:t> </a:t>
                      </a:r>
                      <a:r>
                        <a:rPr lang="en-ID" sz="1400" baseline="0" dirty="0" err="1" smtClean="0">
                          <a:effectLst/>
                        </a:rPr>
                        <a:t>Pengembangan</a:t>
                      </a:r>
                      <a:r>
                        <a:rPr lang="en-ID" sz="1400" baseline="0" dirty="0" smtClean="0">
                          <a:effectLst/>
                        </a:rPr>
                        <a:t> </a:t>
                      </a:r>
                      <a:r>
                        <a:rPr lang="en-ID" sz="1400" baseline="0" dirty="0" err="1" smtClean="0">
                          <a:effectLst/>
                        </a:rPr>
                        <a:t>Teknologi</a:t>
                      </a:r>
                      <a:r>
                        <a:rPr lang="en-ID" sz="1400" baseline="0" dirty="0" smtClean="0">
                          <a:effectLst/>
                        </a:rPr>
                        <a:t> </a:t>
                      </a:r>
                      <a:r>
                        <a:rPr lang="en-ID" sz="1400" baseline="0" dirty="0" err="1" smtClean="0">
                          <a:effectLst/>
                        </a:rPr>
                        <a:t>Pembelajaran</a:t>
                      </a:r>
                      <a:r>
                        <a:rPr lang="en-ID" sz="1400" baseline="0" dirty="0" smtClean="0">
                          <a:effectLst/>
                        </a:rPr>
                        <a:t> (Media/Model/</a:t>
                      </a:r>
                      <a:r>
                        <a:rPr lang="en-ID" sz="1400" baseline="0" dirty="0" err="1" smtClean="0">
                          <a:effectLst/>
                        </a:rPr>
                        <a:t>Aplikasi</a:t>
                      </a:r>
                      <a:r>
                        <a:rPr lang="en-ID" sz="1400" baseline="0" dirty="0" smtClean="0">
                          <a:effectLst/>
                        </a:rPr>
                        <a:t>) </a:t>
                      </a:r>
                      <a:r>
                        <a:rPr lang="en-ID" sz="1400" baseline="0" dirty="0" err="1" smtClean="0">
                          <a:effectLst/>
                        </a:rPr>
                        <a:t>sebagai</a:t>
                      </a:r>
                      <a:r>
                        <a:rPr lang="en-ID" sz="1400" baseline="0" dirty="0" smtClean="0">
                          <a:effectLst/>
                        </a:rPr>
                        <a:t> </a:t>
                      </a:r>
                      <a:r>
                        <a:rPr lang="en-ID" sz="1400" baseline="0" dirty="0" err="1" smtClean="0">
                          <a:effectLst/>
                        </a:rPr>
                        <a:t>Ketua</a:t>
                      </a:r>
                      <a:r>
                        <a:rPr lang="en-ID" sz="1400" baseline="0" dirty="0" smtClean="0">
                          <a:effectLst/>
                        </a:rPr>
                        <a:t> Tim. </a:t>
                      </a:r>
                    </a:p>
                    <a:p>
                      <a:pPr algn="l">
                        <a:lnSpc>
                          <a:spcPct val="107000"/>
                        </a:lnSpc>
                        <a:spcAft>
                          <a:spcPts val="0"/>
                        </a:spcAft>
                        <a:tabLst>
                          <a:tab pos="1890395" algn="l"/>
                        </a:tabLst>
                      </a:pPr>
                      <a:r>
                        <a:rPr lang="id-ID" sz="1400" dirty="0" smtClean="0">
                          <a:effectLst/>
                        </a:rPr>
                        <a:t>Pelaksana </a:t>
                      </a:r>
                      <a:r>
                        <a:rPr lang="id-ID" sz="1400" dirty="0">
                          <a:effectLst/>
                        </a:rPr>
                        <a:t>Tugas Jenjang : </a:t>
                      </a:r>
                      <a:r>
                        <a:rPr lang="en-ID" sz="1400" dirty="0" smtClean="0">
                          <a:effectLst/>
                        </a:rPr>
                        <a:t>PTP </a:t>
                      </a:r>
                      <a:r>
                        <a:rPr lang="id-ID" sz="1400" dirty="0" smtClean="0">
                          <a:effectLst/>
                        </a:rPr>
                        <a:t>Ahli</a:t>
                      </a:r>
                      <a:r>
                        <a:rPr lang="en-ID" sz="1400" baseline="0" dirty="0" smtClean="0">
                          <a:effectLst/>
                        </a:rPr>
                        <a:t> </a:t>
                      </a:r>
                      <a:r>
                        <a:rPr lang="en-ID" sz="1400" baseline="0" dirty="0" err="1" smtClean="0">
                          <a:effectLst/>
                        </a:rPr>
                        <a:t>Madya</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nchor="ct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1"/>
                  </a:ext>
                </a:extLst>
              </a:tr>
              <a:tr h="253122">
                <a:tc>
                  <a:txBody>
                    <a:bodyPr/>
                    <a:lstStyle/>
                    <a:p>
                      <a:pPr algn="ctr">
                        <a:lnSpc>
                          <a:spcPct val="107000"/>
                        </a:lnSpc>
                        <a:spcAft>
                          <a:spcPts val="0"/>
                        </a:spcAft>
                      </a:pPr>
                      <a:r>
                        <a:rPr lang="en-US" sz="1400" b="1" dirty="0" err="1">
                          <a:effectLst/>
                        </a:rPr>
                        <a:t>Satuan</a:t>
                      </a:r>
                      <a:r>
                        <a:rPr lang="en-US" sz="1400" b="1" dirty="0">
                          <a:effectLst/>
                        </a:rPr>
                        <a:t> </a:t>
                      </a:r>
                      <a:r>
                        <a:rPr lang="en-US" sz="1400" b="1" dirty="0" err="1">
                          <a:effectLst/>
                        </a:rPr>
                        <a:t>Hasil</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b="1" dirty="0" err="1">
                          <a:effectLst/>
                        </a:rPr>
                        <a:t>Angka</a:t>
                      </a:r>
                      <a:r>
                        <a:rPr lang="en-US" sz="1400" b="1" dirty="0">
                          <a:effectLst/>
                        </a:rPr>
                        <a:t> </a:t>
                      </a:r>
                      <a:r>
                        <a:rPr lang="en-US" sz="1400" b="1" dirty="0" err="1">
                          <a:effectLst/>
                        </a:rPr>
                        <a:t>Kredit</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b="1">
                          <a:effectLst/>
                        </a:rPr>
                        <a:t>Kriteria</a:t>
                      </a:r>
                      <a:endParaRPr lang="id-ID" sz="1400" b="1">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b="1" dirty="0" err="1">
                          <a:effectLst/>
                        </a:rPr>
                        <a:t>Bukti</a:t>
                      </a:r>
                      <a:r>
                        <a:rPr lang="en-US" sz="1400" b="1" dirty="0">
                          <a:effectLst/>
                        </a:rPr>
                        <a:t> </a:t>
                      </a:r>
                      <a:r>
                        <a:rPr lang="en-US" sz="1400" b="1" dirty="0" err="1">
                          <a:effectLst/>
                        </a:rPr>
                        <a:t>Fisik</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extLst>
                  <a:ext uri="{0D108BD9-81ED-4DB2-BD59-A6C34878D82A}">
                    <a16:rowId xmlns:a16="http://schemas.microsoft.com/office/drawing/2014/main" xmlns="" val="10002"/>
                  </a:ext>
                </a:extLst>
              </a:tr>
              <a:tr h="3978208">
                <a:tc>
                  <a:txBody>
                    <a:bodyPr/>
                    <a:lstStyle/>
                    <a:p>
                      <a:pPr marL="113030">
                        <a:lnSpc>
                          <a:spcPct val="115000"/>
                        </a:lnSpc>
                        <a:spcAft>
                          <a:spcPts val="0"/>
                        </a:spcAft>
                      </a:pPr>
                      <a:r>
                        <a:rPr lang="en-US" sz="1400" dirty="0" err="1">
                          <a:effectLst/>
                        </a:rPr>
                        <a:t>L</a:t>
                      </a:r>
                      <a:r>
                        <a:rPr lang="en-US" sz="1400" dirty="0" err="1" smtClean="0">
                          <a:effectLst/>
                        </a:rPr>
                        <a:t>aporan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13030">
                        <a:lnSpc>
                          <a:spcPct val="115000"/>
                        </a:lnSpc>
                        <a:spcAft>
                          <a:spcPts val="0"/>
                        </a:spcAft>
                      </a:pPr>
                      <a:r>
                        <a:rPr lang="en-ID" sz="1400" dirty="0" smtClean="0">
                          <a:effectLst/>
                        </a:rPr>
                        <a:t>4,75</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74625" indent="-174625" algn="just">
                        <a:lnSpc>
                          <a:spcPct val="115000"/>
                        </a:lnSpc>
                        <a:spcAft>
                          <a:spcPts val="0"/>
                        </a:spcAft>
                        <a:buAutoNum type="alphaLcPeriod"/>
                      </a:pPr>
                      <a:r>
                        <a:rPr lang="sv-SE" sz="1400" dirty="0" smtClean="0">
                          <a:effectLst/>
                        </a:rPr>
                        <a:t>PTP Ahli Madya berperan sebagai ketua tim dalam kegiatan studi kelayakan pengembangan teknologi pembelajaran berbasis media atau model atau aplikasi berdasarkan kurikulum yang berlaku sesuai dengan jenis, jalur dan jenjang pendidikan. </a:t>
                      </a:r>
                    </a:p>
                    <a:p>
                      <a:pPr marL="174625" indent="-174625" algn="just">
                        <a:lnSpc>
                          <a:spcPct val="115000"/>
                        </a:lnSpc>
                        <a:spcAft>
                          <a:spcPts val="0"/>
                        </a:spcAft>
                        <a:buAutoNum type="alphaLcPeriod"/>
                      </a:pPr>
                      <a:r>
                        <a:rPr lang="id-ID" sz="1400" dirty="0" smtClean="0">
                          <a:effectLst/>
                        </a:rPr>
                        <a:t>Ketua Tim mengkoordinasikan proses penyusunan rancangan, instrumen, mengumpulkan, mengolah, dan menganalisis data serta menyusun laporan dalam kegiatan studi kelayakan pengembangan teknologi pembelajaran berbasis media atau model atau aplikasi.</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273050" indent="-177800" algn="just">
                        <a:lnSpc>
                          <a:spcPct val="115000"/>
                        </a:lnSpc>
                        <a:spcAft>
                          <a:spcPts val="0"/>
                        </a:spcAft>
                        <a:buAutoNum type="alphaLcPeriod"/>
                      </a:pPr>
                      <a:r>
                        <a:rPr lang="en-ID" sz="1400" b="1" dirty="0" smtClean="0">
                          <a:solidFill>
                            <a:srgbClr val="000099"/>
                          </a:solidFill>
                          <a:effectLst/>
                        </a:rPr>
                        <a:t>Surat </a:t>
                      </a:r>
                      <a:r>
                        <a:rPr lang="en-ID" sz="1400" b="1" dirty="0" err="1" smtClean="0">
                          <a:solidFill>
                            <a:srgbClr val="000099"/>
                          </a:solidFill>
                          <a:effectLst/>
                        </a:rPr>
                        <a:t>tugas</a:t>
                      </a:r>
                      <a:r>
                        <a:rPr lang="en-ID" sz="1400" b="1" dirty="0" smtClean="0">
                          <a:solidFill>
                            <a:srgbClr val="000099"/>
                          </a:solidFill>
                          <a:effectLst/>
                        </a:rPr>
                        <a:t> </a:t>
                      </a:r>
                      <a:r>
                        <a:rPr lang="en-ID" sz="1400" dirty="0" err="1" smtClean="0">
                          <a:effectLst/>
                        </a:rPr>
                        <a:t>dari</a:t>
                      </a:r>
                      <a:r>
                        <a:rPr lang="en-ID" sz="1400" dirty="0" smtClean="0">
                          <a:effectLst/>
                        </a:rPr>
                        <a:t> </a:t>
                      </a:r>
                      <a:r>
                        <a:rPr lang="en-ID" sz="1400" dirty="0" err="1" smtClean="0">
                          <a:effectLst/>
                        </a:rPr>
                        <a:t>pimpinan</a:t>
                      </a:r>
                      <a:r>
                        <a:rPr lang="en-ID" sz="1400" dirty="0" smtClean="0">
                          <a:effectLst/>
                        </a:rPr>
                        <a:t> </a:t>
                      </a:r>
                      <a:r>
                        <a:rPr lang="en-ID" sz="1400" dirty="0" err="1" smtClean="0">
                          <a:effectLst/>
                        </a:rPr>
                        <a:t>instansi</a:t>
                      </a:r>
                      <a:r>
                        <a:rPr lang="en-ID" sz="1400" dirty="0" smtClean="0">
                          <a:effectLst/>
                        </a:rPr>
                        <a:t> </a:t>
                      </a:r>
                      <a:r>
                        <a:rPr lang="en-ID" sz="1400" dirty="0" err="1" smtClean="0">
                          <a:effectLst/>
                        </a:rPr>
                        <a:t>tempat</a:t>
                      </a:r>
                      <a:r>
                        <a:rPr lang="en-ID" sz="1400" dirty="0" smtClean="0">
                          <a:effectLst/>
                        </a:rPr>
                        <a:t> </a:t>
                      </a:r>
                      <a:r>
                        <a:rPr lang="en-ID" sz="1400" dirty="0" err="1" smtClean="0">
                          <a:effectLst/>
                        </a:rPr>
                        <a:t>bekerja</a:t>
                      </a:r>
                      <a:r>
                        <a:rPr lang="en-ID" sz="1400" dirty="0" smtClean="0">
                          <a:effectLst/>
                        </a:rPr>
                        <a:t>. yang </a:t>
                      </a:r>
                      <a:r>
                        <a:rPr lang="en-ID" sz="1400" dirty="0" err="1" smtClean="0">
                          <a:effectLst/>
                        </a:rPr>
                        <a:t>menyebutkan</a:t>
                      </a:r>
                      <a:r>
                        <a:rPr lang="en-ID" sz="1400" dirty="0" smtClean="0">
                          <a:effectLst/>
                        </a:rPr>
                        <a:t> </a:t>
                      </a:r>
                      <a:r>
                        <a:rPr lang="en-ID" sz="1400" dirty="0" err="1" smtClean="0">
                          <a:effectLst/>
                        </a:rPr>
                        <a:t>perannya</a:t>
                      </a:r>
                      <a:r>
                        <a:rPr lang="en-ID" sz="1400" dirty="0" smtClean="0">
                          <a:effectLst/>
                        </a:rPr>
                        <a:t> </a:t>
                      </a:r>
                      <a:r>
                        <a:rPr lang="en-ID" sz="1400" dirty="0" err="1" smtClean="0">
                          <a:effectLst/>
                        </a:rPr>
                        <a:t>sebagai</a:t>
                      </a:r>
                      <a:r>
                        <a:rPr lang="en-ID" sz="1400" dirty="0" smtClean="0">
                          <a:effectLst/>
                        </a:rPr>
                        <a:t> </a:t>
                      </a:r>
                      <a:r>
                        <a:rPr lang="en-ID" sz="1400" dirty="0" err="1" smtClean="0">
                          <a:effectLst/>
                        </a:rPr>
                        <a:t>ketua</a:t>
                      </a:r>
                      <a:r>
                        <a:rPr lang="en-ID" sz="1400" dirty="0" smtClean="0">
                          <a:effectLst/>
                        </a:rPr>
                        <a:t> </a:t>
                      </a:r>
                      <a:r>
                        <a:rPr lang="en-ID" sz="1400" dirty="0" err="1" smtClean="0">
                          <a:effectLst/>
                        </a:rPr>
                        <a:t>tim.</a:t>
                      </a:r>
                      <a:r>
                        <a:rPr lang="en-ID" sz="1400" dirty="0" smtClean="0">
                          <a:effectLst/>
                        </a:rPr>
                        <a:t> </a:t>
                      </a:r>
                    </a:p>
                    <a:p>
                      <a:pPr marL="273050" indent="-177800" algn="just">
                        <a:lnSpc>
                          <a:spcPct val="115000"/>
                        </a:lnSpc>
                        <a:spcAft>
                          <a:spcPts val="0"/>
                        </a:spcAft>
                        <a:buAutoNum type="alphaLcPeriod"/>
                      </a:pPr>
                      <a:r>
                        <a:rPr lang="en-ID" sz="1400" b="1" dirty="0" smtClean="0">
                          <a:solidFill>
                            <a:srgbClr val="000099"/>
                          </a:solidFill>
                          <a:effectLst/>
                        </a:rPr>
                        <a:t>Salinan </a:t>
                      </a:r>
                      <a:r>
                        <a:rPr lang="en-ID" sz="1400" b="1" dirty="0" err="1" smtClean="0">
                          <a:solidFill>
                            <a:srgbClr val="000099"/>
                          </a:solidFill>
                          <a:effectLst/>
                        </a:rPr>
                        <a:t>laporan</a:t>
                      </a:r>
                      <a:r>
                        <a:rPr lang="en-ID" sz="1400" b="1" dirty="0" smtClean="0">
                          <a:solidFill>
                            <a:srgbClr val="000099"/>
                          </a:solidFill>
                          <a:effectLst/>
                        </a:rPr>
                        <a:t> </a:t>
                      </a:r>
                      <a:r>
                        <a:rPr lang="en-ID" sz="1400" dirty="0" err="1" smtClean="0">
                          <a:effectLst/>
                        </a:rPr>
                        <a:t>studi</a:t>
                      </a:r>
                      <a:r>
                        <a:rPr lang="en-ID" sz="1400" dirty="0" smtClean="0">
                          <a:effectLst/>
                        </a:rPr>
                        <a:t> </a:t>
                      </a:r>
                      <a:r>
                        <a:rPr lang="en-ID" sz="1400" dirty="0" err="1" smtClean="0">
                          <a:effectLst/>
                        </a:rPr>
                        <a:t>kelayakan</a:t>
                      </a:r>
                      <a:r>
                        <a:rPr lang="en-ID" sz="1400" dirty="0" smtClean="0">
                          <a:effectLst/>
                        </a:rPr>
                        <a:t> </a:t>
                      </a:r>
                      <a:r>
                        <a:rPr lang="en-ID" sz="1400" dirty="0" err="1" smtClean="0">
                          <a:effectLst/>
                        </a:rPr>
                        <a:t>dengan</a:t>
                      </a:r>
                      <a:r>
                        <a:rPr lang="en-ID" sz="1400" dirty="0" smtClean="0">
                          <a:effectLst/>
                        </a:rPr>
                        <a:t> </a:t>
                      </a:r>
                      <a:r>
                        <a:rPr lang="en-ID" sz="1400" dirty="0" err="1" smtClean="0">
                          <a:effectLst/>
                        </a:rPr>
                        <a:t>memberikan</a:t>
                      </a:r>
                      <a:r>
                        <a:rPr lang="en-ID" sz="1400" dirty="0" smtClean="0">
                          <a:effectLst/>
                        </a:rPr>
                        <a:t> </a:t>
                      </a:r>
                      <a:r>
                        <a:rPr lang="en-ID" sz="1400" dirty="0" err="1" smtClean="0">
                          <a:effectLst/>
                        </a:rPr>
                        <a:t>rekomendasi</a:t>
                      </a:r>
                      <a:r>
                        <a:rPr lang="en-ID" sz="1400" dirty="0" smtClean="0">
                          <a:effectLst/>
                        </a:rPr>
                        <a:t> </a:t>
                      </a:r>
                      <a:r>
                        <a:rPr lang="en-ID" sz="1400" dirty="0" err="1" smtClean="0">
                          <a:effectLst/>
                        </a:rPr>
                        <a:t>tentang</a:t>
                      </a:r>
                      <a:r>
                        <a:rPr lang="en-ID" sz="1400" dirty="0" smtClean="0">
                          <a:effectLst/>
                        </a:rPr>
                        <a:t> </a:t>
                      </a:r>
                      <a:r>
                        <a:rPr lang="en-ID" sz="1400" dirty="0" err="1" smtClean="0">
                          <a:effectLst/>
                        </a:rPr>
                        <a:t>kelayakan</a:t>
                      </a:r>
                      <a:r>
                        <a:rPr lang="en-ID" sz="1400" dirty="0" smtClean="0">
                          <a:effectLst/>
                        </a:rPr>
                        <a:t> </a:t>
                      </a:r>
                      <a:r>
                        <a:rPr lang="en-ID" sz="1400" dirty="0" err="1" smtClean="0">
                          <a:effectLst/>
                        </a:rPr>
                        <a:t>suatu</a:t>
                      </a:r>
                      <a:r>
                        <a:rPr lang="en-ID" sz="1400" dirty="0" smtClean="0">
                          <a:effectLst/>
                        </a:rPr>
                        <a:t> </a:t>
                      </a:r>
                      <a:r>
                        <a:rPr lang="en-ID" sz="1400" dirty="0" err="1" smtClean="0">
                          <a:effectLst/>
                        </a:rPr>
                        <a:t>pengembangan</a:t>
                      </a:r>
                      <a:r>
                        <a:rPr lang="en-ID" sz="1400" dirty="0" smtClean="0">
                          <a:effectLst/>
                        </a:rPr>
                        <a:t> </a:t>
                      </a:r>
                      <a:r>
                        <a:rPr lang="en-ID" sz="1400" dirty="0" err="1" smtClean="0">
                          <a:effectLst/>
                        </a:rPr>
                        <a:t>teknologi</a:t>
                      </a:r>
                      <a:r>
                        <a:rPr lang="en-ID" sz="1400" dirty="0" smtClean="0">
                          <a:effectLst/>
                        </a:rPr>
                        <a:t> </a:t>
                      </a:r>
                      <a:r>
                        <a:rPr lang="en-ID" sz="1400" dirty="0" err="1" smtClean="0">
                          <a:effectLst/>
                        </a:rPr>
                        <a:t>pembelajaran</a:t>
                      </a:r>
                      <a:r>
                        <a:rPr lang="en-ID" sz="1400" dirty="0" smtClean="0">
                          <a:effectLst/>
                        </a:rPr>
                        <a:t> yang </a:t>
                      </a:r>
                      <a:r>
                        <a:rPr lang="en-ID" sz="1400" dirty="0" err="1" smtClean="0">
                          <a:effectLst/>
                        </a:rPr>
                        <a:t>telah</a:t>
                      </a:r>
                      <a:r>
                        <a:rPr lang="en-ID" sz="1400" dirty="0" smtClean="0">
                          <a:effectLst/>
                        </a:rPr>
                        <a:t> </a:t>
                      </a:r>
                      <a:r>
                        <a:rPr lang="en-ID" sz="1400" dirty="0" err="1" smtClean="0">
                          <a:effectLst/>
                        </a:rPr>
                        <a:t>dilegalisasi</a:t>
                      </a:r>
                      <a:r>
                        <a:rPr lang="en-ID" sz="1400" dirty="0" smtClean="0">
                          <a:effectLst/>
                        </a:rPr>
                        <a:t> </a:t>
                      </a:r>
                      <a:r>
                        <a:rPr lang="en-ID" sz="1400" dirty="0" err="1" smtClean="0">
                          <a:effectLst/>
                        </a:rPr>
                        <a:t>atau</a:t>
                      </a:r>
                      <a:r>
                        <a:rPr lang="en-ID" sz="1400" dirty="0" smtClean="0">
                          <a:effectLst/>
                        </a:rPr>
                        <a:t> </a:t>
                      </a:r>
                      <a:r>
                        <a:rPr lang="en-ID" sz="1400" dirty="0" err="1" smtClean="0">
                          <a:effectLst/>
                        </a:rPr>
                        <a:t>terverifikasi</a:t>
                      </a:r>
                      <a:r>
                        <a:rPr lang="en-ID" sz="1400" dirty="0" smtClean="0">
                          <a:effectLst/>
                        </a:rPr>
                        <a:t> </a:t>
                      </a:r>
                      <a:r>
                        <a:rPr lang="en-ID" sz="1400" dirty="0" err="1" smtClean="0">
                          <a:effectLst/>
                        </a:rPr>
                        <a:t>melalui</a:t>
                      </a:r>
                      <a:r>
                        <a:rPr lang="en-ID" sz="1400" dirty="0" smtClean="0">
                          <a:effectLst/>
                        </a:rPr>
                        <a:t> </a:t>
                      </a:r>
                      <a:r>
                        <a:rPr lang="en-ID" sz="1400" dirty="0" err="1" smtClean="0">
                          <a:effectLst/>
                        </a:rPr>
                        <a:t>Aplikasi</a:t>
                      </a:r>
                      <a:r>
                        <a:rPr lang="en-ID" sz="1400" dirty="0" smtClean="0">
                          <a:effectLst/>
                        </a:rPr>
                        <a:t> </a:t>
                      </a:r>
                      <a:r>
                        <a:rPr lang="en-ID" sz="1400" dirty="0" err="1" smtClean="0">
                          <a:effectLst/>
                        </a:rPr>
                        <a:t>Dupake</a:t>
                      </a:r>
                      <a:r>
                        <a:rPr lang="en-ID" sz="1400" dirty="0" smtClean="0">
                          <a:effectLst/>
                        </a:rPr>
                        <a:t> </a:t>
                      </a:r>
                      <a:r>
                        <a:rPr lang="en-ID" sz="1400" dirty="0" err="1" smtClean="0">
                          <a:effectLst/>
                        </a:rPr>
                        <a:t>oleh</a:t>
                      </a:r>
                      <a:r>
                        <a:rPr lang="en-ID" sz="1400" dirty="0" smtClean="0">
                          <a:effectLst/>
                        </a:rPr>
                        <a:t> </a:t>
                      </a:r>
                      <a:r>
                        <a:rPr lang="en-ID" sz="1400" dirty="0" err="1" smtClean="0">
                          <a:effectLst/>
                        </a:rPr>
                        <a:t>pimpinan</a:t>
                      </a:r>
                      <a:r>
                        <a:rPr lang="en-ID" sz="1400" dirty="0" smtClean="0">
                          <a:effectLst/>
                        </a:rPr>
                        <a:t> </a:t>
                      </a:r>
                      <a:r>
                        <a:rPr lang="en-ID" sz="1400" dirty="0" err="1" smtClean="0">
                          <a:effectLst/>
                        </a:rPr>
                        <a:t>instansi</a:t>
                      </a:r>
                      <a:r>
                        <a:rPr lang="en-ID" sz="1400" dirty="0" smtClean="0">
                          <a:effectLst/>
                        </a:rPr>
                        <a:t> </a:t>
                      </a:r>
                      <a:r>
                        <a:rPr lang="en-ID" sz="1400" dirty="0" err="1" smtClean="0">
                          <a:effectLst/>
                        </a:rPr>
                        <a:t>tempat</a:t>
                      </a:r>
                      <a:r>
                        <a:rPr lang="en-ID" sz="1400" dirty="0" smtClean="0">
                          <a:effectLst/>
                        </a:rPr>
                        <a:t> </a:t>
                      </a:r>
                      <a:r>
                        <a:rPr lang="en-ID" sz="1400" dirty="0" err="1" smtClean="0">
                          <a:effectLst/>
                        </a:rPr>
                        <a:t>bekerja</a:t>
                      </a:r>
                      <a:r>
                        <a:rPr lang="en-ID" sz="1400" dirty="0" smtClean="0">
                          <a:effectLst/>
                        </a:rPr>
                        <a:t> </a:t>
                      </a:r>
                      <a:r>
                        <a:rPr lang="en-ID" sz="1400" dirty="0" err="1" smtClean="0">
                          <a:effectLst/>
                        </a:rPr>
                        <a:t>setingkat</a:t>
                      </a:r>
                      <a:r>
                        <a:rPr lang="en-ID" sz="1400" dirty="0" smtClean="0">
                          <a:effectLst/>
                        </a:rPr>
                        <a:t> </a:t>
                      </a:r>
                      <a:r>
                        <a:rPr lang="en-ID" sz="1400" dirty="0" err="1" smtClean="0">
                          <a:effectLst/>
                        </a:rPr>
                        <a:t>eselon</a:t>
                      </a:r>
                      <a:r>
                        <a:rPr lang="en-ID" sz="1400" dirty="0" smtClean="0">
                          <a:effectLst/>
                        </a:rPr>
                        <a:t>-II </a:t>
                      </a:r>
                      <a:r>
                        <a:rPr lang="en-ID" sz="1400" dirty="0" err="1" smtClean="0">
                          <a:effectLst/>
                        </a:rPr>
                        <a:t>atau</a:t>
                      </a:r>
                      <a:r>
                        <a:rPr lang="en-ID" sz="1400" dirty="0" smtClean="0">
                          <a:effectLst/>
                        </a:rPr>
                        <a:t> </a:t>
                      </a:r>
                      <a:r>
                        <a:rPr lang="en-ID" sz="1400" dirty="0" err="1" smtClean="0">
                          <a:effectLst/>
                        </a:rPr>
                        <a:t>pejabat</a:t>
                      </a:r>
                      <a:r>
                        <a:rPr lang="en-ID" sz="1400" dirty="0" smtClean="0">
                          <a:effectLst/>
                        </a:rPr>
                        <a:t> yang </a:t>
                      </a:r>
                      <a:r>
                        <a:rPr lang="en-ID" sz="1400" dirty="0" err="1" smtClean="0">
                          <a:effectLst/>
                        </a:rPr>
                        <a:t>ditugaskan</a:t>
                      </a:r>
                      <a:r>
                        <a:rPr lang="en-ID" sz="1400" dirty="0" smtClean="0">
                          <a:effectLst/>
                        </a:rPr>
                        <a:t> </a:t>
                      </a:r>
                      <a:r>
                        <a:rPr lang="en-ID" sz="1400" dirty="0" err="1" smtClean="0">
                          <a:effectLst/>
                        </a:rPr>
                        <a:t>oleh</a:t>
                      </a:r>
                      <a:r>
                        <a:rPr lang="en-ID" sz="1400" dirty="0" smtClean="0">
                          <a:effectLst/>
                        </a:rPr>
                        <a:t> </a:t>
                      </a:r>
                      <a:r>
                        <a:rPr lang="en-ID" sz="1400" dirty="0" err="1" smtClean="0">
                          <a:effectLst/>
                        </a:rPr>
                        <a:t>eselon</a:t>
                      </a:r>
                      <a:r>
                        <a:rPr lang="en-ID" sz="1400" dirty="0" smtClean="0">
                          <a:effectLst/>
                        </a:rPr>
                        <a:t>-II minimal </a:t>
                      </a:r>
                      <a:r>
                        <a:rPr lang="en-ID" sz="1400" dirty="0" err="1" smtClean="0">
                          <a:effectLst/>
                        </a:rPr>
                        <a:t>setingkat</a:t>
                      </a:r>
                      <a:r>
                        <a:rPr lang="en-ID" sz="1400" dirty="0" smtClean="0">
                          <a:effectLst/>
                        </a:rPr>
                        <a:t> </a:t>
                      </a:r>
                      <a:r>
                        <a:rPr lang="en-ID" sz="1400" dirty="0" err="1" smtClean="0">
                          <a:effectLst/>
                        </a:rPr>
                        <a:t>eselon</a:t>
                      </a:r>
                      <a:r>
                        <a:rPr lang="en-ID" sz="1400" dirty="0" smtClean="0">
                          <a:effectLst/>
                        </a:rPr>
                        <a:t>-III. </a:t>
                      </a:r>
                    </a:p>
                    <a:p>
                      <a:pPr marL="273050" indent="-177800" algn="just">
                        <a:lnSpc>
                          <a:spcPct val="115000"/>
                        </a:lnSpc>
                        <a:spcAft>
                          <a:spcPts val="0"/>
                        </a:spcAft>
                        <a:buAutoNum type="alphaLcPeriod"/>
                      </a:pPr>
                      <a:r>
                        <a:rPr lang="en-ID" sz="1400" b="1" dirty="0" smtClean="0">
                          <a:solidFill>
                            <a:srgbClr val="000099"/>
                          </a:solidFill>
                          <a:effectLst/>
                        </a:rPr>
                        <a:t>Isi </a:t>
                      </a:r>
                      <a:r>
                        <a:rPr lang="en-ID" sz="1400" b="1" dirty="0" err="1" smtClean="0">
                          <a:solidFill>
                            <a:srgbClr val="000099"/>
                          </a:solidFill>
                          <a:effectLst/>
                        </a:rPr>
                        <a:t>laporan</a:t>
                      </a:r>
                      <a:r>
                        <a:rPr lang="en-ID" sz="1400" b="1" dirty="0" smtClean="0">
                          <a:solidFill>
                            <a:srgbClr val="000099"/>
                          </a:solidFill>
                          <a:effectLst/>
                        </a:rPr>
                        <a:t> </a:t>
                      </a:r>
                      <a:r>
                        <a:rPr lang="en-ID" sz="1400" dirty="0" err="1" smtClean="0">
                          <a:effectLst/>
                        </a:rPr>
                        <a:t>mencakup</a:t>
                      </a:r>
                      <a:r>
                        <a:rPr lang="en-ID" sz="1400" dirty="0" smtClean="0">
                          <a:effectLst/>
                        </a:rPr>
                        <a:t>:  1) </a:t>
                      </a:r>
                      <a:r>
                        <a:rPr lang="en-ID" sz="1400" dirty="0" err="1" smtClean="0">
                          <a:effectLst/>
                        </a:rPr>
                        <a:t>Bagian</a:t>
                      </a:r>
                      <a:r>
                        <a:rPr lang="en-ID" sz="1400" dirty="0" smtClean="0">
                          <a:effectLst/>
                        </a:rPr>
                        <a:t> </a:t>
                      </a:r>
                      <a:r>
                        <a:rPr lang="en-ID" sz="1400" dirty="0" err="1" smtClean="0">
                          <a:effectLst/>
                        </a:rPr>
                        <a:t>awal</a:t>
                      </a:r>
                      <a:r>
                        <a:rPr lang="en-ID" sz="1400" dirty="0" smtClean="0">
                          <a:effectLst/>
                        </a:rPr>
                        <a:t> (</a:t>
                      </a:r>
                      <a:r>
                        <a:rPr lang="en-ID" sz="1400" dirty="0" err="1" smtClean="0">
                          <a:effectLst/>
                        </a:rPr>
                        <a:t>halaman</a:t>
                      </a:r>
                      <a:r>
                        <a:rPr lang="en-ID" sz="1400" dirty="0" smtClean="0">
                          <a:effectLst/>
                        </a:rPr>
                        <a:t> </a:t>
                      </a:r>
                      <a:r>
                        <a:rPr lang="en-ID" sz="1400" dirty="0" err="1" smtClean="0">
                          <a:effectLst/>
                        </a:rPr>
                        <a:t>judul</a:t>
                      </a:r>
                      <a:r>
                        <a:rPr lang="en-ID" sz="1400" dirty="0" smtClean="0">
                          <a:effectLst/>
                        </a:rPr>
                        <a:t>, </a:t>
                      </a:r>
                      <a:r>
                        <a:rPr lang="en-ID" sz="1400" dirty="0" err="1" smtClean="0">
                          <a:effectLst/>
                        </a:rPr>
                        <a:t>daftar</a:t>
                      </a:r>
                      <a:r>
                        <a:rPr lang="en-ID" sz="1400" dirty="0" smtClean="0">
                          <a:effectLst/>
                        </a:rPr>
                        <a:t> </a:t>
                      </a:r>
                      <a:r>
                        <a:rPr lang="en-ID" sz="1400" dirty="0" err="1" smtClean="0">
                          <a:effectLst/>
                        </a:rPr>
                        <a:t>isi</a:t>
                      </a:r>
                      <a:r>
                        <a:rPr lang="en-ID" sz="1400" dirty="0" smtClean="0">
                          <a:effectLst/>
                        </a:rPr>
                        <a:t>);  2) </a:t>
                      </a:r>
                      <a:r>
                        <a:rPr lang="en-ID" sz="1400" dirty="0" err="1" smtClean="0">
                          <a:effectLst/>
                        </a:rPr>
                        <a:t>Bagian</a:t>
                      </a:r>
                      <a:r>
                        <a:rPr lang="en-ID" sz="1400" dirty="0" smtClean="0">
                          <a:effectLst/>
                        </a:rPr>
                        <a:t> Inti - Bab 1 </a:t>
                      </a:r>
                      <a:r>
                        <a:rPr lang="en-ID" sz="1400" dirty="0" err="1" smtClean="0">
                          <a:effectLst/>
                        </a:rPr>
                        <a:t>Pendahuluan</a:t>
                      </a:r>
                      <a:r>
                        <a:rPr lang="en-ID" sz="1400" dirty="0" smtClean="0">
                          <a:effectLst/>
                        </a:rPr>
                        <a:t> (</a:t>
                      </a:r>
                      <a:r>
                        <a:rPr lang="en-ID" sz="1400" dirty="0" err="1" smtClean="0">
                          <a:effectLst/>
                        </a:rPr>
                        <a:t>latar</a:t>
                      </a:r>
                      <a:r>
                        <a:rPr lang="en-ID" sz="1400" dirty="0" smtClean="0">
                          <a:effectLst/>
                        </a:rPr>
                        <a:t> </a:t>
                      </a:r>
                      <a:r>
                        <a:rPr lang="en-ID" sz="1400" dirty="0" err="1" smtClean="0">
                          <a:effectLst/>
                        </a:rPr>
                        <a:t>belakang</a:t>
                      </a:r>
                      <a:r>
                        <a:rPr lang="en-ID" sz="1400" dirty="0" smtClean="0">
                          <a:effectLst/>
                        </a:rPr>
                        <a:t>, </a:t>
                      </a:r>
                      <a:r>
                        <a:rPr lang="en-ID" sz="1400" dirty="0" err="1" smtClean="0">
                          <a:effectLst/>
                        </a:rPr>
                        <a:t>rumusan</a:t>
                      </a:r>
                      <a:r>
                        <a:rPr lang="en-ID" sz="1400" dirty="0" smtClean="0">
                          <a:effectLst/>
                        </a:rPr>
                        <a:t> </a:t>
                      </a:r>
                      <a:r>
                        <a:rPr lang="en-ID" sz="1400" dirty="0" err="1" smtClean="0">
                          <a:effectLst/>
                        </a:rPr>
                        <a:t>masalah</a:t>
                      </a:r>
                      <a:r>
                        <a:rPr lang="en-ID" sz="1400" dirty="0" smtClean="0">
                          <a:effectLst/>
                        </a:rPr>
                        <a:t>, </a:t>
                      </a:r>
                      <a:r>
                        <a:rPr lang="en-ID" sz="1400" dirty="0" err="1" smtClean="0">
                          <a:effectLst/>
                        </a:rPr>
                        <a:t>tujuan</a:t>
                      </a:r>
                      <a:r>
                        <a:rPr lang="en-ID" sz="1400" dirty="0" smtClean="0">
                          <a:effectLst/>
                        </a:rPr>
                        <a:t>);  - Bab 2 </a:t>
                      </a:r>
                      <a:r>
                        <a:rPr lang="en-ID" sz="1400" dirty="0" err="1" smtClean="0">
                          <a:effectLst/>
                        </a:rPr>
                        <a:t>Kajian</a:t>
                      </a:r>
                      <a:r>
                        <a:rPr lang="en-ID" sz="1400" dirty="0" smtClean="0">
                          <a:effectLst/>
                        </a:rPr>
                        <a:t> </a:t>
                      </a:r>
                      <a:r>
                        <a:rPr lang="en-ID" sz="1400" dirty="0" err="1" smtClean="0">
                          <a:effectLst/>
                        </a:rPr>
                        <a:t>Teori</a:t>
                      </a:r>
                      <a:r>
                        <a:rPr lang="en-ID" sz="1400" dirty="0" smtClean="0">
                          <a:effectLst/>
                        </a:rPr>
                        <a:t>;  - Bab 3 </a:t>
                      </a:r>
                      <a:r>
                        <a:rPr lang="en-ID" sz="1400" dirty="0" err="1" smtClean="0">
                          <a:effectLst/>
                        </a:rPr>
                        <a:t>Hasil</a:t>
                      </a:r>
                      <a:r>
                        <a:rPr lang="en-ID" sz="1400" dirty="0" smtClean="0">
                          <a:effectLst/>
                        </a:rPr>
                        <a:t> </a:t>
                      </a:r>
                      <a:r>
                        <a:rPr lang="en-ID" sz="1400" dirty="0" err="1" smtClean="0">
                          <a:effectLst/>
                        </a:rPr>
                        <a:t>Studi</a:t>
                      </a:r>
                      <a:r>
                        <a:rPr lang="en-ID" sz="1400" dirty="0" smtClean="0">
                          <a:effectLst/>
                        </a:rPr>
                        <a:t> </a:t>
                      </a:r>
                      <a:r>
                        <a:rPr lang="en-ID" sz="1400" dirty="0" err="1" smtClean="0">
                          <a:effectLst/>
                        </a:rPr>
                        <a:t>Kelayakan</a:t>
                      </a:r>
                      <a:r>
                        <a:rPr lang="en-ID" sz="1400" dirty="0" smtClean="0">
                          <a:effectLst/>
                        </a:rPr>
                        <a:t>;  - Bab 4 </a:t>
                      </a:r>
                      <a:r>
                        <a:rPr lang="en-ID" sz="1400" dirty="0" err="1" smtClean="0">
                          <a:effectLst/>
                        </a:rPr>
                        <a:t>Kesimpulan</a:t>
                      </a:r>
                      <a:r>
                        <a:rPr lang="en-ID" sz="1400" dirty="0" smtClean="0">
                          <a:effectLst/>
                        </a:rPr>
                        <a:t> </a:t>
                      </a:r>
                      <a:r>
                        <a:rPr lang="en-ID" sz="1400" dirty="0" err="1" smtClean="0">
                          <a:effectLst/>
                        </a:rPr>
                        <a:t>dan</a:t>
                      </a:r>
                      <a:r>
                        <a:rPr lang="en-ID" sz="1400" dirty="0" smtClean="0">
                          <a:effectLst/>
                        </a:rPr>
                        <a:t> Saran 3) </a:t>
                      </a:r>
                      <a:r>
                        <a:rPr lang="en-ID" sz="1400" dirty="0" err="1" smtClean="0">
                          <a:effectLst/>
                        </a:rPr>
                        <a:t>Bagian</a:t>
                      </a:r>
                      <a:r>
                        <a:rPr lang="en-ID" sz="1400" dirty="0" smtClean="0">
                          <a:effectLst/>
                        </a:rPr>
                        <a:t> </a:t>
                      </a:r>
                      <a:r>
                        <a:rPr lang="en-ID" sz="1400" dirty="0" err="1" smtClean="0">
                          <a:effectLst/>
                        </a:rPr>
                        <a:t>Akhir</a:t>
                      </a:r>
                      <a:r>
                        <a:rPr lang="en-ID" sz="1400" dirty="0" smtClean="0">
                          <a:effectLst/>
                        </a:rPr>
                        <a:t> - </a:t>
                      </a:r>
                      <a:r>
                        <a:rPr lang="en-ID" sz="1400" dirty="0" err="1" smtClean="0">
                          <a:effectLst/>
                        </a:rPr>
                        <a:t>Daftar</a:t>
                      </a:r>
                      <a:r>
                        <a:rPr lang="en-ID" sz="1400" dirty="0" smtClean="0">
                          <a:effectLst/>
                        </a:rPr>
                        <a:t> </a:t>
                      </a:r>
                      <a:r>
                        <a:rPr lang="en-ID" sz="1400" dirty="0" err="1" smtClean="0">
                          <a:effectLst/>
                        </a:rPr>
                        <a:t>Pustaka</a:t>
                      </a:r>
                      <a:r>
                        <a:rPr lang="en-ID" sz="1400" dirty="0" smtClean="0">
                          <a:effectLst/>
                        </a:rPr>
                        <a:t> - </a:t>
                      </a:r>
                      <a:r>
                        <a:rPr lang="en-ID" sz="1400" dirty="0" err="1" smtClean="0">
                          <a:effectLst/>
                        </a:rPr>
                        <a:t>Lampiran</a:t>
                      </a:r>
                      <a:r>
                        <a:rPr lang="en-ID" sz="1400" dirty="0" smtClean="0">
                          <a:effectLst/>
                        </a:rPr>
                        <a:t> (</a:t>
                      </a:r>
                      <a:r>
                        <a:rPr lang="en-ID" sz="1400" dirty="0" err="1" smtClean="0">
                          <a:effectLst/>
                        </a:rPr>
                        <a:t>penunjang</a:t>
                      </a:r>
                      <a:r>
                        <a:rPr lang="en-ID" sz="1400" dirty="0" smtClean="0">
                          <a:effectLst/>
                        </a:rPr>
                        <a:t> </a:t>
                      </a:r>
                      <a:r>
                        <a:rPr lang="en-ID" sz="1400" dirty="0" err="1" smtClean="0">
                          <a:effectLst/>
                        </a:rPr>
                        <a:t>bagian</a:t>
                      </a:r>
                      <a:r>
                        <a:rPr lang="en-ID" sz="1400" dirty="0" smtClean="0">
                          <a:effectLst/>
                        </a:rPr>
                        <a:t> inti, </a:t>
                      </a:r>
                      <a:r>
                        <a:rPr lang="en-ID" sz="1400" dirty="0" err="1" smtClean="0">
                          <a:effectLst/>
                        </a:rPr>
                        <a:t>misalnya</a:t>
                      </a:r>
                      <a:r>
                        <a:rPr lang="en-ID" sz="1400" dirty="0" smtClean="0">
                          <a:effectLst/>
                        </a:rPr>
                        <a:t> </a:t>
                      </a:r>
                      <a:r>
                        <a:rPr lang="en-ID" sz="1400" dirty="0" err="1" smtClean="0">
                          <a:effectLst/>
                        </a:rPr>
                        <a:t>instrumen</a:t>
                      </a:r>
                      <a:r>
                        <a:rPr lang="en-ID" sz="1400" dirty="0" smtClean="0">
                          <a:effectLst/>
                        </a:rPr>
                        <a:t>, </a:t>
                      </a:r>
                      <a:r>
                        <a:rPr lang="en-ID" sz="1400" dirty="0" err="1" smtClean="0">
                          <a:effectLst/>
                        </a:rPr>
                        <a:t>dokumentasi</a:t>
                      </a:r>
                      <a:r>
                        <a:rPr lang="en-ID" sz="1400" dirty="0" smtClean="0">
                          <a:effectLst/>
                        </a:rPr>
                        <a:t>, </a:t>
                      </a:r>
                      <a:r>
                        <a:rPr lang="en-ID" sz="1400" dirty="0" err="1" smtClean="0">
                          <a:effectLst/>
                        </a:rPr>
                        <a:t>daftar</a:t>
                      </a:r>
                      <a:r>
                        <a:rPr lang="en-ID" sz="1400" dirty="0" smtClean="0">
                          <a:effectLst/>
                        </a:rPr>
                        <a:t> </a:t>
                      </a:r>
                      <a:r>
                        <a:rPr lang="en-ID" sz="1400" dirty="0" err="1" smtClean="0">
                          <a:effectLst/>
                        </a:rPr>
                        <a:t>responden</a:t>
                      </a:r>
                      <a:r>
                        <a:rPr lang="en-ID" sz="1400" dirty="0" smtClean="0">
                          <a:effectLst/>
                        </a:rPr>
                        <a:t>, </a:t>
                      </a:r>
                      <a:r>
                        <a:rPr lang="en-ID" sz="1400" dirty="0" err="1" smtClean="0">
                          <a:effectLst/>
                        </a:rPr>
                        <a:t>dll</a:t>
                      </a:r>
                      <a:r>
                        <a:rPr lang="en-ID" sz="1400" dirty="0" smtClean="0">
                          <a:effectLst/>
                        </a:rPr>
                        <a:t>). </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500838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smtClean="0"/>
              <a:t>Contoh</a:t>
            </a:r>
            <a:endParaRPr lang="en-US" dirty="0"/>
          </a:p>
        </p:txBody>
      </p:sp>
      <p:sp>
        <p:nvSpPr>
          <p:cNvPr id="3" name="Content Placeholder 2"/>
          <p:cNvSpPr>
            <a:spLocks noGrp="1"/>
          </p:cNvSpPr>
          <p:nvPr>
            <p:ph idx="1"/>
          </p:nvPr>
        </p:nvSpPr>
        <p:spPr/>
        <p:txBody>
          <a:bodyPr>
            <a:noAutofit/>
          </a:bodyPr>
          <a:lstStyle/>
          <a:p>
            <a:r>
              <a:rPr lang="en-US" sz="1800" dirty="0" smtClean="0"/>
              <a:t>Drs</a:t>
            </a:r>
            <a:r>
              <a:rPr lang="en-US" sz="1800" dirty="0"/>
              <a:t>. Budi, </a:t>
            </a:r>
            <a:r>
              <a:rPr lang="en-US" sz="1800" dirty="0" err="1"/>
              <a:t>M.Si</a:t>
            </a:r>
            <a:r>
              <a:rPr lang="en-US" sz="1800" dirty="0"/>
              <a:t>., PTP Ahli </a:t>
            </a:r>
            <a:r>
              <a:rPr lang="en-US" sz="1800" dirty="0" err="1"/>
              <a:t>Madya</a:t>
            </a:r>
            <a:r>
              <a:rPr lang="en-US" sz="1800" dirty="0"/>
              <a:t> di </a:t>
            </a:r>
            <a:r>
              <a:rPr lang="en-US" sz="1800" dirty="0" err="1"/>
              <a:t>Balai</a:t>
            </a:r>
            <a:r>
              <a:rPr lang="en-US" sz="1800" dirty="0"/>
              <a:t> </a:t>
            </a:r>
            <a:r>
              <a:rPr lang="en-US" sz="1800" dirty="0" err="1"/>
              <a:t>Pengembangan</a:t>
            </a:r>
            <a:r>
              <a:rPr lang="en-US" sz="1800" dirty="0"/>
              <a:t> Multimedia </a:t>
            </a:r>
            <a:r>
              <a:rPr lang="en-US" sz="1800" dirty="0" err="1"/>
              <a:t>Pendidikan</a:t>
            </a:r>
            <a:r>
              <a:rPr lang="en-US" sz="1800" dirty="0"/>
              <a:t> </a:t>
            </a:r>
            <a:r>
              <a:rPr lang="en-US" sz="1800" dirty="0" err="1"/>
              <a:t>dan</a:t>
            </a:r>
            <a:r>
              <a:rPr lang="en-US" sz="1800" dirty="0"/>
              <a:t> </a:t>
            </a:r>
            <a:r>
              <a:rPr lang="en-US" sz="1800" dirty="0" err="1"/>
              <a:t>Kebudayaan</a:t>
            </a:r>
            <a:r>
              <a:rPr lang="en-US" sz="1800" dirty="0"/>
              <a:t> </a:t>
            </a:r>
            <a:r>
              <a:rPr lang="en-US" sz="1800" dirty="0" err="1"/>
              <a:t>melaksanakan</a:t>
            </a:r>
            <a:r>
              <a:rPr lang="en-US" sz="1800" dirty="0"/>
              <a:t> </a:t>
            </a:r>
            <a:r>
              <a:rPr lang="en-US" sz="1800" dirty="0" err="1"/>
              <a:t>studi</a:t>
            </a:r>
            <a:r>
              <a:rPr lang="en-US" sz="1800" dirty="0"/>
              <a:t> </a:t>
            </a:r>
            <a:r>
              <a:rPr lang="en-US" sz="1800" dirty="0" err="1"/>
              <a:t>kelayakan</a:t>
            </a:r>
            <a:r>
              <a:rPr lang="en-US" sz="1800" dirty="0"/>
              <a:t> </a:t>
            </a:r>
            <a:r>
              <a:rPr lang="en-US" sz="1800" dirty="0" err="1"/>
              <a:t>tentang</a:t>
            </a:r>
            <a:r>
              <a:rPr lang="en-US" sz="1800" dirty="0"/>
              <a:t> </a:t>
            </a:r>
            <a:r>
              <a:rPr lang="en-US" sz="1800" dirty="0" err="1"/>
              <a:t>pengembangan</a:t>
            </a:r>
            <a:r>
              <a:rPr lang="en-US" sz="1800" dirty="0"/>
              <a:t> model </a:t>
            </a:r>
            <a:r>
              <a:rPr lang="en-US" sz="1800" dirty="0" err="1"/>
              <a:t>pembelajaran</a:t>
            </a:r>
            <a:r>
              <a:rPr lang="en-US" sz="1800" dirty="0"/>
              <a:t> discovery–inquiry di </a:t>
            </a:r>
            <a:r>
              <a:rPr lang="en-US" sz="1800" dirty="0" err="1"/>
              <a:t>sekolah</a:t>
            </a:r>
            <a:r>
              <a:rPr lang="en-US" sz="1800" dirty="0"/>
              <a:t> </a:t>
            </a:r>
            <a:r>
              <a:rPr lang="en-US" sz="1800" dirty="0" err="1"/>
              <a:t>inovatif</a:t>
            </a:r>
            <a:r>
              <a:rPr lang="en-US" sz="1800" dirty="0"/>
              <a:t> </a:t>
            </a:r>
            <a:r>
              <a:rPr lang="en-US" sz="1800" dirty="0" err="1"/>
              <a:t>jenjang</a:t>
            </a:r>
            <a:r>
              <a:rPr lang="en-US" sz="1800" dirty="0"/>
              <a:t> SMP </a:t>
            </a:r>
            <a:r>
              <a:rPr lang="en-US" sz="1800" dirty="0" err="1"/>
              <a:t>sebagai</a:t>
            </a:r>
            <a:r>
              <a:rPr lang="en-US" sz="1800" dirty="0"/>
              <a:t> </a:t>
            </a:r>
            <a:r>
              <a:rPr lang="en-US" sz="1800" dirty="0" err="1"/>
              <a:t>ketua</a:t>
            </a:r>
            <a:r>
              <a:rPr lang="en-US" sz="1800" dirty="0"/>
              <a:t> </a:t>
            </a:r>
            <a:r>
              <a:rPr lang="en-US" sz="1800" dirty="0" err="1"/>
              <a:t>tim</a:t>
            </a:r>
            <a:r>
              <a:rPr lang="en-US" sz="1800" dirty="0"/>
              <a:t> </a:t>
            </a:r>
            <a:r>
              <a:rPr lang="en-US" sz="1800" dirty="0" err="1"/>
              <a:t>dan</a:t>
            </a:r>
            <a:r>
              <a:rPr lang="en-US" sz="1800" dirty="0"/>
              <a:t> </a:t>
            </a:r>
            <a:r>
              <a:rPr lang="en-US" sz="1800" dirty="0" err="1"/>
              <a:t>membuat</a:t>
            </a:r>
            <a:r>
              <a:rPr lang="en-US" sz="1800" dirty="0"/>
              <a:t> </a:t>
            </a:r>
            <a:r>
              <a:rPr lang="en-US" sz="1800" dirty="0" err="1"/>
              <a:t>laporan</a:t>
            </a:r>
            <a:r>
              <a:rPr lang="en-US" sz="1800" dirty="0"/>
              <a:t> </a:t>
            </a:r>
            <a:r>
              <a:rPr lang="en-US" sz="1800" dirty="0" err="1"/>
              <a:t>hasil</a:t>
            </a:r>
            <a:r>
              <a:rPr lang="en-US" sz="1800" dirty="0"/>
              <a:t> </a:t>
            </a:r>
            <a:r>
              <a:rPr lang="en-US" sz="1800" dirty="0" err="1"/>
              <a:t>studi</a:t>
            </a:r>
            <a:r>
              <a:rPr lang="en-US" sz="1800" dirty="0"/>
              <a:t> </a:t>
            </a:r>
            <a:r>
              <a:rPr lang="en-US" sz="1800" dirty="0" err="1"/>
              <a:t>kelayakan</a:t>
            </a:r>
            <a:r>
              <a:rPr lang="en-US" sz="1800" dirty="0"/>
              <a:t>, </a:t>
            </a:r>
            <a:r>
              <a:rPr lang="en-US" sz="1800" dirty="0" err="1"/>
              <a:t>mendapatkan</a:t>
            </a:r>
            <a:r>
              <a:rPr lang="en-US" sz="1800" dirty="0"/>
              <a:t> </a:t>
            </a:r>
            <a:r>
              <a:rPr lang="en-US" sz="1800" dirty="0" err="1"/>
              <a:t>angka</a:t>
            </a:r>
            <a:r>
              <a:rPr lang="en-US" sz="1800" dirty="0"/>
              <a:t> </a:t>
            </a:r>
            <a:r>
              <a:rPr lang="en-US" sz="1800" dirty="0" err="1"/>
              <a:t>kredit</a:t>
            </a:r>
            <a:r>
              <a:rPr lang="en-US" sz="1800" dirty="0"/>
              <a:t> 4,75 (</a:t>
            </a:r>
            <a:r>
              <a:rPr lang="en-US" sz="1800" dirty="0" err="1"/>
              <a:t>empat</a:t>
            </a:r>
            <a:r>
              <a:rPr lang="en-US" sz="1800" dirty="0"/>
              <a:t> </a:t>
            </a:r>
            <a:r>
              <a:rPr lang="en-US" sz="1800" dirty="0" err="1"/>
              <a:t>koma</a:t>
            </a:r>
            <a:r>
              <a:rPr lang="en-US" sz="1800" dirty="0"/>
              <a:t> </a:t>
            </a:r>
            <a:r>
              <a:rPr lang="en-US" sz="1800" dirty="0" err="1"/>
              <a:t>tujuh</a:t>
            </a:r>
            <a:r>
              <a:rPr lang="en-US" sz="1800" dirty="0"/>
              <a:t> lima). </a:t>
            </a:r>
          </a:p>
          <a:p>
            <a:r>
              <a:rPr lang="en-US" sz="1800" dirty="0" err="1" smtClean="0"/>
              <a:t>Wijaya</a:t>
            </a:r>
            <a:r>
              <a:rPr lang="en-US" sz="1800" dirty="0"/>
              <a:t>, S. Pd., PTP Ahli </a:t>
            </a:r>
            <a:r>
              <a:rPr lang="en-US" sz="1800" dirty="0" err="1"/>
              <a:t>Muda</a:t>
            </a:r>
            <a:r>
              <a:rPr lang="en-US" sz="1800" dirty="0"/>
              <a:t> LPMP Gorontalo </a:t>
            </a:r>
            <a:r>
              <a:rPr lang="en-US" sz="1800" dirty="0" err="1"/>
              <a:t>melaksanakan</a:t>
            </a:r>
            <a:r>
              <a:rPr lang="en-US" sz="1800" dirty="0"/>
              <a:t> </a:t>
            </a:r>
            <a:r>
              <a:rPr lang="en-US" sz="1800" dirty="0" err="1"/>
              <a:t>studi</a:t>
            </a:r>
            <a:r>
              <a:rPr lang="en-US" sz="1800" dirty="0"/>
              <a:t> </a:t>
            </a:r>
            <a:r>
              <a:rPr lang="en-US" sz="1800" dirty="0" err="1"/>
              <a:t>kelayakan</a:t>
            </a:r>
            <a:r>
              <a:rPr lang="en-US" sz="1800" dirty="0"/>
              <a:t> </a:t>
            </a:r>
            <a:r>
              <a:rPr lang="en-US" sz="1800" dirty="0" err="1"/>
              <a:t>tentang</a:t>
            </a:r>
            <a:r>
              <a:rPr lang="en-US" sz="1800" dirty="0"/>
              <a:t> </a:t>
            </a:r>
            <a:r>
              <a:rPr lang="en-US" sz="1800" dirty="0" err="1"/>
              <a:t>pengembangan</a:t>
            </a:r>
            <a:r>
              <a:rPr lang="en-US" sz="1800" dirty="0"/>
              <a:t> model </a:t>
            </a:r>
            <a:r>
              <a:rPr lang="en-US" sz="1800" dirty="0" err="1"/>
              <a:t>pembelajaran</a:t>
            </a:r>
            <a:r>
              <a:rPr lang="en-US" sz="1800" dirty="0"/>
              <a:t> Cooperative Learning </a:t>
            </a:r>
            <a:r>
              <a:rPr lang="en-US" sz="1800" dirty="0" err="1"/>
              <a:t>dengan</a:t>
            </a:r>
            <a:r>
              <a:rPr lang="en-US" sz="1800" dirty="0"/>
              <a:t> </a:t>
            </a:r>
            <a:r>
              <a:rPr lang="en-US" sz="1800" dirty="0" err="1"/>
              <a:t>memanfaatkan</a:t>
            </a:r>
            <a:r>
              <a:rPr lang="en-US" sz="1800" dirty="0"/>
              <a:t> TV </a:t>
            </a:r>
            <a:r>
              <a:rPr lang="en-US" sz="1800" dirty="0" err="1"/>
              <a:t>Edukasi</a:t>
            </a:r>
            <a:r>
              <a:rPr lang="en-US" sz="1800" dirty="0"/>
              <a:t> </a:t>
            </a:r>
            <a:r>
              <a:rPr lang="en-US" sz="1800" dirty="0" err="1"/>
              <a:t>untuk</a:t>
            </a:r>
            <a:r>
              <a:rPr lang="en-US" sz="1800" dirty="0"/>
              <a:t> </a:t>
            </a:r>
            <a:r>
              <a:rPr lang="en-US" sz="1800" dirty="0" err="1"/>
              <a:t>jenjang</a:t>
            </a:r>
            <a:r>
              <a:rPr lang="en-US" sz="1800" dirty="0"/>
              <a:t> SMA </a:t>
            </a:r>
            <a:r>
              <a:rPr lang="en-US" sz="1800" dirty="0" err="1"/>
              <a:t>sebagai</a:t>
            </a:r>
            <a:r>
              <a:rPr lang="en-US" sz="1800" dirty="0"/>
              <a:t> </a:t>
            </a:r>
            <a:r>
              <a:rPr lang="en-US" sz="1800" dirty="0" err="1"/>
              <a:t>ketua</a:t>
            </a:r>
            <a:r>
              <a:rPr lang="en-US" sz="1800" dirty="0"/>
              <a:t> </a:t>
            </a:r>
            <a:r>
              <a:rPr lang="en-US" sz="1800" dirty="0" err="1"/>
              <a:t>tim</a:t>
            </a:r>
            <a:r>
              <a:rPr lang="en-US" sz="1800" dirty="0"/>
              <a:t> </a:t>
            </a:r>
            <a:r>
              <a:rPr lang="en-US" sz="1800" dirty="0" err="1"/>
              <a:t>dan</a:t>
            </a:r>
            <a:r>
              <a:rPr lang="en-US" sz="1800" dirty="0"/>
              <a:t> </a:t>
            </a:r>
            <a:r>
              <a:rPr lang="en-US" sz="1800" dirty="0" err="1"/>
              <a:t>membuat</a:t>
            </a:r>
            <a:r>
              <a:rPr lang="en-US" sz="1800" dirty="0"/>
              <a:t> </a:t>
            </a:r>
            <a:r>
              <a:rPr lang="en-US" sz="1800" dirty="0" err="1"/>
              <a:t>laporan</a:t>
            </a:r>
            <a:r>
              <a:rPr lang="en-US" sz="1800" dirty="0"/>
              <a:t> </a:t>
            </a:r>
            <a:r>
              <a:rPr lang="en-US" sz="1800" dirty="0" err="1"/>
              <a:t>hasil</a:t>
            </a:r>
            <a:r>
              <a:rPr lang="en-US" sz="1800" dirty="0"/>
              <a:t> </a:t>
            </a:r>
            <a:r>
              <a:rPr lang="en-US" sz="1800" dirty="0" err="1"/>
              <a:t>studi</a:t>
            </a:r>
            <a:r>
              <a:rPr lang="en-US" sz="1800" dirty="0"/>
              <a:t> </a:t>
            </a:r>
            <a:r>
              <a:rPr lang="en-US" sz="1800" dirty="0" err="1"/>
              <a:t>kelayakan</a:t>
            </a:r>
            <a:r>
              <a:rPr lang="en-US" sz="1800" dirty="0"/>
              <a:t>, </a:t>
            </a:r>
            <a:r>
              <a:rPr lang="en-US" sz="1800" dirty="0" err="1"/>
              <a:t>maka</a:t>
            </a:r>
            <a:r>
              <a:rPr lang="en-US" sz="1800" dirty="0"/>
              <a:t> </a:t>
            </a:r>
            <a:r>
              <a:rPr lang="en-US" sz="1800" dirty="0" err="1"/>
              <a:t>ia</a:t>
            </a:r>
            <a:r>
              <a:rPr lang="en-US" sz="1800" dirty="0"/>
              <a:t> </a:t>
            </a:r>
            <a:r>
              <a:rPr lang="en-US" sz="1800" dirty="0" err="1"/>
              <a:t>diberi</a:t>
            </a:r>
            <a:r>
              <a:rPr lang="en-US" sz="1800" dirty="0"/>
              <a:t> </a:t>
            </a:r>
            <a:r>
              <a:rPr lang="en-US" sz="1800" dirty="0" err="1"/>
              <a:t>angka</a:t>
            </a:r>
            <a:r>
              <a:rPr lang="en-US" sz="1800" dirty="0"/>
              <a:t> </a:t>
            </a:r>
            <a:r>
              <a:rPr lang="en-US" sz="1800" dirty="0" err="1"/>
              <a:t>kredit</a:t>
            </a:r>
            <a:r>
              <a:rPr lang="en-US" sz="1800" dirty="0"/>
              <a:t> 80% x 4,75 = 3,8 (</a:t>
            </a:r>
            <a:r>
              <a:rPr lang="en-US" sz="1800" dirty="0" err="1"/>
              <a:t>tiga</a:t>
            </a:r>
            <a:r>
              <a:rPr lang="en-US" sz="1800" dirty="0"/>
              <a:t> </a:t>
            </a:r>
            <a:r>
              <a:rPr lang="en-US" sz="1800" dirty="0" err="1"/>
              <a:t>koma</a:t>
            </a:r>
            <a:r>
              <a:rPr lang="en-US" sz="1800" dirty="0"/>
              <a:t> </a:t>
            </a:r>
            <a:r>
              <a:rPr lang="en-US" sz="1800" dirty="0" err="1"/>
              <a:t>delapan</a:t>
            </a:r>
            <a:r>
              <a:rPr lang="en-US" sz="1800" dirty="0"/>
              <a:t>). </a:t>
            </a:r>
          </a:p>
          <a:p>
            <a:r>
              <a:rPr lang="en-US" sz="1800" dirty="0" smtClean="0"/>
              <a:t>Dra</a:t>
            </a:r>
            <a:r>
              <a:rPr lang="en-US" sz="1800" dirty="0"/>
              <a:t>. </a:t>
            </a:r>
            <a:r>
              <a:rPr lang="en-US" sz="1800" dirty="0" err="1"/>
              <a:t>Zuraida</a:t>
            </a:r>
            <a:r>
              <a:rPr lang="en-US" sz="1800" dirty="0"/>
              <a:t>, </a:t>
            </a:r>
            <a:r>
              <a:rPr lang="en-US" sz="1800" dirty="0" err="1"/>
              <a:t>M.Pd</a:t>
            </a:r>
            <a:r>
              <a:rPr lang="en-US" sz="1800" dirty="0"/>
              <a:t>., PTP Ahli </a:t>
            </a:r>
            <a:r>
              <a:rPr lang="en-US" sz="1800" dirty="0" err="1"/>
              <a:t>Madya</a:t>
            </a:r>
            <a:r>
              <a:rPr lang="en-US" sz="1800" dirty="0"/>
              <a:t> di </a:t>
            </a:r>
            <a:r>
              <a:rPr lang="en-US" sz="1800" dirty="0" err="1"/>
              <a:t>Pustekkom</a:t>
            </a:r>
            <a:r>
              <a:rPr lang="en-US" sz="1800" dirty="0"/>
              <a:t> </a:t>
            </a:r>
            <a:r>
              <a:rPr lang="en-US" sz="1800" dirty="0" err="1"/>
              <a:t>melakukan</a:t>
            </a:r>
            <a:r>
              <a:rPr lang="en-US" sz="1800" dirty="0"/>
              <a:t> </a:t>
            </a:r>
            <a:r>
              <a:rPr lang="en-US" sz="1800" dirty="0" err="1"/>
              <a:t>studi</a:t>
            </a:r>
            <a:r>
              <a:rPr lang="en-US" sz="1800" dirty="0"/>
              <a:t> </a:t>
            </a:r>
            <a:r>
              <a:rPr lang="en-US" sz="1800" dirty="0" err="1"/>
              <a:t>kelayakan</a:t>
            </a:r>
            <a:r>
              <a:rPr lang="en-US" sz="1800" dirty="0"/>
              <a:t> </a:t>
            </a:r>
            <a:r>
              <a:rPr lang="en-US" sz="1800" dirty="0" err="1"/>
              <a:t>pengembangan</a:t>
            </a:r>
            <a:r>
              <a:rPr lang="en-US" sz="1800" dirty="0"/>
              <a:t> multimedia </a:t>
            </a:r>
            <a:r>
              <a:rPr lang="en-US" sz="1800" dirty="0" err="1"/>
              <a:t>interaktif</a:t>
            </a:r>
            <a:r>
              <a:rPr lang="en-US" sz="1800" dirty="0"/>
              <a:t> </a:t>
            </a:r>
            <a:r>
              <a:rPr lang="en-US" sz="1800" dirty="0" err="1"/>
              <a:t>pada</a:t>
            </a:r>
            <a:r>
              <a:rPr lang="en-US" sz="1800" dirty="0"/>
              <a:t> </a:t>
            </a:r>
            <a:r>
              <a:rPr lang="en-US" sz="1800" dirty="0" err="1"/>
              <a:t>mata</a:t>
            </a:r>
            <a:r>
              <a:rPr lang="en-US" sz="1800" dirty="0"/>
              <a:t> </a:t>
            </a:r>
            <a:r>
              <a:rPr lang="en-US" sz="1800" dirty="0" err="1"/>
              <a:t>pelajaran</a:t>
            </a:r>
            <a:r>
              <a:rPr lang="en-US" sz="1800" dirty="0"/>
              <a:t> </a:t>
            </a:r>
            <a:r>
              <a:rPr lang="en-US" sz="1800" dirty="0" err="1"/>
              <a:t>Ekonomi</a:t>
            </a:r>
            <a:r>
              <a:rPr lang="en-US" sz="1800" dirty="0"/>
              <a:t> </a:t>
            </a:r>
            <a:r>
              <a:rPr lang="en-US" sz="1800" dirty="0" err="1"/>
              <a:t>untuk</a:t>
            </a:r>
            <a:r>
              <a:rPr lang="en-US" sz="1800" dirty="0"/>
              <a:t> </a:t>
            </a:r>
            <a:r>
              <a:rPr lang="en-US" sz="1800" dirty="0" err="1"/>
              <a:t>jenjang</a:t>
            </a:r>
            <a:r>
              <a:rPr lang="en-US" sz="1800" dirty="0"/>
              <a:t> SMA </a:t>
            </a:r>
            <a:r>
              <a:rPr lang="en-US" sz="1800" dirty="0" err="1"/>
              <a:t>sebagai</a:t>
            </a:r>
            <a:r>
              <a:rPr lang="en-US" sz="1800" dirty="0"/>
              <a:t> </a:t>
            </a:r>
            <a:r>
              <a:rPr lang="en-US" sz="1800" dirty="0" err="1"/>
              <a:t>ketua</a:t>
            </a:r>
            <a:r>
              <a:rPr lang="en-US" sz="1800" dirty="0"/>
              <a:t> </a:t>
            </a:r>
            <a:r>
              <a:rPr lang="en-US" sz="1800" dirty="0" err="1"/>
              <a:t>tim</a:t>
            </a:r>
            <a:r>
              <a:rPr lang="en-US" sz="1800" dirty="0"/>
              <a:t> </a:t>
            </a:r>
            <a:r>
              <a:rPr lang="en-US" sz="1800" dirty="0" err="1"/>
              <a:t>dan</a:t>
            </a:r>
            <a:r>
              <a:rPr lang="en-US" sz="1800" dirty="0"/>
              <a:t> </a:t>
            </a:r>
            <a:r>
              <a:rPr lang="en-US" sz="1800" dirty="0" err="1"/>
              <a:t>membuat</a:t>
            </a:r>
            <a:r>
              <a:rPr lang="en-US" sz="1800" dirty="0"/>
              <a:t> </a:t>
            </a:r>
            <a:r>
              <a:rPr lang="en-US" sz="1800" dirty="0" err="1"/>
              <a:t>laporan</a:t>
            </a:r>
            <a:r>
              <a:rPr lang="en-US" sz="1800" dirty="0"/>
              <a:t> </a:t>
            </a:r>
            <a:r>
              <a:rPr lang="en-US" sz="1800" dirty="0" err="1"/>
              <a:t>hasil</a:t>
            </a:r>
            <a:r>
              <a:rPr lang="en-US" sz="1800" dirty="0"/>
              <a:t> </a:t>
            </a:r>
            <a:r>
              <a:rPr lang="en-US" sz="1800" dirty="0" err="1"/>
              <a:t>studi</a:t>
            </a:r>
            <a:r>
              <a:rPr lang="en-US" sz="1800" dirty="0"/>
              <a:t> </a:t>
            </a:r>
            <a:r>
              <a:rPr lang="en-US" sz="1800" dirty="0" err="1"/>
              <a:t>kelayakan</a:t>
            </a:r>
            <a:r>
              <a:rPr lang="en-US" sz="1800" dirty="0"/>
              <a:t>, </a:t>
            </a:r>
            <a:r>
              <a:rPr lang="en-US" sz="1800" dirty="0" err="1"/>
              <a:t>mendapatkan</a:t>
            </a:r>
            <a:r>
              <a:rPr lang="en-US" sz="1800" dirty="0"/>
              <a:t> </a:t>
            </a:r>
            <a:r>
              <a:rPr lang="en-US" sz="1800" dirty="0" err="1"/>
              <a:t>angka</a:t>
            </a:r>
            <a:r>
              <a:rPr lang="en-US" sz="1800" dirty="0"/>
              <a:t> </a:t>
            </a:r>
            <a:r>
              <a:rPr lang="en-US" sz="1800" dirty="0" err="1"/>
              <a:t>kredit</a:t>
            </a:r>
            <a:r>
              <a:rPr lang="en-US" sz="1800" dirty="0"/>
              <a:t> 4,75 (</a:t>
            </a:r>
            <a:r>
              <a:rPr lang="en-US" sz="1800" dirty="0" err="1"/>
              <a:t>empat</a:t>
            </a:r>
            <a:r>
              <a:rPr lang="en-US" sz="1800" dirty="0"/>
              <a:t> </a:t>
            </a:r>
            <a:r>
              <a:rPr lang="en-US" sz="1800" dirty="0" err="1"/>
              <a:t>koma</a:t>
            </a:r>
            <a:r>
              <a:rPr lang="en-US" sz="1800" dirty="0"/>
              <a:t> </a:t>
            </a:r>
            <a:r>
              <a:rPr lang="en-US" sz="1800" dirty="0" err="1"/>
              <a:t>tujuh</a:t>
            </a:r>
            <a:r>
              <a:rPr lang="en-US" sz="1800" dirty="0"/>
              <a:t> </a:t>
            </a:r>
            <a:r>
              <a:rPr lang="en-US" sz="1800" dirty="0" err="1"/>
              <a:t>puluh</a:t>
            </a:r>
            <a:r>
              <a:rPr lang="en-US" sz="1800" dirty="0"/>
              <a:t> lima). </a:t>
            </a:r>
          </a:p>
        </p:txBody>
      </p:sp>
    </p:spTree>
    <p:extLst>
      <p:ext uri="{BB962C8B-B14F-4D97-AF65-F5344CB8AC3E}">
        <p14:creationId xmlns:p14="http://schemas.microsoft.com/office/powerpoint/2010/main" val="2156876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829" y="453261"/>
            <a:ext cx="10515600" cy="1011984"/>
          </a:xfrm>
        </p:spPr>
        <p:txBody>
          <a:bodyPr>
            <a:normAutofit/>
          </a:bodyPr>
          <a:lstStyle/>
          <a:p>
            <a:r>
              <a:rPr lang="en-ID" sz="2800" dirty="0" err="1" smtClean="0">
                <a:latin typeface="Bookman Old Style" panose="02050604050505020204" pitchFamily="18" charset="0"/>
              </a:rPr>
              <a:t>Unsur</a:t>
            </a:r>
            <a:r>
              <a:rPr lang="en-ID" sz="2800" dirty="0" smtClean="0">
                <a:latin typeface="Bookman Old Style" panose="02050604050505020204" pitchFamily="18" charset="0"/>
              </a:rPr>
              <a:t> : </a:t>
            </a:r>
            <a:r>
              <a:rPr lang="en-ID" sz="2800" dirty="0" err="1" smtClean="0">
                <a:latin typeface="Bookman Old Style" panose="02050604050505020204" pitchFamily="18" charset="0"/>
              </a:rPr>
              <a:t>Pengembangan</a:t>
            </a:r>
            <a:r>
              <a:rPr lang="en-ID" sz="2800" dirty="0" smtClean="0">
                <a:latin typeface="Bookman Old Style" panose="02050604050505020204" pitchFamily="18" charset="0"/>
              </a:rPr>
              <a:t> </a:t>
            </a:r>
            <a:r>
              <a:rPr lang="en-ID" sz="2800" dirty="0" err="1" smtClean="0">
                <a:latin typeface="Bookman Old Style" panose="02050604050505020204" pitchFamily="18" charset="0"/>
              </a:rPr>
              <a:t>Teknologi</a:t>
            </a:r>
            <a:r>
              <a:rPr lang="en-ID" sz="2800" dirty="0" smtClean="0">
                <a:latin typeface="Bookman Old Style" panose="02050604050505020204" pitchFamily="18" charset="0"/>
              </a:rPr>
              <a:t> </a:t>
            </a:r>
            <a:r>
              <a:rPr lang="en-ID" sz="2800" dirty="0" err="1" smtClean="0">
                <a:latin typeface="Bookman Old Style" panose="02050604050505020204" pitchFamily="18" charset="0"/>
              </a:rPr>
              <a:t>Pembelajaran</a:t>
            </a:r>
            <a:r>
              <a:rPr lang="id-ID" sz="2800" dirty="0">
                <a:latin typeface="Bookman Old Style" panose="02050604050505020204" pitchFamily="18" charset="0"/>
              </a:rPr>
              <a:t/>
            </a:r>
            <a:br>
              <a:rPr lang="id-ID" sz="2800" dirty="0">
                <a:latin typeface="Bookman Old Style" panose="02050604050505020204" pitchFamily="18" charset="0"/>
              </a:rPr>
            </a:br>
            <a:endParaRPr lang="id-ID"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0400906"/>
              </p:ext>
            </p:extLst>
          </p:nvPr>
        </p:nvGraphicFramePr>
        <p:xfrm>
          <a:off x="696696" y="1086229"/>
          <a:ext cx="10609242" cy="5028476"/>
        </p:xfrm>
        <a:graphic>
          <a:graphicData uri="http://schemas.openxmlformats.org/drawingml/2006/table">
            <a:tbl>
              <a:tblPr firstRow="1" firstCol="1" bandRow="1">
                <a:tableStyleId>{5DA37D80-6434-44D0-A028-1B22A696006F}</a:tableStyleId>
              </a:tblPr>
              <a:tblGrid>
                <a:gridCol w="1364116">
                  <a:extLst>
                    <a:ext uri="{9D8B030D-6E8A-4147-A177-3AD203B41FA5}">
                      <a16:colId xmlns:a16="http://schemas.microsoft.com/office/drawing/2014/main" xmlns="" val="20000"/>
                    </a:ext>
                  </a:extLst>
                </a:gridCol>
                <a:gridCol w="1064525">
                  <a:extLst>
                    <a:ext uri="{9D8B030D-6E8A-4147-A177-3AD203B41FA5}">
                      <a16:colId xmlns:a16="http://schemas.microsoft.com/office/drawing/2014/main" xmlns="" val="20001"/>
                    </a:ext>
                  </a:extLst>
                </a:gridCol>
                <a:gridCol w="3862317">
                  <a:extLst>
                    <a:ext uri="{9D8B030D-6E8A-4147-A177-3AD203B41FA5}">
                      <a16:colId xmlns:a16="http://schemas.microsoft.com/office/drawing/2014/main" xmlns="" val="20002"/>
                    </a:ext>
                  </a:extLst>
                </a:gridCol>
                <a:gridCol w="4318284">
                  <a:extLst>
                    <a:ext uri="{9D8B030D-6E8A-4147-A177-3AD203B41FA5}">
                      <a16:colId xmlns:a16="http://schemas.microsoft.com/office/drawing/2014/main" xmlns="" val="20003"/>
                    </a:ext>
                  </a:extLst>
                </a:gridCol>
              </a:tblGrid>
              <a:tr h="272012">
                <a:tc gridSpan="4">
                  <a:txBody>
                    <a:bodyPr/>
                    <a:lstStyle/>
                    <a:p>
                      <a:pPr marL="21590">
                        <a:lnSpc>
                          <a:spcPct val="115000"/>
                        </a:lnSpc>
                        <a:spcAft>
                          <a:spcPts val="0"/>
                        </a:spcAft>
                      </a:pPr>
                      <a:r>
                        <a:rPr lang="en-US" sz="1400" dirty="0">
                          <a:effectLst/>
                        </a:rPr>
                        <a:t>Sub </a:t>
                      </a:r>
                      <a:r>
                        <a:rPr lang="en-US" sz="1400" dirty="0" err="1">
                          <a:effectLst/>
                        </a:rPr>
                        <a:t>Unsur</a:t>
                      </a:r>
                      <a:r>
                        <a:rPr lang="en-US" sz="1400" dirty="0">
                          <a:effectLst/>
                        </a:rPr>
                        <a:t> </a:t>
                      </a:r>
                      <a:r>
                        <a:rPr lang="en-US" sz="1400" baseline="0" dirty="0" smtClean="0">
                          <a:effectLst/>
                        </a:rPr>
                        <a:t> A. </a:t>
                      </a:r>
                      <a:r>
                        <a:rPr lang="en-US" sz="1400" baseline="0" dirty="0" err="1" smtClean="0">
                          <a:effectLst/>
                        </a:rPr>
                        <a:t>Analisis</a:t>
                      </a:r>
                      <a:r>
                        <a:rPr lang="en-US" sz="1400" baseline="0" dirty="0" smtClean="0">
                          <a:effectLst/>
                        </a:rPr>
                        <a:t> </a:t>
                      </a:r>
                      <a:r>
                        <a:rPr lang="en-US" sz="1400" baseline="0" dirty="0" err="1" smtClean="0">
                          <a:effectLst/>
                        </a:rPr>
                        <a:t>dan</a:t>
                      </a:r>
                      <a:r>
                        <a:rPr lang="en-US" sz="1400" baseline="0" dirty="0" smtClean="0">
                          <a:effectLst/>
                        </a:rPr>
                        <a:t> </a:t>
                      </a:r>
                      <a:r>
                        <a:rPr lang="en-US" sz="1400" baseline="0" dirty="0" err="1" smtClean="0">
                          <a:effectLst/>
                        </a:rPr>
                        <a:t>Pengkajian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0"/>
                  </a:ext>
                </a:extLst>
              </a:tr>
              <a:tr h="525134">
                <a:tc gridSpan="4">
                  <a:txBody>
                    <a:bodyPr/>
                    <a:lstStyle/>
                    <a:p>
                      <a:pPr algn="l">
                        <a:lnSpc>
                          <a:spcPct val="107000"/>
                        </a:lnSpc>
                        <a:spcAft>
                          <a:spcPts val="0"/>
                        </a:spcAft>
                        <a:tabLst>
                          <a:tab pos="1890395" algn="l"/>
                        </a:tabLst>
                      </a:pPr>
                      <a:r>
                        <a:rPr lang="it-IT" sz="1400" dirty="0">
                          <a:effectLst/>
                        </a:rPr>
                        <a:t>Butir Kegiatan: </a:t>
                      </a:r>
                      <a:r>
                        <a:rPr lang="en-ID" sz="1400" dirty="0" smtClean="0">
                          <a:effectLst/>
                        </a:rPr>
                        <a:t>2.b.</a:t>
                      </a:r>
                      <a:r>
                        <a:rPr lang="en-ID" sz="1400" baseline="0" dirty="0" smtClean="0">
                          <a:effectLst/>
                        </a:rPr>
                        <a:t> </a:t>
                      </a:r>
                      <a:r>
                        <a:rPr lang="en-ID" sz="1400" baseline="0" dirty="0" err="1" smtClean="0">
                          <a:effectLst/>
                        </a:rPr>
                        <a:t>Melakukan</a:t>
                      </a:r>
                      <a:r>
                        <a:rPr lang="en-ID" sz="1400" baseline="0" dirty="0" smtClean="0">
                          <a:effectLst/>
                        </a:rPr>
                        <a:t> </a:t>
                      </a:r>
                      <a:r>
                        <a:rPr lang="en-ID" sz="1400" baseline="0" dirty="0" err="1" smtClean="0">
                          <a:effectLst/>
                        </a:rPr>
                        <a:t>Studi</a:t>
                      </a:r>
                      <a:r>
                        <a:rPr lang="en-ID" sz="1400" baseline="0" dirty="0" smtClean="0">
                          <a:effectLst/>
                        </a:rPr>
                        <a:t> </a:t>
                      </a:r>
                      <a:r>
                        <a:rPr lang="en-ID" sz="1400" baseline="0" dirty="0" err="1" smtClean="0">
                          <a:effectLst/>
                        </a:rPr>
                        <a:t>Kelayakan</a:t>
                      </a:r>
                      <a:r>
                        <a:rPr lang="en-ID" sz="1400" baseline="0" dirty="0" smtClean="0">
                          <a:effectLst/>
                        </a:rPr>
                        <a:t> </a:t>
                      </a:r>
                      <a:r>
                        <a:rPr lang="en-ID" sz="1400" baseline="0" dirty="0" err="1" smtClean="0">
                          <a:effectLst/>
                        </a:rPr>
                        <a:t>Pengembangan</a:t>
                      </a:r>
                      <a:r>
                        <a:rPr lang="en-ID" sz="1400" baseline="0" dirty="0" smtClean="0">
                          <a:effectLst/>
                        </a:rPr>
                        <a:t> </a:t>
                      </a:r>
                      <a:r>
                        <a:rPr lang="en-ID" sz="1400" baseline="0" dirty="0" err="1" smtClean="0">
                          <a:effectLst/>
                        </a:rPr>
                        <a:t>Teknologi</a:t>
                      </a:r>
                      <a:r>
                        <a:rPr lang="en-ID" sz="1400" baseline="0" dirty="0" smtClean="0">
                          <a:effectLst/>
                        </a:rPr>
                        <a:t> </a:t>
                      </a:r>
                      <a:r>
                        <a:rPr lang="en-ID" sz="1400" baseline="0" dirty="0" err="1" smtClean="0">
                          <a:effectLst/>
                        </a:rPr>
                        <a:t>Pembelajaran</a:t>
                      </a:r>
                      <a:r>
                        <a:rPr lang="en-ID" sz="1400" baseline="0" dirty="0" smtClean="0">
                          <a:effectLst/>
                        </a:rPr>
                        <a:t> (Media/Model/</a:t>
                      </a:r>
                      <a:r>
                        <a:rPr lang="en-ID" sz="1400" baseline="0" dirty="0" err="1" smtClean="0">
                          <a:effectLst/>
                        </a:rPr>
                        <a:t>Aplikasi</a:t>
                      </a:r>
                      <a:r>
                        <a:rPr lang="en-ID" sz="1400" baseline="0" dirty="0" smtClean="0">
                          <a:effectLst/>
                        </a:rPr>
                        <a:t>) </a:t>
                      </a:r>
                      <a:r>
                        <a:rPr lang="en-ID" sz="1400" baseline="0" dirty="0" err="1" smtClean="0">
                          <a:effectLst/>
                        </a:rPr>
                        <a:t>sebagai</a:t>
                      </a:r>
                      <a:r>
                        <a:rPr lang="en-ID" sz="1400" baseline="0" dirty="0" smtClean="0">
                          <a:effectLst/>
                        </a:rPr>
                        <a:t> </a:t>
                      </a:r>
                      <a:r>
                        <a:rPr lang="en-ID" sz="1400" baseline="0" dirty="0" err="1" smtClean="0">
                          <a:effectLst/>
                        </a:rPr>
                        <a:t>Anggota</a:t>
                      </a:r>
                      <a:r>
                        <a:rPr lang="en-ID" sz="1400" baseline="0" dirty="0" smtClean="0">
                          <a:effectLst/>
                        </a:rPr>
                        <a:t> Tim.</a:t>
                      </a:r>
                    </a:p>
                    <a:p>
                      <a:pPr algn="l">
                        <a:lnSpc>
                          <a:spcPct val="107000"/>
                        </a:lnSpc>
                        <a:spcAft>
                          <a:spcPts val="0"/>
                        </a:spcAft>
                        <a:tabLst>
                          <a:tab pos="1890395" algn="l"/>
                        </a:tabLst>
                      </a:pPr>
                      <a:r>
                        <a:rPr lang="id-ID" sz="1400" dirty="0" smtClean="0">
                          <a:effectLst/>
                        </a:rPr>
                        <a:t>Pelaksana </a:t>
                      </a:r>
                      <a:r>
                        <a:rPr lang="id-ID" sz="1400" dirty="0">
                          <a:effectLst/>
                        </a:rPr>
                        <a:t>Tugas Jenjang : </a:t>
                      </a:r>
                      <a:r>
                        <a:rPr lang="en-ID" sz="1400" dirty="0" smtClean="0">
                          <a:effectLst/>
                        </a:rPr>
                        <a:t>PTP </a:t>
                      </a:r>
                      <a:r>
                        <a:rPr lang="id-ID" sz="1400" dirty="0" smtClean="0">
                          <a:effectLst/>
                        </a:rPr>
                        <a:t>Ahli</a:t>
                      </a:r>
                      <a:r>
                        <a:rPr lang="en-ID" sz="1400" baseline="0" dirty="0" smtClean="0">
                          <a:effectLst/>
                        </a:rPr>
                        <a:t> </a:t>
                      </a:r>
                      <a:r>
                        <a:rPr lang="en-ID" sz="1400" baseline="0" dirty="0" err="1" smtClean="0">
                          <a:effectLst/>
                        </a:rPr>
                        <a:t>Madya</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nchor="ct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1"/>
                  </a:ext>
                </a:extLst>
              </a:tr>
              <a:tr h="253122">
                <a:tc>
                  <a:txBody>
                    <a:bodyPr/>
                    <a:lstStyle/>
                    <a:p>
                      <a:pPr algn="ctr">
                        <a:lnSpc>
                          <a:spcPct val="107000"/>
                        </a:lnSpc>
                        <a:spcAft>
                          <a:spcPts val="0"/>
                        </a:spcAft>
                      </a:pPr>
                      <a:r>
                        <a:rPr lang="en-US" sz="1400" b="1" dirty="0" err="1">
                          <a:effectLst/>
                        </a:rPr>
                        <a:t>Satuan</a:t>
                      </a:r>
                      <a:r>
                        <a:rPr lang="en-US" sz="1400" b="1" dirty="0">
                          <a:effectLst/>
                        </a:rPr>
                        <a:t> </a:t>
                      </a:r>
                      <a:r>
                        <a:rPr lang="en-US" sz="1400" b="1" dirty="0" err="1">
                          <a:effectLst/>
                        </a:rPr>
                        <a:t>Hasil</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b="1" dirty="0" err="1">
                          <a:effectLst/>
                        </a:rPr>
                        <a:t>Angka</a:t>
                      </a:r>
                      <a:r>
                        <a:rPr lang="en-US" sz="1400" b="1" dirty="0">
                          <a:effectLst/>
                        </a:rPr>
                        <a:t> </a:t>
                      </a:r>
                      <a:r>
                        <a:rPr lang="en-US" sz="1400" b="1" dirty="0" err="1">
                          <a:effectLst/>
                        </a:rPr>
                        <a:t>Kredit</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b="1">
                          <a:effectLst/>
                        </a:rPr>
                        <a:t>Kriteria</a:t>
                      </a:r>
                      <a:endParaRPr lang="id-ID" sz="1400" b="1">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b="1" dirty="0" err="1">
                          <a:effectLst/>
                        </a:rPr>
                        <a:t>Bukti</a:t>
                      </a:r>
                      <a:r>
                        <a:rPr lang="en-US" sz="1400" b="1" dirty="0">
                          <a:effectLst/>
                        </a:rPr>
                        <a:t> </a:t>
                      </a:r>
                      <a:r>
                        <a:rPr lang="en-US" sz="1400" b="1" dirty="0" err="1">
                          <a:effectLst/>
                        </a:rPr>
                        <a:t>Fisik</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extLst>
                  <a:ext uri="{0D108BD9-81ED-4DB2-BD59-A6C34878D82A}">
                    <a16:rowId xmlns:a16="http://schemas.microsoft.com/office/drawing/2014/main" xmlns="" val="10002"/>
                  </a:ext>
                </a:extLst>
              </a:tr>
              <a:tr h="3978208">
                <a:tc>
                  <a:txBody>
                    <a:bodyPr/>
                    <a:lstStyle/>
                    <a:p>
                      <a:pPr marL="113030">
                        <a:lnSpc>
                          <a:spcPct val="115000"/>
                        </a:lnSpc>
                        <a:spcAft>
                          <a:spcPts val="0"/>
                        </a:spcAft>
                      </a:pPr>
                      <a:r>
                        <a:rPr lang="en-US" sz="1400" dirty="0" err="1">
                          <a:effectLst/>
                        </a:rPr>
                        <a:t>L</a:t>
                      </a:r>
                      <a:r>
                        <a:rPr lang="en-US" sz="1400" dirty="0" err="1" smtClean="0">
                          <a:effectLst/>
                        </a:rPr>
                        <a:t>aporan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13030">
                        <a:lnSpc>
                          <a:spcPct val="115000"/>
                        </a:lnSpc>
                        <a:spcAft>
                          <a:spcPts val="0"/>
                        </a:spcAft>
                      </a:pPr>
                      <a:r>
                        <a:rPr lang="en-ID" sz="1400" dirty="0" smtClean="0">
                          <a:effectLst/>
                        </a:rPr>
                        <a:t>1,72</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74625" indent="-174625" algn="just">
                        <a:lnSpc>
                          <a:spcPct val="115000"/>
                        </a:lnSpc>
                        <a:spcAft>
                          <a:spcPts val="0"/>
                        </a:spcAft>
                        <a:buAutoNum type="alphaLcPeriod"/>
                      </a:pPr>
                      <a:r>
                        <a:rPr lang="sv-SE" sz="1400" dirty="0" smtClean="0">
                          <a:effectLst/>
                        </a:rPr>
                        <a:t>PTP Ahli Muda berperan sebagai anggota tim dalam kegiatan studi kelayakan pengembangan teknologi pembelajaran berbasis media atau model atau aplikasi berdasarkan kurikulum yang berlaku sesuai dengan jenis, jalur dan jenjang pendidikan. </a:t>
                      </a:r>
                    </a:p>
                    <a:p>
                      <a:pPr marL="174625" indent="-174625" algn="just">
                        <a:lnSpc>
                          <a:spcPct val="115000"/>
                        </a:lnSpc>
                        <a:spcAft>
                          <a:spcPts val="0"/>
                        </a:spcAft>
                        <a:buAutoNum type="alphaLcPeriod"/>
                      </a:pPr>
                      <a:r>
                        <a:rPr lang="sv-SE" sz="1400" dirty="0" smtClean="0">
                          <a:effectLst/>
                        </a:rPr>
                        <a:t>Anggota tim berperan sebagai pengumpul, pengolah, dan penganalisis data dalam kegiatan studi kelayakan pengembangan teknologi pembelajaran berbasis media atau model atau aplikasi.</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273050" indent="-177800" algn="just">
                        <a:lnSpc>
                          <a:spcPct val="115000"/>
                        </a:lnSpc>
                        <a:spcAft>
                          <a:spcPts val="0"/>
                        </a:spcAft>
                        <a:buAutoNum type="alphaLcPeriod"/>
                      </a:pPr>
                      <a:r>
                        <a:rPr lang="en-ID" sz="1400" b="1" dirty="0" smtClean="0">
                          <a:solidFill>
                            <a:srgbClr val="000099"/>
                          </a:solidFill>
                          <a:effectLst/>
                        </a:rPr>
                        <a:t>Surat </a:t>
                      </a:r>
                      <a:r>
                        <a:rPr lang="en-ID" sz="1400" b="1" dirty="0" err="1" smtClean="0">
                          <a:solidFill>
                            <a:srgbClr val="000099"/>
                          </a:solidFill>
                          <a:effectLst/>
                        </a:rPr>
                        <a:t>tugas</a:t>
                      </a:r>
                      <a:r>
                        <a:rPr lang="en-ID" sz="1400" b="1" dirty="0" smtClean="0">
                          <a:solidFill>
                            <a:srgbClr val="000099"/>
                          </a:solidFill>
                          <a:effectLst/>
                        </a:rPr>
                        <a:t> </a:t>
                      </a:r>
                      <a:r>
                        <a:rPr lang="en-ID" sz="1400" dirty="0" err="1" smtClean="0">
                          <a:effectLst/>
                        </a:rPr>
                        <a:t>dari</a:t>
                      </a:r>
                      <a:r>
                        <a:rPr lang="en-ID" sz="1400" dirty="0" smtClean="0">
                          <a:effectLst/>
                        </a:rPr>
                        <a:t> </a:t>
                      </a:r>
                      <a:r>
                        <a:rPr lang="en-ID" sz="1400" dirty="0" err="1" smtClean="0">
                          <a:effectLst/>
                        </a:rPr>
                        <a:t>pimpinan</a:t>
                      </a:r>
                      <a:r>
                        <a:rPr lang="en-ID" sz="1400" dirty="0" smtClean="0">
                          <a:effectLst/>
                        </a:rPr>
                        <a:t> </a:t>
                      </a:r>
                      <a:r>
                        <a:rPr lang="en-ID" sz="1400" dirty="0" err="1" smtClean="0">
                          <a:effectLst/>
                        </a:rPr>
                        <a:t>instansi</a:t>
                      </a:r>
                      <a:r>
                        <a:rPr lang="en-ID" sz="1400" dirty="0" smtClean="0">
                          <a:effectLst/>
                        </a:rPr>
                        <a:t> </a:t>
                      </a:r>
                      <a:r>
                        <a:rPr lang="en-ID" sz="1400" dirty="0" err="1" smtClean="0">
                          <a:effectLst/>
                        </a:rPr>
                        <a:t>tempat</a:t>
                      </a:r>
                      <a:r>
                        <a:rPr lang="en-ID" sz="1400" dirty="0" smtClean="0">
                          <a:effectLst/>
                        </a:rPr>
                        <a:t> </a:t>
                      </a:r>
                      <a:r>
                        <a:rPr lang="en-ID" sz="1400" dirty="0" err="1" smtClean="0">
                          <a:effectLst/>
                        </a:rPr>
                        <a:t>bekerja</a:t>
                      </a:r>
                      <a:r>
                        <a:rPr lang="en-ID" sz="1400" dirty="0" smtClean="0">
                          <a:effectLst/>
                        </a:rPr>
                        <a:t>. yang </a:t>
                      </a:r>
                      <a:r>
                        <a:rPr lang="en-ID" sz="1400" dirty="0" err="1" smtClean="0">
                          <a:effectLst/>
                        </a:rPr>
                        <a:t>menyebutkan</a:t>
                      </a:r>
                      <a:r>
                        <a:rPr lang="en-ID" sz="1400" dirty="0" smtClean="0">
                          <a:effectLst/>
                        </a:rPr>
                        <a:t> </a:t>
                      </a:r>
                      <a:r>
                        <a:rPr lang="en-ID" sz="1400" dirty="0" err="1" smtClean="0">
                          <a:effectLst/>
                        </a:rPr>
                        <a:t>perannya</a:t>
                      </a:r>
                      <a:r>
                        <a:rPr lang="en-ID" sz="1400" dirty="0" smtClean="0">
                          <a:effectLst/>
                        </a:rPr>
                        <a:t> </a:t>
                      </a:r>
                      <a:r>
                        <a:rPr lang="en-ID" sz="1400" dirty="0" err="1" smtClean="0">
                          <a:effectLst/>
                        </a:rPr>
                        <a:t>sebagai</a:t>
                      </a:r>
                      <a:r>
                        <a:rPr lang="en-ID" sz="1400" dirty="0" smtClean="0">
                          <a:effectLst/>
                        </a:rPr>
                        <a:t> </a:t>
                      </a:r>
                      <a:r>
                        <a:rPr lang="en-ID" sz="1400" dirty="0" err="1" smtClean="0">
                          <a:effectLst/>
                        </a:rPr>
                        <a:t>ketua</a:t>
                      </a:r>
                      <a:r>
                        <a:rPr lang="en-ID" sz="1400" dirty="0" smtClean="0">
                          <a:effectLst/>
                        </a:rPr>
                        <a:t> </a:t>
                      </a:r>
                      <a:r>
                        <a:rPr lang="en-ID" sz="1400" dirty="0" err="1" smtClean="0">
                          <a:effectLst/>
                        </a:rPr>
                        <a:t>tim.</a:t>
                      </a:r>
                      <a:r>
                        <a:rPr lang="en-ID" sz="1400" dirty="0" smtClean="0">
                          <a:effectLst/>
                        </a:rPr>
                        <a:t> </a:t>
                      </a:r>
                    </a:p>
                    <a:p>
                      <a:pPr marL="273050" indent="-177800" algn="just">
                        <a:lnSpc>
                          <a:spcPct val="115000"/>
                        </a:lnSpc>
                        <a:spcAft>
                          <a:spcPts val="0"/>
                        </a:spcAft>
                        <a:buAutoNum type="alphaLcPeriod"/>
                      </a:pPr>
                      <a:r>
                        <a:rPr lang="en-ID" sz="1400" b="1" dirty="0" smtClean="0">
                          <a:solidFill>
                            <a:srgbClr val="000099"/>
                          </a:solidFill>
                          <a:effectLst/>
                        </a:rPr>
                        <a:t>Salinan </a:t>
                      </a:r>
                      <a:r>
                        <a:rPr lang="en-ID" sz="1400" b="1" dirty="0" err="1" smtClean="0">
                          <a:solidFill>
                            <a:srgbClr val="000099"/>
                          </a:solidFill>
                          <a:effectLst/>
                        </a:rPr>
                        <a:t>laporan</a:t>
                      </a:r>
                      <a:r>
                        <a:rPr lang="en-ID" sz="1400" b="1" dirty="0" smtClean="0">
                          <a:solidFill>
                            <a:srgbClr val="000099"/>
                          </a:solidFill>
                          <a:effectLst/>
                        </a:rPr>
                        <a:t> </a:t>
                      </a:r>
                      <a:r>
                        <a:rPr lang="en-ID" sz="1400" dirty="0" err="1" smtClean="0">
                          <a:effectLst/>
                        </a:rPr>
                        <a:t>studi</a:t>
                      </a:r>
                      <a:r>
                        <a:rPr lang="en-ID" sz="1400" dirty="0" smtClean="0">
                          <a:effectLst/>
                        </a:rPr>
                        <a:t> </a:t>
                      </a:r>
                      <a:r>
                        <a:rPr lang="en-ID" sz="1400" dirty="0" err="1" smtClean="0">
                          <a:effectLst/>
                        </a:rPr>
                        <a:t>kelayakan</a:t>
                      </a:r>
                      <a:r>
                        <a:rPr lang="en-ID" sz="1400" dirty="0" smtClean="0">
                          <a:effectLst/>
                        </a:rPr>
                        <a:t> </a:t>
                      </a:r>
                      <a:r>
                        <a:rPr lang="en-ID" sz="1400" dirty="0" err="1" smtClean="0">
                          <a:effectLst/>
                        </a:rPr>
                        <a:t>dengan</a:t>
                      </a:r>
                      <a:r>
                        <a:rPr lang="en-ID" sz="1400" dirty="0" smtClean="0">
                          <a:effectLst/>
                        </a:rPr>
                        <a:t> </a:t>
                      </a:r>
                      <a:r>
                        <a:rPr lang="en-ID" sz="1400" dirty="0" err="1" smtClean="0">
                          <a:effectLst/>
                        </a:rPr>
                        <a:t>memberikan</a:t>
                      </a:r>
                      <a:r>
                        <a:rPr lang="en-ID" sz="1400" dirty="0" smtClean="0">
                          <a:effectLst/>
                        </a:rPr>
                        <a:t> </a:t>
                      </a:r>
                      <a:r>
                        <a:rPr lang="en-ID" sz="1400" dirty="0" err="1" smtClean="0">
                          <a:effectLst/>
                        </a:rPr>
                        <a:t>rekomendasi</a:t>
                      </a:r>
                      <a:r>
                        <a:rPr lang="en-ID" sz="1400" dirty="0" smtClean="0">
                          <a:effectLst/>
                        </a:rPr>
                        <a:t> </a:t>
                      </a:r>
                      <a:r>
                        <a:rPr lang="en-ID" sz="1400" dirty="0" err="1" smtClean="0">
                          <a:effectLst/>
                        </a:rPr>
                        <a:t>tentang</a:t>
                      </a:r>
                      <a:r>
                        <a:rPr lang="en-ID" sz="1400" dirty="0" smtClean="0">
                          <a:effectLst/>
                        </a:rPr>
                        <a:t> </a:t>
                      </a:r>
                      <a:r>
                        <a:rPr lang="en-ID" sz="1400" dirty="0" err="1" smtClean="0">
                          <a:effectLst/>
                        </a:rPr>
                        <a:t>kelayakan</a:t>
                      </a:r>
                      <a:r>
                        <a:rPr lang="en-ID" sz="1400" dirty="0" smtClean="0">
                          <a:effectLst/>
                        </a:rPr>
                        <a:t> </a:t>
                      </a:r>
                      <a:r>
                        <a:rPr lang="en-ID" sz="1400" dirty="0" err="1" smtClean="0">
                          <a:effectLst/>
                        </a:rPr>
                        <a:t>suatu</a:t>
                      </a:r>
                      <a:r>
                        <a:rPr lang="en-ID" sz="1400" dirty="0" smtClean="0">
                          <a:effectLst/>
                        </a:rPr>
                        <a:t> </a:t>
                      </a:r>
                      <a:r>
                        <a:rPr lang="en-ID" sz="1400" dirty="0" err="1" smtClean="0">
                          <a:effectLst/>
                        </a:rPr>
                        <a:t>pengembangan</a:t>
                      </a:r>
                      <a:r>
                        <a:rPr lang="en-ID" sz="1400" dirty="0" smtClean="0">
                          <a:effectLst/>
                        </a:rPr>
                        <a:t> </a:t>
                      </a:r>
                      <a:r>
                        <a:rPr lang="en-ID" sz="1400" dirty="0" err="1" smtClean="0">
                          <a:effectLst/>
                        </a:rPr>
                        <a:t>teknologi</a:t>
                      </a:r>
                      <a:r>
                        <a:rPr lang="en-ID" sz="1400" dirty="0" smtClean="0">
                          <a:effectLst/>
                        </a:rPr>
                        <a:t> </a:t>
                      </a:r>
                      <a:r>
                        <a:rPr lang="en-ID" sz="1400" dirty="0" err="1" smtClean="0">
                          <a:effectLst/>
                        </a:rPr>
                        <a:t>pembelajaran</a:t>
                      </a:r>
                      <a:r>
                        <a:rPr lang="en-ID" sz="1400" dirty="0" smtClean="0">
                          <a:effectLst/>
                        </a:rPr>
                        <a:t> yang </a:t>
                      </a:r>
                      <a:r>
                        <a:rPr lang="en-ID" sz="1400" dirty="0" err="1" smtClean="0">
                          <a:effectLst/>
                        </a:rPr>
                        <a:t>telah</a:t>
                      </a:r>
                      <a:r>
                        <a:rPr lang="en-ID" sz="1400" dirty="0" smtClean="0">
                          <a:effectLst/>
                        </a:rPr>
                        <a:t> </a:t>
                      </a:r>
                      <a:r>
                        <a:rPr lang="en-ID" sz="1400" dirty="0" err="1" smtClean="0">
                          <a:effectLst/>
                        </a:rPr>
                        <a:t>dilegalisasi</a:t>
                      </a:r>
                      <a:r>
                        <a:rPr lang="en-ID" sz="1400" dirty="0" smtClean="0">
                          <a:effectLst/>
                        </a:rPr>
                        <a:t> </a:t>
                      </a:r>
                      <a:r>
                        <a:rPr lang="en-ID" sz="1400" dirty="0" err="1" smtClean="0">
                          <a:effectLst/>
                        </a:rPr>
                        <a:t>atau</a:t>
                      </a:r>
                      <a:r>
                        <a:rPr lang="en-ID" sz="1400" dirty="0" smtClean="0">
                          <a:effectLst/>
                        </a:rPr>
                        <a:t> </a:t>
                      </a:r>
                      <a:r>
                        <a:rPr lang="en-ID" sz="1400" dirty="0" err="1" smtClean="0">
                          <a:effectLst/>
                        </a:rPr>
                        <a:t>terverifikasi</a:t>
                      </a:r>
                      <a:r>
                        <a:rPr lang="en-ID" sz="1400" dirty="0" smtClean="0">
                          <a:effectLst/>
                        </a:rPr>
                        <a:t> </a:t>
                      </a:r>
                      <a:r>
                        <a:rPr lang="en-ID" sz="1400" dirty="0" err="1" smtClean="0">
                          <a:effectLst/>
                        </a:rPr>
                        <a:t>melalui</a:t>
                      </a:r>
                      <a:r>
                        <a:rPr lang="en-ID" sz="1400" dirty="0" smtClean="0">
                          <a:effectLst/>
                        </a:rPr>
                        <a:t> </a:t>
                      </a:r>
                      <a:r>
                        <a:rPr lang="en-ID" sz="1400" dirty="0" err="1" smtClean="0">
                          <a:effectLst/>
                        </a:rPr>
                        <a:t>Aplikasi</a:t>
                      </a:r>
                      <a:r>
                        <a:rPr lang="en-ID" sz="1400" dirty="0" smtClean="0">
                          <a:effectLst/>
                        </a:rPr>
                        <a:t> </a:t>
                      </a:r>
                      <a:r>
                        <a:rPr lang="en-ID" sz="1400" dirty="0" err="1" smtClean="0">
                          <a:effectLst/>
                        </a:rPr>
                        <a:t>Dupake</a:t>
                      </a:r>
                      <a:r>
                        <a:rPr lang="en-ID" sz="1400" dirty="0" smtClean="0">
                          <a:effectLst/>
                        </a:rPr>
                        <a:t> </a:t>
                      </a:r>
                      <a:r>
                        <a:rPr lang="en-ID" sz="1400" dirty="0" err="1" smtClean="0">
                          <a:effectLst/>
                        </a:rPr>
                        <a:t>oleh</a:t>
                      </a:r>
                      <a:r>
                        <a:rPr lang="en-ID" sz="1400" dirty="0" smtClean="0">
                          <a:effectLst/>
                        </a:rPr>
                        <a:t> </a:t>
                      </a:r>
                      <a:r>
                        <a:rPr lang="en-ID" sz="1400" dirty="0" err="1" smtClean="0">
                          <a:effectLst/>
                        </a:rPr>
                        <a:t>pimpinan</a:t>
                      </a:r>
                      <a:r>
                        <a:rPr lang="en-ID" sz="1400" dirty="0" smtClean="0">
                          <a:effectLst/>
                        </a:rPr>
                        <a:t> </a:t>
                      </a:r>
                      <a:r>
                        <a:rPr lang="en-ID" sz="1400" dirty="0" err="1" smtClean="0">
                          <a:effectLst/>
                        </a:rPr>
                        <a:t>instansi</a:t>
                      </a:r>
                      <a:r>
                        <a:rPr lang="en-ID" sz="1400" dirty="0" smtClean="0">
                          <a:effectLst/>
                        </a:rPr>
                        <a:t> </a:t>
                      </a:r>
                      <a:r>
                        <a:rPr lang="en-ID" sz="1400" dirty="0" err="1" smtClean="0">
                          <a:effectLst/>
                        </a:rPr>
                        <a:t>tempat</a:t>
                      </a:r>
                      <a:r>
                        <a:rPr lang="en-ID" sz="1400" dirty="0" smtClean="0">
                          <a:effectLst/>
                        </a:rPr>
                        <a:t> </a:t>
                      </a:r>
                      <a:r>
                        <a:rPr lang="en-ID" sz="1400" dirty="0" err="1" smtClean="0">
                          <a:effectLst/>
                        </a:rPr>
                        <a:t>bekerja</a:t>
                      </a:r>
                      <a:r>
                        <a:rPr lang="en-ID" sz="1400" dirty="0" smtClean="0">
                          <a:effectLst/>
                        </a:rPr>
                        <a:t> </a:t>
                      </a:r>
                      <a:r>
                        <a:rPr lang="en-ID" sz="1400" dirty="0" err="1" smtClean="0">
                          <a:effectLst/>
                        </a:rPr>
                        <a:t>setingkat</a:t>
                      </a:r>
                      <a:r>
                        <a:rPr lang="en-ID" sz="1400" dirty="0" smtClean="0">
                          <a:effectLst/>
                        </a:rPr>
                        <a:t> </a:t>
                      </a:r>
                      <a:r>
                        <a:rPr lang="en-ID" sz="1400" dirty="0" err="1" smtClean="0">
                          <a:effectLst/>
                        </a:rPr>
                        <a:t>eselon</a:t>
                      </a:r>
                      <a:r>
                        <a:rPr lang="en-ID" sz="1400" dirty="0" smtClean="0">
                          <a:effectLst/>
                        </a:rPr>
                        <a:t>-II </a:t>
                      </a:r>
                      <a:r>
                        <a:rPr lang="en-ID" sz="1400" dirty="0" err="1" smtClean="0">
                          <a:effectLst/>
                        </a:rPr>
                        <a:t>atau</a:t>
                      </a:r>
                      <a:r>
                        <a:rPr lang="en-ID" sz="1400" dirty="0" smtClean="0">
                          <a:effectLst/>
                        </a:rPr>
                        <a:t> </a:t>
                      </a:r>
                      <a:r>
                        <a:rPr lang="en-ID" sz="1400" dirty="0" err="1" smtClean="0">
                          <a:effectLst/>
                        </a:rPr>
                        <a:t>pejabat</a:t>
                      </a:r>
                      <a:r>
                        <a:rPr lang="en-ID" sz="1400" dirty="0" smtClean="0">
                          <a:effectLst/>
                        </a:rPr>
                        <a:t> yang </a:t>
                      </a:r>
                      <a:r>
                        <a:rPr lang="en-ID" sz="1400" dirty="0" err="1" smtClean="0">
                          <a:effectLst/>
                        </a:rPr>
                        <a:t>ditugaskan</a:t>
                      </a:r>
                      <a:r>
                        <a:rPr lang="en-ID" sz="1400" dirty="0" smtClean="0">
                          <a:effectLst/>
                        </a:rPr>
                        <a:t> </a:t>
                      </a:r>
                      <a:r>
                        <a:rPr lang="en-ID" sz="1400" dirty="0" err="1" smtClean="0">
                          <a:effectLst/>
                        </a:rPr>
                        <a:t>oleh</a:t>
                      </a:r>
                      <a:r>
                        <a:rPr lang="en-ID" sz="1400" dirty="0" smtClean="0">
                          <a:effectLst/>
                        </a:rPr>
                        <a:t> </a:t>
                      </a:r>
                      <a:r>
                        <a:rPr lang="en-ID" sz="1400" dirty="0" err="1" smtClean="0">
                          <a:effectLst/>
                        </a:rPr>
                        <a:t>eselon</a:t>
                      </a:r>
                      <a:r>
                        <a:rPr lang="en-ID" sz="1400" dirty="0" smtClean="0">
                          <a:effectLst/>
                        </a:rPr>
                        <a:t>-II minimal </a:t>
                      </a:r>
                      <a:r>
                        <a:rPr lang="en-ID" sz="1400" dirty="0" err="1" smtClean="0">
                          <a:effectLst/>
                        </a:rPr>
                        <a:t>setingkat</a:t>
                      </a:r>
                      <a:r>
                        <a:rPr lang="en-ID" sz="1400" dirty="0" smtClean="0">
                          <a:effectLst/>
                        </a:rPr>
                        <a:t> </a:t>
                      </a:r>
                      <a:r>
                        <a:rPr lang="en-ID" sz="1400" dirty="0" err="1" smtClean="0">
                          <a:effectLst/>
                        </a:rPr>
                        <a:t>eselon</a:t>
                      </a:r>
                      <a:r>
                        <a:rPr lang="en-ID" sz="1400" dirty="0" smtClean="0">
                          <a:effectLst/>
                        </a:rPr>
                        <a:t>-III. </a:t>
                      </a:r>
                    </a:p>
                    <a:p>
                      <a:pPr marL="273050" indent="-177800" algn="just">
                        <a:lnSpc>
                          <a:spcPct val="115000"/>
                        </a:lnSpc>
                        <a:spcAft>
                          <a:spcPts val="0"/>
                        </a:spcAft>
                        <a:buAutoNum type="alphaLcPeriod"/>
                      </a:pPr>
                      <a:r>
                        <a:rPr lang="en-ID" sz="1400" b="1" dirty="0" smtClean="0">
                          <a:solidFill>
                            <a:srgbClr val="000099"/>
                          </a:solidFill>
                          <a:effectLst/>
                        </a:rPr>
                        <a:t>Isi </a:t>
                      </a:r>
                      <a:r>
                        <a:rPr lang="en-ID" sz="1400" b="1" dirty="0" err="1" smtClean="0">
                          <a:solidFill>
                            <a:srgbClr val="000099"/>
                          </a:solidFill>
                          <a:effectLst/>
                        </a:rPr>
                        <a:t>laporan</a:t>
                      </a:r>
                      <a:r>
                        <a:rPr lang="en-ID" sz="1400" b="1" dirty="0" smtClean="0">
                          <a:solidFill>
                            <a:srgbClr val="000099"/>
                          </a:solidFill>
                          <a:effectLst/>
                        </a:rPr>
                        <a:t> </a:t>
                      </a:r>
                      <a:r>
                        <a:rPr lang="en-ID" sz="1400" dirty="0" err="1" smtClean="0">
                          <a:effectLst/>
                        </a:rPr>
                        <a:t>mencakup</a:t>
                      </a:r>
                      <a:r>
                        <a:rPr lang="en-ID" sz="1400" dirty="0" smtClean="0">
                          <a:effectLst/>
                        </a:rPr>
                        <a:t>:  1) </a:t>
                      </a:r>
                      <a:r>
                        <a:rPr lang="en-ID" sz="1400" dirty="0" err="1" smtClean="0">
                          <a:effectLst/>
                        </a:rPr>
                        <a:t>Bagian</a:t>
                      </a:r>
                      <a:r>
                        <a:rPr lang="en-ID" sz="1400" dirty="0" smtClean="0">
                          <a:effectLst/>
                        </a:rPr>
                        <a:t> </a:t>
                      </a:r>
                      <a:r>
                        <a:rPr lang="en-ID" sz="1400" dirty="0" err="1" smtClean="0">
                          <a:effectLst/>
                        </a:rPr>
                        <a:t>awal</a:t>
                      </a:r>
                      <a:r>
                        <a:rPr lang="en-ID" sz="1400" dirty="0" smtClean="0">
                          <a:effectLst/>
                        </a:rPr>
                        <a:t> (</a:t>
                      </a:r>
                      <a:r>
                        <a:rPr lang="en-ID" sz="1400" dirty="0" err="1" smtClean="0">
                          <a:effectLst/>
                        </a:rPr>
                        <a:t>halaman</a:t>
                      </a:r>
                      <a:r>
                        <a:rPr lang="en-ID" sz="1400" dirty="0" smtClean="0">
                          <a:effectLst/>
                        </a:rPr>
                        <a:t> </a:t>
                      </a:r>
                      <a:r>
                        <a:rPr lang="en-ID" sz="1400" dirty="0" err="1" smtClean="0">
                          <a:effectLst/>
                        </a:rPr>
                        <a:t>judul</a:t>
                      </a:r>
                      <a:r>
                        <a:rPr lang="en-ID" sz="1400" dirty="0" smtClean="0">
                          <a:effectLst/>
                        </a:rPr>
                        <a:t>, </a:t>
                      </a:r>
                      <a:r>
                        <a:rPr lang="en-ID" sz="1400" dirty="0" err="1" smtClean="0">
                          <a:effectLst/>
                        </a:rPr>
                        <a:t>daftar</a:t>
                      </a:r>
                      <a:r>
                        <a:rPr lang="en-ID" sz="1400" dirty="0" smtClean="0">
                          <a:effectLst/>
                        </a:rPr>
                        <a:t> </a:t>
                      </a:r>
                      <a:r>
                        <a:rPr lang="en-ID" sz="1400" dirty="0" err="1" smtClean="0">
                          <a:effectLst/>
                        </a:rPr>
                        <a:t>isi</a:t>
                      </a:r>
                      <a:r>
                        <a:rPr lang="en-ID" sz="1400" dirty="0" smtClean="0">
                          <a:effectLst/>
                        </a:rPr>
                        <a:t>);  2) </a:t>
                      </a:r>
                      <a:r>
                        <a:rPr lang="en-ID" sz="1400" dirty="0" err="1" smtClean="0">
                          <a:effectLst/>
                        </a:rPr>
                        <a:t>Bagian</a:t>
                      </a:r>
                      <a:r>
                        <a:rPr lang="en-ID" sz="1400" dirty="0" smtClean="0">
                          <a:effectLst/>
                        </a:rPr>
                        <a:t> Inti - Bab 1 </a:t>
                      </a:r>
                      <a:r>
                        <a:rPr lang="en-ID" sz="1400" dirty="0" err="1" smtClean="0">
                          <a:effectLst/>
                        </a:rPr>
                        <a:t>Pendahuluan</a:t>
                      </a:r>
                      <a:r>
                        <a:rPr lang="en-ID" sz="1400" dirty="0" smtClean="0">
                          <a:effectLst/>
                        </a:rPr>
                        <a:t> (</a:t>
                      </a:r>
                      <a:r>
                        <a:rPr lang="en-ID" sz="1400" dirty="0" err="1" smtClean="0">
                          <a:effectLst/>
                        </a:rPr>
                        <a:t>latar</a:t>
                      </a:r>
                      <a:r>
                        <a:rPr lang="en-ID" sz="1400" dirty="0" smtClean="0">
                          <a:effectLst/>
                        </a:rPr>
                        <a:t> </a:t>
                      </a:r>
                      <a:r>
                        <a:rPr lang="en-ID" sz="1400" dirty="0" err="1" smtClean="0">
                          <a:effectLst/>
                        </a:rPr>
                        <a:t>belakang</a:t>
                      </a:r>
                      <a:r>
                        <a:rPr lang="en-ID" sz="1400" dirty="0" smtClean="0">
                          <a:effectLst/>
                        </a:rPr>
                        <a:t>, </a:t>
                      </a:r>
                      <a:r>
                        <a:rPr lang="en-ID" sz="1400" dirty="0" err="1" smtClean="0">
                          <a:effectLst/>
                        </a:rPr>
                        <a:t>rumusan</a:t>
                      </a:r>
                      <a:r>
                        <a:rPr lang="en-ID" sz="1400" dirty="0" smtClean="0">
                          <a:effectLst/>
                        </a:rPr>
                        <a:t> </a:t>
                      </a:r>
                      <a:r>
                        <a:rPr lang="en-ID" sz="1400" dirty="0" err="1" smtClean="0">
                          <a:effectLst/>
                        </a:rPr>
                        <a:t>masalah</a:t>
                      </a:r>
                      <a:r>
                        <a:rPr lang="en-ID" sz="1400" dirty="0" smtClean="0">
                          <a:effectLst/>
                        </a:rPr>
                        <a:t>, </a:t>
                      </a:r>
                      <a:r>
                        <a:rPr lang="en-ID" sz="1400" dirty="0" err="1" smtClean="0">
                          <a:effectLst/>
                        </a:rPr>
                        <a:t>tujuan</a:t>
                      </a:r>
                      <a:r>
                        <a:rPr lang="en-ID" sz="1400" dirty="0" smtClean="0">
                          <a:effectLst/>
                        </a:rPr>
                        <a:t>);  - Bab 2 </a:t>
                      </a:r>
                      <a:r>
                        <a:rPr lang="en-ID" sz="1400" dirty="0" err="1" smtClean="0">
                          <a:effectLst/>
                        </a:rPr>
                        <a:t>Kajian</a:t>
                      </a:r>
                      <a:r>
                        <a:rPr lang="en-ID" sz="1400" dirty="0" smtClean="0">
                          <a:effectLst/>
                        </a:rPr>
                        <a:t> </a:t>
                      </a:r>
                      <a:r>
                        <a:rPr lang="en-ID" sz="1400" dirty="0" err="1" smtClean="0">
                          <a:effectLst/>
                        </a:rPr>
                        <a:t>Teori</a:t>
                      </a:r>
                      <a:r>
                        <a:rPr lang="en-ID" sz="1400" dirty="0" smtClean="0">
                          <a:effectLst/>
                        </a:rPr>
                        <a:t>;  - Bab 3 </a:t>
                      </a:r>
                      <a:r>
                        <a:rPr lang="en-ID" sz="1400" dirty="0" err="1" smtClean="0">
                          <a:effectLst/>
                        </a:rPr>
                        <a:t>Hasil</a:t>
                      </a:r>
                      <a:r>
                        <a:rPr lang="en-ID" sz="1400" dirty="0" smtClean="0">
                          <a:effectLst/>
                        </a:rPr>
                        <a:t> </a:t>
                      </a:r>
                      <a:r>
                        <a:rPr lang="en-ID" sz="1400" dirty="0" err="1" smtClean="0">
                          <a:effectLst/>
                        </a:rPr>
                        <a:t>Studi</a:t>
                      </a:r>
                      <a:r>
                        <a:rPr lang="en-ID" sz="1400" dirty="0" smtClean="0">
                          <a:effectLst/>
                        </a:rPr>
                        <a:t> </a:t>
                      </a:r>
                      <a:r>
                        <a:rPr lang="en-ID" sz="1400" dirty="0" err="1" smtClean="0">
                          <a:effectLst/>
                        </a:rPr>
                        <a:t>Kelayakan</a:t>
                      </a:r>
                      <a:r>
                        <a:rPr lang="en-ID" sz="1400" dirty="0" smtClean="0">
                          <a:effectLst/>
                        </a:rPr>
                        <a:t>;  - Bab 4 </a:t>
                      </a:r>
                      <a:r>
                        <a:rPr lang="en-ID" sz="1400" dirty="0" err="1" smtClean="0">
                          <a:effectLst/>
                        </a:rPr>
                        <a:t>Kesimpulan</a:t>
                      </a:r>
                      <a:r>
                        <a:rPr lang="en-ID" sz="1400" dirty="0" smtClean="0">
                          <a:effectLst/>
                        </a:rPr>
                        <a:t> </a:t>
                      </a:r>
                      <a:r>
                        <a:rPr lang="en-ID" sz="1400" dirty="0" err="1" smtClean="0">
                          <a:effectLst/>
                        </a:rPr>
                        <a:t>dan</a:t>
                      </a:r>
                      <a:r>
                        <a:rPr lang="en-ID" sz="1400" dirty="0" smtClean="0">
                          <a:effectLst/>
                        </a:rPr>
                        <a:t> Saran 3) </a:t>
                      </a:r>
                      <a:r>
                        <a:rPr lang="en-ID" sz="1400" dirty="0" err="1" smtClean="0">
                          <a:effectLst/>
                        </a:rPr>
                        <a:t>Bagian</a:t>
                      </a:r>
                      <a:r>
                        <a:rPr lang="en-ID" sz="1400" dirty="0" smtClean="0">
                          <a:effectLst/>
                        </a:rPr>
                        <a:t> </a:t>
                      </a:r>
                      <a:r>
                        <a:rPr lang="en-ID" sz="1400" dirty="0" err="1" smtClean="0">
                          <a:effectLst/>
                        </a:rPr>
                        <a:t>Akhir</a:t>
                      </a:r>
                      <a:r>
                        <a:rPr lang="en-ID" sz="1400" dirty="0" smtClean="0">
                          <a:effectLst/>
                        </a:rPr>
                        <a:t> - </a:t>
                      </a:r>
                      <a:r>
                        <a:rPr lang="en-ID" sz="1400" dirty="0" err="1" smtClean="0">
                          <a:effectLst/>
                        </a:rPr>
                        <a:t>Daftar</a:t>
                      </a:r>
                      <a:r>
                        <a:rPr lang="en-ID" sz="1400" dirty="0" smtClean="0">
                          <a:effectLst/>
                        </a:rPr>
                        <a:t> </a:t>
                      </a:r>
                      <a:r>
                        <a:rPr lang="en-ID" sz="1400" dirty="0" err="1" smtClean="0">
                          <a:effectLst/>
                        </a:rPr>
                        <a:t>Pustaka</a:t>
                      </a:r>
                      <a:r>
                        <a:rPr lang="en-ID" sz="1400" dirty="0" smtClean="0">
                          <a:effectLst/>
                        </a:rPr>
                        <a:t> - </a:t>
                      </a:r>
                      <a:r>
                        <a:rPr lang="en-ID" sz="1400" dirty="0" err="1" smtClean="0">
                          <a:effectLst/>
                        </a:rPr>
                        <a:t>Lampiran</a:t>
                      </a:r>
                      <a:r>
                        <a:rPr lang="en-ID" sz="1400" dirty="0" smtClean="0">
                          <a:effectLst/>
                        </a:rPr>
                        <a:t> (</a:t>
                      </a:r>
                      <a:r>
                        <a:rPr lang="en-ID" sz="1400" dirty="0" err="1" smtClean="0">
                          <a:effectLst/>
                        </a:rPr>
                        <a:t>penunjang</a:t>
                      </a:r>
                      <a:r>
                        <a:rPr lang="en-ID" sz="1400" dirty="0" smtClean="0">
                          <a:effectLst/>
                        </a:rPr>
                        <a:t> </a:t>
                      </a:r>
                      <a:r>
                        <a:rPr lang="en-ID" sz="1400" dirty="0" err="1" smtClean="0">
                          <a:effectLst/>
                        </a:rPr>
                        <a:t>bagian</a:t>
                      </a:r>
                      <a:r>
                        <a:rPr lang="en-ID" sz="1400" dirty="0" smtClean="0">
                          <a:effectLst/>
                        </a:rPr>
                        <a:t> inti, </a:t>
                      </a:r>
                      <a:r>
                        <a:rPr lang="en-ID" sz="1400" dirty="0" err="1" smtClean="0">
                          <a:effectLst/>
                        </a:rPr>
                        <a:t>misalnya</a:t>
                      </a:r>
                      <a:r>
                        <a:rPr lang="en-ID" sz="1400" dirty="0" smtClean="0">
                          <a:effectLst/>
                        </a:rPr>
                        <a:t> </a:t>
                      </a:r>
                      <a:r>
                        <a:rPr lang="en-ID" sz="1400" dirty="0" err="1" smtClean="0">
                          <a:effectLst/>
                        </a:rPr>
                        <a:t>instrumen</a:t>
                      </a:r>
                      <a:r>
                        <a:rPr lang="en-ID" sz="1400" dirty="0" smtClean="0">
                          <a:effectLst/>
                        </a:rPr>
                        <a:t>, </a:t>
                      </a:r>
                      <a:r>
                        <a:rPr lang="en-ID" sz="1400" dirty="0" err="1" smtClean="0">
                          <a:effectLst/>
                        </a:rPr>
                        <a:t>dokumentasi</a:t>
                      </a:r>
                      <a:r>
                        <a:rPr lang="en-ID" sz="1400" dirty="0" smtClean="0">
                          <a:effectLst/>
                        </a:rPr>
                        <a:t>, </a:t>
                      </a:r>
                      <a:r>
                        <a:rPr lang="en-ID" sz="1400" dirty="0" err="1" smtClean="0">
                          <a:effectLst/>
                        </a:rPr>
                        <a:t>daftar</a:t>
                      </a:r>
                      <a:r>
                        <a:rPr lang="en-ID" sz="1400" dirty="0" smtClean="0">
                          <a:effectLst/>
                        </a:rPr>
                        <a:t> </a:t>
                      </a:r>
                      <a:r>
                        <a:rPr lang="en-ID" sz="1400" dirty="0" err="1" smtClean="0">
                          <a:effectLst/>
                        </a:rPr>
                        <a:t>responden</a:t>
                      </a:r>
                      <a:r>
                        <a:rPr lang="en-ID" sz="1400" dirty="0" smtClean="0">
                          <a:effectLst/>
                        </a:rPr>
                        <a:t>, </a:t>
                      </a:r>
                      <a:r>
                        <a:rPr lang="en-ID" sz="1400" dirty="0" err="1" smtClean="0">
                          <a:effectLst/>
                        </a:rPr>
                        <a:t>dll</a:t>
                      </a:r>
                      <a:r>
                        <a:rPr lang="en-ID" sz="1400" dirty="0" smtClean="0">
                          <a:effectLst/>
                        </a:rPr>
                        <a:t>). </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453104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smtClean="0"/>
              <a:t>Contoh</a:t>
            </a:r>
            <a:endParaRPr lang="en-US" dirty="0"/>
          </a:p>
        </p:txBody>
      </p:sp>
      <p:sp>
        <p:nvSpPr>
          <p:cNvPr id="3" name="Content Placeholder 2"/>
          <p:cNvSpPr>
            <a:spLocks noGrp="1"/>
          </p:cNvSpPr>
          <p:nvPr>
            <p:ph idx="1"/>
          </p:nvPr>
        </p:nvSpPr>
        <p:spPr/>
        <p:txBody>
          <a:bodyPr>
            <a:noAutofit/>
          </a:bodyPr>
          <a:lstStyle/>
          <a:p>
            <a:r>
              <a:rPr lang="en-US" sz="2000" dirty="0" smtClean="0"/>
              <a:t>Drs</a:t>
            </a:r>
            <a:r>
              <a:rPr lang="en-US" sz="2000" dirty="0"/>
              <a:t>. </a:t>
            </a:r>
            <a:r>
              <a:rPr lang="en-US" sz="2000" dirty="0" err="1"/>
              <a:t>Yusron</a:t>
            </a:r>
            <a:r>
              <a:rPr lang="en-US" sz="2000" dirty="0"/>
              <a:t> </a:t>
            </a:r>
            <a:r>
              <a:rPr lang="en-US" sz="2000" dirty="0" err="1"/>
              <a:t>Afifi</a:t>
            </a:r>
            <a:r>
              <a:rPr lang="en-US" sz="2000" dirty="0"/>
              <a:t>, </a:t>
            </a:r>
            <a:r>
              <a:rPr lang="en-US" sz="2000" dirty="0" err="1"/>
              <a:t>M.Si</a:t>
            </a:r>
            <a:r>
              <a:rPr lang="en-US" sz="2000" dirty="0"/>
              <a:t>., PTP Ahli </a:t>
            </a:r>
            <a:r>
              <a:rPr lang="en-US" sz="2000" dirty="0" err="1"/>
              <a:t>Muda</a:t>
            </a:r>
            <a:r>
              <a:rPr lang="en-US" sz="2000" dirty="0"/>
              <a:t> di </a:t>
            </a:r>
            <a:r>
              <a:rPr lang="en-US" sz="2000" dirty="0" err="1"/>
              <a:t>Balai</a:t>
            </a:r>
            <a:r>
              <a:rPr lang="en-US" sz="2000" dirty="0"/>
              <a:t> </a:t>
            </a:r>
            <a:r>
              <a:rPr lang="en-US" sz="2000" dirty="0" err="1"/>
              <a:t>Pengembangan</a:t>
            </a:r>
            <a:r>
              <a:rPr lang="en-US" sz="2000" dirty="0"/>
              <a:t> Multimedia </a:t>
            </a:r>
            <a:r>
              <a:rPr lang="en-US" sz="2000" dirty="0" err="1"/>
              <a:t>Pendidikan</a:t>
            </a:r>
            <a:r>
              <a:rPr lang="en-US" sz="2000" dirty="0"/>
              <a:t> </a:t>
            </a:r>
            <a:r>
              <a:rPr lang="en-US" sz="2000" dirty="0" err="1"/>
              <a:t>melaksanakan</a:t>
            </a:r>
            <a:r>
              <a:rPr lang="en-US" sz="2000" dirty="0"/>
              <a:t> </a:t>
            </a:r>
            <a:r>
              <a:rPr lang="en-US" sz="2000" dirty="0" err="1"/>
              <a:t>tugas</a:t>
            </a:r>
            <a:r>
              <a:rPr lang="en-US" sz="2000" dirty="0"/>
              <a:t> </a:t>
            </a:r>
            <a:r>
              <a:rPr lang="en-US" sz="2000" dirty="0" err="1"/>
              <a:t>studi</a:t>
            </a:r>
            <a:r>
              <a:rPr lang="en-US" sz="2000" dirty="0"/>
              <a:t> </a:t>
            </a:r>
            <a:r>
              <a:rPr lang="en-US" sz="2000" dirty="0" err="1"/>
              <a:t>kelayakan</a:t>
            </a:r>
            <a:r>
              <a:rPr lang="en-US" sz="2000" dirty="0"/>
              <a:t> </a:t>
            </a:r>
            <a:r>
              <a:rPr lang="en-US" sz="2000" dirty="0" err="1"/>
              <a:t>tentang</a:t>
            </a:r>
            <a:r>
              <a:rPr lang="en-US" sz="2000" dirty="0"/>
              <a:t> </a:t>
            </a:r>
            <a:r>
              <a:rPr lang="en-US" sz="2000" dirty="0" err="1"/>
              <a:t>pengembangan</a:t>
            </a:r>
            <a:r>
              <a:rPr lang="en-US" sz="2000" dirty="0"/>
              <a:t> </a:t>
            </a:r>
            <a:r>
              <a:rPr lang="en-US" sz="2000" dirty="0" err="1"/>
              <a:t>teknologi</a:t>
            </a:r>
            <a:r>
              <a:rPr lang="en-US" sz="2000" dirty="0"/>
              <a:t> </a:t>
            </a:r>
            <a:r>
              <a:rPr lang="en-US" sz="2000" dirty="0" err="1"/>
              <a:t>pembelajaran</a:t>
            </a:r>
            <a:r>
              <a:rPr lang="en-US" sz="2000" dirty="0"/>
              <a:t> </a:t>
            </a:r>
            <a:r>
              <a:rPr lang="en-US" sz="2000" dirty="0" err="1"/>
              <a:t>berbasis</a:t>
            </a:r>
            <a:r>
              <a:rPr lang="en-US" sz="2000" dirty="0"/>
              <a:t> multimedia </a:t>
            </a:r>
            <a:r>
              <a:rPr lang="en-US" sz="2000" dirty="0" err="1"/>
              <a:t>pada</a:t>
            </a:r>
            <a:r>
              <a:rPr lang="en-US" sz="2000" dirty="0"/>
              <a:t> </a:t>
            </a:r>
            <a:r>
              <a:rPr lang="en-US" sz="2000" dirty="0" err="1"/>
              <a:t>mata</a:t>
            </a:r>
            <a:r>
              <a:rPr lang="en-US" sz="2000" dirty="0"/>
              <a:t> </a:t>
            </a:r>
            <a:r>
              <a:rPr lang="en-US" sz="2000" dirty="0" err="1"/>
              <a:t>pelajaran</a:t>
            </a:r>
            <a:r>
              <a:rPr lang="en-US" sz="2000" dirty="0"/>
              <a:t> </a:t>
            </a:r>
            <a:r>
              <a:rPr lang="en-US" sz="2000" dirty="0" err="1"/>
              <a:t>matematika</a:t>
            </a:r>
            <a:r>
              <a:rPr lang="en-US" sz="2000" dirty="0"/>
              <a:t> </a:t>
            </a:r>
            <a:r>
              <a:rPr lang="en-US" sz="2000" dirty="0" err="1"/>
              <a:t>untuk</a:t>
            </a:r>
            <a:r>
              <a:rPr lang="en-US" sz="2000" dirty="0"/>
              <a:t> </a:t>
            </a:r>
            <a:r>
              <a:rPr lang="en-US" sz="2000" dirty="0" err="1"/>
              <a:t>jenjang</a:t>
            </a:r>
            <a:r>
              <a:rPr lang="en-US" sz="2000" dirty="0"/>
              <a:t> SMP </a:t>
            </a:r>
            <a:r>
              <a:rPr lang="en-US" sz="2000" dirty="0" err="1"/>
              <a:t>sebagai</a:t>
            </a:r>
            <a:r>
              <a:rPr lang="en-US" sz="2000" dirty="0"/>
              <a:t> </a:t>
            </a:r>
            <a:r>
              <a:rPr lang="en-US" sz="2000" dirty="0" err="1"/>
              <a:t>anggota</a:t>
            </a:r>
            <a:r>
              <a:rPr lang="en-US" sz="2000" dirty="0"/>
              <a:t> </a:t>
            </a:r>
            <a:r>
              <a:rPr lang="en-US" sz="2000" dirty="0" err="1"/>
              <a:t>tim.</a:t>
            </a:r>
            <a:r>
              <a:rPr lang="en-US" sz="2000" dirty="0"/>
              <a:t> </a:t>
            </a:r>
            <a:r>
              <a:rPr lang="en-US" sz="2000" dirty="0" err="1"/>
              <a:t>Setelah</a:t>
            </a:r>
            <a:r>
              <a:rPr lang="en-US" sz="2000" dirty="0"/>
              <a:t> </a:t>
            </a:r>
            <a:r>
              <a:rPr lang="en-US" sz="2000" dirty="0" err="1"/>
              <a:t>menyusun</a:t>
            </a:r>
            <a:r>
              <a:rPr lang="en-US" sz="2000" dirty="0"/>
              <a:t> </a:t>
            </a:r>
            <a:r>
              <a:rPr lang="en-US" sz="2000" dirty="0" err="1"/>
              <a:t>laporan</a:t>
            </a:r>
            <a:r>
              <a:rPr lang="en-US" sz="2000" dirty="0"/>
              <a:t> </a:t>
            </a:r>
            <a:r>
              <a:rPr lang="en-US" sz="2000" dirty="0" err="1"/>
              <a:t>hasil</a:t>
            </a:r>
            <a:r>
              <a:rPr lang="en-US" sz="2000" dirty="0"/>
              <a:t> </a:t>
            </a:r>
            <a:r>
              <a:rPr lang="en-US" sz="2000" dirty="0" err="1"/>
              <a:t>studi</a:t>
            </a:r>
            <a:r>
              <a:rPr lang="en-US" sz="2000" dirty="0"/>
              <a:t> </a:t>
            </a:r>
            <a:r>
              <a:rPr lang="en-US" sz="2000" dirty="0" err="1"/>
              <a:t>kelayakan</a:t>
            </a:r>
            <a:r>
              <a:rPr lang="en-US" sz="2000" dirty="0"/>
              <a:t> </a:t>
            </a:r>
            <a:r>
              <a:rPr lang="en-US" sz="2000" dirty="0" err="1"/>
              <a:t>selaku</a:t>
            </a:r>
            <a:r>
              <a:rPr lang="en-US" sz="2000" dirty="0"/>
              <a:t> </a:t>
            </a:r>
            <a:r>
              <a:rPr lang="en-US" sz="2000" dirty="0" err="1"/>
              <a:t>anggota</a:t>
            </a:r>
            <a:r>
              <a:rPr lang="en-US" sz="2000" dirty="0"/>
              <a:t> </a:t>
            </a:r>
            <a:r>
              <a:rPr lang="en-US" sz="2000" dirty="0" err="1"/>
              <a:t>tim</a:t>
            </a:r>
            <a:r>
              <a:rPr lang="en-US" sz="2000" dirty="0"/>
              <a:t> Drs. </a:t>
            </a:r>
            <a:r>
              <a:rPr lang="en-US" sz="2000" dirty="0" err="1"/>
              <a:t>Yusron</a:t>
            </a:r>
            <a:r>
              <a:rPr lang="en-US" sz="2000" dirty="0"/>
              <a:t> </a:t>
            </a:r>
            <a:r>
              <a:rPr lang="en-US" sz="2000" dirty="0" err="1"/>
              <a:t>Afifi</a:t>
            </a:r>
            <a:r>
              <a:rPr lang="en-US" sz="2000" dirty="0"/>
              <a:t>, </a:t>
            </a:r>
            <a:r>
              <a:rPr lang="en-US" sz="2000" dirty="0" err="1"/>
              <a:t>M.Si</a:t>
            </a:r>
            <a:r>
              <a:rPr lang="en-US" sz="2000" dirty="0"/>
              <a:t>. </a:t>
            </a:r>
            <a:r>
              <a:rPr lang="en-US" sz="2000" dirty="0" err="1"/>
              <a:t>mendapatkan</a:t>
            </a:r>
            <a:r>
              <a:rPr lang="en-US" sz="2000" dirty="0"/>
              <a:t> </a:t>
            </a:r>
            <a:r>
              <a:rPr lang="en-US" sz="2000" dirty="0" err="1"/>
              <a:t>angka</a:t>
            </a:r>
            <a:r>
              <a:rPr lang="en-US" sz="2000" dirty="0"/>
              <a:t> </a:t>
            </a:r>
            <a:r>
              <a:rPr lang="en-US" sz="2000" dirty="0" err="1"/>
              <a:t>kredit</a:t>
            </a:r>
            <a:r>
              <a:rPr lang="en-US" sz="2000" dirty="0"/>
              <a:t> 1,72 (</a:t>
            </a:r>
            <a:r>
              <a:rPr lang="en-US" sz="2000" dirty="0" err="1"/>
              <a:t>satu</a:t>
            </a:r>
            <a:r>
              <a:rPr lang="en-US" sz="2000" dirty="0"/>
              <a:t> </a:t>
            </a:r>
            <a:r>
              <a:rPr lang="en-US" sz="2000" dirty="0" err="1"/>
              <a:t>koma</a:t>
            </a:r>
            <a:r>
              <a:rPr lang="en-US" sz="2000" dirty="0"/>
              <a:t> </a:t>
            </a:r>
            <a:r>
              <a:rPr lang="en-US" sz="2000" dirty="0" err="1"/>
              <a:t>tujuh</a:t>
            </a:r>
            <a:r>
              <a:rPr lang="en-US" sz="2000" dirty="0"/>
              <a:t> </a:t>
            </a:r>
            <a:r>
              <a:rPr lang="en-US" sz="2000" dirty="0" err="1"/>
              <a:t>dua</a:t>
            </a:r>
            <a:r>
              <a:rPr lang="en-US" sz="2000" dirty="0"/>
              <a:t>). </a:t>
            </a:r>
          </a:p>
          <a:p>
            <a:r>
              <a:rPr lang="en-US" sz="2000" dirty="0" smtClean="0"/>
              <a:t>Hani </a:t>
            </a:r>
            <a:r>
              <a:rPr lang="en-US" sz="2000" dirty="0" err="1"/>
              <a:t>Wijaya</a:t>
            </a:r>
            <a:r>
              <a:rPr lang="en-US" sz="2000" dirty="0"/>
              <a:t>, S. </a:t>
            </a:r>
            <a:r>
              <a:rPr lang="en-US" sz="2000" dirty="0" err="1"/>
              <a:t>Pd</a:t>
            </a:r>
            <a:r>
              <a:rPr lang="en-US" sz="2000" dirty="0"/>
              <a:t>, PTP Ahli </a:t>
            </a:r>
            <a:r>
              <a:rPr lang="en-US" sz="2000" dirty="0" err="1"/>
              <a:t>Pertama</a:t>
            </a:r>
            <a:r>
              <a:rPr lang="en-US" sz="2000" dirty="0"/>
              <a:t>, </a:t>
            </a:r>
            <a:r>
              <a:rPr lang="en-US" sz="2000" dirty="0" err="1"/>
              <a:t>jika</a:t>
            </a:r>
            <a:r>
              <a:rPr lang="en-US" sz="2000" dirty="0"/>
              <a:t> </a:t>
            </a:r>
            <a:r>
              <a:rPr lang="en-US" sz="2000" dirty="0" err="1"/>
              <a:t>mengerjakan</a:t>
            </a:r>
            <a:r>
              <a:rPr lang="en-US" sz="2000" dirty="0"/>
              <a:t> </a:t>
            </a:r>
            <a:r>
              <a:rPr lang="en-US" sz="2000" dirty="0" err="1"/>
              <a:t>hal</a:t>
            </a:r>
            <a:r>
              <a:rPr lang="en-US" sz="2000" dirty="0"/>
              <a:t> yang </a:t>
            </a:r>
            <a:r>
              <a:rPr lang="en-US" sz="2000" dirty="0" err="1"/>
              <a:t>sama</a:t>
            </a:r>
            <a:r>
              <a:rPr lang="en-US" sz="2000" dirty="0"/>
              <a:t> </a:t>
            </a:r>
            <a:r>
              <a:rPr lang="en-US" sz="2000" dirty="0" err="1"/>
              <a:t>dengan</a:t>
            </a:r>
            <a:r>
              <a:rPr lang="en-US" sz="2000" dirty="0"/>
              <a:t> Drs. </a:t>
            </a:r>
            <a:r>
              <a:rPr lang="en-US" sz="2000" dirty="0" err="1"/>
              <a:t>Yusron</a:t>
            </a:r>
            <a:r>
              <a:rPr lang="en-US" sz="2000" dirty="0"/>
              <a:t> </a:t>
            </a:r>
            <a:r>
              <a:rPr lang="en-US" sz="2000" dirty="0" err="1"/>
              <a:t>Afifi</a:t>
            </a:r>
            <a:r>
              <a:rPr lang="en-US" sz="2000" dirty="0"/>
              <a:t>, </a:t>
            </a:r>
            <a:r>
              <a:rPr lang="en-US" sz="2000" dirty="0" err="1"/>
              <a:t>M.Si</a:t>
            </a:r>
            <a:r>
              <a:rPr lang="en-US" sz="2000" dirty="0"/>
              <a:t>., </a:t>
            </a:r>
            <a:r>
              <a:rPr lang="en-US" sz="2000" dirty="0" err="1"/>
              <a:t>diberi</a:t>
            </a:r>
            <a:r>
              <a:rPr lang="en-US" sz="2000" dirty="0"/>
              <a:t> </a:t>
            </a:r>
            <a:r>
              <a:rPr lang="en-US" sz="2000" dirty="0" err="1"/>
              <a:t>angka</a:t>
            </a:r>
            <a:r>
              <a:rPr lang="en-US" sz="2000" dirty="0"/>
              <a:t> </a:t>
            </a:r>
            <a:r>
              <a:rPr lang="en-US" sz="2000" dirty="0" err="1"/>
              <a:t>kredit</a:t>
            </a:r>
            <a:r>
              <a:rPr lang="en-US" sz="2000" dirty="0"/>
              <a:t> 80% x 1,72 = 1,38 (</a:t>
            </a:r>
            <a:r>
              <a:rPr lang="en-US" sz="2000" dirty="0" err="1"/>
              <a:t>satu</a:t>
            </a:r>
            <a:r>
              <a:rPr lang="en-US" sz="2000" dirty="0"/>
              <a:t> </a:t>
            </a:r>
            <a:r>
              <a:rPr lang="en-US" sz="2000" dirty="0" err="1"/>
              <a:t>koma</a:t>
            </a:r>
            <a:r>
              <a:rPr lang="en-US" sz="2000" dirty="0"/>
              <a:t> </a:t>
            </a:r>
            <a:r>
              <a:rPr lang="en-US" sz="2000" dirty="0" err="1"/>
              <a:t>tiga</a:t>
            </a:r>
            <a:r>
              <a:rPr lang="en-US" sz="2000" dirty="0"/>
              <a:t> </a:t>
            </a:r>
            <a:r>
              <a:rPr lang="en-US" sz="2000" dirty="0" err="1"/>
              <a:t>delapan</a:t>
            </a:r>
            <a:r>
              <a:rPr lang="en-US" sz="2000" dirty="0"/>
              <a:t>). </a:t>
            </a:r>
          </a:p>
          <a:p>
            <a:r>
              <a:rPr lang="en-US" sz="2000" dirty="0" err="1" smtClean="0"/>
              <a:t>Sania</a:t>
            </a:r>
            <a:r>
              <a:rPr lang="en-US" sz="2000" dirty="0"/>
              <a:t>, </a:t>
            </a:r>
            <a:r>
              <a:rPr lang="en-US" sz="2000" dirty="0" err="1"/>
              <a:t>S.Kom</a:t>
            </a:r>
            <a:r>
              <a:rPr lang="en-US" sz="2000" dirty="0"/>
              <a:t>., </a:t>
            </a:r>
            <a:r>
              <a:rPr lang="en-US" sz="2000" dirty="0" err="1"/>
              <a:t>M.Si</a:t>
            </a:r>
            <a:r>
              <a:rPr lang="en-US" sz="2000" dirty="0"/>
              <a:t>., PTP Ahli </a:t>
            </a:r>
            <a:r>
              <a:rPr lang="en-US" sz="2000" dirty="0" err="1"/>
              <a:t>Muda</a:t>
            </a:r>
            <a:r>
              <a:rPr lang="en-US" sz="2000" dirty="0"/>
              <a:t> </a:t>
            </a:r>
            <a:r>
              <a:rPr lang="en-US" sz="2000" dirty="0" err="1"/>
              <a:t>dan</a:t>
            </a:r>
            <a:r>
              <a:rPr lang="en-US" sz="2000" dirty="0"/>
              <a:t> </a:t>
            </a:r>
            <a:r>
              <a:rPr lang="en-US" sz="2000" dirty="0" err="1"/>
              <a:t>Fardin</a:t>
            </a:r>
            <a:r>
              <a:rPr lang="en-US" sz="2000" dirty="0"/>
              <a:t>, S.T., PTP Ahli </a:t>
            </a:r>
            <a:r>
              <a:rPr lang="en-US" sz="2000" dirty="0" err="1"/>
              <a:t>Pertama</a:t>
            </a:r>
            <a:r>
              <a:rPr lang="en-US" sz="2000" dirty="0"/>
              <a:t> di PPPPTK </a:t>
            </a:r>
            <a:r>
              <a:rPr lang="en-US" sz="2000" dirty="0" err="1"/>
              <a:t>Teknologi</a:t>
            </a:r>
            <a:r>
              <a:rPr lang="en-US" sz="2000" dirty="0"/>
              <a:t> </a:t>
            </a:r>
            <a:r>
              <a:rPr lang="en-US" sz="2000" dirty="0" err="1"/>
              <a:t>melakukan</a:t>
            </a:r>
            <a:r>
              <a:rPr lang="en-US" sz="2000" dirty="0"/>
              <a:t> </a:t>
            </a:r>
            <a:r>
              <a:rPr lang="en-US" sz="2000" dirty="0" err="1"/>
              <a:t>studi</a:t>
            </a:r>
            <a:r>
              <a:rPr lang="en-US" sz="2000" dirty="0"/>
              <a:t> </a:t>
            </a:r>
            <a:r>
              <a:rPr lang="en-US" sz="2000" dirty="0" err="1"/>
              <a:t>kelayakan</a:t>
            </a:r>
            <a:r>
              <a:rPr lang="en-US" sz="2000" dirty="0"/>
              <a:t> </a:t>
            </a:r>
            <a:r>
              <a:rPr lang="en-US" sz="2000" dirty="0" err="1"/>
              <a:t>sebagai</a:t>
            </a:r>
            <a:r>
              <a:rPr lang="en-US" sz="2000" dirty="0"/>
              <a:t> </a:t>
            </a:r>
            <a:r>
              <a:rPr lang="en-US" sz="2000" dirty="0" err="1"/>
              <a:t>anggota</a:t>
            </a:r>
            <a:r>
              <a:rPr lang="en-US" sz="2000" dirty="0"/>
              <a:t> </a:t>
            </a:r>
            <a:r>
              <a:rPr lang="en-US" sz="2000" dirty="0" err="1"/>
              <a:t>tim</a:t>
            </a:r>
            <a:r>
              <a:rPr lang="en-US" sz="2000" dirty="0"/>
              <a:t> </a:t>
            </a:r>
            <a:r>
              <a:rPr lang="en-US" sz="2000" dirty="0" err="1"/>
              <a:t>tentang</a:t>
            </a:r>
            <a:r>
              <a:rPr lang="en-US" sz="2000" dirty="0"/>
              <a:t> </a:t>
            </a:r>
            <a:r>
              <a:rPr lang="en-US" sz="2000" dirty="0" err="1"/>
              <a:t>pengembangan</a:t>
            </a:r>
            <a:r>
              <a:rPr lang="en-US" sz="2000" dirty="0"/>
              <a:t> </a:t>
            </a:r>
            <a:r>
              <a:rPr lang="en-US" sz="2000" dirty="0" err="1"/>
              <a:t>evaluasi</a:t>
            </a:r>
            <a:r>
              <a:rPr lang="en-US" sz="2000" dirty="0"/>
              <a:t> </a:t>
            </a:r>
            <a:r>
              <a:rPr lang="en-US" sz="2000" dirty="0" err="1"/>
              <a:t>pembelajaran</a:t>
            </a:r>
            <a:r>
              <a:rPr lang="en-US" sz="2000" dirty="0"/>
              <a:t> </a:t>
            </a:r>
            <a:r>
              <a:rPr lang="en-US" sz="2000" dirty="0" err="1"/>
              <a:t>dengan</a:t>
            </a:r>
            <a:r>
              <a:rPr lang="en-US" sz="2000" dirty="0"/>
              <a:t> </a:t>
            </a:r>
            <a:r>
              <a:rPr lang="en-US" sz="2000" dirty="0" err="1"/>
              <a:t>menggunakan</a:t>
            </a:r>
            <a:r>
              <a:rPr lang="en-US" sz="2000" dirty="0"/>
              <a:t> </a:t>
            </a:r>
            <a:r>
              <a:rPr lang="en-US" sz="2000" dirty="0" err="1"/>
              <a:t>aplikasi</a:t>
            </a:r>
            <a:r>
              <a:rPr lang="en-US" sz="2000" dirty="0"/>
              <a:t> </a:t>
            </a:r>
            <a:r>
              <a:rPr lang="en-US" sz="2000" dirty="0" err="1"/>
              <a:t>quis</a:t>
            </a:r>
            <a:r>
              <a:rPr lang="en-US" sz="2000" dirty="0"/>
              <a:t> creator </a:t>
            </a:r>
            <a:r>
              <a:rPr lang="en-US" sz="2000" dirty="0" err="1"/>
              <a:t>untuk</a:t>
            </a:r>
            <a:r>
              <a:rPr lang="en-US" sz="2000" dirty="0"/>
              <a:t> </a:t>
            </a:r>
            <a:r>
              <a:rPr lang="en-US" sz="2000" dirty="0" err="1"/>
              <a:t>mata</a:t>
            </a:r>
            <a:r>
              <a:rPr lang="en-US" sz="2000" dirty="0"/>
              <a:t> </a:t>
            </a:r>
            <a:r>
              <a:rPr lang="en-US" sz="2000" dirty="0" err="1"/>
              <a:t>pelajaran</a:t>
            </a:r>
            <a:r>
              <a:rPr lang="en-US" sz="2000" dirty="0"/>
              <a:t> IPA </a:t>
            </a:r>
            <a:r>
              <a:rPr lang="en-US" sz="2000" dirty="0" err="1"/>
              <a:t>jenjang</a:t>
            </a:r>
            <a:r>
              <a:rPr lang="en-US" sz="2000" dirty="0"/>
              <a:t> SD </a:t>
            </a:r>
            <a:r>
              <a:rPr lang="en-US" sz="2000" dirty="0" err="1"/>
              <a:t>dan</a:t>
            </a:r>
            <a:r>
              <a:rPr lang="en-US" sz="2000" dirty="0"/>
              <a:t> </a:t>
            </a:r>
            <a:r>
              <a:rPr lang="en-US" sz="2000" dirty="0" err="1"/>
              <a:t>membuat</a:t>
            </a:r>
            <a:r>
              <a:rPr lang="en-US" sz="2000" dirty="0"/>
              <a:t> </a:t>
            </a:r>
            <a:r>
              <a:rPr lang="en-US" sz="2000" dirty="0" err="1"/>
              <a:t>laporan</a:t>
            </a:r>
            <a:r>
              <a:rPr lang="en-US" sz="2000" dirty="0"/>
              <a:t> </a:t>
            </a:r>
            <a:r>
              <a:rPr lang="en-US" sz="2000" dirty="0" err="1"/>
              <a:t>sebagai</a:t>
            </a:r>
            <a:r>
              <a:rPr lang="en-US" sz="2000" dirty="0"/>
              <a:t> </a:t>
            </a:r>
            <a:r>
              <a:rPr lang="en-US" sz="2000" dirty="0" err="1"/>
              <a:t>anggota</a:t>
            </a:r>
            <a:r>
              <a:rPr lang="en-US" sz="2000" dirty="0"/>
              <a:t> </a:t>
            </a:r>
            <a:r>
              <a:rPr lang="en-US" sz="2000" dirty="0" err="1"/>
              <a:t>tim</a:t>
            </a:r>
            <a:r>
              <a:rPr lang="en-US" sz="2000" dirty="0"/>
              <a:t>, </a:t>
            </a:r>
            <a:r>
              <a:rPr lang="en-US" sz="2000" dirty="0" err="1"/>
              <a:t>maka</a:t>
            </a:r>
            <a:r>
              <a:rPr lang="en-US" sz="2000" dirty="0"/>
              <a:t> </a:t>
            </a:r>
            <a:r>
              <a:rPr lang="en-US" sz="2000" dirty="0" err="1"/>
              <a:t>Sania</a:t>
            </a:r>
            <a:r>
              <a:rPr lang="en-US" sz="2000" dirty="0"/>
              <a:t>, </a:t>
            </a:r>
            <a:r>
              <a:rPr lang="en-US" sz="2000" dirty="0" err="1"/>
              <a:t>S.Kom</a:t>
            </a:r>
            <a:r>
              <a:rPr lang="en-US" sz="2000" dirty="0"/>
              <a:t>., </a:t>
            </a:r>
            <a:r>
              <a:rPr lang="en-US" sz="2000" dirty="0" err="1"/>
              <a:t>M.Si</a:t>
            </a:r>
            <a:r>
              <a:rPr lang="en-US" sz="2000" dirty="0"/>
              <a:t>. </a:t>
            </a:r>
            <a:r>
              <a:rPr lang="en-US" sz="2000" dirty="0" err="1"/>
              <a:t>mendapatkan</a:t>
            </a:r>
            <a:r>
              <a:rPr lang="en-US" sz="2000" dirty="0"/>
              <a:t> </a:t>
            </a:r>
            <a:r>
              <a:rPr lang="en-US" sz="2000" dirty="0" err="1"/>
              <a:t>angka</a:t>
            </a:r>
            <a:r>
              <a:rPr lang="en-US" sz="2000" dirty="0"/>
              <a:t> </a:t>
            </a:r>
            <a:r>
              <a:rPr lang="en-US" sz="2000" dirty="0" err="1"/>
              <a:t>kredit</a:t>
            </a:r>
            <a:r>
              <a:rPr lang="en-US" sz="2000" dirty="0"/>
              <a:t> 60% x 1,72 = 1,032 (</a:t>
            </a:r>
            <a:r>
              <a:rPr lang="en-US" sz="2000" dirty="0" err="1"/>
              <a:t>satu</a:t>
            </a:r>
            <a:r>
              <a:rPr lang="en-US" sz="2000" dirty="0"/>
              <a:t> </a:t>
            </a:r>
            <a:r>
              <a:rPr lang="en-US" sz="2000" dirty="0" err="1"/>
              <a:t>koma</a:t>
            </a:r>
            <a:r>
              <a:rPr lang="en-US" sz="2000" dirty="0"/>
              <a:t> </a:t>
            </a:r>
            <a:r>
              <a:rPr lang="en-US" sz="2000" dirty="0" err="1"/>
              <a:t>nol</a:t>
            </a:r>
            <a:r>
              <a:rPr lang="en-US" sz="2000" dirty="0"/>
              <a:t> </a:t>
            </a:r>
            <a:r>
              <a:rPr lang="en-US" sz="2000" dirty="0" err="1"/>
              <a:t>tiga</a:t>
            </a:r>
            <a:r>
              <a:rPr lang="en-US" sz="2000" dirty="0"/>
              <a:t> </a:t>
            </a:r>
            <a:r>
              <a:rPr lang="en-US" sz="2000" dirty="0" err="1"/>
              <a:t>dua</a:t>
            </a:r>
            <a:r>
              <a:rPr lang="en-US" sz="2000" dirty="0"/>
              <a:t>), </a:t>
            </a:r>
            <a:r>
              <a:rPr lang="en-US" sz="2000" dirty="0" err="1"/>
              <a:t>dan</a:t>
            </a:r>
            <a:r>
              <a:rPr lang="en-US" sz="2000" dirty="0"/>
              <a:t>  </a:t>
            </a:r>
            <a:r>
              <a:rPr lang="en-US" sz="2000" dirty="0" err="1"/>
              <a:t>Fardin</a:t>
            </a:r>
            <a:r>
              <a:rPr lang="en-US" sz="2000" dirty="0"/>
              <a:t>, S.T. </a:t>
            </a:r>
            <a:r>
              <a:rPr lang="en-US" sz="2000" dirty="0" err="1"/>
              <a:t>mendapatkan</a:t>
            </a:r>
            <a:r>
              <a:rPr lang="en-US" sz="2000" dirty="0"/>
              <a:t> </a:t>
            </a:r>
            <a:r>
              <a:rPr lang="en-US" sz="2000" dirty="0" err="1"/>
              <a:t>angka</a:t>
            </a:r>
            <a:r>
              <a:rPr lang="en-US" sz="2000" dirty="0"/>
              <a:t> </a:t>
            </a:r>
            <a:r>
              <a:rPr lang="en-US" sz="2000" dirty="0" err="1"/>
              <a:t>kredit</a:t>
            </a:r>
            <a:r>
              <a:rPr lang="en-US" sz="2000" dirty="0"/>
              <a:t> 80% x 40% x 1,72 = 0,55 (</a:t>
            </a:r>
            <a:r>
              <a:rPr lang="en-US" sz="2000" dirty="0" err="1"/>
              <a:t>nol</a:t>
            </a:r>
            <a:r>
              <a:rPr lang="en-US" sz="2000" dirty="0"/>
              <a:t> </a:t>
            </a:r>
            <a:r>
              <a:rPr lang="en-US" sz="2000" dirty="0" err="1"/>
              <a:t>koma</a:t>
            </a:r>
            <a:r>
              <a:rPr lang="en-US" sz="2000" dirty="0"/>
              <a:t> lima lima). </a:t>
            </a:r>
          </a:p>
        </p:txBody>
      </p:sp>
    </p:spTree>
    <p:extLst>
      <p:ext uri="{BB962C8B-B14F-4D97-AF65-F5344CB8AC3E}">
        <p14:creationId xmlns:p14="http://schemas.microsoft.com/office/powerpoint/2010/main" val="40874143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788206"/>
            <a:ext cx="10515600" cy="1325563"/>
          </a:xfrm>
        </p:spPr>
        <p:txBody>
          <a:bodyPr>
            <a:normAutofit/>
          </a:bodyPr>
          <a:lstStyle/>
          <a:p>
            <a:pPr algn="ctr"/>
            <a:r>
              <a:rPr lang="en-ID" sz="6000" b="1" dirty="0" err="1" smtClean="0">
                <a:solidFill>
                  <a:srgbClr val="0000FF"/>
                </a:solidFill>
              </a:rPr>
              <a:t>Terimakasih</a:t>
            </a:r>
            <a:endParaRPr lang="en-US" sz="6000" b="1" dirty="0">
              <a:solidFill>
                <a:srgbClr val="0000FF"/>
              </a:solidFill>
            </a:endParaRPr>
          </a:p>
        </p:txBody>
      </p:sp>
      <p:sp>
        <p:nvSpPr>
          <p:cNvPr id="3" name="Content Placeholder 2"/>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xmlns="" id="{CCC06E28-706C-4E1C-A56C-22B9EEF69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287" y="2903845"/>
            <a:ext cx="3019425" cy="2933700"/>
          </a:xfrm>
          <a:prstGeom prst="rect">
            <a:avLst/>
          </a:prstGeom>
        </p:spPr>
      </p:pic>
    </p:spTree>
    <p:extLst>
      <p:ext uri="{BB962C8B-B14F-4D97-AF65-F5344CB8AC3E}">
        <p14:creationId xmlns:p14="http://schemas.microsoft.com/office/powerpoint/2010/main" val="159267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Analisis</a:t>
            </a:r>
            <a:r>
              <a:rPr lang="en-GB" dirty="0" smtClean="0"/>
              <a:t> </a:t>
            </a:r>
            <a:r>
              <a:rPr lang="en-GB" dirty="0" err="1" smtClean="0"/>
              <a:t>dan</a:t>
            </a:r>
            <a:r>
              <a:rPr lang="en-GB" dirty="0" smtClean="0"/>
              <a:t> </a:t>
            </a:r>
            <a:r>
              <a:rPr lang="en-GB" dirty="0" err="1" smtClean="0"/>
              <a:t>Pengkajian</a:t>
            </a:r>
            <a:r>
              <a:rPr lang="en-GB" dirty="0" smtClean="0"/>
              <a:t> </a:t>
            </a:r>
            <a:r>
              <a:rPr lang="en-GB" dirty="0"/>
              <a:t>(</a:t>
            </a:r>
            <a:r>
              <a:rPr lang="id-ID" dirty="0" err="1"/>
              <a:t>u</a:t>
            </a:r>
            <a:r>
              <a:rPr lang="en-GB" dirty="0" err="1"/>
              <a:t>nsur</a:t>
            </a:r>
            <a:r>
              <a:rPr lang="en-GB" dirty="0"/>
              <a:t> II sub </a:t>
            </a:r>
            <a:r>
              <a:rPr lang="id-ID" dirty="0" err="1"/>
              <a:t>u</a:t>
            </a:r>
            <a:r>
              <a:rPr lang="en-GB" dirty="0" err="1"/>
              <a:t>nsur</a:t>
            </a:r>
            <a:r>
              <a:rPr lang="en-GB" dirty="0"/>
              <a:t> </a:t>
            </a:r>
            <a:r>
              <a:rPr lang="en-GB" dirty="0" smtClean="0"/>
              <a:t>A)</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9703349"/>
              </p:ext>
            </p:extLst>
          </p:nvPr>
        </p:nvGraphicFramePr>
        <p:xfrm>
          <a:off x="850900" y="1825625"/>
          <a:ext cx="10515600" cy="3989705"/>
        </p:xfrm>
        <a:graphic>
          <a:graphicData uri="http://schemas.openxmlformats.org/drawingml/2006/table">
            <a:tbl>
              <a:tblPr firstRow="1" bandRow="1">
                <a:tableStyleId>{5DA37D80-6434-44D0-A028-1B22A696006F}</a:tableStyleId>
              </a:tblPr>
              <a:tblGrid>
                <a:gridCol w="5041900">
                  <a:extLst>
                    <a:ext uri="{9D8B030D-6E8A-4147-A177-3AD203B41FA5}">
                      <a16:colId xmlns:a16="http://schemas.microsoft.com/office/drawing/2014/main" xmlns="" val="20000"/>
                    </a:ext>
                  </a:extLst>
                </a:gridCol>
                <a:gridCol w="2171700">
                  <a:extLst>
                    <a:ext uri="{9D8B030D-6E8A-4147-A177-3AD203B41FA5}">
                      <a16:colId xmlns:a16="http://schemas.microsoft.com/office/drawing/2014/main" xmlns="" val="20001"/>
                    </a:ext>
                  </a:extLst>
                </a:gridCol>
                <a:gridCol w="1435100">
                  <a:extLst>
                    <a:ext uri="{9D8B030D-6E8A-4147-A177-3AD203B41FA5}">
                      <a16:colId xmlns:a16="http://schemas.microsoft.com/office/drawing/2014/main" xmlns="" val="20002"/>
                    </a:ext>
                  </a:extLst>
                </a:gridCol>
                <a:gridCol w="1866900">
                  <a:extLst>
                    <a:ext uri="{9D8B030D-6E8A-4147-A177-3AD203B41FA5}">
                      <a16:colId xmlns:a16="http://schemas.microsoft.com/office/drawing/2014/main" xmlns="" val="20003"/>
                    </a:ext>
                  </a:extLst>
                </a:gridCol>
              </a:tblGrid>
              <a:tr h="370840">
                <a:tc>
                  <a:txBody>
                    <a:bodyPr/>
                    <a:lstStyle/>
                    <a:p>
                      <a:pPr algn="just">
                        <a:spcBef>
                          <a:spcPts val="1200"/>
                        </a:spcBef>
                      </a:pPr>
                      <a:r>
                        <a:rPr lang="en-GB" sz="1800" dirty="0" err="1" smtClean="0"/>
                        <a:t>Butir</a:t>
                      </a:r>
                      <a:r>
                        <a:rPr lang="en-GB" sz="1800" dirty="0" smtClean="0"/>
                        <a:t> </a:t>
                      </a:r>
                      <a:r>
                        <a:rPr lang="en-GB" sz="1800" dirty="0" err="1"/>
                        <a:t>Kegiatan</a:t>
                      </a:r>
                      <a:endParaRPr lang="id-ID" sz="1800" dirty="0">
                        <a:latin typeface="+mn-lt"/>
                      </a:endParaRPr>
                    </a:p>
                  </a:txBody>
                  <a:tcPr/>
                </a:tc>
                <a:tc>
                  <a:txBody>
                    <a:bodyPr/>
                    <a:lstStyle/>
                    <a:p>
                      <a:pPr algn="just">
                        <a:spcBef>
                          <a:spcPts val="600"/>
                        </a:spcBef>
                      </a:pPr>
                      <a:r>
                        <a:rPr lang="en-GB" sz="1800" dirty="0" err="1"/>
                        <a:t>Hasil</a:t>
                      </a:r>
                      <a:r>
                        <a:rPr lang="en-GB" sz="1800" dirty="0"/>
                        <a:t> </a:t>
                      </a:r>
                      <a:r>
                        <a:rPr lang="en-GB" sz="1800" dirty="0" err="1"/>
                        <a:t>Kerja</a:t>
                      </a:r>
                      <a:r>
                        <a:rPr lang="en-GB" sz="1800" dirty="0"/>
                        <a:t> (output)</a:t>
                      </a:r>
                      <a:endParaRPr lang="id-ID" sz="1800" dirty="0">
                        <a:latin typeface="+mn-lt"/>
                      </a:endParaRPr>
                    </a:p>
                  </a:txBody>
                  <a:tcPr/>
                </a:tc>
                <a:tc>
                  <a:txBody>
                    <a:bodyPr/>
                    <a:lstStyle/>
                    <a:p>
                      <a:pPr algn="just">
                        <a:spcBef>
                          <a:spcPts val="600"/>
                        </a:spcBef>
                      </a:pPr>
                      <a:r>
                        <a:rPr lang="en-GB" sz="1800" dirty="0" err="1"/>
                        <a:t>Angka</a:t>
                      </a:r>
                      <a:r>
                        <a:rPr lang="en-GB" sz="1800" dirty="0"/>
                        <a:t> </a:t>
                      </a:r>
                      <a:r>
                        <a:rPr lang="en-GB" sz="1800" dirty="0" err="1"/>
                        <a:t>Kredit</a:t>
                      </a:r>
                      <a:endParaRPr lang="id-ID" sz="1800" dirty="0">
                        <a:latin typeface="+mn-lt"/>
                      </a:endParaRPr>
                    </a:p>
                  </a:txBody>
                  <a:tcPr/>
                </a:tc>
                <a:tc>
                  <a:txBody>
                    <a:bodyPr/>
                    <a:lstStyle/>
                    <a:p>
                      <a:pPr algn="ctr"/>
                      <a:r>
                        <a:rPr lang="en-GB" sz="1800" dirty="0" err="1"/>
                        <a:t>Pelaksana</a:t>
                      </a:r>
                      <a:r>
                        <a:rPr lang="en-GB" sz="1800" dirty="0"/>
                        <a:t> </a:t>
                      </a:r>
                      <a:r>
                        <a:rPr lang="en-GB" sz="1800" dirty="0" err="1"/>
                        <a:t>Tugas</a:t>
                      </a:r>
                      <a:r>
                        <a:rPr lang="en-GB" sz="1800" dirty="0"/>
                        <a:t> (</a:t>
                      </a:r>
                      <a:r>
                        <a:rPr lang="en-GB" sz="1800" dirty="0" err="1"/>
                        <a:t>Jenjang</a:t>
                      </a:r>
                      <a:r>
                        <a:rPr lang="en-GB" sz="1800" dirty="0"/>
                        <a:t>)</a:t>
                      </a:r>
                      <a:endParaRPr lang="id-ID" sz="1800" dirty="0">
                        <a:latin typeface="+mn-lt"/>
                      </a:endParaRPr>
                    </a:p>
                  </a:txBody>
                  <a:tcPr/>
                </a:tc>
                <a:extLst>
                  <a:ext uri="{0D108BD9-81ED-4DB2-BD59-A6C34878D82A}">
                    <a16:rowId xmlns:a16="http://schemas.microsoft.com/office/drawing/2014/main" xmlns="" val="10000"/>
                  </a:ext>
                </a:extLst>
              </a:tr>
              <a:tr h="370840">
                <a:tc gridSpan="3">
                  <a:txBody>
                    <a:bodyPr/>
                    <a:lstStyle/>
                    <a:p>
                      <a:pPr marL="355600" indent="-260350" algn="l" fontAlgn="ctr"/>
                      <a:r>
                        <a:rPr lang="en-ID" sz="1800" b="1" u="none" strike="noStrike" dirty="0" smtClean="0">
                          <a:solidFill>
                            <a:srgbClr val="000099"/>
                          </a:solidFill>
                          <a:effectLst/>
                        </a:rPr>
                        <a:t>1.    </a:t>
                      </a:r>
                      <a:r>
                        <a:rPr lang="en-ID" sz="1800" b="1" u="none" strike="noStrike" dirty="0" err="1" smtClean="0">
                          <a:solidFill>
                            <a:srgbClr val="000099"/>
                          </a:solidFill>
                          <a:effectLst/>
                        </a:rPr>
                        <a:t>Menganalisis</a:t>
                      </a:r>
                      <a:r>
                        <a:rPr lang="en-ID" sz="1800" b="1" u="none" strike="noStrike" dirty="0" smtClean="0">
                          <a:solidFill>
                            <a:srgbClr val="000099"/>
                          </a:solidFill>
                          <a:effectLst/>
                        </a:rPr>
                        <a:t> </a:t>
                      </a:r>
                      <a:r>
                        <a:rPr lang="en-ID" sz="1800" b="1" u="none" strike="noStrike" dirty="0" err="1" smtClean="0">
                          <a:solidFill>
                            <a:srgbClr val="000099"/>
                          </a:solidFill>
                          <a:effectLst/>
                        </a:rPr>
                        <a:t>Kebutuhan</a:t>
                      </a:r>
                      <a:r>
                        <a:rPr lang="en-ID" sz="1800" b="1" u="none" strike="noStrike" dirty="0" smtClean="0">
                          <a:solidFill>
                            <a:srgbClr val="000099"/>
                          </a:solidFill>
                          <a:effectLst/>
                        </a:rPr>
                        <a:t> </a:t>
                      </a:r>
                      <a:r>
                        <a:rPr lang="en-ID" sz="1800" b="1" u="none" strike="noStrike" dirty="0" err="1" smtClean="0">
                          <a:solidFill>
                            <a:srgbClr val="000099"/>
                          </a:solidFill>
                          <a:effectLst/>
                        </a:rPr>
                        <a:t>teknologi</a:t>
                      </a:r>
                      <a:r>
                        <a:rPr lang="en-ID" sz="1800" b="1" u="none" strike="noStrike" dirty="0" smtClean="0">
                          <a:solidFill>
                            <a:srgbClr val="000099"/>
                          </a:solidFill>
                          <a:effectLst/>
                        </a:rPr>
                        <a:t> </a:t>
                      </a:r>
                      <a:r>
                        <a:rPr lang="en-ID" sz="1800" b="1" u="none" strike="noStrike" dirty="0" err="1" smtClean="0">
                          <a:solidFill>
                            <a:srgbClr val="000099"/>
                          </a:solidFill>
                          <a:effectLst/>
                        </a:rPr>
                        <a:t>pembelajaran</a:t>
                      </a:r>
                      <a:r>
                        <a:rPr lang="en-ID" sz="1800" b="1" u="none" strike="noStrike" dirty="0" smtClean="0">
                          <a:solidFill>
                            <a:srgbClr val="000099"/>
                          </a:solidFill>
                          <a:effectLst/>
                        </a:rPr>
                        <a:t> </a:t>
                      </a:r>
                      <a:r>
                        <a:rPr lang="en-ID" sz="1800" b="1" u="none" strike="noStrike" dirty="0" err="1" smtClean="0">
                          <a:solidFill>
                            <a:srgbClr val="000099"/>
                          </a:solidFill>
                          <a:effectLst/>
                        </a:rPr>
                        <a:t>berdasarkan</a:t>
                      </a:r>
                      <a:r>
                        <a:rPr lang="en-ID" sz="1800" b="1" u="none" strike="noStrike" dirty="0" smtClean="0">
                          <a:solidFill>
                            <a:srgbClr val="000099"/>
                          </a:solidFill>
                          <a:effectLst/>
                        </a:rPr>
                        <a:t> </a:t>
                      </a:r>
                      <a:r>
                        <a:rPr lang="en-ID" sz="1800" b="1" u="none" strike="noStrike" dirty="0" err="1" smtClean="0">
                          <a:solidFill>
                            <a:srgbClr val="000099"/>
                          </a:solidFill>
                          <a:effectLst/>
                        </a:rPr>
                        <a:t>kurikulum</a:t>
                      </a:r>
                      <a:r>
                        <a:rPr lang="en-ID" sz="1800" b="1" u="none" strike="noStrike" dirty="0" smtClean="0">
                          <a:solidFill>
                            <a:srgbClr val="000099"/>
                          </a:solidFill>
                          <a:effectLst/>
                        </a:rPr>
                        <a:t> yang </a:t>
                      </a:r>
                      <a:r>
                        <a:rPr lang="en-ID" sz="1800" b="1" u="none" strike="noStrike" dirty="0" err="1" smtClean="0">
                          <a:solidFill>
                            <a:srgbClr val="000099"/>
                          </a:solidFill>
                          <a:effectLst/>
                        </a:rPr>
                        <a:t>berlaku</a:t>
                      </a:r>
                      <a:r>
                        <a:rPr lang="en-ID" sz="1800" b="1" u="none" strike="noStrike" dirty="0" smtClean="0">
                          <a:solidFill>
                            <a:srgbClr val="000099"/>
                          </a:solidFill>
                          <a:effectLst/>
                        </a:rPr>
                        <a:t> </a:t>
                      </a:r>
                      <a:r>
                        <a:rPr lang="en-ID" sz="1800" b="1" u="none" strike="noStrike" dirty="0" err="1" smtClean="0">
                          <a:solidFill>
                            <a:srgbClr val="000099"/>
                          </a:solidFill>
                          <a:effectLst/>
                        </a:rPr>
                        <a:t>sesuai</a:t>
                      </a:r>
                      <a:r>
                        <a:rPr lang="en-ID" sz="1800" b="1" u="none" strike="noStrike" dirty="0" smtClean="0">
                          <a:solidFill>
                            <a:srgbClr val="000099"/>
                          </a:solidFill>
                          <a:effectLst/>
                        </a:rPr>
                        <a:t> </a:t>
                      </a:r>
                      <a:r>
                        <a:rPr lang="en-ID" sz="1800" b="1" u="none" strike="noStrike" dirty="0" err="1" smtClean="0">
                          <a:solidFill>
                            <a:srgbClr val="000099"/>
                          </a:solidFill>
                          <a:effectLst/>
                        </a:rPr>
                        <a:t>dengan</a:t>
                      </a:r>
                      <a:r>
                        <a:rPr lang="en-ID" sz="1800" b="1" u="none" strike="noStrike" dirty="0" smtClean="0">
                          <a:solidFill>
                            <a:srgbClr val="000099"/>
                          </a:solidFill>
                          <a:effectLst/>
                        </a:rPr>
                        <a:t> </a:t>
                      </a:r>
                      <a:r>
                        <a:rPr lang="en-ID" sz="1800" b="1" u="none" strike="noStrike" dirty="0" err="1" smtClean="0">
                          <a:solidFill>
                            <a:srgbClr val="000099"/>
                          </a:solidFill>
                          <a:effectLst/>
                        </a:rPr>
                        <a:t>jenis</a:t>
                      </a:r>
                      <a:r>
                        <a:rPr lang="en-ID" sz="1800" b="1" u="none" strike="noStrike" dirty="0" smtClean="0">
                          <a:solidFill>
                            <a:srgbClr val="000099"/>
                          </a:solidFill>
                          <a:effectLst/>
                        </a:rPr>
                        <a:t>, </a:t>
                      </a:r>
                      <a:r>
                        <a:rPr lang="en-ID" sz="1800" b="1" u="none" strike="noStrike" dirty="0" err="1" smtClean="0">
                          <a:solidFill>
                            <a:srgbClr val="000099"/>
                          </a:solidFill>
                          <a:effectLst/>
                        </a:rPr>
                        <a:t>jalur</a:t>
                      </a:r>
                      <a:r>
                        <a:rPr lang="en-ID" sz="1800" b="1" u="none" strike="noStrike" dirty="0" smtClean="0">
                          <a:solidFill>
                            <a:srgbClr val="000099"/>
                          </a:solidFill>
                          <a:effectLst/>
                        </a:rPr>
                        <a:t> </a:t>
                      </a:r>
                      <a:r>
                        <a:rPr lang="en-ID" sz="1800" b="1" u="none" strike="noStrike" dirty="0" err="1" smtClean="0">
                          <a:solidFill>
                            <a:srgbClr val="000099"/>
                          </a:solidFill>
                          <a:effectLst/>
                        </a:rPr>
                        <a:t>dan</a:t>
                      </a:r>
                      <a:r>
                        <a:rPr lang="en-ID" sz="1800" b="1" u="none" strike="noStrike" dirty="0" smtClean="0">
                          <a:solidFill>
                            <a:srgbClr val="000099"/>
                          </a:solidFill>
                          <a:effectLst/>
                        </a:rPr>
                        <a:t> </a:t>
                      </a:r>
                      <a:r>
                        <a:rPr lang="en-ID" sz="1800" b="1" u="none" strike="noStrike" dirty="0" err="1" smtClean="0">
                          <a:solidFill>
                            <a:srgbClr val="000099"/>
                          </a:solidFill>
                          <a:effectLst/>
                        </a:rPr>
                        <a:t>jenjang</a:t>
                      </a:r>
                      <a:r>
                        <a:rPr lang="en-ID" sz="1800" b="1" u="none" strike="noStrike" dirty="0" smtClean="0">
                          <a:solidFill>
                            <a:srgbClr val="000099"/>
                          </a:solidFill>
                          <a:effectLst/>
                        </a:rPr>
                        <a:t> </a:t>
                      </a:r>
                      <a:r>
                        <a:rPr lang="en-ID" sz="1800" b="1" u="none" strike="noStrike" dirty="0" err="1" smtClean="0">
                          <a:solidFill>
                            <a:srgbClr val="000099"/>
                          </a:solidFill>
                          <a:effectLst/>
                        </a:rPr>
                        <a:t>pendidikan</a:t>
                      </a:r>
                      <a:r>
                        <a:rPr lang="en-ID" sz="1800" b="1" u="none" strike="noStrike" dirty="0" smtClean="0">
                          <a:solidFill>
                            <a:srgbClr val="000099"/>
                          </a:solidFill>
                          <a:effectLst/>
                        </a:rPr>
                        <a:t> </a:t>
                      </a:r>
                      <a:r>
                        <a:rPr lang="en-ID" sz="1800" u="none" strike="noStrike" dirty="0" err="1" smtClean="0">
                          <a:effectLst/>
                        </a:rPr>
                        <a:t>untuk</a:t>
                      </a:r>
                      <a:r>
                        <a:rPr lang="en-ID" sz="1800" u="none" strike="noStrike" dirty="0" smtClean="0">
                          <a:effectLst/>
                        </a:rPr>
                        <a:t> :</a:t>
                      </a:r>
                      <a:endParaRPr lang="id-ID" sz="1800" b="1" i="0" u="none" strike="noStrike" dirty="0">
                        <a:effectLst/>
                        <a:latin typeface="+mn-lt"/>
                      </a:endParaRPr>
                    </a:p>
                  </a:txBody>
                  <a:tcPr marL="9525" marR="9525" marT="9525" marB="0" anchor="ctr"/>
                </a:tc>
                <a:tc hMerge="1">
                  <a:txBody>
                    <a:bodyPr/>
                    <a:lstStyle/>
                    <a:p>
                      <a:endParaRPr lang="id-ID"/>
                    </a:p>
                  </a:txBody>
                  <a:tcPr/>
                </a:tc>
                <a:tc hMerge="1">
                  <a:txBody>
                    <a:bodyPr/>
                    <a:lstStyle/>
                    <a:p>
                      <a:endParaRPr lang="id-ID"/>
                    </a:p>
                  </a:txBody>
                  <a:tcPr/>
                </a:tc>
                <a:tc>
                  <a:txBody>
                    <a:bodyPr/>
                    <a:lstStyle/>
                    <a:p>
                      <a:endParaRPr lang="id-ID" sz="1800" dirty="0">
                        <a:latin typeface="+mn-lt"/>
                      </a:endParaRPr>
                    </a:p>
                  </a:txBody>
                  <a:tcPr/>
                </a:tc>
                <a:extLst>
                  <a:ext uri="{0D108BD9-81ED-4DB2-BD59-A6C34878D82A}">
                    <a16:rowId xmlns:a16="http://schemas.microsoft.com/office/drawing/2014/main" xmlns="" val="10001"/>
                  </a:ext>
                </a:extLst>
              </a:tr>
              <a:tr h="370840">
                <a:tc>
                  <a:txBody>
                    <a:bodyPr/>
                    <a:lstStyle/>
                    <a:p>
                      <a:pPr marL="342900" indent="-342900">
                        <a:buFont typeface="+mj-lt"/>
                        <a:buAutoNum type="alphaLcPeriod"/>
                      </a:pPr>
                      <a:r>
                        <a:rPr lang="id-ID" sz="1800" dirty="0" smtClean="0"/>
                        <a:t>Pengembangan media pembelajaran (sederhana, audio, video, multimedia, multimedia interaktif, modul)</a:t>
                      </a:r>
                      <a:endParaRPr lang="id-ID" sz="1800" dirty="0" smtClean="0">
                        <a:latin typeface="+mn-lt"/>
                      </a:endParaRPr>
                    </a:p>
                  </a:txBody>
                  <a:tcPr/>
                </a:tc>
                <a:tc>
                  <a:txBody>
                    <a:bodyPr/>
                    <a:lstStyle/>
                    <a:p>
                      <a:r>
                        <a:rPr lang="en-GB" sz="1800" dirty="0" err="1"/>
                        <a:t>Laporan</a:t>
                      </a:r>
                      <a:endParaRPr lang="id-ID" sz="1800" dirty="0">
                        <a:latin typeface="+mn-lt"/>
                      </a:endParaRPr>
                    </a:p>
                  </a:txBody>
                  <a:tcPr/>
                </a:tc>
                <a:tc>
                  <a:txBody>
                    <a:bodyPr/>
                    <a:lstStyle/>
                    <a:p>
                      <a:pPr marL="143510" marR="119380" algn="ctr">
                        <a:spcBef>
                          <a:spcPts val="10"/>
                        </a:spcBef>
                        <a:spcAft>
                          <a:spcPts val="0"/>
                        </a:spcAft>
                      </a:pPr>
                      <a:r>
                        <a:rPr lang="id-ID" sz="1800" dirty="0">
                          <a:effectLst/>
                        </a:rPr>
                        <a:t>1,13</a:t>
                      </a:r>
                      <a:endParaRPr lang="en-US" sz="1800" dirty="0">
                        <a:effectLst/>
                        <a:latin typeface="+mn-lt"/>
                        <a:ea typeface="Bookman Uralic"/>
                        <a:cs typeface="Bookman Uralic"/>
                      </a:endParaRPr>
                    </a:p>
                  </a:txBody>
                  <a:tcPr marL="0" marR="0" marT="0" marB="0"/>
                </a:tc>
                <a:tc>
                  <a:txBody>
                    <a:bodyPr/>
                    <a:lstStyle/>
                    <a:p>
                      <a:pPr marL="201295" marR="170815" algn="ctr">
                        <a:spcBef>
                          <a:spcPts val="10"/>
                        </a:spcBef>
                        <a:spcAft>
                          <a:spcPts val="0"/>
                        </a:spcAft>
                      </a:pPr>
                      <a:r>
                        <a:rPr lang="id-ID" sz="1800" dirty="0">
                          <a:effectLst/>
                        </a:rPr>
                        <a:t>Ahli Pertama</a:t>
                      </a:r>
                      <a:endParaRPr lang="en-US" sz="1800" dirty="0">
                        <a:effectLst/>
                        <a:latin typeface="+mn-lt"/>
                        <a:ea typeface="Bookman Uralic"/>
                        <a:cs typeface="Bookman Uralic"/>
                      </a:endParaRPr>
                    </a:p>
                  </a:txBody>
                  <a:tcPr marL="0" marR="0" marT="0" marB="0"/>
                </a:tc>
                <a:extLst>
                  <a:ext uri="{0D108BD9-81ED-4DB2-BD59-A6C34878D82A}">
                    <a16:rowId xmlns:a16="http://schemas.microsoft.com/office/drawing/2014/main" xmlns="" val="10002"/>
                  </a:ext>
                </a:extLst>
              </a:tr>
              <a:tr h="370840">
                <a:tc>
                  <a:txBody>
                    <a:bodyPr/>
                    <a:lstStyle/>
                    <a:p>
                      <a:pPr marL="0" indent="0">
                        <a:buFont typeface="+mj-lt"/>
                        <a:buNone/>
                      </a:pPr>
                      <a:r>
                        <a:rPr lang="en-ID" sz="1800" kern="1200" dirty="0" smtClean="0"/>
                        <a:t>b.    </a:t>
                      </a:r>
                      <a:r>
                        <a:rPr lang="id-ID" sz="1800" kern="1200" dirty="0" smtClean="0"/>
                        <a:t>Hypermedia</a:t>
                      </a:r>
                      <a:r>
                        <a:rPr lang="id-ID" sz="1800" dirty="0" smtClean="0"/>
                        <a:t> pembelajaran</a:t>
                      </a:r>
                      <a:endParaRPr lang="id-ID" sz="1800" dirty="0">
                        <a:latin typeface="+mn-lt"/>
                      </a:endParaRPr>
                    </a:p>
                  </a:txBody>
                  <a:tcPr/>
                </a:tc>
                <a:tc>
                  <a:txBody>
                    <a:bodyPr/>
                    <a:lstStyle/>
                    <a:p>
                      <a:r>
                        <a:rPr lang="en-GB" sz="1800" dirty="0" err="1"/>
                        <a:t>Laporan</a:t>
                      </a:r>
                      <a:endParaRPr lang="id-ID" sz="1800" dirty="0">
                        <a:latin typeface="+mn-lt"/>
                      </a:endParaRPr>
                    </a:p>
                  </a:txBody>
                  <a:tcPr/>
                </a:tc>
                <a:tc>
                  <a:txBody>
                    <a:bodyPr/>
                    <a:lstStyle/>
                    <a:p>
                      <a:pPr marL="143510" marR="119380" algn="ctr">
                        <a:lnSpc>
                          <a:spcPts val="745"/>
                        </a:lnSpc>
                        <a:spcBef>
                          <a:spcPts val="60"/>
                        </a:spcBef>
                        <a:spcAft>
                          <a:spcPts val="0"/>
                        </a:spcAft>
                      </a:pPr>
                      <a:endParaRPr lang="en-ID" sz="1800" dirty="0" smtClean="0">
                        <a:effectLst/>
                      </a:endParaRPr>
                    </a:p>
                    <a:p>
                      <a:pPr marL="143510" marR="119380" algn="ctr">
                        <a:lnSpc>
                          <a:spcPts val="745"/>
                        </a:lnSpc>
                        <a:spcBef>
                          <a:spcPts val="60"/>
                        </a:spcBef>
                        <a:spcAft>
                          <a:spcPts val="0"/>
                        </a:spcAft>
                      </a:pPr>
                      <a:endParaRPr lang="en-ID" sz="1800" dirty="0" smtClean="0">
                        <a:effectLst/>
                      </a:endParaRPr>
                    </a:p>
                    <a:p>
                      <a:pPr marL="143510" marR="119380" algn="ctr">
                        <a:lnSpc>
                          <a:spcPts val="745"/>
                        </a:lnSpc>
                        <a:spcBef>
                          <a:spcPts val="60"/>
                        </a:spcBef>
                        <a:spcAft>
                          <a:spcPts val="0"/>
                        </a:spcAft>
                      </a:pPr>
                      <a:r>
                        <a:rPr lang="id-ID" sz="1800" dirty="0" smtClean="0">
                          <a:effectLst/>
                        </a:rPr>
                        <a:t>1,99</a:t>
                      </a:r>
                      <a:endParaRPr lang="en-US" sz="1800" dirty="0">
                        <a:effectLst/>
                        <a:latin typeface="+mn-lt"/>
                        <a:ea typeface="Bookman Uralic"/>
                        <a:cs typeface="Bookman Uralic"/>
                      </a:endParaRPr>
                    </a:p>
                  </a:txBody>
                  <a:tcPr marL="0" marR="0" marT="0" marB="0"/>
                </a:tc>
                <a:tc>
                  <a:txBody>
                    <a:bodyPr/>
                    <a:lstStyle/>
                    <a:p>
                      <a:pPr marL="201295" marR="170815" algn="ctr">
                        <a:lnSpc>
                          <a:spcPts val="745"/>
                        </a:lnSpc>
                        <a:spcBef>
                          <a:spcPts val="60"/>
                        </a:spcBef>
                        <a:spcAft>
                          <a:spcPts val="0"/>
                        </a:spcAft>
                      </a:pPr>
                      <a:endParaRPr lang="en-ID" sz="1800" dirty="0" smtClean="0">
                        <a:effectLst/>
                      </a:endParaRPr>
                    </a:p>
                    <a:p>
                      <a:pPr marL="201295" marR="170815" algn="ctr">
                        <a:lnSpc>
                          <a:spcPts val="745"/>
                        </a:lnSpc>
                        <a:spcBef>
                          <a:spcPts val="60"/>
                        </a:spcBef>
                        <a:spcAft>
                          <a:spcPts val="0"/>
                        </a:spcAft>
                      </a:pPr>
                      <a:endParaRPr lang="en-ID" sz="1800" dirty="0" smtClean="0">
                        <a:effectLst/>
                      </a:endParaRPr>
                    </a:p>
                    <a:p>
                      <a:pPr marL="200025" marR="170815" indent="0" algn="ctr">
                        <a:lnSpc>
                          <a:spcPts val="745"/>
                        </a:lnSpc>
                        <a:spcBef>
                          <a:spcPts val="60"/>
                        </a:spcBef>
                        <a:spcAft>
                          <a:spcPts val="0"/>
                        </a:spcAft>
                      </a:pPr>
                      <a:r>
                        <a:rPr lang="id-ID" sz="1800" dirty="0" smtClean="0">
                          <a:effectLst/>
                        </a:rPr>
                        <a:t>Ahli </a:t>
                      </a:r>
                      <a:r>
                        <a:rPr lang="id-ID" sz="1800" dirty="0">
                          <a:effectLst/>
                        </a:rPr>
                        <a:t>Muda</a:t>
                      </a:r>
                      <a:endParaRPr lang="en-US" sz="1800" dirty="0">
                        <a:effectLst/>
                        <a:latin typeface="+mn-lt"/>
                        <a:ea typeface="Bookman Uralic"/>
                        <a:cs typeface="Bookman Uralic"/>
                      </a:endParaRPr>
                    </a:p>
                  </a:txBody>
                  <a:tcPr marL="0" marR="0" marT="0" marB="0"/>
                </a:tc>
                <a:extLst>
                  <a:ext uri="{0D108BD9-81ED-4DB2-BD59-A6C34878D82A}">
                    <a16:rowId xmlns:a16="http://schemas.microsoft.com/office/drawing/2014/main" xmlns="" val="10003"/>
                  </a:ext>
                </a:extLst>
              </a:tr>
              <a:tr h="370840">
                <a:tc>
                  <a:txBody>
                    <a:bodyPr/>
                    <a:lstStyle/>
                    <a:p>
                      <a:pPr marL="0" indent="0">
                        <a:buFont typeface="+mj-lt"/>
                        <a:buNone/>
                      </a:pPr>
                      <a:r>
                        <a:rPr lang="en-ID" sz="1800" dirty="0" smtClean="0"/>
                        <a:t>c.    </a:t>
                      </a:r>
                      <a:r>
                        <a:rPr lang="id-ID" sz="1800" dirty="0" smtClean="0"/>
                        <a:t>Model e-pembelajaran</a:t>
                      </a:r>
                      <a:endParaRPr lang="id-ID" sz="1800" dirty="0">
                        <a:latin typeface="+mn-lt"/>
                      </a:endParaRPr>
                    </a:p>
                  </a:txBody>
                  <a:tcPr/>
                </a:tc>
                <a:tc>
                  <a:txBody>
                    <a:bodyPr/>
                    <a:lstStyle/>
                    <a:p>
                      <a:r>
                        <a:rPr lang="en-GB" sz="1800" dirty="0" err="1"/>
                        <a:t>Laporan</a:t>
                      </a:r>
                      <a:endParaRPr lang="id-ID" sz="1800" dirty="0">
                        <a:latin typeface="+mn-lt"/>
                      </a:endParaRPr>
                    </a:p>
                  </a:txBody>
                  <a:tcPr/>
                </a:tc>
                <a:tc>
                  <a:txBody>
                    <a:bodyPr/>
                    <a:lstStyle/>
                    <a:p>
                      <a:pPr marL="143510" marR="119380" algn="ctr">
                        <a:lnSpc>
                          <a:spcPts val="745"/>
                        </a:lnSpc>
                        <a:spcBef>
                          <a:spcPts val="60"/>
                        </a:spcBef>
                        <a:spcAft>
                          <a:spcPts val="0"/>
                        </a:spcAft>
                      </a:pPr>
                      <a:endParaRPr lang="en-ID" sz="1800" dirty="0" smtClean="0">
                        <a:effectLst/>
                      </a:endParaRPr>
                    </a:p>
                    <a:p>
                      <a:pPr marL="143510" marR="119380" algn="ctr">
                        <a:lnSpc>
                          <a:spcPts val="745"/>
                        </a:lnSpc>
                        <a:spcBef>
                          <a:spcPts val="60"/>
                        </a:spcBef>
                        <a:spcAft>
                          <a:spcPts val="0"/>
                        </a:spcAft>
                      </a:pPr>
                      <a:endParaRPr lang="en-ID" sz="1800" dirty="0" smtClean="0">
                        <a:effectLst/>
                      </a:endParaRPr>
                    </a:p>
                    <a:p>
                      <a:pPr marL="143510" marR="119380" algn="ctr">
                        <a:lnSpc>
                          <a:spcPts val="745"/>
                        </a:lnSpc>
                        <a:spcBef>
                          <a:spcPts val="60"/>
                        </a:spcBef>
                        <a:spcAft>
                          <a:spcPts val="0"/>
                        </a:spcAft>
                      </a:pPr>
                      <a:r>
                        <a:rPr lang="id-ID" sz="1800" dirty="0" smtClean="0">
                          <a:effectLst/>
                        </a:rPr>
                        <a:t>4,55</a:t>
                      </a:r>
                      <a:endParaRPr lang="en-ID" sz="1800" dirty="0" smtClean="0">
                        <a:effectLst/>
                      </a:endParaRPr>
                    </a:p>
                    <a:p>
                      <a:pPr marL="143510" marR="119380" algn="ctr">
                        <a:lnSpc>
                          <a:spcPts val="745"/>
                        </a:lnSpc>
                        <a:spcBef>
                          <a:spcPts val="60"/>
                        </a:spcBef>
                        <a:spcAft>
                          <a:spcPts val="0"/>
                        </a:spcAft>
                      </a:pPr>
                      <a:endParaRPr lang="en-US" sz="1800" dirty="0">
                        <a:effectLst/>
                        <a:latin typeface="+mn-lt"/>
                        <a:ea typeface="Bookman Uralic"/>
                        <a:cs typeface="Bookman Uralic"/>
                      </a:endParaRPr>
                    </a:p>
                  </a:txBody>
                  <a:tcPr marL="0" marR="0" marT="0" marB="0"/>
                </a:tc>
                <a:tc>
                  <a:txBody>
                    <a:bodyPr/>
                    <a:lstStyle/>
                    <a:p>
                      <a:pPr marL="201295" marR="172085" algn="ctr">
                        <a:lnSpc>
                          <a:spcPts val="745"/>
                        </a:lnSpc>
                        <a:spcBef>
                          <a:spcPts val="60"/>
                        </a:spcBef>
                        <a:spcAft>
                          <a:spcPts val="0"/>
                        </a:spcAft>
                      </a:pPr>
                      <a:endParaRPr lang="en-ID" sz="1800" dirty="0" smtClean="0">
                        <a:effectLst/>
                      </a:endParaRPr>
                    </a:p>
                    <a:p>
                      <a:pPr marL="201295" marR="172085" algn="ctr">
                        <a:lnSpc>
                          <a:spcPts val="745"/>
                        </a:lnSpc>
                        <a:spcBef>
                          <a:spcPts val="60"/>
                        </a:spcBef>
                        <a:spcAft>
                          <a:spcPts val="0"/>
                        </a:spcAft>
                      </a:pPr>
                      <a:endParaRPr lang="en-ID" sz="1800" dirty="0" smtClean="0">
                        <a:effectLst/>
                      </a:endParaRPr>
                    </a:p>
                    <a:p>
                      <a:pPr marL="201295" marR="172085" algn="ctr">
                        <a:lnSpc>
                          <a:spcPts val="745"/>
                        </a:lnSpc>
                        <a:spcBef>
                          <a:spcPts val="60"/>
                        </a:spcBef>
                        <a:spcAft>
                          <a:spcPts val="0"/>
                        </a:spcAft>
                      </a:pPr>
                      <a:r>
                        <a:rPr lang="id-ID" sz="1800" dirty="0" smtClean="0">
                          <a:effectLst/>
                        </a:rPr>
                        <a:t>Ahli </a:t>
                      </a:r>
                      <a:r>
                        <a:rPr lang="id-ID" sz="1800" dirty="0">
                          <a:effectLst/>
                        </a:rPr>
                        <a:t>Madya</a:t>
                      </a:r>
                      <a:endParaRPr lang="en-US" sz="1800" dirty="0">
                        <a:effectLst/>
                        <a:latin typeface="+mn-lt"/>
                        <a:ea typeface="Bookman Uralic"/>
                        <a:cs typeface="Bookman Uralic"/>
                      </a:endParaRPr>
                    </a:p>
                  </a:txBody>
                  <a:tcPr marL="0" marR="0" marT="0" marB="0"/>
                </a:tc>
                <a:extLst>
                  <a:ext uri="{0D108BD9-81ED-4DB2-BD59-A6C34878D82A}">
                    <a16:rowId xmlns:a16="http://schemas.microsoft.com/office/drawing/2014/main" xmlns="" val="10004"/>
                  </a:ext>
                </a:extLst>
              </a:tr>
              <a:tr h="370840">
                <a:tc>
                  <a:txBody>
                    <a:bodyPr/>
                    <a:lstStyle/>
                    <a:p>
                      <a:pPr marL="0" indent="0">
                        <a:buFont typeface="+mj-lt"/>
                        <a:buNone/>
                      </a:pPr>
                      <a:r>
                        <a:rPr lang="en-ID" sz="1800" dirty="0" smtClean="0"/>
                        <a:t>d.    </a:t>
                      </a:r>
                      <a:r>
                        <a:rPr lang="id-ID" sz="1800" dirty="0" smtClean="0"/>
                        <a:t>Aplikasi e-pembelajaran</a:t>
                      </a:r>
                      <a:endParaRPr lang="id-ID" sz="1800" dirty="0">
                        <a:latin typeface="+mn-lt"/>
                      </a:endParaRPr>
                    </a:p>
                  </a:txBody>
                  <a:tcPr/>
                </a:tc>
                <a:tc>
                  <a:txBody>
                    <a:bodyPr/>
                    <a:lstStyle/>
                    <a:p>
                      <a:r>
                        <a:rPr lang="en-GB" sz="1800" dirty="0" err="1"/>
                        <a:t>Laporan</a:t>
                      </a:r>
                      <a:endParaRPr lang="id-ID" sz="1800" dirty="0">
                        <a:latin typeface="+mn-lt"/>
                      </a:endParaRPr>
                    </a:p>
                  </a:txBody>
                  <a:tcPr/>
                </a:tc>
                <a:tc>
                  <a:txBody>
                    <a:bodyPr/>
                    <a:lstStyle/>
                    <a:p>
                      <a:pPr marL="143510" marR="119380" algn="ctr">
                        <a:lnSpc>
                          <a:spcPts val="745"/>
                        </a:lnSpc>
                        <a:spcBef>
                          <a:spcPts val="60"/>
                        </a:spcBef>
                        <a:spcAft>
                          <a:spcPts val="0"/>
                        </a:spcAft>
                      </a:pPr>
                      <a:endParaRPr lang="en-ID" sz="1800" dirty="0" smtClean="0">
                        <a:effectLst/>
                      </a:endParaRPr>
                    </a:p>
                    <a:p>
                      <a:pPr marL="143510" marR="119380" algn="ctr">
                        <a:lnSpc>
                          <a:spcPts val="745"/>
                        </a:lnSpc>
                        <a:spcBef>
                          <a:spcPts val="60"/>
                        </a:spcBef>
                        <a:spcAft>
                          <a:spcPts val="0"/>
                        </a:spcAft>
                      </a:pPr>
                      <a:endParaRPr lang="en-ID" sz="1800" dirty="0" smtClean="0">
                        <a:effectLst/>
                      </a:endParaRPr>
                    </a:p>
                    <a:p>
                      <a:pPr marL="143510" marR="119380" algn="ctr">
                        <a:lnSpc>
                          <a:spcPts val="745"/>
                        </a:lnSpc>
                        <a:spcBef>
                          <a:spcPts val="60"/>
                        </a:spcBef>
                        <a:spcAft>
                          <a:spcPts val="0"/>
                        </a:spcAft>
                      </a:pPr>
                      <a:r>
                        <a:rPr lang="id-ID" sz="1800" dirty="0" smtClean="0">
                          <a:effectLst/>
                        </a:rPr>
                        <a:t>4,59</a:t>
                      </a:r>
                      <a:endParaRPr lang="en-US" sz="1800" dirty="0">
                        <a:effectLst/>
                        <a:latin typeface="+mn-lt"/>
                        <a:ea typeface="Bookman Uralic"/>
                        <a:cs typeface="Bookman Uralic"/>
                      </a:endParaRPr>
                    </a:p>
                  </a:txBody>
                  <a:tcPr marL="0" marR="0" marT="0" marB="0"/>
                </a:tc>
                <a:tc>
                  <a:txBody>
                    <a:bodyPr/>
                    <a:lstStyle/>
                    <a:p>
                      <a:pPr marL="201295" marR="172085" algn="ctr">
                        <a:lnSpc>
                          <a:spcPts val="745"/>
                        </a:lnSpc>
                        <a:spcBef>
                          <a:spcPts val="60"/>
                        </a:spcBef>
                        <a:spcAft>
                          <a:spcPts val="0"/>
                        </a:spcAft>
                      </a:pPr>
                      <a:endParaRPr lang="en-ID" sz="1800" dirty="0" smtClean="0">
                        <a:effectLst/>
                      </a:endParaRPr>
                    </a:p>
                    <a:p>
                      <a:pPr marL="201295" marR="172085" algn="ctr">
                        <a:lnSpc>
                          <a:spcPts val="745"/>
                        </a:lnSpc>
                        <a:spcBef>
                          <a:spcPts val="60"/>
                        </a:spcBef>
                        <a:spcAft>
                          <a:spcPts val="0"/>
                        </a:spcAft>
                      </a:pPr>
                      <a:endParaRPr lang="en-ID" sz="1800" dirty="0" smtClean="0">
                        <a:effectLst/>
                      </a:endParaRPr>
                    </a:p>
                    <a:p>
                      <a:pPr marL="201295" marR="172085" algn="ctr">
                        <a:lnSpc>
                          <a:spcPts val="745"/>
                        </a:lnSpc>
                        <a:spcBef>
                          <a:spcPts val="60"/>
                        </a:spcBef>
                        <a:spcAft>
                          <a:spcPts val="0"/>
                        </a:spcAft>
                      </a:pPr>
                      <a:r>
                        <a:rPr lang="id-ID" sz="1800" dirty="0" smtClean="0">
                          <a:effectLst/>
                        </a:rPr>
                        <a:t>Ahli </a:t>
                      </a:r>
                      <a:r>
                        <a:rPr lang="id-ID" sz="1800" dirty="0">
                          <a:effectLst/>
                        </a:rPr>
                        <a:t>Madya</a:t>
                      </a:r>
                      <a:endParaRPr lang="en-US" sz="1800" dirty="0">
                        <a:effectLst/>
                        <a:latin typeface="+mn-lt"/>
                        <a:ea typeface="Bookman Uralic"/>
                        <a:cs typeface="Bookman Uralic"/>
                      </a:endParaRPr>
                    </a:p>
                  </a:txBody>
                  <a:tcPr marL="0" marR="0" marT="0" marB="0"/>
                </a:tc>
                <a:extLst>
                  <a:ext uri="{0D108BD9-81ED-4DB2-BD59-A6C34878D82A}">
                    <a16:rowId xmlns:a16="http://schemas.microsoft.com/office/drawing/2014/main" xmlns="" val="10005"/>
                  </a:ext>
                </a:extLst>
              </a:tr>
              <a:tr h="370840">
                <a:tc>
                  <a:txBody>
                    <a:bodyPr/>
                    <a:lstStyle/>
                    <a:p>
                      <a:pPr marL="0" indent="0">
                        <a:buFont typeface="+mj-lt"/>
                        <a:buNone/>
                      </a:pPr>
                      <a:r>
                        <a:rPr lang="en-ID" sz="1800" dirty="0" smtClean="0"/>
                        <a:t>e.    </a:t>
                      </a:r>
                      <a:r>
                        <a:rPr lang="id-ID" sz="1800" dirty="0" smtClean="0"/>
                        <a:t>Model pembelajaran kompleks</a:t>
                      </a:r>
                      <a:endParaRPr lang="id-ID" sz="1800" dirty="0">
                        <a:latin typeface="+mn-lt"/>
                      </a:endParaRPr>
                    </a:p>
                  </a:txBody>
                  <a:tcPr/>
                </a:tc>
                <a:tc>
                  <a:txBody>
                    <a:bodyPr/>
                    <a:lstStyle/>
                    <a:p>
                      <a:r>
                        <a:rPr lang="en-GB" sz="1800" dirty="0" err="1"/>
                        <a:t>Laporan</a:t>
                      </a:r>
                      <a:endParaRPr lang="id-ID" sz="1800" dirty="0">
                        <a:latin typeface="+mn-lt"/>
                      </a:endParaRPr>
                    </a:p>
                  </a:txBody>
                  <a:tcPr/>
                </a:tc>
                <a:tc>
                  <a:txBody>
                    <a:bodyPr/>
                    <a:lstStyle/>
                    <a:p>
                      <a:pPr marL="143510" marR="119380" algn="ctr">
                        <a:lnSpc>
                          <a:spcPts val="745"/>
                        </a:lnSpc>
                        <a:spcBef>
                          <a:spcPts val="60"/>
                        </a:spcBef>
                        <a:spcAft>
                          <a:spcPts val="0"/>
                        </a:spcAft>
                      </a:pPr>
                      <a:endParaRPr lang="en-ID" sz="1800" dirty="0" smtClean="0">
                        <a:effectLst/>
                      </a:endParaRPr>
                    </a:p>
                    <a:p>
                      <a:pPr marL="143510" marR="119380" algn="ctr">
                        <a:lnSpc>
                          <a:spcPts val="745"/>
                        </a:lnSpc>
                        <a:spcBef>
                          <a:spcPts val="60"/>
                        </a:spcBef>
                        <a:spcAft>
                          <a:spcPts val="0"/>
                        </a:spcAft>
                      </a:pPr>
                      <a:endParaRPr lang="en-ID" sz="1800" dirty="0" smtClean="0">
                        <a:effectLst/>
                      </a:endParaRPr>
                    </a:p>
                    <a:p>
                      <a:pPr marL="143510" marR="119380" algn="ctr">
                        <a:lnSpc>
                          <a:spcPts val="745"/>
                        </a:lnSpc>
                        <a:spcBef>
                          <a:spcPts val="60"/>
                        </a:spcBef>
                        <a:spcAft>
                          <a:spcPts val="0"/>
                        </a:spcAft>
                      </a:pPr>
                      <a:r>
                        <a:rPr lang="id-ID" sz="1800" dirty="0" smtClean="0">
                          <a:effectLst/>
                        </a:rPr>
                        <a:t>5,79</a:t>
                      </a:r>
                      <a:endParaRPr lang="en-US" sz="1800" dirty="0">
                        <a:effectLst/>
                        <a:latin typeface="+mn-lt"/>
                        <a:ea typeface="Bookman Uralic"/>
                        <a:cs typeface="Bookman Uralic"/>
                      </a:endParaRPr>
                    </a:p>
                  </a:txBody>
                  <a:tcPr marL="0" marR="0" marT="0" marB="0"/>
                </a:tc>
                <a:tc>
                  <a:txBody>
                    <a:bodyPr/>
                    <a:lstStyle/>
                    <a:p>
                      <a:pPr marL="201295" marR="170815" algn="ctr">
                        <a:lnSpc>
                          <a:spcPts val="745"/>
                        </a:lnSpc>
                        <a:spcBef>
                          <a:spcPts val="60"/>
                        </a:spcBef>
                        <a:spcAft>
                          <a:spcPts val="0"/>
                        </a:spcAft>
                      </a:pPr>
                      <a:endParaRPr lang="en-ID" sz="1800" dirty="0" smtClean="0">
                        <a:effectLst/>
                      </a:endParaRPr>
                    </a:p>
                    <a:p>
                      <a:pPr marL="201295" marR="170815" algn="ctr">
                        <a:lnSpc>
                          <a:spcPts val="745"/>
                        </a:lnSpc>
                        <a:spcBef>
                          <a:spcPts val="60"/>
                        </a:spcBef>
                        <a:spcAft>
                          <a:spcPts val="0"/>
                        </a:spcAft>
                      </a:pPr>
                      <a:endParaRPr lang="en-ID" sz="1800" dirty="0" smtClean="0">
                        <a:effectLst/>
                      </a:endParaRPr>
                    </a:p>
                    <a:p>
                      <a:pPr marL="201295" marR="170815" algn="ctr">
                        <a:lnSpc>
                          <a:spcPts val="745"/>
                        </a:lnSpc>
                        <a:spcBef>
                          <a:spcPts val="60"/>
                        </a:spcBef>
                        <a:spcAft>
                          <a:spcPts val="0"/>
                        </a:spcAft>
                      </a:pPr>
                      <a:r>
                        <a:rPr lang="id-ID" sz="1800" dirty="0" smtClean="0">
                          <a:effectLst/>
                        </a:rPr>
                        <a:t>Ahli </a:t>
                      </a:r>
                      <a:r>
                        <a:rPr lang="id-ID" sz="1800" dirty="0">
                          <a:effectLst/>
                        </a:rPr>
                        <a:t>Utama</a:t>
                      </a:r>
                      <a:endParaRPr lang="en-US" sz="1800" dirty="0">
                        <a:effectLst/>
                        <a:latin typeface="+mn-lt"/>
                        <a:ea typeface="Bookman Uralic"/>
                        <a:cs typeface="Bookman Uralic"/>
                      </a:endParaRPr>
                    </a:p>
                  </a:txBody>
                  <a:tcPr marL="0" marR="0" marT="0" marB="0"/>
                </a:tc>
                <a:extLst>
                  <a:ext uri="{0D108BD9-81ED-4DB2-BD59-A6C34878D82A}">
                    <a16:rowId xmlns:a16="http://schemas.microsoft.com/office/drawing/2014/main" xmlns="" val="10006"/>
                  </a:ext>
                </a:extLst>
              </a:tr>
              <a:tr h="370840">
                <a:tc>
                  <a:txBody>
                    <a:bodyPr/>
                    <a:lstStyle/>
                    <a:p>
                      <a:pPr marL="0" indent="0">
                        <a:buFont typeface="+mj-lt"/>
                        <a:buNone/>
                      </a:pPr>
                      <a:r>
                        <a:rPr lang="en-ID" sz="1800" dirty="0" smtClean="0"/>
                        <a:t>f.     </a:t>
                      </a:r>
                      <a:r>
                        <a:rPr lang="id-ID" sz="1800" dirty="0" smtClean="0"/>
                        <a:t>Inovasi teknologi pembelajaran</a:t>
                      </a:r>
                      <a:endParaRPr lang="id-ID" sz="1800" dirty="0">
                        <a:latin typeface="+mn-lt"/>
                      </a:endParaRPr>
                    </a:p>
                  </a:txBody>
                  <a:tcPr/>
                </a:tc>
                <a:tc>
                  <a:txBody>
                    <a:bodyPr/>
                    <a:lstStyle/>
                    <a:p>
                      <a:r>
                        <a:rPr lang="en-GB" sz="1800" dirty="0" err="1"/>
                        <a:t>Laporan</a:t>
                      </a:r>
                      <a:endParaRPr lang="id-ID" sz="1800" dirty="0">
                        <a:latin typeface="+mn-lt"/>
                      </a:endParaRPr>
                    </a:p>
                  </a:txBody>
                  <a:tcPr/>
                </a:tc>
                <a:tc>
                  <a:txBody>
                    <a:bodyPr/>
                    <a:lstStyle/>
                    <a:p>
                      <a:pPr marL="143510" marR="119380" algn="ctr">
                        <a:lnSpc>
                          <a:spcPts val="745"/>
                        </a:lnSpc>
                        <a:spcBef>
                          <a:spcPts val="60"/>
                        </a:spcBef>
                        <a:spcAft>
                          <a:spcPts val="0"/>
                        </a:spcAft>
                      </a:pPr>
                      <a:endParaRPr lang="en-ID" sz="1800" dirty="0" smtClean="0">
                        <a:effectLst/>
                      </a:endParaRPr>
                    </a:p>
                    <a:p>
                      <a:pPr marL="143510" marR="119380" algn="ctr">
                        <a:lnSpc>
                          <a:spcPts val="745"/>
                        </a:lnSpc>
                        <a:spcBef>
                          <a:spcPts val="60"/>
                        </a:spcBef>
                        <a:spcAft>
                          <a:spcPts val="0"/>
                        </a:spcAft>
                      </a:pPr>
                      <a:endParaRPr lang="en-ID" sz="1800" dirty="0" smtClean="0">
                        <a:effectLst/>
                      </a:endParaRPr>
                    </a:p>
                    <a:p>
                      <a:pPr marL="143510" marR="119380" algn="ctr">
                        <a:lnSpc>
                          <a:spcPts val="745"/>
                        </a:lnSpc>
                        <a:spcBef>
                          <a:spcPts val="60"/>
                        </a:spcBef>
                        <a:spcAft>
                          <a:spcPts val="0"/>
                        </a:spcAft>
                      </a:pPr>
                      <a:r>
                        <a:rPr lang="id-ID" sz="1800" dirty="0" smtClean="0">
                          <a:effectLst/>
                        </a:rPr>
                        <a:t>4,68</a:t>
                      </a:r>
                      <a:endParaRPr lang="en-US" sz="1800" dirty="0">
                        <a:effectLst/>
                        <a:latin typeface="+mn-lt"/>
                        <a:ea typeface="Bookman Uralic"/>
                        <a:cs typeface="Bookman Uralic"/>
                      </a:endParaRPr>
                    </a:p>
                  </a:txBody>
                  <a:tcPr marL="0" marR="0" marT="0" marB="0"/>
                </a:tc>
                <a:tc>
                  <a:txBody>
                    <a:bodyPr/>
                    <a:lstStyle/>
                    <a:p>
                      <a:pPr marL="201295" marR="170815" algn="ctr">
                        <a:lnSpc>
                          <a:spcPts val="745"/>
                        </a:lnSpc>
                        <a:spcBef>
                          <a:spcPts val="60"/>
                        </a:spcBef>
                        <a:spcAft>
                          <a:spcPts val="0"/>
                        </a:spcAft>
                      </a:pPr>
                      <a:endParaRPr lang="en-ID" sz="1800" dirty="0" smtClean="0">
                        <a:effectLst/>
                      </a:endParaRPr>
                    </a:p>
                    <a:p>
                      <a:pPr marL="201295" marR="170815" algn="ctr">
                        <a:lnSpc>
                          <a:spcPts val="745"/>
                        </a:lnSpc>
                        <a:spcBef>
                          <a:spcPts val="60"/>
                        </a:spcBef>
                        <a:spcAft>
                          <a:spcPts val="0"/>
                        </a:spcAft>
                      </a:pPr>
                      <a:endParaRPr lang="en-ID" sz="1800" dirty="0" smtClean="0">
                        <a:effectLst/>
                      </a:endParaRPr>
                    </a:p>
                    <a:p>
                      <a:pPr marL="201295" marR="170815" algn="ctr">
                        <a:lnSpc>
                          <a:spcPts val="745"/>
                        </a:lnSpc>
                        <a:spcBef>
                          <a:spcPts val="60"/>
                        </a:spcBef>
                        <a:spcAft>
                          <a:spcPts val="0"/>
                        </a:spcAft>
                      </a:pPr>
                      <a:r>
                        <a:rPr lang="id-ID" sz="1800" dirty="0" smtClean="0">
                          <a:effectLst/>
                        </a:rPr>
                        <a:t>Ahli </a:t>
                      </a:r>
                      <a:r>
                        <a:rPr lang="id-ID" sz="1800" dirty="0">
                          <a:effectLst/>
                        </a:rPr>
                        <a:t>Utama</a:t>
                      </a:r>
                      <a:endParaRPr lang="en-US" sz="1800" dirty="0">
                        <a:effectLst/>
                        <a:latin typeface="+mn-lt"/>
                        <a:ea typeface="Bookman Uralic"/>
                        <a:cs typeface="Bookman Uralic"/>
                      </a:endParaRPr>
                    </a:p>
                  </a:txBody>
                  <a:tcPr marL="0" marR="0" marT="0" marB="0"/>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709021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Analisis</a:t>
            </a:r>
            <a:r>
              <a:rPr lang="en-GB" dirty="0"/>
              <a:t> </a:t>
            </a:r>
            <a:r>
              <a:rPr lang="en-GB" dirty="0" err="1"/>
              <a:t>dan</a:t>
            </a:r>
            <a:r>
              <a:rPr lang="en-GB" dirty="0"/>
              <a:t> </a:t>
            </a:r>
            <a:r>
              <a:rPr lang="en-GB" dirty="0" err="1"/>
              <a:t>Pengkajian</a:t>
            </a:r>
            <a:r>
              <a:rPr lang="en-GB" dirty="0"/>
              <a:t> (</a:t>
            </a:r>
            <a:r>
              <a:rPr lang="id-ID" dirty="0"/>
              <a:t>u</a:t>
            </a:r>
            <a:r>
              <a:rPr lang="en-GB" dirty="0" err="1"/>
              <a:t>nsur</a:t>
            </a:r>
            <a:r>
              <a:rPr lang="en-GB" dirty="0"/>
              <a:t> II sub </a:t>
            </a:r>
            <a:r>
              <a:rPr lang="id-ID" dirty="0"/>
              <a:t>u</a:t>
            </a:r>
            <a:r>
              <a:rPr lang="en-GB" dirty="0" err="1"/>
              <a:t>nsur</a:t>
            </a:r>
            <a:r>
              <a:rPr lang="en-GB" dirty="0"/>
              <a:t> A)</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348881074"/>
              </p:ext>
            </p:extLst>
          </p:nvPr>
        </p:nvGraphicFramePr>
        <p:xfrm>
          <a:off x="850900" y="1825625"/>
          <a:ext cx="10515600" cy="1939925"/>
        </p:xfrm>
        <a:graphic>
          <a:graphicData uri="http://schemas.openxmlformats.org/drawingml/2006/table">
            <a:tbl>
              <a:tblPr firstRow="1" bandRow="1">
                <a:tableStyleId>{5DA37D80-6434-44D0-A028-1B22A696006F}</a:tableStyleId>
              </a:tblPr>
              <a:tblGrid>
                <a:gridCol w="5041900">
                  <a:extLst>
                    <a:ext uri="{9D8B030D-6E8A-4147-A177-3AD203B41FA5}">
                      <a16:colId xmlns:a16="http://schemas.microsoft.com/office/drawing/2014/main" xmlns="" val="20000"/>
                    </a:ext>
                  </a:extLst>
                </a:gridCol>
                <a:gridCol w="2171700">
                  <a:extLst>
                    <a:ext uri="{9D8B030D-6E8A-4147-A177-3AD203B41FA5}">
                      <a16:colId xmlns:a16="http://schemas.microsoft.com/office/drawing/2014/main" xmlns="" val="20001"/>
                    </a:ext>
                  </a:extLst>
                </a:gridCol>
                <a:gridCol w="1435100">
                  <a:extLst>
                    <a:ext uri="{9D8B030D-6E8A-4147-A177-3AD203B41FA5}">
                      <a16:colId xmlns:a16="http://schemas.microsoft.com/office/drawing/2014/main" xmlns="" val="20002"/>
                    </a:ext>
                  </a:extLst>
                </a:gridCol>
                <a:gridCol w="1866900">
                  <a:extLst>
                    <a:ext uri="{9D8B030D-6E8A-4147-A177-3AD203B41FA5}">
                      <a16:colId xmlns:a16="http://schemas.microsoft.com/office/drawing/2014/main" xmlns="" val="20003"/>
                    </a:ext>
                  </a:extLst>
                </a:gridCol>
              </a:tblGrid>
              <a:tr h="370840">
                <a:tc>
                  <a:txBody>
                    <a:bodyPr/>
                    <a:lstStyle/>
                    <a:p>
                      <a:pPr algn="just">
                        <a:spcBef>
                          <a:spcPts val="600"/>
                        </a:spcBef>
                      </a:pPr>
                      <a:r>
                        <a:rPr lang="en-GB" sz="1800" dirty="0" err="1"/>
                        <a:t>Butir</a:t>
                      </a:r>
                      <a:r>
                        <a:rPr lang="en-GB" sz="1800" dirty="0"/>
                        <a:t> </a:t>
                      </a:r>
                      <a:r>
                        <a:rPr lang="en-GB" sz="1800" dirty="0" err="1"/>
                        <a:t>Kegiatan</a:t>
                      </a:r>
                      <a:endParaRPr lang="id-ID" sz="1800" dirty="0">
                        <a:latin typeface="+mn-lt"/>
                      </a:endParaRPr>
                    </a:p>
                  </a:txBody>
                  <a:tcPr/>
                </a:tc>
                <a:tc>
                  <a:txBody>
                    <a:bodyPr/>
                    <a:lstStyle/>
                    <a:p>
                      <a:pPr algn="just">
                        <a:spcBef>
                          <a:spcPts val="600"/>
                        </a:spcBef>
                      </a:pPr>
                      <a:r>
                        <a:rPr lang="en-GB" sz="1800" dirty="0" err="1"/>
                        <a:t>Hasil</a:t>
                      </a:r>
                      <a:r>
                        <a:rPr lang="en-GB" sz="1800" dirty="0"/>
                        <a:t> </a:t>
                      </a:r>
                      <a:r>
                        <a:rPr lang="en-GB" sz="1800" dirty="0" err="1"/>
                        <a:t>Kerja</a:t>
                      </a:r>
                      <a:r>
                        <a:rPr lang="en-GB" sz="1800" dirty="0"/>
                        <a:t> (output)</a:t>
                      </a:r>
                      <a:endParaRPr lang="id-ID" sz="1800" dirty="0">
                        <a:latin typeface="+mn-lt"/>
                      </a:endParaRPr>
                    </a:p>
                  </a:txBody>
                  <a:tcPr/>
                </a:tc>
                <a:tc>
                  <a:txBody>
                    <a:bodyPr/>
                    <a:lstStyle/>
                    <a:p>
                      <a:pPr algn="just">
                        <a:spcBef>
                          <a:spcPts val="600"/>
                        </a:spcBef>
                      </a:pPr>
                      <a:r>
                        <a:rPr lang="en-GB" sz="1800" dirty="0" err="1"/>
                        <a:t>Angka</a:t>
                      </a:r>
                      <a:r>
                        <a:rPr lang="en-GB" sz="1800" dirty="0"/>
                        <a:t> </a:t>
                      </a:r>
                      <a:r>
                        <a:rPr lang="en-GB" sz="1800" dirty="0" err="1"/>
                        <a:t>Kredit</a:t>
                      </a:r>
                      <a:endParaRPr lang="id-ID" sz="1800" dirty="0">
                        <a:latin typeface="+mn-lt"/>
                      </a:endParaRPr>
                    </a:p>
                  </a:txBody>
                  <a:tcPr/>
                </a:tc>
                <a:tc>
                  <a:txBody>
                    <a:bodyPr/>
                    <a:lstStyle/>
                    <a:p>
                      <a:pPr algn="ctr"/>
                      <a:r>
                        <a:rPr lang="en-GB" sz="1800" dirty="0" err="1"/>
                        <a:t>Pelaksana</a:t>
                      </a:r>
                      <a:r>
                        <a:rPr lang="en-GB" sz="1800" dirty="0"/>
                        <a:t> </a:t>
                      </a:r>
                      <a:r>
                        <a:rPr lang="en-GB" sz="1800" dirty="0" err="1"/>
                        <a:t>Tugas</a:t>
                      </a:r>
                      <a:r>
                        <a:rPr lang="en-GB" sz="1800" dirty="0"/>
                        <a:t> (</a:t>
                      </a:r>
                      <a:r>
                        <a:rPr lang="en-GB" sz="1800" dirty="0" err="1"/>
                        <a:t>Jenjang</a:t>
                      </a:r>
                      <a:r>
                        <a:rPr lang="en-GB" sz="1800" dirty="0"/>
                        <a:t>)</a:t>
                      </a:r>
                      <a:endParaRPr lang="id-ID" sz="1800" dirty="0">
                        <a:latin typeface="+mn-lt"/>
                      </a:endParaRPr>
                    </a:p>
                  </a:txBody>
                  <a:tcPr/>
                </a:tc>
                <a:extLst>
                  <a:ext uri="{0D108BD9-81ED-4DB2-BD59-A6C34878D82A}">
                    <a16:rowId xmlns:a16="http://schemas.microsoft.com/office/drawing/2014/main" xmlns="" val="10000"/>
                  </a:ext>
                </a:extLst>
              </a:tr>
              <a:tr h="370840">
                <a:tc gridSpan="3">
                  <a:txBody>
                    <a:bodyPr/>
                    <a:lstStyle/>
                    <a:p>
                      <a:pPr marL="95250" indent="0"/>
                      <a:r>
                        <a:rPr lang="en-ID" sz="1800" b="1" u="none" strike="noStrike" dirty="0" smtClean="0">
                          <a:solidFill>
                            <a:srgbClr val="000099"/>
                          </a:solidFill>
                          <a:effectLst/>
                        </a:rPr>
                        <a:t>2. </a:t>
                      </a:r>
                      <a:r>
                        <a:rPr lang="id-ID" sz="1800" b="1" kern="1200" dirty="0" smtClean="0">
                          <a:solidFill>
                            <a:srgbClr val="000099"/>
                          </a:solidFill>
                          <a:effectLst/>
                        </a:rPr>
                        <a:t>Melakukan studi kelayakan pengembangan teknologi</a:t>
                      </a:r>
                      <a:r>
                        <a:rPr lang="en-ID" sz="1800" b="1" kern="1200" dirty="0" smtClean="0">
                          <a:solidFill>
                            <a:srgbClr val="000099"/>
                          </a:solidFill>
                          <a:effectLst/>
                        </a:rPr>
                        <a:t> </a:t>
                      </a:r>
                      <a:r>
                        <a:rPr lang="id-ID" sz="1800" b="1" kern="1200" dirty="0" smtClean="0">
                          <a:solidFill>
                            <a:srgbClr val="000099"/>
                          </a:solidFill>
                          <a:effectLst/>
                        </a:rPr>
                        <a:t>pembelajaran (media/model/aplikasi) </a:t>
                      </a:r>
                      <a:r>
                        <a:rPr lang="id-ID" sz="1800" kern="1200" dirty="0" smtClean="0">
                          <a:effectLst/>
                        </a:rPr>
                        <a:t>sebagai :</a:t>
                      </a:r>
                      <a:endParaRPr lang="id-ID" sz="1800" b="1" i="0" u="none" strike="noStrike" dirty="0">
                        <a:effectLst/>
                        <a:latin typeface="+mn-lt"/>
                      </a:endParaRPr>
                    </a:p>
                  </a:txBody>
                  <a:tcPr marL="9525" marR="9525" marT="9525" marB="0" anchor="ctr"/>
                </a:tc>
                <a:tc hMerge="1">
                  <a:txBody>
                    <a:bodyPr/>
                    <a:lstStyle/>
                    <a:p>
                      <a:endParaRPr lang="id-ID"/>
                    </a:p>
                  </a:txBody>
                  <a:tcPr/>
                </a:tc>
                <a:tc hMerge="1">
                  <a:txBody>
                    <a:bodyPr/>
                    <a:lstStyle/>
                    <a:p>
                      <a:endParaRPr lang="id-ID"/>
                    </a:p>
                  </a:txBody>
                  <a:tcPr/>
                </a:tc>
                <a:tc>
                  <a:txBody>
                    <a:bodyPr/>
                    <a:lstStyle/>
                    <a:p>
                      <a:endParaRPr lang="id-ID" sz="1800" dirty="0">
                        <a:latin typeface="+mn-lt"/>
                      </a:endParaRPr>
                    </a:p>
                  </a:txBody>
                  <a:tcPr/>
                </a:tc>
                <a:extLst>
                  <a:ext uri="{0D108BD9-81ED-4DB2-BD59-A6C34878D82A}">
                    <a16:rowId xmlns:a16="http://schemas.microsoft.com/office/drawing/2014/main" xmlns="" val="10001"/>
                  </a:ext>
                </a:extLst>
              </a:tr>
              <a:tr h="370840">
                <a:tc>
                  <a:txBody>
                    <a:bodyPr/>
                    <a:lstStyle/>
                    <a:p>
                      <a:pPr marL="342900" indent="-342900">
                        <a:buFont typeface="+mj-lt"/>
                        <a:buAutoNum type="alphaLcPeriod"/>
                      </a:pPr>
                      <a:r>
                        <a:rPr lang="en-ID" sz="1800" dirty="0" smtClean="0"/>
                        <a:t>Ketu Tim</a:t>
                      </a:r>
                      <a:endParaRPr lang="id-ID" sz="1800" dirty="0" smtClean="0">
                        <a:latin typeface="+mn-lt"/>
                      </a:endParaRPr>
                    </a:p>
                  </a:txBody>
                  <a:tcPr/>
                </a:tc>
                <a:tc>
                  <a:txBody>
                    <a:bodyPr/>
                    <a:lstStyle/>
                    <a:p>
                      <a:r>
                        <a:rPr lang="en-GB" sz="1800" dirty="0" err="1"/>
                        <a:t>Laporan</a:t>
                      </a:r>
                      <a:endParaRPr lang="id-ID" sz="1800" dirty="0">
                        <a:latin typeface="+mn-lt"/>
                      </a:endParaRPr>
                    </a:p>
                  </a:txBody>
                  <a:tcPr/>
                </a:tc>
                <a:tc>
                  <a:txBody>
                    <a:bodyPr/>
                    <a:lstStyle/>
                    <a:p>
                      <a:pPr marL="143510" marR="119380" algn="ctr">
                        <a:spcBef>
                          <a:spcPts val="10"/>
                        </a:spcBef>
                        <a:spcAft>
                          <a:spcPts val="0"/>
                        </a:spcAft>
                      </a:pPr>
                      <a:r>
                        <a:rPr lang="en-ID" sz="1800" dirty="0" smtClean="0">
                          <a:effectLst/>
                        </a:rPr>
                        <a:t>4,75</a:t>
                      </a:r>
                      <a:endParaRPr lang="en-US" sz="1800" dirty="0">
                        <a:effectLst/>
                        <a:latin typeface="+mn-lt"/>
                        <a:ea typeface="Bookman Uralic"/>
                        <a:cs typeface="Bookman Uralic"/>
                      </a:endParaRPr>
                    </a:p>
                  </a:txBody>
                  <a:tcPr marL="0" marR="0" marT="0" marB="0"/>
                </a:tc>
                <a:tc>
                  <a:txBody>
                    <a:bodyPr/>
                    <a:lstStyle/>
                    <a:p>
                      <a:pPr marL="201295" marR="170815" algn="ctr">
                        <a:spcBef>
                          <a:spcPts val="10"/>
                        </a:spcBef>
                        <a:spcAft>
                          <a:spcPts val="0"/>
                        </a:spcAft>
                      </a:pPr>
                      <a:r>
                        <a:rPr lang="id-ID" sz="1800" dirty="0">
                          <a:effectLst/>
                        </a:rPr>
                        <a:t>Ahli </a:t>
                      </a:r>
                      <a:r>
                        <a:rPr lang="en-ID" sz="1800" dirty="0" err="1" smtClean="0">
                          <a:effectLst/>
                        </a:rPr>
                        <a:t>Madya</a:t>
                      </a:r>
                      <a:endParaRPr lang="en-US" sz="1800" dirty="0">
                        <a:effectLst/>
                        <a:latin typeface="+mn-lt"/>
                        <a:ea typeface="Bookman Uralic"/>
                        <a:cs typeface="Bookman Uralic"/>
                      </a:endParaRPr>
                    </a:p>
                  </a:txBody>
                  <a:tcPr marL="0" marR="0" marT="0" marB="0"/>
                </a:tc>
                <a:extLst>
                  <a:ext uri="{0D108BD9-81ED-4DB2-BD59-A6C34878D82A}">
                    <a16:rowId xmlns:a16="http://schemas.microsoft.com/office/drawing/2014/main" xmlns="" val="10002"/>
                  </a:ext>
                </a:extLst>
              </a:tr>
              <a:tr h="370840">
                <a:tc>
                  <a:txBody>
                    <a:bodyPr/>
                    <a:lstStyle/>
                    <a:p>
                      <a:pPr marL="0" indent="0">
                        <a:buFont typeface="+mj-lt"/>
                        <a:buNone/>
                      </a:pPr>
                      <a:r>
                        <a:rPr lang="en-ID" sz="1800" dirty="0" smtClean="0"/>
                        <a:t>b. </a:t>
                      </a:r>
                      <a:r>
                        <a:rPr lang="en-ID" sz="1800" dirty="0" err="1" smtClean="0"/>
                        <a:t>Anggota</a:t>
                      </a:r>
                      <a:r>
                        <a:rPr lang="en-ID" sz="1800" dirty="0" smtClean="0"/>
                        <a:t> Tim</a:t>
                      </a:r>
                      <a:endParaRPr lang="id-ID" sz="1800" dirty="0">
                        <a:latin typeface="+mn-lt"/>
                      </a:endParaRPr>
                    </a:p>
                  </a:txBody>
                  <a:tcPr/>
                </a:tc>
                <a:tc>
                  <a:txBody>
                    <a:bodyPr/>
                    <a:lstStyle/>
                    <a:p>
                      <a:r>
                        <a:rPr lang="en-GB" sz="1800" dirty="0" err="1"/>
                        <a:t>Laporan</a:t>
                      </a:r>
                      <a:endParaRPr lang="id-ID" sz="1800" dirty="0">
                        <a:latin typeface="+mn-lt"/>
                      </a:endParaRPr>
                    </a:p>
                  </a:txBody>
                  <a:tcPr/>
                </a:tc>
                <a:tc>
                  <a:txBody>
                    <a:bodyPr/>
                    <a:lstStyle/>
                    <a:p>
                      <a:pPr marL="143510" marR="119380" algn="ctr">
                        <a:lnSpc>
                          <a:spcPts val="745"/>
                        </a:lnSpc>
                        <a:spcBef>
                          <a:spcPts val="60"/>
                        </a:spcBef>
                        <a:spcAft>
                          <a:spcPts val="0"/>
                        </a:spcAft>
                      </a:pPr>
                      <a:endParaRPr lang="en-ID" sz="1800" dirty="0" smtClean="0">
                        <a:effectLst/>
                      </a:endParaRPr>
                    </a:p>
                    <a:p>
                      <a:pPr marL="143510" marR="119380" algn="ctr">
                        <a:lnSpc>
                          <a:spcPts val="745"/>
                        </a:lnSpc>
                        <a:spcBef>
                          <a:spcPts val="60"/>
                        </a:spcBef>
                        <a:spcAft>
                          <a:spcPts val="0"/>
                        </a:spcAft>
                      </a:pPr>
                      <a:endParaRPr lang="en-ID" sz="1800" dirty="0" smtClean="0">
                        <a:effectLst/>
                      </a:endParaRPr>
                    </a:p>
                    <a:p>
                      <a:pPr marL="143510" marR="119380" algn="ctr">
                        <a:lnSpc>
                          <a:spcPts val="745"/>
                        </a:lnSpc>
                        <a:spcBef>
                          <a:spcPts val="60"/>
                        </a:spcBef>
                        <a:spcAft>
                          <a:spcPts val="0"/>
                        </a:spcAft>
                      </a:pPr>
                      <a:r>
                        <a:rPr lang="en-ID" sz="1800" dirty="0" smtClean="0">
                          <a:effectLst/>
                        </a:rPr>
                        <a:t>1,72</a:t>
                      </a:r>
                      <a:endParaRPr lang="en-US" sz="1800" dirty="0">
                        <a:effectLst/>
                        <a:latin typeface="+mn-lt"/>
                        <a:ea typeface="Bookman Uralic"/>
                        <a:cs typeface="Bookman Uralic"/>
                      </a:endParaRPr>
                    </a:p>
                  </a:txBody>
                  <a:tcPr marL="0" marR="0" marT="0" marB="0"/>
                </a:tc>
                <a:tc>
                  <a:txBody>
                    <a:bodyPr/>
                    <a:lstStyle/>
                    <a:p>
                      <a:pPr marL="201295" marR="170815" algn="ctr">
                        <a:lnSpc>
                          <a:spcPts val="745"/>
                        </a:lnSpc>
                        <a:spcBef>
                          <a:spcPts val="60"/>
                        </a:spcBef>
                        <a:spcAft>
                          <a:spcPts val="0"/>
                        </a:spcAft>
                      </a:pPr>
                      <a:endParaRPr lang="en-ID" sz="1800" dirty="0" smtClean="0">
                        <a:effectLst/>
                      </a:endParaRPr>
                    </a:p>
                    <a:p>
                      <a:pPr marL="201295" marR="170815" algn="ctr">
                        <a:lnSpc>
                          <a:spcPts val="745"/>
                        </a:lnSpc>
                        <a:spcBef>
                          <a:spcPts val="60"/>
                        </a:spcBef>
                        <a:spcAft>
                          <a:spcPts val="0"/>
                        </a:spcAft>
                      </a:pPr>
                      <a:endParaRPr lang="en-ID" sz="1800" dirty="0" smtClean="0">
                        <a:effectLst/>
                      </a:endParaRPr>
                    </a:p>
                    <a:p>
                      <a:pPr marL="200025" marR="170815" indent="0" algn="ctr">
                        <a:lnSpc>
                          <a:spcPts val="745"/>
                        </a:lnSpc>
                        <a:spcBef>
                          <a:spcPts val="60"/>
                        </a:spcBef>
                        <a:spcAft>
                          <a:spcPts val="0"/>
                        </a:spcAft>
                      </a:pPr>
                      <a:r>
                        <a:rPr lang="id-ID" sz="1800" dirty="0" smtClean="0">
                          <a:effectLst/>
                        </a:rPr>
                        <a:t>Ahli </a:t>
                      </a:r>
                      <a:r>
                        <a:rPr lang="en-ID" sz="1800" dirty="0" err="1" smtClean="0">
                          <a:effectLst/>
                        </a:rPr>
                        <a:t>Muda</a:t>
                      </a:r>
                      <a:endParaRPr lang="en-US" sz="1800" dirty="0">
                        <a:effectLst/>
                        <a:latin typeface="+mn-lt"/>
                        <a:ea typeface="Bookman Uralic"/>
                        <a:cs typeface="Bookman Uralic"/>
                      </a:endParaRPr>
                    </a:p>
                  </a:txBody>
                  <a:tcPr marL="0" marR="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836030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b="1" dirty="0" err="1" smtClean="0"/>
              <a:t>Butir</a:t>
            </a:r>
            <a:r>
              <a:rPr lang="en-ID" b="1" dirty="0" smtClean="0"/>
              <a:t> </a:t>
            </a:r>
            <a:r>
              <a:rPr lang="en-ID" b="1" dirty="0" err="1" smtClean="0"/>
              <a:t>Kegiatan</a:t>
            </a:r>
            <a:r>
              <a:rPr lang="en-ID" b="1" dirty="0" smtClean="0"/>
              <a:t> 1</a:t>
            </a:r>
            <a:endParaRPr lang="en-US" b="1" dirty="0"/>
          </a:p>
        </p:txBody>
      </p:sp>
      <p:sp>
        <p:nvSpPr>
          <p:cNvPr id="3" name="Content Placeholder 2"/>
          <p:cNvSpPr>
            <a:spLocks noGrp="1"/>
          </p:cNvSpPr>
          <p:nvPr>
            <p:ph idx="1"/>
          </p:nvPr>
        </p:nvSpPr>
        <p:spPr/>
        <p:txBody>
          <a:bodyPr>
            <a:normAutofit/>
          </a:bodyPr>
          <a:lstStyle/>
          <a:p>
            <a:pPr marL="0" indent="0">
              <a:lnSpc>
                <a:spcPct val="107000"/>
              </a:lnSpc>
              <a:buNone/>
              <a:tabLst>
                <a:tab pos="1890395" algn="l"/>
              </a:tabLst>
            </a:pPr>
            <a:r>
              <a:rPr lang="en-ID" sz="3200" b="1" dirty="0" err="1"/>
              <a:t>Menganalisis</a:t>
            </a:r>
            <a:r>
              <a:rPr lang="en-ID" sz="3200" b="1" dirty="0"/>
              <a:t> </a:t>
            </a:r>
            <a:r>
              <a:rPr lang="en-ID" sz="3200" b="1" dirty="0" err="1"/>
              <a:t>Kebutuhan</a:t>
            </a:r>
            <a:r>
              <a:rPr lang="en-ID" sz="3200" b="1" dirty="0"/>
              <a:t> </a:t>
            </a:r>
            <a:r>
              <a:rPr lang="en-ID" sz="3200" b="1" dirty="0" err="1"/>
              <a:t>teknologi</a:t>
            </a:r>
            <a:r>
              <a:rPr lang="en-ID" sz="3200" b="1" dirty="0"/>
              <a:t> </a:t>
            </a:r>
            <a:r>
              <a:rPr lang="en-ID" sz="3200" b="1" dirty="0" err="1"/>
              <a:t>pembelajaran</a:t>
            </a:r>
            <a:r>
              <a:rPr lang="en-ID" sz="3200" b="1" dirty="0"/>
              <a:t> </a:t>
            </a:r>
            <a:r>
              <a:rPr lang="en-ID" sz="3200" b="1" dirty="0" err="1"/>
              <a:t>berdasarkan</a:t>
            </a:r>
            <a:r>
              <a:rPr lang="en-ID" sz="3200" b="1" dirty="0"/>
              <a:t> </a:t>
            </a:r>
            <a:r>
              <a:rPr lang="en-ID" sz="3200" b="1" dirty="0" err="1"/>
              <a:t>kurikulum</a:t>
            </a:r>
            <a:r>
              <a:rPr lang="en-ID" sz="3200" b="1" dirty="0"/>
              <a:t> yang </a:t>
            </a:r>
            <a:r>
              <a:rPr lang="en-ID" sz="3200" b="1" dirty="0" err="1"/>
              <a:t>berlaku</a:t>
            </a:r>
            <a:r>
              <a:rPr lang="en-ID" sz="3200" b="1" dirty="0"/>
              <a:t> </a:t>
            </a:r>
            <a:r>
              <a:rPr lang="en-ID" sz="3200" b="1" dirty="0" err="1"/>
              <a:t>sesuai</a:t>
            </a:r>
            <a:r>
              <a:rPr lang="en-ID" sz="3200" b="1" dirty="0"/>
              <a:t> </a:t>
            </a:r>
            <a:r>
              <a:rPr lang="en-ID" sz="3200" b="1" dirty="0" err="1"/>
              <a:t>dengan</a:t>
            </a:r>
            <a:r>
              <a:rPr lang="en-ID" sz="3200" b="1" dirty="0"/>
              <a:t> </a:t>
            </a:r>
            <a:r>
              <a:rPr lang="en-ID" sz="3200" b="1" dirty="0" err="1"/>
              <a:t>jenis</a:t>
            </a:r>
            <a:r>
              <a:rPr lang="en-ID" sz="3200" b="1" dirty="0"/>
              <a:t>, </a:t>
            </a:r>
            <a:r>
              <a:rPr lang="en-ID" sz="3200" b="1" dirty="0" err="1"/>
              <a:t>jalur</a:t>
            </a:r>
            <a:r>
              <a:rPr lang="en-ID" sz="3200" b="1" dirty="0"/>
              <a:t> </a:t>
            </a:r>
            <a:r>
              <a:rPr lang="en-ID" sz="3200" b="1" dirty="0" err="1"/>
              <a:t>dan</a:t>
            </a:r>
            <a:r>
              <a:rPr lang="en-ID" sz="3200" b="1" dirty="0"/>
              <a:t> </a:t>
            </a:r>
            <a:r>
              <a:rPr lang="en-ID" sz="3200" b="1" dirty="0" err="1"/>
              <a:t>jenjang</a:t>
            </a:r>
            <a:r>
              <a:rPr lang="en-ID" sz="3200" b="1" dirty="0"/>
              <a:t> </a:t>
            </a:r>
            <a:r>
              <a:rPr lang="en-ID" sz="3200" b="1" dirty="0" err="1"/>
              <a:t>pendidikan</a:t>
            </a:r>
            <a:r>
              <a:rPr lang="en-ID" sz="3200" b="1" dirty="0"/>
              <a:t> </a:t>
            </a:r>
            <a:endParaRPr lang="id-ID" sz="3200" b="1" dirty="0"/>
          </a:p>
        </p:txBody>
      </p:sp>
    </p:spTree>
    <p:extLst>
      <p:ext uri="{BB962C8B-B14F-4D97-AF65-F5344CB8AC3E}">
        <p14:creationId xmlns:p14="http://schemas.microsoft.com/office/powerpoint/2010/main" val="2136588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829" y="453261"/>
            <a:ext cx="10515600" cy="1011984"/>
          </a:xfrm>
        </p:spPr>
        <p:txBody>
          <a:bodyPr>
            <a:normAutofit/>
          </a:bodyPr>
          <a:lstStyle/>
          <a:p>
            <a:r>
              <a:rPr lang="en-ID" sz="2800" dirty="0" err="1" smtClean="0">
                <a:latin typeface="Bookman Old Style" panose="02050604050505020204" pitchFamily="18" charset="0"/>
              </a:rPr>
              <a:t>Unsur</a:t>
            </a:r>
            <a:r>
              <a:rPr lang="en-ID" sz="2800" dirty="0" smtClean="0">
                <a:latin typeface="Bookman Old Style" panose="02050604050505020204" pitchFamily="18" charset="0"/>
              </a:rPr>
              <a:t> : </a:t>
            </a:r>
            <a:r>
              <a:rPr lang="en-ID" sz="2800" dirty="0" err="1" smtClean="0">
                <a:latin typeface="Bookman Old Style" panose="02050604050505020204" pitchFamily="18" charset="0"/>
              </a:rPr>
              <a:t>Pengembangan</a:t>
            </a:r>
            <a:r>
              <a:rPr lang="en-ID" sz="2800" dirty="0" smtClean="0">
                <a:latin typeface="Bookman Old Style" panose="02050604050505020204" pitchFamily="18" charset="0"/>
              </a:rPr>
              <a:t> </a:t>
            </a:r>
            <a:r>
              <a:rPr lang="en-ID" sz="2800" dirty="0" err="1" smtClean="0">
                <a:latin typeface="Bookman Old Style" panose="02050604050505020204" pitchFamily="18" charset="0"/>
              </a:rPr>
              <a:t>Teknologi</a:t>
            </a:r>
            <a:r>
              <a:rPr lang="en-ID" sz="2800" dirty="0" smtClean="0">
                <a:latin typeface="Bookman Old Style" panose="02050604050505020204" pitchFamily="18" charset="0"/>
              </a:rPr>
              <a:t> </a:t>
            </a:r>
            <a:r>
              <a:rPr lang="en-ID" sz="2800" dirty="0" err="1" smtClean="0">
                <a:latin typeface="Bookman Old Style" panose="02050604050505020204" pitchFamily="18" charset="0"/>
              </a:rPr>
              <a:t>Pembelajaran</a:t>
            </a:r>
            <a:r>
              <a:rPr lang="id-ID" sz="2800" dirty="0">
                <a:latin typeface="Bookman Old Style" panose="02050604050505020204" pitchFamily="18" charset="0"/>
              </a:rPr>
              <a:t/>
            </a:r>
            <a:br>
              <a:rPr lang="id-ID" sz="2800" dirty="0">
                <a:latin typeface="Bookman Old Style" panose="02050604050505020204" pitchFamily="18" charset="0"/>
              </a:rPr>
            </a:br>
            <a:endParaRPr lang="id-ID"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2120082"/>
              </p:ext>
            </p:extLst>
          </p:nvPr>
        </p:nvGraphicFramePr>
        <p:xfrm>
          <a:off x="696696" y="1086229"/>
          <a:ext cx="10609242" cy="5035233"/>
        </p:xfrm>
        <a:graphic>
          <a:graphicData uri="http://schemas.openxmlformats.org/drawingml/2006/table">
            <a:tbl>
              <a:tblPr firstRow="1" firstCol="1" bandRow="1">
                <a:tableStyleId>{5DA37D80-6434-44D0-A028-1B22A696006F}</a:tableStyleId>
              </a:tblPr>
              <a:tblGrid>
                <a:gridCol w="1364116">
                  <a:extLst>
                    <a:ext uri="{9D8B030D-6E8A-4147-A177-3AD203B41FA5}">
                      <a16:colId xmlns:a16="http://schemas.microsoft.com/office/drawing/2014/main" xmlns="" val="20000"/>
                    </a:ext>
                  </a:extLst>
                </a:gridCol>
                <a:gridCol w="1064525">
                  <a:extLst>
                    <a:ext uri="{9D8B030D-6E8A-4147-A177-3AD203B41FA5}">
                      <a16:colId xmlns:a16="http://schemas.microsoft.com/office/drawing/2014/main" xmlns="" val="20001"/>
                    </a:ext>
                  </a:extLst>
                </a:gridCol>
                <a:gridCol w="2947917">
                  <a:extLst>
                    <a:ext uri="{9D8B030D-6E8A-4147-A177-3AD203B41FA5}">
                      <a16:colId xmlns:a16="http://schemas.microsoft.com/office/drawing/2014/main" xmlns="" val="20002"/>
                    </a:ext>
                  </a:extLst>
                </a:gridCol>
                <a:gridCol w="5232684">
                  <a:extLst>
                    <a:ext uri="{9D8B030D-6E8A-4147-A177-3AD203B41FA5}">
                      <a16:colId xmlns:a16="http://schemas.microsoft.com/office/drawing/2014/main" xmlns="" val="20003"/>
                    </a:ext>
                  </a:extLst>
                </a:gridCol>
              </a:tblGrid>
              <a:tr h="272012">
                <a:tc gridSpan="4">
                  <a:txBody>
                    <a:bodyPr/>
                    <a:lstStyle/>
                    <a:p>
                      <a:pPr marL="21590">
                        <a:lnSpc>
                          <a:spcPct val="115000"/>
                        </a:lnSpc>
                        <a:spcAft>
                          <a:spcPts val="0"/>
                        </a:spcAft>
                      </a:pPr>
                      <a:r>
                        <a:rPr lang="en-US" sz="1400" dirty="0">
                          <a:effectLst/>
                        </a:rPr>
                        <a:t>Sub </a:t>
                      </a:r>
                      <a:r>
                        <a:rPr lang="en-US" sz="1400" dirty="0" err="1">
                          <a:effectLst/>
                        </a:rPr>
                        <a:t>Unsur</a:t>
                      </a:r>
                      <a:r>
                        <a:rPr lang="en-US" sz="1400" dirty="0">
                          <a:effectLst/>
                        </a:rPr>
                        <a:t> </a:t>
                      </a:r>
                      <a:r>
                        <a:rPr lang="en-US" sz="1400" baseline="0" dirty="0" smtClean="0">
                          <a:effectLst/>
                        </a:rPr>
                        <a:t> A. </a:t>
                      </a:r>
                      <a:r>
                        <a:rPr lang="en-US" sz="1400" baseline="0" dirty="0" err="1" smtClean="0">
                          <a:effectLst/>
                        </a:rPr>
                        <a:t>Analisis</a:t>
                      </a:r>
                      <a:r>
                        <a:rPr lang="en-US" sz="1400" baseline="0" dirty="0" smtClean="0">
                          <a:effectLst/>
                        </a:rPr>
                        <a:t> </a:t>
                      </a:r>
                      <a:r>
                        <a:rPr lang="en-US" sz="1400" baseline="0" dirty="0" err="1" smtClean="0">
                          <a:effectLst/>
                        </a:rPr>
                        <a:t>dan</a:t>
                      </a:r>
                      <a:r>
                        <a:rPr lang="en-US" sz="1400" baseline="0" dirty="0" smtClean="0">
                          <a:effectLst/>
                        </a:rPr>
                        <a:t> </a:t>
                      </a:r>
                      <a:r>
                        <a:rPr lang="en-US" sz="1400" baseline="0" dirty="0" err="1" smtClean="0">
                          <a:effectLst/>
                        </a:rPr>
                        <a:t>Pengkajian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0"/>
                  </a:ext>
                </a:extLst>
              </a:tr>
              <a:tr h="525134">
                <a:tc gridSpan="4">
                  <a:txBody>
                    <a:bodyPr/>
                    <a:lstStyle/>
                    <a:p>
                      <a:pPr algn="l">
                        <a:lnSpc>
                          <a:spcPct val="107000"/>
                        </a:lnSpc>
                        <a:spcAft>
                          <a:spcPts val="0"/>
                        </a:spcAft>
                        <a:tabLst>
                          <a:tab pos="1890395" algn="l"/>
                        </a:tabLst>
                      </a:pPr>
                      <a:r>
                        <a:rPr lang="it-IT" sz="1400" dirty="0">
                          <a:effectLst/>
                        </a:rPr>
                        <a:t>Butir Kegiatan: </a:t>
                      </a:r>
                      <a:r>
                        <a:rPr lang="en-ID" sz="1400" dirty="0" smtClean="0">
                          <a:effectLst/>
                        </a:rPr>
                        <a:t>1.a.</a:t>
                      </a:r>
                      <a:r>
                        <a:rPr lang="en-ID" sz="1400" baseline="0" dirty="0" smtClean="0">
                          <a:effectLst/>
                        </a:rPr>
                        <a:t> </a:t>
                      </a:r>
                      <a:r>
                        <a:rPr lang="en-ID" sz="1400" baseline="0" dirty="0" err="1" smtClean="0">
                          <a:effectLst/>
                        </a:rPr>
                        <a:t>Menganalisis</a:t>
                      </a:r>
                      <a:r>
                        <a:rPr lang="en-ID" sz="1400" baseline="0" dirty="0" smtClean="0">
                          <a:effectLst/>
                        </a:rPr>
                        <a:t> </a:t>
                      </a:r>
                      <a:r>
                        <a:rPr lang="en-ID" sz="1400" baseline="0" dirty="0" err="1" smtClean="0">
                          <a:effectLst/>
                        </a:rPr>
                        <a:t>kebutuhan</a:t>
                      </a:r>
                      <a:r>
                        <a:rPr lang="en-ID" sz="1400" baseline="0" dirty="0" smtClean="0">
                          <a:effectLst/>
                        </a:rPr>
                        <a:t> </a:t>
                      </a:r>
                      <a:r>
                        <a:rPr lang="en-ID" sz="1400" baseline="0" dirty="0" err="1" smtClean="0">
                          <a:effectLst/>
                        </a:rPr>
                        <a:t>teknologi</a:t>
                      </a:r>
                      <a:r>
                        <a:rPr lang="en-ID" sz="1400" baseline="0" dirty="0" smtClean="0">
                          <a:effectLst/>
                        </a:rPr>
                        <a:t> </a:t>
                      </a:r>
                      <a:r>
                        <a:rPr lang="en-ID" sz="1400" baseline="0" dirty="0" err="1" smtClean="0">
                          <a:effectLst/>
                        </a:rPr>
                        <a:t>pembelajaran</a:t>
                      </a:r>
                      <a:r>
                        <a:rPr lang="en-ID" sz="1400" baseline="0" dirty="0" smtClean="0">
                          <a:effectLst/>
                        </a:rPr>
                        <a:t> </a:t>
                      </a:r>
                      <a:r>
                        <a:rPr lang="en-ID" sz="1400" baseline="0" dirty="0" err="1" smtClean="0">
                          <a:effectLst/>
                        </a:rPr>
                        <a:t>berdasarkan</a:t>
                      </a:r>
                      <a:r>
                        <a:rPr lang="en-ID" sz="1400" baseline="0" dirty="0" smtClean="0">
                          <a:effectLst/>
                        </a:rPr>
                        <a:t> </a:t>
                      </a:r>
                      <a:r>
                        <a:rPr lang="en-ID" sz="1400" baseline="0" dirty="0" err="1" smtClean="0">
                          <a:effectLst/>
                        </a:rPr>
                        <a:t>kurikulum</a:t>
                      </a:r>
                      <a:r>
                        <a:rPr lang="en-ID" sz="1400" baseline="0" dirty="0" smtClean="0">
                          <a:effectLst/>
                        </a:rPr>
                        <a:t> yang </a:t>
                      </a:r>
                      <a:r>
                        <a:rPr lang="en-ID" sz="1400" baseline="0" dirty="0" err="1" smtClean="0">
                          <a:effectLst/>
                        </a:rPr>
                        <a:t>berlaku</a:t>
                      </a:r>
                      <a:r>
                        <a:rPr lang="en-ID" sz="1400" baseline="0" dirty="0" smtClean="0">
                          <a:effectLst/>
                        </a:rPr>
                        <a:t> </a:t>
                      </a:r>
                      <a:r>
                        <a:rPr lang="en-ID" sz="1400" baseline="0" dirty="0" err="1" smtClean="0">
                          <a:effectLst/>
                        </a:rPr>
                        <a:t>sesuai</a:t>
                      </a:r>
                      <a:r>
                        <a:rPr lang="en-ID" sz="1400" baseline="0" dirty="0" smtClean="0">
                          <a:effectLst/>
                        </a:rPr>
                        <a:t> </a:t>
                      </a:r>
                      <a:r>
                        <a:rPr lang="en-ID" sz="1400" baseline="0" dirty="0" err="1" smtClean="0">
                          <a:effectLst/>
                        </a:rPr>
                        <a:t>dengan</a:t>
                      </a:r>
                      <a:r>
                        <a:rPr lang="en-ID" sz="1400" baseline="0" dirty="0" smtClean="0">
                          <a:effectLst/>
                        </a:rPr>
                        <a:t> </a:t>
                      </a:r>
                      <a:r>
                        <a:rPr lang="en-ID" sz="1400" baseline="0" dirty="0" err="1" smtClean="0">
                          <a:effectLst/>
                        </a:rPr>
                        <a:t>jenis</a:t>
                      </a:r>
                      <a:r>
                        <a:rPr lang="en-ID" sz="1400" baseline="0" dirty="0" smtClean="0">
                          <a:effectLst/>
                        </a:rPr>
                        <a:t>, </a:t>
                      </a:r>
                      <a:r>
                        <a:rPr lang="en-ID" sz="1400" baseline="0" dirty="0" err="1" smtClean="0">
                          <a:effectLst/>
                        </a:rPr>
                        <a:t>jalur</a:t>
                      </a:r>
                      <a:r>
                        <a:rPr lang="en-ID" sz="1400" baseline="0" dirty="0" smtClean="0">
                          <a:effectLst/>
                        </a:rPr>
                        <a:t> </a:t>
                      </a:r>
                      <a:r>
                        <a:rPr lang="en-ID" sz="1400" baseline="0" dirty="0" err="1" smtClean="0">
                          <a:effectLst/>
                        </a:rPr>
                        <a:t>dan</a:t>
                      </a:r>
                      <a:r>
                        <a:rPr lang="en-ID" sz="1400" baseline="0" dirty="0" smtClean="0">
                          <a:effectLst/>
                        </a:rPr>
                        <a:t> </a:t>
                      </a:r>
                      <a:r>
                        <a:rPr lang="en-ID" sz="1400" baseline="0" dirty="0" err="1" smtClean="0">
                          <a:effectLst/>
                        </a:rPr>
                        <a:t>jenjang</a:t>
                      </a:r>
                      <a:r>
                        <a:rPr lang="en-ID" sz="1400" baseline="0" dirty="0" smtClean="0">
                          <a:effectLst/>
                        </a:rPr>
                        <a:t> </a:t>
                      </a:r>
                      <a:r>
                        <a:rPr lang="en-ID" sz="1400" baseline="0" dirty="0" err="1" smtClean="0">
                          <a:effectLst/>
                        </a:rPr>
                        <a:t>pendidikan</a:t>
                      </a:r>
                      <a:r>
                        <a:rPr lang="en-ID" sz="1400" baseline="0" dirty="0" smtClean="0">
                          <a:effectLst/>
                        </a:rPr>
                        <a:t> </a:t>
                      </a:r>
                      <a:r>
                        <a:rPr lang="en-ID" sz="1400" baseline="0" dirty="0" err="1" smtClean="0">
                          <a:effectLst/>
                        </a:rPr>
                        <a:t>untuk</a:t>
                      </a:r>
                      <a:r>
                        <a:rPr lang="en-ID" sz="1400" baseline="0" dirty="0" smtClean="0">
                          <a:effectLst/>
                        </a:rPr>
                        <a:t> </a:t>
                      </a:r>
                      <a:r>
                        <a:rPr lang="en-ID" sz="1400" baseline="0" dirty="0" err="1" smtClean="0">
                          <a:effectLst/>
                        </a:rPr>
                        <a:t>pengembangan</a:t>
                      </a:r>
                      <a:r>
                        <a:rPr lang="en-ID" sz="1400" baseline="0" dirty="0" smtClean="0">
                          <a:effectLst/>
                        </a:rPr>
                        <a:t> media </a:t>
                      </a:r>
                      <a:r>
                        <a:rPr lang="en-ID" sz="1400" baseline="0" dirty="0" err="1" smtClean="0">
                          <a:effectLst/>
                        </a:rPr>
                        <a:t>pembelajaran</a:t>
                      </a:r>
                      <a:r>
                        <a:rPr lang="en-ID" sz="1400" baseline="0" dirty="0" smtClean="0">
                          <a:effectLst/>
                        </a:rPr>
                        <a:t> (</a:t>
                      </a:r>
                      <a:r>
                        <a:rPr lang="en-ID" sz="1400" baseline="0" dirty="0" err="1" smtClean="0">
                          <a:effectLst/>
                        </a:rPr>
                        <a:t>sederhana</a:t>
                      </a:r>
                      <a:r>
                        <a:rPr lang="en-ID" sz="1400" baseline="0" dirty="0" smtClean="0">
                          <a:effectLst/>
                        </a:rPr>
                        <a:t>, audio, video, multimedia, multimedia </a:t>
                      </a:r>
                      <a:r>
                        <a:rPr lang="en-ID" sz="1400" baseline="0" dirty="0" err="1" smtClean="0">
                          <a:effectLst/>
                        </a:rPr>
                        <a:t>interaktif</a:t>
                      </a:r>
                      <a:r>
                        <a:rPr lang="en-ID" sz="1400" baseline="0" dirty="0" smtClean="0">
                          <a:effectLst/>
                        </a:rPr>
                        <a:t> </a:t>
                      </a:r>
                      <a:r>
                        <a:rPr lang="en-ID" sz="1400" baseline="0" dirty="0" err="1" smtClean="0">
                          <a:effectLst/>
                        </a:rPr>
                        <a:t>dan</a:t>
                      </a:r>
                      <a:r>
                        <a:rPr lang="en-ID" sz="1400" baseline="0" dirty="0" smtClean="0">
                          <a:effectLst/>
                        </a:rPr>
                        <a:t> </a:t>
                      </a:r>
                      <a:r>
                        <a:rPr lang="en-ID" sz="1400" baseline="0" dirty="0" err="1" smtClean="0">
                          <a:effectLst/>
                        </a:rPr>
                        <a:t>modul</a:t>
                      </a:r>
                      <a:r>
                        <a:rPr lang="en-ID" sz="1400" baseline="0" dirty="0" smtClean="0">
                          <a:effectLst/>
                        </a:rPr>
                        <a:t>)</a:t>
                      </a:r>
                      <a:endParaRPr lang="id-ID" sz="1400" dirty="0">
                        <a:effectLst/>
                      </a:endParaRPr>
                    </a:p>
                    <a:p>
                      <a:pPr>
                        <a:lnSpc>
                          <a:spcPct val="115000"/>
                        </a:lnSpc>
                        <a:spcAft>
                          <a:spcPts val="1000"/>
                        </a:spcAft>
                      </a:pPr>
                      <a:r>
                        <a:rPr lang="id-ID" sz="1400" dirty="0">
                          <a:effectLst/>
                        </a:rPr>
                        <a:t>Pelaksana Tugas Jenjang : </a:t>
                      </a:r>
                      <a:r>
                        <a:rPr lang="en-ID" sz="1400" dirty="0" smtClean="0">
                          <a:effectLst/>
                        </a:rPr>
                        <a:t>PTP </a:t>
                      </a:r>
                      <a:r>
                        <a:rPr lang="id-ID" sz="1400" dirty="0" smtClean="0">
                          <a:effectLst/>
                        </a:rPr>
                        <a:t>Ahli </a:t>
                      </a:r>
                      <a:r>
                        <a:rPr lang="id-ID" sz="1400" dirty="0">
                          <a:effectLst/>
                        </a:rPr>
                        <a:t>Pertama</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nchor="ct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1"/>
                  </a:ext>
                </a:extLst>
              </a:tr>
              <a:tr h="253122">
                <a:tc>
                  <a:txBody>
                    <a:bodyPr/>
                    <a:lstStyle/>
                    <a:p>
                      <a:pPr algn="ctr">
                        <a:lnSpc>
                          <a:spcPct val="107000"/>
                        </a:lnSpc>
                        <a:spcAft>
                          <a:spcPts val="0"/>
                        </a:spcAft>
                      </a:pPr>
                      <a:r>
                        <a:rPr lang="en-US" sz="1400" dirty="0" err="1">
                          <a:effectLst/>
                        </a:rPr>
                        <a:t>Satuan</a:t>
                      </a:r>
                      <a:r>
                        <a:rPr lang="en-US" sz="1400" dirty="0">
                          <a:effectLst/>
                        </a:rPr>
                        <a:t> </a:t>
                      </a:r>
                      <a:r>
                        <a:rPr lang="en-US" sz="1400" dirty="0" err="1">
                          <a:effectLst/>
                        </a:rPr>
                        <a:t>Hasil</a:t>
                      </a:r>
                      <a:endParaRPr lang="id-ID" sz="1400"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b="1" dirty="0" err="1">
                          <a:effectLst/>
                        </a:rPr>
                        <a:t>Angka</a:t>
                      </a:r>
                      <a:r>
                        <a:rPr lang="en-US" sz="1400" b="1" dirty="0">
                          <a:effectLst/>
                        </a:rPr>
                        <a:t> </a:t>
                      </a:r>
                      <a:r>
                        <a:rPr lang="en-US" sz="1400" b="1" dirty="0" err="1">
                          <a:effectLst/>
                        </a:rPr>
                        <a:t>Kredit</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b="1" dirty="0" err="1">
                          <a:effectLst/>
                        </a:rPr>
                        <a:t>Kriteria</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b="1" dirty="0" err="1">
                          <a:effectLst/>
                        </a:rPr>
                        <a:t>Bukti</a:t>
                      </a:r>
                      <a:r>
                        <a:rPr lang="en-US" sz="1400" b="1" dirty="0">
                          <a:effectLst/>
                        </a:rPr>
                        <a:t> </a:t>
                      </a:r>
                      <a:r>
                        <a:rPr lang="en-US" sz="1400" b="1" dirty="0" err="1">
                          <a:effectLst/>
                        </a:rPr>
                        <a:t>Fisik</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extLst>
                  <a:ext uri="{0D108BD9-81ED-4DB2-BD59-A6C34878D82A}">
                    <a16:rowId xmlns:a16="http://schemas.microsoft.com/office/drawing/2014/main" xmlns="" val="10002"/>
                  </a:ext>
                </a:extLst>
              </a:tr>
              <a:tr h="3808170">
                <a:tc>
                  <a:txBody>
                    <a:bodyPr/>
                    <a:lstStyle/>
                    <a:p>
                      <a:pPr marL="113030">
                        <a:lnSpc>
                          <a:spcPct val="115000"/>
                        </a:lnSpc>
                        <a:spcAft>
                          <a:spcPts val="0"/>
                        </a:spcAft>
                      </a:pPr>
                      <a:r>
                        <a:rPr lang="en-US" sz="1400" dirty="0" err="1">
                          <a:effectLst/>
                        </a:rPr>
                        <a:t>L</a:t>
                      </a:r>
                      <a:r>
                        <a:rPr lang="en-US" sz="1400" dirty="0" err="1" smtClean="0">
                          <a:effectLst/>
                        </a:rPr>
                        <a:t>aporan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13030">
                        <a:lnSpc>
                          <a:spcPct val="115000"/>
                        </a:lnSpc>
                        <a:spcAft>
                          <a:spcPts val="0"/>
                        </a:spcAft>
                      </a:pPr>
                      <a:r>
                        <a:rPr lang="en-ID" sz="1400" dirty="0" smtClean="0">
                          <a:effectLst/>
                        </a:rPr>
                        <a:t>1,13</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74625" indent="-174625" algn="just">
                        <a:lnSpc>
                          <a:spcPct val="115000"/>
                        </a:lnSpc>
                        <a:spcAft>
                          <a:spcPts val="0"/>
                        </a:spcAft>
                        <a:buAutoNum type="alphaLcPeriod"/>
                      </a:pPr>
                      <a:r>
                        <a:rPr lang="sv-SE" sz="1400" dirty="0" smtClean="0">
                          <a:effectLst/>
                        </a:rPr>
                        <a:t>Kegiatan analisis kebutuhan teknologi pembelajaran berdasarkan kurikulum yang berlaku sesuai dengan jenis, jalur dan jenjang pendidikan dalam pengembangan media pembelajaran yang memanfaatkan salah satu jenis media: sederhana/audio/video/multimedia/ multimedia  interaktif/modul. </a:t>
                      </a:r>
                    </a:p>
                    <a:p>
                      <a:pPr marL="174625" indent="-174625" algn="just">
                        <a:lnSpc>
                          <a:spcPct val="115000"/>
                        </a:lnSpc>
                        <a:spcAft>
                          <a:spcPts val="0"/>
                        </a:spcAft>
                        <a:buAutoNum type="alphaLcPeriod"/>
                      </a:pPr>
                      <a:r>
                        <a:rPr lang="sv-SE" sz="1400" dirty="0" smtClean="0">
                          <a:effectLst/>
                        </a:rPr>
                        <a:t>Kegiatan analisis kebutuhan pengembangan media pembelajaran ini minimal untuk satu mata pelajaran, satu kelas/tingkat, dan satu jenjang pendidikan.</a:t>
                      </a:r>
                      <a:r>
                        <a:rPr lang="es-ES" sz="1400" dirty="0">
                          <a:effectLst/>
                        </a:rPr>
                        <a:t> </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273050" indent="-177800" algn="just">
                        <a:lnSpc>
                          <a:spcPct val="115000"/>
                        </a:lnSpc>
                        <a:spcAft>
                          <a:spcPts val="0"/>
                        </a:spcAft>
                        <a:buAutoNum type="alphaLcPeriod"/>
                      </a:pPr>
                      <a:r>
                        <a:rPr lang="en-ID" sz="1400" b="1" dirty="0" smtClean="0">
                          <a:solidFill>
                            <a:srgbClr val="000099"/>
                          </a:solidFill>
                          <a:effectLst/>
                        </a:rPr>
                        <a:t>Surat  </a:t>
                      </a:r>
                      <a:r>
                        <a:rPr lang="en-ID" sz="1400" b="1" dirty="0" err="1" smtClean="0">
                          <a:solidFill>
                            <a:srgbClr val="000099"/>
                          </a:solidFill>
                          <a:effectLst/>
                        </a:rPr>
                        <a:t>tugas</a:t>
                      </a:r>
                      <a:r>
                        <a:rPr lang="en-ID" sz="1400" b="1" dirty="0" smtClean="0">
                          <a:solidFill>
                            <a:srgbClr val="000099"/>
                          </a:solidFill>
                          <a:effectLst/>
                        </a:rPr>
                        <a:t> </a:t>
                      </a:r>
                      <a:r>
                        <a:rPr lang="en-ID" sz="1400" dirty="0" err="1" smtClean="0">
                          <a:effectLst/>
                        </a:rPr>
                        <a:t>dari</a:t>
                      </a:r>
                      <a:r>
                        <a:rPr lang="en-ID" sz="1400" dirty="0" smtClean="0">
                          <a:effectLst/>
                        </a:rPr>
                        <a:t> </a:t>
                      </a:r>
                      <a:r>
                        <a:rPr lang="en-ID" sz="1400" dirty="0" err="1" smtClean="0">
                          <a:effectLst/>
                        </a:rPr>
                        <a:t>Pimpinan</a:t>
                      </a:r>
                      <a:r>
                        <a:rPr lang="en-ID" sz="1400" dirty="0" smtClean="0">
                          <a:effectLst/>
                        </a:rPr>
                        <a:t> </a:t>
                      </a:r>
                      <a:r>
                        <a:rPr lang="en-ID" sz="1400" dirty="0" err="1" smtClean="0">
                          <a:effectLst/>
                        </a:rPr>
                        <a:t>Instansi</a:t>
                      </a:r>
                      <a:r>
                        <a:rPr lang="en-ID" sz="1400" baseline="0" dirty="0" smtClean="0">
                          <a:effectLst/>
                        </a:rPr>
                        <a:t> </a:t>
                      </a:r>
                      <a:r>
                        <a:rPr lang="en-ID" sz="1400" baseline="0" dirty="0" err="1" smtClean="0">
                          <a:effectLst/>
                        </a:rPr>
                        <a:t>tempat</a:t>
                      </a:r>
                      <a:r>
                        <a:rPr lang="en-ID" sz="1400" baseline="0" dirty="0" smtClean="0">
                          <a:effectLst/>
                        </a:rPr>
                        <a:t> </a:t>
                      </a:r>
                      <a:r>
                        <a:rPr lang="en-ID" sz="1400" baseline="0" dirty="0" err="1" smtClean="0">
                          <a:effectLst/>
                        </a:rPr>
                        <a:t>bekerja</a:t>
                      </a:r>
                      <a:endParaRPr lang="en-ID" sz="1400" baseline="0" dirty="0" smtClean="0">
                        <a:effectLst/>
                      </a:endParaRPr>
                    </a:p>
                    <a:p>
                      <a:pPr marL="273050" indent="-177800" algn="just">
                        <a:lnSpc>
                          <a:spcPct val="115000"/>
                        </a:lnSpc>
                        <a:spcAft>
                          <a:spcPts val="0"/>
                        </a:spcAft>
                        <a:buAutoNum type="alphaLcPeriod"/>
                      </a:pPr>
                      <a:r>
                        <a:rPr lang="id-ID" sz="1400" b="1" dirty="0" smtClean="0">
                          <a:solidFill>
                            <a:srgbClr val="000099"/>
                          </a:solidFill>
                          <a:effectLst/>
                        </a:rPr>
                        <a:t>Salinan laporan </a:t>
                      </a:r>
                      <a:r>
                        <a:rPr lang="id-ID" sz="1400" dirty="0" smtClean="0">
                          <a:effectLst/>
                        </a:rPr>
                        <a:t>dengan memberikan rekomendasi tentang hasil  analisis kebutuhan teknologi pembelajaran dalam pengembangan media pembelajaran yang telah dilegalisasi atau terverifikasi melalui Aplikasi Dupake oleh pimpinan instansi tempat bekerja setingkat eselon-II atau pejabat yang ditugaskan oleh eselon-II minimal setingkat eselon</a:t>
                      </a:r>
                      <a:r>
                        <a:rPr lang="en-ID" sz="1400" dirty="0" smtClean="0">
                          <a:effectLst/>
                        </a:rPr>
                        <a:t>-</a:t>
                      </a:r>
                      <a:r>
                        <a:rPr lang="id-ID" sz="1400" dirty="0" smtClean="0">
                          <a:effectLst/>
                        </a:rPr>
                        <a:t>III. </a:t>
                      </a:r>
                      <a:endParaRPr lang="en-ID" sz="1400" dirty="0" smtClean="0">
                        <a:effectLst/>
                      </a:endParaRPr>
                    </a:p>
                    <a:p>
                      <a:pPr marL="273050" indent="-177800" algn="just">
                        <a:lnSpc>
                          <a:spcPct val="115000"/>
                        </a:lnSpc>
                        <a:spcAft>
                          <a:spcPts val="0"/>
                        </a:spcAft>
                        <a:buAutoNum type="alphaLcPeriod"/>
                      </a:pPr>
                      <a:r>
                        <a:rPr lang="id-ID" sz="1400" b="1" dirty="0" smtClean="0">
                          <a:solidFill>
                            <a:srgbClr val="000099"/>
                          </a:solidFill>
                          <a:effectLst/>
                        </a:rPr>
                        <a:t>Isi laporan mencakup</a:t>
                      </a:r>
                      <a:r>
                        <a:rPr lang="id-ID" sz="1400" dirty="0" smtClean="0">
                          <a:effectLst/>
                        </a:rPr>
                        <a:t>:  1) Bagian awal (halaman judul, daftar isi);  2) Bagian Inti - Bab 1 Pendahuluan (latar belakang, rumusan masalah, tujuan);  - Bab 2 Kajian Teori;  - Bab 3 Metodologi (tempat, waktu, subyek penelitian, teknik pengumpulan data, teknik analisis);  - Bab 4 Hasil dan Pembahasan (hasil yang dicapai didukung dengan penelitian sebelumnya);  - Bab 5 Kesimpulan dan Rekomendasi 3) Bagian Akhir - Daftar Pustaka</a:t>
                      </a:r>
                      <a:endParaRPr lang="id-ID" sz="1400" dirty="0">
                        <a:effectLst/>
                      </a:endParaRPr>
                    </a:p>
                    <a:p>
                      <a:pPr marL="457200" algn="just">
                        <a:lnSpc>
                          <a:spcPct val="115000"/>
                        </a:lnSpc>
                        <a:spcAft>
                          <a:spcPts val="0"/>
                        </a:spcAft>
                      </a:pPr>
                      <a:r>
                        <a:rPr lang="es-ES" sz="1400" dirty="0">
                          <a:effectLst/>
                        </a:rPr>
                        <a:t> </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764450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smtClean="0"/>
              <a:t>Contoh</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Darmaji</a:t>
            </a:r>
            <a:r>
              <a:rPr lang="en-US" dirty="0"/>
              <a:t>, </a:t>
            </a:r>
            <a:r>
              <a:rPr lang="en-US" dirty="0" err="1"/>
              <a:t>S.Sn</a:t>
            </a:r>
            <a:r>
              <a:rPr lang="en-US" dirty="0"/>
              <a:t>, PTP Ahli </a:t>
            </a:r>
            <a:r>
              <a:rPr lang="en-US" dirty="0" err="1"/>
              <a:t>Pertama</a:t>
            </a:r>
            <a:r>
              <a:rPr lang="en-US" dirty="0"/>
              <a:t> </a:t>
            </a:r>
            <a:r>
              <a:rPr lang="en-US" dirty="0" err="1"/>
              <a:t>Pusdiklat</a:t>
            </a:r>
            <a:r>
              <a:rPr lang="en-US" dirty="0"/>
              <a:t> </a:t>
            </a:r>
            <a:r>
              <a:rPr lang="en-US" dirty="0" err="1"/>
              <a:t>Kemensetneg</a:t>
            </a:r>
            <a:r>
              <a:rPr lang="en-US" dirty="0"/>
              <a:t>, </a:t>
            </a:r>
            <a:r>
              <a:rPr lang="en-US" dirty="0" err="1"/>
              <a:t>mendapatkan</a:t>
            </a:r>
            <a:r>
              <a:rPr lang="en-US" dirty="0"/>
              <a:t> </a:t>
            </a:r>
            <a:r>
              <a:rPr lang="en-US" dirty="0" err="1"/>
              <a:t>tugas</a:t>
            </a:r>
            <a:r>
              <a:rPr lang="en-US" dirty="0"/>
              <a:t> </a:t>
            </a:r>
            <a:r>
              <a:rPr lang="en-US" dirty="0" err="1"/>
              <a:t>untuk</a:t>
            </a:r>
            <a:r>
              <a:rPr lang="en-US" dirty="0"/>
              <a:t> </a:t>
            </a:r>
            <a:r>
              <a:rPr lang="en-US" dirty="0" err="1"/>
              <a:t>melakukan</a:t>
            </a:r>
            <a:r>
              <a:rPr lang="en-US" dirty="0"/>
              <a:t> </a:t>
            </a:r>
            <a:r>
              <a:rPr lang="en-US" dirty="0" err="1"/>
              <a:t>analisis</a:t>
            </a:r>
            <a:r>
              <a:rPr lang="en-US" dirty="0"/>
              <a:t> </a:t>
            </a:r>
            <a:r>
              <a:rPr lang="en-US" dirty="0" err="1"/>
              <a:t>kebutuhan</a:t>
            </a:r>
            <a:r>
              <a:rPr lang="en-US" dirty="0"/>
              <a:t> </a:t>
            </a:r>
            <a:r>
              <a:rPr lang="en-US" dirty="0" err="1"/>
              <a:t>pengembangan</a:t>
            </a:r>
            <a:r>
              <a:rPr lang="en-US" dirty="0"/>
              <a:t> </a:t>
            </a:r>
            <a:r>
              <a:rPr lang="en-US" dirty="0" err="1"/>
              <a:t>modul</a:t>
            </a:r>
            <a:r>
              <a:rPr lang="en-US" dirty="0"/>
              <a:t> </a:t>
            </a:r>
            <a:r>
              <a:rPr lang="en-US" dirty="0" err="1"/>
              <a:t>pembelajaran</a:t>
            </a:r>
            <a:r>
              <a:rPr lang="en-US" dirty="0"/>
              <a:t> </a:t>
            </a:r>
            <a:r>
              <a:rPr lang="en-US" dirty="0" err="1"/>
              <a:t>dengan</a:t>
            </a:r>
            <a:r>
              <a:rPr lang="en-US" dirty="0"/>
              <a:t> </a:t>
            </a:r>
            <a:r>
              <a:rPr lang="en-US" dirty="0" err="1"/>
              <a:t>judul</a:t>
            </a:r>
            <a:r>
              <a:rPr lang="en-US" dirty="0"/>
              <a:t>: </a:t>
            </a:r>
            <a:r>
              <a:rPr lang="en-US" dirty="0" err="1"/>
              <a:t>Analisis</a:t>
            </a:r>
            <a:r>
              <a:rPr lang="en-US" dirty="0"/>
              <a:t> </a:t>
            </a:r>
            <a:r>
              <a:rPr lang="en-US" dirty="0" err="1"/>
              <a:t>Kebutuhan</a:t>
            </a:r>
            <a:r>
              <a:rPr lang="en-US" dirty="0"/>
              <a:t> </a:t>
            </a:r>
            <a:r>
              <a:rPr lang="en-US" dirty="0" err="1"/>
              <a:t>Pengembangan</a:t>
            </a:r>
            <a:r>
              <a:rPr lang="en-US" dirty="0"/>
              <a:t> </a:t>
            </a:r>
            <a:r>
              <a:rPr lang="en-US" dirty="0" err="1"/>
              <a:t>Modul</a:t>
            </a:r>
            <a:r>
              <a:rPr lang="en-US" dirty="0"/>
              <a:t> </a:t>
            </a:r>
            <a:r>
              <a:rPr lang="en-US" dirty="0" err="1"/>
              <a:t>Pembelajaran</a:t>
            </a:r>
            <a:r>
              <a:rPr lang="en-US" dirty="0"/>
              <a:t> </a:t>
            </a:r>
            <a:r>
              <a:rPr lang="en-US" dirty="0" err="1"/>
              <a:t>untuk</a:t>
            </a:r>
            <a:r>
              <a:rPr lang="en-US" dirty="0"/>
              <a:t> </a:t>
            </a:r>
            <a:r>
              <a:rPr lang="en-US" dirty="0" err="1"/>
              <a:t>Pelatihan</a:t>
            </a:r>
            <a:r>
              <a:rPr lang="en-US" dirty="0"/>
              <a:t> </a:t>
            </a:r>
            <a:r>
              <a:rPr lang="en-US" dirty="0" err="1"/>
              <a:t>Keprotokolan</a:t>
            </a:r>
            <a:r>
              <a:rPr lang="en-US" dirty="0"/>
              <a:t> </a:t>
            </a:r>
            <a:r>
              <a:rPr lang="en-US" dirty="0" err="1"/>
              <a:t>Bagi</a:t>
            </a:r>
            <a:r>
              <a:rPr lang="en-US" dirty="0"/>
              <a:t> </a:t>
            </a:r>
            <a:r>
              <a:rPr lang="en-US" dirty="0" err="1"/>
              <a:t>Pejabat</a:t>
            </a:r>
            <a:r>
              <a:rPr lang="en-US" dirty="0"/>
              <a:t> di </a:t>
            </a:r>
            <a:r>
              <a:rPr lang="en-US" dirty="0" err="1"/>
              <a:t>Lingkungan</a:t>
            </a:r>
            <a:r>
              <a:rPr lang="en-US" dirty="0"/>
              <a:t> </a:t>
            </a:r>
            <a:r>
              <a:rPr lang="en-US" dirty="0" err="1"/>
              <a:t>Sekretariat</a:t>
            </a:r>
            <a:r>
              <a:rPr lang="en-US" dirty="0"/>
              <a:t> Negara </a:t>
            </a:r>
            <a:r>
              <a:rPr lang="en-US" dirty="0" err="1"/>
              <a:t>dan</a:t>
            </a:r>
            <a:r>
              <a:rPr lang="en-US" dirty="0"/>
              <a:t> </a:t>
            </a:r>
            <a:r>
              <a:rPr lang="en-US" dirty="0" err="1"/>
              <a:t>membuat</a:t>
            </a:r>
            <a:r>
              <a:rPr lang="en-US" dirty="0"/>
              <a:t> </a:t>
            </a:r>
            <a:r>
              <a:rPr lang="en-US" dirty="0" err="1"/>
              <a:t>sebuah</a:t>
            </a:r>
            <a:r>
              <a:rPr lang="en-US" dirty="0"/>
              <a:t> </a:t>
            </a:r>
            <a:r>
              <a:rPr lang="en-US" dirty="0" err="1"/>
              <a:t>laporan</a:t>
            </a:r>
            <a:r>
              <a:rPr lang="en-US" dirty="0"/>
              <a:t> </a:t>
            </a:r>
            <a:r>
              <a:rPr lang="en-US" dirty="0" err="1"/>
              <a:t>analisis</a:t>
            </a:r>
            <a:r>
              <a:rPr lang="en-US" dirty="0"/>
              <a:t> </a:t>
            </a:r>
            <a:r>
              <a:rPr lang="en-US" dirty="0" err="1"/>
              <a:t>kebutuhan</a:t>
            </a:r>
            <a:r>
              <a:rPr lang="en-US" dirty="0"/>
              <a:t> </a:t>
            </a:r>
            <a:r>
              <a:rPr lang="en-US" dirty="0" err="1"/>
              <a:t>diberi</a:t>
            </a:r>
            <a:r>
              <a:rPr lang="en-US" dirty="0"/>
              <a:t> </a:t>
            </a:r>
            <a:r>
              <a:rPr lang="en-US" dirty="0" err="1"/>
              <a:t>angka</a:t>
            </a:r>
            <a:r>
              <a:rPr lang="en-US" dirty="0"/>
              <a:t> </a:t>
            </a:r>
            <a:r>
              <a:rPr lang="en-US" dirty="0" err="1"/>
              <a:t>kredit</a:t>
            </a:r>
            <a:r>
              <a:rPr lang="en-US" dirty="0"/>
              <a:t> 1, 13 (</a:t>
            </a:r>
            <a:r>
              <a:rPr lang="en-US" dirty="0" err="1"/>
              <a:t>satu</a:t>
            </a:r>
            <a:r>
              <a:rPr lang="en-US" dirty="0"/>
              <a:t> </a:t>
            </a:r>
            <a:r>
              <a:rPr lang="en-US" dirty="0" err="1"/>
              <a:t>koma</a:t>
            </a:r>
            <a:r>
              <a:rPr lang="en-US" dirty="0"/>
              <a:t> </a:t>
            </a:r>
            <a:r>
              <a:rPr lang="en-US" dirty="0" err="1"/>
              <a:t>satu</a:t>
            </a:r>
            <a:r>
              <a:rPr lang="en-US" dirty="0"/>
              <a:t> </a:t>
            </a:r>
            <a:r>
              <a:rPr lang="en-US" dirty="0" err="1"/>
              <a:t>tiga</a:t>
            </a:r>
            <a:r>
              <a:rPr lang="en-US" dirty="0"/>
              <a:t>).</a:t>
            </a:r>
          </a:p>
          <a:p>
            <a:r>
              <a:rPr lang="en-US" dirty="0" err="1" smtClean="0"/>
              <a:t>Insan</a:t>
            </a:r>
            <a:r>
              <a:rPr lang="en-US" dirty="0" smtClean="0"/>
              <a:t> </a:t>
            </a:r>
            <a:r>
              <a:rPr lang="en-US" dirty="0"/>
              <a:t>Jamil, S.S., PTP Ahli </a:t>
            </a:r>
            <a:r>
              <a:rPr lang="en-US" dirty="0" err="1"/>
              <a:t>Muda</a:t>
            </a:r>
            <a:r>
              <a:rPr lang="en-US" dirty="0"/>
              <a:t> </a:t>
            </a:r>
            <a:r>
              <a:rPr lang="en-US" dirty="0" err="1"/>
              <a:t>dan</a:t>
            </a:r>
            <a:r>
              <a:rPr lang="en-US" dirty="0"/>
              <a:t> </a:t>
            </a:r>
            <a:r>
              <a:rPr lang="en-US" dirty="0" err="1"/>
              <a:t>Jatmoko</a:t>
            </a:r>
            <a:r>
              <a:rPr lang="en-US" dirty="0"/>
              <a:t>, </a:t>
            </a:r>
            <a:r>
              <a:rPr lang="en-US" dirty="0" err="1"/>
              <a:t>S.Pd</a:t>
            </a:r>
            <a:r>
              <a:rPr lang="en-US" dirty="0"/>
              <a:t>, PTP Ahli </a:t>
            </a:r>
            <a:r>
              <a:rPr lang="en-US" dirty="0" err="1"/>
              <a:t>Pertama</a:t>
            </a:r>
            <a:r>
              <a:rPr lang="en-US" dirty="0"/>
              <a:t> </a:t>
            </a:r>
            <a:r>
              <a:rPr lang="en-US" dirty="0" err="1"/>
              <a:t>dari</a:t>
            </a:r>
            <a:r>
              <a:rPr lang="en-US" dirty="0"/>
              <a:t> BPMTPK, </a:t>
            </a:r>
            <a:r>
              <a:rPr lang="en-US" dirty="0" err="1"/>
              <a:t>melakukan</a:t>
            </a:r>
            <a:r>
              <a:rPr lang="en-US" dirty="0"/>
              <a:t> </a:t>
            </a:r>
            <a:r>
              <a:rPr lang="en-US" dirty="0" err="1"/>
              <a:t>analisis</a:t>
            </a:r>
            <a:r>
              <a:rPr lang="en-US" dirty="0"/>
              <a:t> </a:t>
            </a:r>
            <a:r>
              <a:rPr lang="en-US" dirty="0" err="1"/>
              <a:t>kebutuhan</a:t>
            </a:r>
            <a:r>
              <a:rPr lang="en-US" dirty="0"/>
              <a:t> </a:t>
            </a:r>
            <a:r>
              <a:rPr lang="en-US" dirty="0" err="1"/>
              <a:t>pengembangan</a:t>
            </a:r>
            <a:r>
              <a:rPr lang="en-US" dirty="0"/>
              <a:t> media </a:t>
            </a:r>
            <a:r>
              <a:rPr lang="en-US" dirty="0" err="1"/>
              <a:t>pembelajaran</a:t>
            </a:r>
            <a:r>
              <a:rPr lang="en-US" dirty="0"/>
              <a:t> video Learning Object </a:t>
            </a:r>
            <a:r>
              <a:rPr lang="en-US" dirty="0" err="1"/>
              <a:t>mata</a:t>
            </a:r>
            <a:r>
              <a:rPr lang="en-US" dirty="0"/>
              <a:t> </a:t>
            </a:r>
            <a:r>
              <a:rPr lang="en-US" dirty="0" err="1"/>
              <a:t>pelajaran</a:t>
            </a:r>
            <a:r>
              <a:rPr lang="en-US" dirty="0"/>
              <a:t> Bahasa Indonesia </a:t>
            </a:r>
            <a:r>
              <a:rPr lang="en-US" dirty="0" err="1"/>
              <a:t>untuk</a:t>
            </a:r>
            <a:r>
              <a:rPr lang="en-US" dirty="0"/>
              <a:t> </a:t>
            </a:r>
            <a:r>
              <a:rPr lang="en-US" dirty="0" err="1"/>
              <a:t>jenjang</a:t>
            </a:r>
            <a:r>
              <a:rPr lang="en-US" dirty="0"/>
              <a:t> SD </a:t>
            </a:r>
            <a:r>
              <a:rPr lang="en-US" dirty="0" err="1"/>
              <a:t>kelas</a:t>
            </a:r>
            <a:r>
              <a:rPr lang="en-US" dirty="0"/>
              <a:t> IV </a:t>
            </a:r>
            <a:r>
              <a:rPr lang="en-US" dirty="0" err="1"/>
              <a:t>dan</a:t>
            </a:r>
            <a:r>
              <a:rPr lang="en-US" dirty="0"/>
              <a:t> </a:t>
            </a:r>
            <a:r>
              <a:rPr lang="en-US" dirty="0" err="1"/>
              <a:t>membuat</a:t>
            </a:r>
            <a:r>
              <a:rPr lang="en-US" dirty="0"/>
              <a:t> 1 </a:t>
            </a:r>
            <a:r>
              <a:rPr lang="en-US" dirty="0" err="1"/>
              <a:t>laporan</a:t>
            </a:r>
            <a:r>
              <a:rPr lang="en-US" dirty="0"/>
              <a:t> </a:t>
            </a:r>
            <a:r>
              <a:rPr lang="en-US" dirty="0" err="1"/>
              <a:t>hasil</a:t>
            </a:r>
            <a:r>
              <a:rPr lang="en-US" dirty="0"/>
              <a:t> </a:t>
            </a:r>
            <a:r>
              <a:rPr lang="en-US" dirty="0" err="1"/>
              <a:t>analisis</a:t>
            </a:r>
            <a:r>
              <a:rPr lang="en-US" dirty="0"/>
              <a:t> </a:t>
            </a:r>
            <a:r>
              <a:rPr lang="en-US" dirty="0" err="1"/>
              <a:t>kebutuhan</a:t>
            </a:r>
            <a:r>
              <a:rPr lang="en-US" dirty="0"/>
              <a:t>. </a:t>
            </a:r>
            <a:r>
              <a:rPr lang="en-US" dirty="0" err="1"/>
              <a:t>Hasil</a:t>
            </a:r>
            <a:r>
              <a:rPr lang="en-US" dirty="0"/>
              <a:t> </a:t>
            </a:r>
            <a:r>
              <a:rPr lang="en-US" dirty="0" err="1"/>
              <a:t>kegiatannya</a:t>
            </a:r>
            <a:r>
              <a:rPr lang="en-US" dirty="0"/>
              <a:t> </a:t>
            </a:r>
            <a:r>
              <a:rPr lang="en-US" dirty="0" err="1"/>
              <a:t>Insan</a:t>
            </a:r>
            <a:r>
              <a:rPr lang="en-US" dirty="0"/>
              <a:t> Jamil, S.S. </a:t>
            </a:r>
            <a:r>
              <a:rPr lang="en-US" dirty="0" err="1"/>
              <a:t>diberi</a:t>
            </a:r>
            <a:r>
              <a:rPr lang="en-US" dirty="0"/>
              <a:t> </a:t>
            </a:r>
            <a:r>
              <a:rPr lang="en-US" dirty="0" err="1"/>
              <a:t>angka</a:t>
            </a:r>
            <a:r>
              <a:rPr lang="en-US" dirty="0"/>
              <a:t> </a:t>
            </a:r>
            <a:r>
              <a:rPr lang="en-US" dirty="0" err="1"/>
              <a:t>kredit</a:t>
            </a:r>
            <a:r>
              <a:rPr lang="en-US" dirty="0"/>
              <a:t> 60% x 1,13 = 0,678 (</a:t>
            </a:r>
            <a:r>
              <a:rPr lang="en-US" dirty="0" err="1"/>
              <a:t>nol</a:t>
            </a:r>
            <a:r>
              <a:rPr lang="en-US" dirty="0"/>
              <a:t> </a:t>
            </a:r>
            <a:r>
              <a:rPr lang="en-US" dirty="0" err="1"/>
              <a:t>koma</a:t>
            </a:r>
            <a:r>
              <a:rPr lang="en-US" dirty="0"/>
              <a:t> </a:t>
            </a:r>
            <a:r>
              <a:rPr lang="en-US" dirty="0" err="1"/>
              <a:t>enam</a:t>
            </a:r>
            <a:r>
              <a:rPr lang="en-US" dirty="0"/>
              <a:t> </a:t>
            </a:r>
            <a:r>
              <a:rPr lang="en-US" dirty="0" err="1"/>
              <a:t>tujuh</a:t>
            </a:r>
            <a:r>
              <a:rPr lang="en-US" dirty="0"/>
              <a:t> </a:t>
            </a:r>
            <a:r>
              <a:rPr lang="en-US" dirty="0" err="1"/>
              <a:t>delapan</a:t>
            </a:r>
            <a:r>
              <a:rPr lang="en-US" dirty="0"/>
              <a:t>) </a:t>
            </a:r>
            <a:r>
              <a:rPr lang="en-US" dirty="0" err="1"/>
              <a:t>dan</a:t>
            </a:r>
            <a:r>
              <a:rPr lang="en-US" dirty="0"/>
              <a:t> </a:t>
            </a:r>
            <a:r>
              <a:rPr lang="en-US" dirty="0" err="1"/>
              <a:t>Jatmoko</a:t>
            </a:r>
            <a:r>
              <a:rPr lang="en-US" dirty="0"/>
              <a:t>, </a:t>
            </a:r>
            <a:r>
              <a:rPr lang="en-US" dirty="0" err="1"/>
              <a:t>S.Pd</a:t>
            </a:r>
            <a:r>
              <a:rPr lang="en-US" dirty="0"/>
              <a:t>. 40% x 1,13 = 0,452 (</a:t>
            </a:r>
            <a:r>
              <a:rPr lang="en-US" dirty="0" err="1"/>
              <a:t>nol</a:t>
            </a:r>
            <a:r>
              <a:rPr lang="en-US" dirty="0"/>
              <a:t> </a:t>
            </a:r>
            <a:r>
              <a:rPr lang="en-US" dirty="0" err="1"/>
              <a:t>koma</a:t>
            </a:r>
            <a:r>
              <a:rPr lang="en-US" dirty="0"/>
              <a:t> </a:t>
            </a:r>
            <a:r>
              <a:rPr lang="en-US" dirty="0" err="1"/>
              <a:t>empat</a:t>
            </a:r>
            <a:r>
              <a:rPr lang="en-US" dirty="0"/>
              <a:t> lima </a:t>
            </a:r>
            <a:r>
              <a:rPr lang="en-US" dirty="0" err="1"/>
              <a:t>dua</a:t>
            </a:r>
            <a:r>
              <a:rPr lang="en-US" dirty="0"/>
              <a:t>). </a:t>
            </a:r>
          </a:p>
          <a:p>
            <a:r>
              <a:rPr lang="en-US" dirty="0" err="1" smtClean="0"/>
              <a:t>Supriadi</a:t>
            </a:r>
            <a:r>
              <a:rPr lang="en-US" dirty="0"/>
              <a:t>, </a:t>
            </a:r>
            <a:r>
              <a:rPr lang="en-US" dirty="0" err="1"/>
              <a:t>S.Pd</a:t>
            </a:r>
            <a:r>
              <a:rPr lang="en-US" dirty="0"/>
              <a:t>., </a:t>
            </a:r>
            <a:r>
              <a:rPr lang="en-US" dirty="0" err="1"/>
              <a:t>Rizky</a:t>
            </a:r>
            <a:r>
              <a:rPr lang="en-US" dirty="0"/>
              <a:t>, </a:t>
            </a:r>
            <a:r>
              <a:rPr lang="en-US" dirty="0" err="1"/>
              <a:t>S.Si</a:t>
            </a:r>
            <a:r>
              <a:rPr lang="en-US" dirty="0"/>
              <a:t>., </a:t>
            </a:r>
            <a:r>
              <a:rPr lang="en-US" dirty="0" err="1"/>
              <a:t>dan</a:t>
            </a:r>
            <a:r>
              <a:rPr lang="en-US" dirty="0"/>
              <a:t> </a:t>
            </a:r>
            <a:r>
              <a:rPr lang="en-US" dirty="0" err="1"/>
              <a:t>Agustina</a:t>
            </a:r>
            <a:r>
              <a:rPr lang="en-US" dirty="0"/>
              <a:t>, </a:t>
            </a:r>
            <a:r>
              <a:rPr lang="en-US" dirty="0" err="1"/>
              <a:t>S.Pd</a:t>
            </a:r>
            <a:r>
              <a:rPr lang="en-US" dirty="0"/>
              <a:t>., PTP </a:t>
            </a:r>
            <a:r>
              <a:rPr lang="en-US" dirty="0" err="1"/>
              <a:t>Pertama</a:t>
            </a:r>
            <a:r>
              <a:rPr lang="en-US" dirty="0"/>
              <a:t> </a:t>
            </a:r>
            <a:r>
              <a:rPr lang="en-US" dirty="0" err="1"/>
              <a:t>dari</a:t>
            </a:r>
            <a:r>
              <a:rPr lang="en-US" dirty="0"/>
              <a:t> LPMP DKI Jakarta, </a:t>
            </a:r>
            <a:r>
              <a:rPr lang="en-US" dirty="0" err="1"/>
              <a:t>mendapat</a:t>
            </a:r>
            <a:r>
              <a:rPr lang="en-US" dirty="0"/>
              <a:t> </a:t>
            </a:r>
            <a:r>
              <a:rPr lang="en-US" dirty="0" err="1"/>
              <a:t>tugas</a:t>
            </a:r>
            <a:r>
              <a:rPr lang="en-US" dirty="0"/>
              <a:t> </a:t>
            </a:r>
            <a:r>
              <a:rPr lang="en-US" dirty="0" err="1"/>
              <a:t>melaksanakan</a:t>
            </a:r>
            <a:r>
              <a:rPr lang="en-US" dirty="0"/>
              <a:t> </a:t>
            </a:r>
            <a:r>
              <a:rPr lang="en-US" dirty="0" err="1"/>
              <a:t>analisis</a:t>
            </a:r>
            <a:r>
              <a:rPr lang="en-US" dirty="0"/>
              <a:t> </a:t>
            </a:r>
            <a:r>
              <a:rPr lang="en-US" dirty="0" err="1"/>
              <a:t>kebutuhan</a:t>
            </a:r>
            <a:r>
              <a:rPr lang="en-US" dirty="0"/>
              <a:t> </a:t>
            </a:r>
            <a:r>
              <a:rPr lang="en-US" dirty="0" err="1"/>
              <a:t>pengembangan</a:t>
            </a:r>
            <a:r>
              <a:rPr lang="en-US" dirty="0"/>
              <a:t> multimedia </a:t>
            </a:r>
            <a:r>
              <a:rPr lang="en-US" dirty="0" err="1"/>
              <a:t>untuk</a:t>
            </a:r>
            <a:r>
              <a:rPr lang="en-US" dirty="0"/>
              <a:t> </a:t>
            </a:r>
            <a:r>
              <a:rPr lang="en-US" dirty="0" err="1"/>
              <a:t>kegiatan</a:t>
            </a:r>
            <a:r>
              <a:rPr lang="en-US" dirty="0"/>
              <a:t> </a:t>
            </a:r>
            <a:r>
              <a:rPr lang="en-US" dirty="0" err="1"/>
              <a:t>Bimbingan</a:t>
            </a:r>
            <a:r>
              <a:rPr lang="en-US" dirty="0"/>
              <a:t> </a:t>
            </a:r>
            <a:r>
              <a:rPr lang="en-US" dirty="0" err="1"/>
              <a:t>Teknis</a:t>
            </a:r>
            <a:r>
              <a:rPr lang="en-US" dirty="0"/>
              <a:t> </a:t>
            </a:r>
            <a:r>
              <a:rPr lang="en-US" dirty="0" err="1"/>
              <a:t>Sistem</a:t>
            </a:r>
            <a:r>
              <a:rPr lang="en-US" dirty="0"/>
              <a:t> </a:t>
            </a:r>
            <a:r>
              <a:rPr lang="en-US" dirty="0" err="1"/>
              <a:t>Penjaminan</a:t>
            </a:r>
            <a:r>
              <a:rPr lang="en-US" dirty="0"/>
              <a:t> </a:t>
            </a:r>
            <a:r>
              <a:rPr lang="en-US" dirty="0" err="1"/>
              <a:t>Mutu</a:t>
            </a:r>
            <a:r>
              <a:rPr lang="en-US" dirty="0"/>
              <a:t> Internal (SPMI) </a:t>
            </a:r>
            <a:r>
              <a:rPr lang="en-US" dirty="0" err="1"/>
              <a:t>bagi</a:t>
            </a:r>
            <a:r>
              <a:rPr lang="en-US" dirty="0"/>
              <a:t> Tim </a:t>
            </a:r>
            <a:r>
              <a:rPr lang="en-US" dirty="0" err="1"/>
              <a:t>Penjaminan</a:t>
            </a:r>
            <a:r>
              <a:rPr lang="en-US" dirty="0"/>
              <a:t> </a:t>
            </a:r>
            <a:r>
              <a:rPr lang="en-US" dirty="0" err="1"/>
              <a:t>Mutu</a:t>
            </a:r>
            <a:r>
              <a:rPr lang="en-US" dirty="0"/>
              <a:t> </a:t>
            </a:r>
            <a:r>
              <a:rPr lang="en-US" dirty="0" err="1"/>
              <a:t>Pendidikan</a:t>
            </a:r>
            <a:r>
              <a:rPr lang="en-US" dirty="0"/>
              <a:t> </a:t>
            </a:r>
            <a:r>
              <a:rPr lang="en-US" dirty="0" err="1"/>
              <a:t>Sekolah</a:t>
            </a:r>
            <a:r>
              <a:rPr lang="en-US" dirty="0"/>
              <a:t> (TPMPS). </a:t>
            </a:r>
            <a:r>
              <a:rPr lang="en-US" dirty="0" err="1"/>
              <a:t>Hasil</a:t>
            </a:r>
            <a:r>
              <a:rPr lang="en-US" dirty="0"/>
              <a:t> </a:t>
            </a:r>
            <a:r>
              <a:rPr lang="en-US" dirty="0" err="1"/>
              <a:t>kegiatannya</a:t>
            </a:r>
            <a:r>
              <a:rPr lang="en-US" dirty="0"/>
              <a:t> </a:t>
            </a:r>
            <a:r>
              <a:rPr lang="en-US" dirty="0" err="1"/>
              <a:t>Supriadi</a:t>
            </a:r>
            <a:r>
              <a:rPr lang="en-US" dirty="0"/>
              <a:t>, </a:t>
            </a:r>
            <a:r>
              <a:rPr lang="en-US" dirty="0" err="1"/>
              <a:t>S.Pd</a:t>
            </a:r>
            <a:r>
              <a:rPr lang="en-US" dirty="0"/>
              <a:t>. </a:t>
            </a:r>
            <a:r>
              <a:rPr lang="en-US" dirty="0" err="1"/>
              <a:t>diberi</a:t>
            </a:r>
            <a:r>
              <a:rPr lang="en-US" dirty="0"/>
              <a:t> </a:t>
            </a:r>
            <a:r>
              <a:rPr lang="en-US" dirty="0" err="1"/>
              <a:t>angka</a:t>
            </a:r>
            <a:r>
              <a:rPr lang="en-US" dirty="0"/>
              <a:t> </a:t>
            </a:r>
            <a:r>
              <a:rPr lang="en-US" dirty="0" err="1"/>
              <a:t>kredit</a:t>
            </a:r>
            <a:r>
              <a:rPr lang="en-US" dirty="0"/>
              <a:t> 50% x 1,13 = 0,565 (</a:t>
            </a:r>
            <a:r>
              <a:rPr lang="en-US" dirty="0" err="1"/>
              <a:t>nol</a:t>
            </a:r>
            <a:r>
              <a:rPr lang="en-US" dirty="0"/>
              <a:t> </a:t>
            </a:r>
            <a:r>
              <a:rPr lang="en-US" dirty="0" err="1"/>
              <a:t>koma</a:t>
            </a:r>
            <a:r>
              <a:rPr lang="en-US" dirty="0"/>
              <a:t> lima </a:t>
            </a:r>
            <a:r>
              <a:rPr lang="en-US" dirty="0" err="1"/>
              <a:t>enam</a:t>
            </a:r>
            <a:r>
              <a:rPr lang="en-US" dirty="0"/>
              <a:t> lima), </a:t>
            </a:r>
            <a:r>
              <a:rPr lang="en-US" dirty="0" err="1"/>
              <a:t>Rizky</a:t>
            </a:r>
            <a:r>
              <a:rPr lang="en-US" dirty="0"/>
              <a:t>, </a:t>
            </a:r>
            <a:r>
              <a:rPr lang="en-US" dirty="0" err="1"/>
              <a:t>S.Si</a:t>
            </a:r>
            <a:r>
              <a:rPr lang="en-US" dirty="0"/>
              <a:t>. </a:t>
            </a:r>
            <a:r>
              <a:rPr lang="en-US" dirty="0" err="1"/>
              <a:t>dan</a:t>
            </a:r>
            <a:r>
              <a:rPr lang="en-US" dirty="0"/>
              <a:t> </a:t>
            </a:r>
            <a:r>
              <a:rPr lang="en-US" dirty="0" err="1"/>
              <a:t>Agustina</a:t>
            </a:r>
            <a:r>
              <a:rPr lang="en-US" dirty="0"/>
              <a:t>, </a:t>
            </a:r>
            <a:r>
              <a:rPr lang="en-US" dirty="0" err="1"/>
              <a:t>S.Pd</a:t>
            </a:r>
            <a:r>
              <a:rPr lang="en-US" dirty="0"/>
              <a:t>. </a:t>
            </a:r>
            <a:r>
              <a:rPr lang="en-US" dirty="0" err="1"/>
              <a:t>masing-masing</a:t>
            </a:r>
            <a:r>
              <a:rPr lang="en-US" dirty="0"/>
              <a:t> </a:t>
            </a:r>
            <a:r>
              <a:rPr lang="en-US" dirty="0" err="1"/>
              <a:t>diberi</a:t>
            </a:r>
            <a:r>
              <a:rPr lang="en-US" dirty="0"/>
              <a:t> </a:t>
            </a:r>
            <a:r>
              <a:rPr lang="en-US" dirty="0" err="1"/>
              <a:t>angka</a:t>
            </a:r>
            <a:r>
              <a:rPr lang="en-US" dirty="0"/>
              <a:t> </a:t>
            </a:r>
            <a:r>
              <a:rPr lang="en-US" dirty="0" err="1"/>
              <a:t>kredit</a:t>
            </a:r>
            <a:r>
              <a:rPr lang="en-US" dirty="0"/>
              <a:t> 25% x 1,13 = 0,283 (</a:t>
            </a:r>
            <a:r>
              <a:rPr lang="en-US" dirty="0" err="1"/>
              <a:t>nol</a:t>
            </a:r>
            <a:r>
              <a:rPr lang="en-US" dirty="0"/>
              <a:t> </a:t>
            </a:r>
            <a:r>
              <a:rPr lang="en-US" dirty="0" err="1"/>
              <a:t>koma</a:t>
            </a:r>
            <a:r>
              <a:rPr lang="en-US" dirty="0"/>
              <a:t> </a:t>
            </a:r>
            <a:r>
              <a:rPr lang="en-US" dirty="0" err="1"/>
              <a:t>dua</a:t>
            </a:r>
            <a:r>
              <a:rPr lang="en-US" dirty="0"/>
              <a:t> </a:t>
            </a:r>
            <a:r>
              <a:rPr lang="en-US" dirty="0" err="1"/>
              <a:t>delapan</a:t>
            </a:r>
            <a:r>
              <a:rPr lang="en-US" dirty="0"/>
              <a:t> </a:t>
            </a:r>
            <a:r>
              <a:rPr lang="en-US" dirty="0" err="1"/>
              <a:t>tiga</a:t>
            </a:r>
            <a:r>
              <a:rPr lang="en-US" dirty="0"/>
              <a:t>). </a:t>
            </a:r>
          </a:p>
        </p:txBody>
      </p:sp>
    </p:spTree>
    <p:extLst>
      <p:ext uri="{BB962C8B-B14F-4D97-AF65-F5344CB8AC3E}">
        <p14:creationId xmlns:p14="http://schemas.microsoft.com/office/powerpoint/2010/main" val="4174884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829" y="453261"/>
            <a:ext cx="10515600" cy="1011984"/>
          </a:xfrm>
        </p:spPr>
        <p:txBody>
          <a:bodyPr>
            <a:normAutofit/>
          </a:bodyPr>
          <a:lstStyle/>
          <a:p>
            <a:r>
              <a:rPr lang="en-ID" sz="2800" dirty="0" err="1" smtClean="0">
                <a:latin typeface="Bookman Old Style" panose="02050604050505020204" pitchFamily="18" charset="0"/>
              </a:rPr>
              <a:t>Unsur</a:t>
            </a:r>
            <a:r>
              <a:rPr lang="en-ID" sz="2800" dirty="0" smtClean="0">
                <a:latin typeface="Bookman Old Style" panose="02050604050505020204" pitchFamily="18" charset="0"/>
              </a:rPr>
              <a:t> : </a:t>
            </a:r>
            <a:r>
              <a:rPr lang="en-ID" sz="2800" dirty="0" err="1" smtClean="0">
                <a:latin typeface="Bookman Old Style" panose="02050604050505020204" pitchFamily="18" charset="0"/>
              </a:rPr>
              <a:t>Pengembangan</a:t>
            </a:r>
            <a:r>
              <a:rPr lang="en-ID" sz="2800" dirty="0" smtClean="0">
                <a:latin typeface="Bookman Old Style" panose="02050604050505020204" pitchFamily="18" charset="0"/>
              </a:rPr>
              <a:t> </a:t>
            </a:r>
            <a:r>
              <a:rPr lang="en-ID" sz="2800" dirty="0" err="1" smtClean="0">
                <a:latin typeface="Bookman Old Style" panose="02050604050505020204" pitchFamily="18" charset="0"/>
              </a:rPr>
              <a:t>Teknologi</a:t>
            </a:r>
            <a:r>
              <a:rPr lang="en-ID" sz="2800" dirty="0" smtClean="0">
                <a:latin typeface="Bookman Old Style" panose="02050604050505020204" pitchFamily="18" charset="0"/>
              </a:rPr>
              <a:t> </a:t>
            </a:r>
            <a:r>
              <a:rPr lang="en-ID" sz="2800" dirty="0" err="1" smtClean="0">
                <a:latin typeface="Bookman Old Style" panose="02050604050505020204" pitchFamily="18" charset="0"/>
              </a:rPr>
              <a:t>Pembelajaran</a:t>
            </a:r>
            <a:r>
              <a:rPr lang="id-ID" sz="2800" dirty="0">
                <a:latin typeface="Bookman Old Style" panose="02050604050505020204" pitchFamily="18" charset="0"/>
              </a:rPr>
              <a:t/>
            </a:r>
            <a:br>
              <a:rPr lang="id-ID" sz="2800" dirty="0">
                <a:latin typeface="Bookman Old Style" panose="02050604050505020204" pitchFamily="18" charset="0"/>
              </a:rPr>
            </a:br>
            <a:endParaRPr lang="id-ID"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3659416"/>
              </p:ext>
            </p:extLst>
          </p:nvPr>
        </p:nvGraphicFramePr>
        <p:xfrm>
          <a:off x="696696" y="1086229"/>
          <a:ext cx="10609242" cy="5152887"/>
        </p:xfrm>
        <a:graphic>
          <a:graphicData uri="http://schemas.openxmlformats.org/drawingml/2006/table">
            <a:tbl>
              <a:tblPr firstRow="1" firstCol="1" bandRow="1">
                <a:tableStyleId>{5DA37D80-6434-44D0-A028-1B22A696006F}</a:tableStyleId>
              </a:tblPr>
              <a:tblGrid>
                <a:gridCol w="1364116">
                  <a:extLst>
                    <a:ext uri="{9D8B030D-6E8A-4147-A177-3AD203B41FA5}">
                      <a16:colId xmlns:a16="http://schemas.microsoft.com/office/drawing/2014/main" xmlns="" val="20000"/>
                    </a:ext>
                  </a:extLst>
                </a:gridCol>
                <a:gridCol w="1064525">
                  <a:extLst>
                    <a:ext uri="{9D8B030D-6E8A-4147-A177-3AD203B41FA5}">
                      <a16:colId xmlns:a16="http://schemas.microsoft.com/office/drawing/2014/main" xmlns="" val="20001"/>
                    </a:ext>
                  </a:extLst>
                </a:gridCol>
                <a:gridCol w="2947917">
                  <a:extLst>
                    <a:ext uri="{9D8B030D-6E8A-4147-A177-3AD203B41FA5}">
                      <a16:colId xmlns:a16="http://schemas.microsoft.com/office/drawing/2014/main" xmlns="" val="20002"/>
                    </a:ext>
                  </a:extLst>
                </a:gridCol>
                <a:gridCol w="5232684">
                  <a:extLst>
                    <a:ext uri="{9D8B030D-6E8A-4147-A177-3AD203B41FA5}">
                      <a16:colId xmlns:a16="http://schemas.microsoft.com/office/drawing/2014/main" xmlns="" val="20003"/>
                    </a:ext>
                  </a:extLst>
                </a:gridCol>
              </a:tblGrid>
              <a:tr h="272012">
                <a:tc gridSpan="4">
                  <a:txBody>
                    <a:bodyPr/>
                    <a:lstStyle/>
                    <a:p>
                      <a:pPr marL="21590">
                        <a:lnSpc>
                          <a:spcPct val="115000"/>
                        </a:lnSpc>
                        <a:spcAft>
                          <a:spcPts val="0"/>
                        </a:spcAft>
                      </a:pPr>
                      <a:r>
                        <a:rPr lang="en-US" sz="1400" dirty="0">
                          <a:effectLst/>
                        </a:rPr>
                        <a:t>Sub </a:t>
                      </a:r>
                      <a:r>
                        <a:rPr lang="en-US" sz="1400" dirty="0" err="1">
                          <a:effectLst/>
                        </a:rPr>
                        <a:t>Unsur</a:t>
                      </a:r>
                      <a:r>
                        <a:rPr lang="en-US" sz="1400" dirty="0">
                          <a:effectLst/>
                        </a:rPr>
                        <a:t> </a:t>
                      </a:r>
                      <a:r>
                        <a:rPr lang="en-US" sz="1400" baseline="0" dirty="0" smtClean="0">
                          <a:effectLst/>
                        </a:rPr>
                        <a:t> A. </a:t>
                      </a:r>
                      <a:r>
                        <a:rPr lang="en-US" sz="1400" baseline="0" dirty="0" err="1" smtClean="0">
                          <a:effectLst/>
                        </a:rPr>
                        <a:t>Analisis</a:t>
                      </a:r>
                      <a:r>
                        <a:rPr lang="en-US" sz="1400" baseline="0" dirty="0" smtClean="0">
                          <a:effectLst/>
                        </a:rPr>
                        <a:t> </a:t>
                      </a:r>
                      <a:r>
                        <a:rPr lang="en-US" sz="1400" baseline="0" dirty="0" err="1" smtClean="0">
                          <a:effectLst/>
                        </a:rPr>
                        <a:t>dan</a:t>
                      </a:r>
                      <a:r>
                        <a:rPr lang="en-US" sz="1400" baseline="0" dirty="0" smtClean="0">
                          <a:effectLst/>
                        </a:rPr>
                        <a:t> </a:t>
                      </a:r>
                      <a:r>
                        <a:rPr lang="en-US" sz="1400" baseline="0" dirty="0" err="1" smtClean="0">
                          <a:effectLst/>
                        </a:rPr>
                        <a:t>Pengkajian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0"/>
                  </a:ext>
                </a:extLst>
              </a:tr>
              <a:tr h="525134">
                <a:tc gridSpan="4">
                  <a:txBody>
                    <a:bodyPr/>
                    <a:lstStyle/>
                    <a:p>
                      <a:pPr algn="l">
                        <a:lnSpc>
                          <a:spcPct val="107000"/>
                        </a:lnSpc>
                        <a:spcAft>
                          <a:spcPts val="0"/>
                        </a:spcAft>
                        <a:tabLst>
                          <a:tab pos="1890395" algn="l"/>
                        </a:tabLst>
                      </a:pPr>
                      <a:r>
                        <a:rPr lang="it-IT" sz="1400" dirty="0">
                          <a:effectLst/>
                        </a:rPr>
                        <a:t>Butir Kegiatan: </a:t>
                      </a:r>
                      <a:r>
                        <a:rPr lang="en-ID" sz="1400" dirty="0" smtClean="0">
                          <a:effectLst/>
                        </a:rPr>
                        <a:t>1.b.</a:t>
                      </a:r>
                      <a:r>
                        <a:rPr lang="en-ID" sz="1400" baseline="0" dirty="0" smtClean="0">
                          <a:effectLst/>
                        </a:rPr>
                        <a:t> </a:t>
                      </a:r>
                      <a:r>
                        <a:rPr lang="en-ID" sz="1400" baseline="0" dirty="0" err="1" smtClean="0">
                          <a:effectLst/>
                        </a:rPr>
                        <a:t>Menganalisis</a:t>
                      </a:r>
                      <a:r>
                        <a:rPr lang="en-ID" sz="1400" baseline="0" dirty="0" smtClean="0">
                          <a:effectLst/>
                        </a:rPr>
                        <a:t> </a:t>
                      </a:r>
                      <a:r>
                        <a:rPr lang="en-ID" sz="1400" baseline="0" dirty="0" err="1" smtClean="0">
                          <a:effectLst/>
                        </a:rPr>
                        <a:t>Kebutuhan</a:t>
                      </a:r>
                      <a:r>
                        <a:rPr lang="en-ID" sz="1400" baseline="0" dirty="0" smtClean="0">
                          <a:effectLst/>
                        </a:rPr>
                        <a:t> </a:t>
                      </a:r>
                      <a:r>
                        <a:rPr lang="en-ID" sz="1400" baseline="0" dirty="0" err="1" smtClean="0">
                          <a:effectLst/>
                        </a:rPr>
                        <a:t>Teknologi</a:t>
                      </a:r>
                      <a:r>
                        <a:rPr lang="en-ID" sz="1400" baseline="0" dirty="0" smtClean="0">
                          <a:effectLst/>
                        </a:rPr>
                        <a:t> </a:t>
                      </a:r>
                      <a:r>
                        <a:rPr lang="en-ID" sz="1400" baseline="0" dirty="0" err="1" smtClean="0">
                          <a:effectLst/>
                        </a:rPr>
                        <a:t>Pembelajaran</a:t>
                      </a:r>
                      <a:r>
                        <a:rPr lang="en-ID" sz="1400" baseline="0" dirty="0" smtClean="0">
                          <a:effectLst/>
                        </a:rPr>
                        <a:t> </a:t>
                      </a:r>
                      <a:r>
                        <a:rPr lang="en-ID" sz="1400" baseline="0" dirty="0" err="1" smtClean="0">
                          <a:effectLst/>
                        </a:rPr>
                        <a:t>Berdasarkan</a:t>
                      </a:r>
                      <a:r>
                        <a:rPr lang="en-ID" sz="1400" baseline="0" dirty="0" smtClean="0">
                          <a:effectLst/>
                        </a:rPr>
                        <a:t> </a:t>
                      </a:r>
                      <a:r>
                        <a:rPr lang="en-ID" sz="1400" baseline="0" dirty="0" err="1" smtClean="0">
                          <a:effectLst/>
                        </a:rPr>
                        <a:t>Kurikulum</a:t>
                      </a:r>
                      <a:r>
                        <a:rPr lang="en-ID" sz="1400" baseline="0" dirty="0" smtClean="0">
                          <a:effectLst/>
                        </a:rPr>
                        <a:t> yang </a:t>
                      </a:r>
                      <a:r>
                        <a:rPr lang="en-ID" sz="1400" baseline="0" dirty="0" err="1" smtClean="0">
                          <a:effectLst/>
                        </a:rPr>
                        <a:t>Berlaku</a:t>
                      </a:r>
                      <a:r>
                        <a:rPr lang="en-ID" sz="1400" baseline="0" dirty="0" smtClean="0">
                          <a:effectLst/>
                        </a:rPr>
                        <a:t> </a:t>
                      </a:r>
                      <a:r>
                        <a:rPr lang="en-ID" sz="1400" baseline="0" dirty="0" err="1" smtClean="0">
                          <a:effectLst/>
                        </a:rPr>
                        <a:t>Sesuai</a:t>
                      </a:r>
                      <a:r>
                        <a:rPr lang="en-ID" sz="1400" baseline="0" dirty="0" smtClean="0">
                          <a:effectLst/>
                        </a:rPr>
                        <a:t> </a:t>
                      </a:r>
                      <a:r>
                        <a:rPr lang="en-ID" sz="1400" baseline="0" dirty="0" err="1" smtClean="0">
                          <a:effectLst/>
                        </a:rPr>
                        <a:t>dengan</a:t>
                      </a:r>
                      <a:r>
                        <a:rPr lang="en-ID" sz="1400" baseline="0" dirty="0" smtClean="0">
                          <a:effectLst/>
                        </a:rPr>
                        <a:t> </a:t>
                      </a:r>
                      <a:r>
                        <a:rPr lang="en-ID" sz="1400" baseline="0" dirty="0" err="1" smtClean="0">
                          <a:effectLst/>
                        </a:rPr>
                        <a:t>Jenis</a:t>
                      </a:r>
                      <a:r>
                        <a:rPr lang="en-ID" sz="1400" baseline="0" dirty="0" smtClean="0">
                          <a:effectLst/>
                        </a:rPr>
                        <a:t>, </a:t>
                      </a:r>
                      <a:r>
                        <a:rPr lang="en-ID" sz="1400" baseline="0" dirty="0" err="1" smtClean="0">
                          <a:effectLst/>
                        </a:rPr>
                        <a:t>Jalur</a:t>
                      </a:r>
                      <a:r>
                        <a:rPr lang="en-ID" sz="1400" baseline="0" dirty="0" smtClean="0">
                          <a:effectLst/>
                        </a:rPr>
                        <a:t>, </a:t>
                      </a:r>
                      <a:r>
                        <a:rPr lang="en-ID" sz="1400" baseline="0" dirty="0" err="1" smtClean="0">
                          <a:effectLst/>
                        </a:rPr>
                        <a:t>dan</a:t>
                      </a:r>
                      <a:r>
                        <a:rPr lang="en-ID" sz="1400" baseline="0" dirty="0" smtClean="0">
                          <a:effectLst/>
                        </a:rPr>
                        <a:t> </a:t>
                      </a:r>
                      <a:r>
                        <a:rPr lang="en-ID" sz="1400" baseline="0" dirty="0" err="1" smtClean="0">
                          <a:effectLst/>
                        </a:rPr>
                        <a:t>Jenjang</a:t>
                      </a:r>
                      <a:r>
                        <a:rPr lang="en-ID" sz="1400" baseline="0" dirty="0" smtClean="0">
                          <a:effectLst/>
                        </a:rPr>
                        <a:t> </a:t>
                      </a:r>
                      <a:r>
                        <a:rPr lang="en-ID" sz="1400" baseline="0" dirty="0" err="1" smtClean="0">
                          <a:effectLst/>
                        </a:rPr>
                        <a:t>Pendidikan</a:t>
                      </a:r>
                      <a:r>
                        <a:rPr lang="en-ID" sz="1400" baseline="0" dirty="0" smtClean="0">
                          <a:effectLst/>
                        </a:rPr>
                        <a:t> </a:t>
                      </a:r>
                      <a:r>
                        <a:rPr lang="en-ID" sz="1400" baseline="0" dirty="0" err="1" smtClean="0">
                          <a:effectLst/>
                        </a:rPr>
                        <a:t>untuk</a:t>
                      </a:r>
                      <a:r>
                        <a:rPr lang="en-ID" sz="1400" baseline="0" dirty="0" smtClean="0">
                          <a:effectLst/>
                        </a:rPr>
                        <a:t> Hypermedia </a:t>
                      </a:r>
                      <a:r>
                        <a:rPr lang="en-ID" sz="1400" baseline="0" dirty="0" err="1" smtClean="0">
                          <a:effectLst/>
                        </a:rPr>
                        <a:t>Pembelajaran</a:t>
                      </a:r>
                      <a:endParaRPr lang="id-ID" sz="1400" dirty="0">
                        <a:effectLst/>
                      </a:endParaRPr>
                    </a:p>
                    <a:p>
                      <a:pPr>
                        <a:lnSpc>
                          <a:spcPct val="115000"/>
                        </a:lnSpc>
                        <a:spcAft>
                          <a:spcPts val="1000"/>
                        </a:spcAft>
                      </a:pPr>
                      <a:r>
                        <a:rPr lang="id-ID" sz="1400" dirty="0">
                          <a:effectLst/>
                        </a:rPr>
                        <a:t>Pelaksana Tugas Jenjang : </a:t>
                      </a:r>
                      <a:r>
                        <a:rPr lang="en-ID" sz="1400" dirty="0" smtClean="0">
                          <a:effectLst/>
                        </a:rPr>
                        <a:t>PTP </a:t>
                      </a:r>
                      <a:r>
                        <a:rPr lang="id-ID" sz="1400" dirty="0" smtClean="0">
                          <a:effectLst/>
                        </a:rPr>
                        <a:t>Ahli </a:t>
                      </a:r>
                      <a:r>
                        <a:rPr lang="en-ID" sz="1400" dirty="0" err="1" smtClean="0">
                          <a:effectLst/>
                        </a:rPr>
                        <a:t>Muda</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nchor="ctr"/>
                </a:tc>
                <a:tc hMerge="1">
                  <a:txBody>
                    <a:bodyPr/>
                    <a:lstStyle/>
                    <a:p>
                      <a:endParaRPr lang="id-ID"/>
                    </a:p>
                  </a:txBody>
                  <a:tcPr/>
                </a:tc>
                <a:tc hMerge="1">
                  <a:txBody>
                    <a:bodyPr/>
                    <a:lstStyle/>
                    <a:p>
                      <a:endParaRPr lang="id-ID"/>
                    </a:p>
                  </a:txBody>
                  <a:tcPr/>
                </a:tc>
                <a:tc hMerge="1">
                  <a:txBody>
                    <a:bodyPr/>
                    <a:lstStyle/>
                    <a:p>
                      <a:endParaRPr lang="id-ID"/>
                    </a:p>
                  </a:txBody>
                  <a:tcPr/>
                </a:tc>
                <a:extLst>
                  <a:ext uri="{0D108BD9-81ED-4DB2-BD59-A6C34878D82A}">
                    <a16:rowId xmlns:a16="http://schemas.microsoft.com/office/drawing/2014/main" xmlns="" val="10001"/>
                  </a:ext>
                </a:extLst>
              </a:tr>
              <a:tr h="253122">
                <a:tc>
                  <a:txBody>
                    <a:bodyPr/>
                    <a:lstStyle/>
                    <a:p>
                      <a:pPr algn="ctr">
                        <a:lnSpc>
                          <a:spcPct val="107000"/>
                        </a:lnSpc>
                        <a:spcAft>
                          <a:spcPts val="0"/>
                        </a:spcAft>
                      </a:pPr>
                      <a:r>
                        <a:rPr lang="en-US" sz="1400" b="1" dirty="0" err="1">
                          <a:effectLst/>
                        </a:rPr>
                        <a:t>Satuan</a:t>
                      </a:r>
                      <a:r>
                        <a:rPr lang="en-US" sz="1400" b="1" dirty="0">
                          <a:effectLst/>
                        </a:rPr>
                        <a:t> </a:t>
                      </a:r>
                      <a:r>
                        <a:rPr lang="en-US" sz="1400" b="1" dirty="0" err="1">
                          <a:effectLst/>
                        </a:rPr>
                        <a:t>Hasil</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b="1" dirty="0" err="1">
                          <a:effectLst/>
                        </a:rPr>
                        <a:t>Angka</a:t>
                      </a:r>
                      <a:r>
                        <a:rPr lang="en-US" sz="1400" b="1" dirty="0">
                          <a:effectLst/>
                        </a:rPr>
                        <a:t> </a:t>
                      </a:r>
                      <a:r>
                        <a:rPr lang="en-US" sz="1400" b="1" dirty="0" err="1">
                          <a:effectLst/>
                        </a:rPr>
                        <a:t>Kredit</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b="1">
                          <a:effectLst/>
                        </a:rPr>
                        <a:t>Kriteria</a:t>
                      </a:r>
                      <a:endParaRPr lang="id-ID" sz="1400" b="1">
                        <a:effectLst/>
                        <a:latin typeface="Calibri" panose="020F0502020204030204" pitchFamily="34" charset="0"/>
                        <a:cs typeface="Times New Roman" panose="02020603050405020304" pitchFamily="18" charset="0"/>
                      </a:endParaRPr>
                    </a:p>
                  </a:txBody>
                  <a:tcPr marL="40783" marR="40783" marT="0" marB="0" anchor="ctr"/>
                </a:tc>
                <a:tc>
                  <a:txBody>
                    <a:bodyPr/>
                    <a:lstStyle/>
                    <a:p>
                      <a:pPr algn="ctr">
                        <a:lnSpc>
                          <a:spcPct val="107000"/>
                        </a:lnSpc>
                        <a:spcAft>
                          <a:spcPts val="0"/>
                        </a:spcAft>
                      </a:pPr>
                      <a:r>
                        <a:rPr lang="en-US" sz="1400" b="1" dirty="0" err="1">
                          <a:effectLst/>
                        </a:rPr>
                        <a:t>Bukti</a:t>
                      </a:r>
                      <a:r>
                        <a:rPr lang="en-US" sz="1400" b="1" dirty="0">
                          <a:effectLst/>
                        </a:rPr>
                        <a:t> </a:t>
                      </a:r>
                      <a:r>
                        <a:rPr lang="en-US" sz="1400" b="1" dirty="0" err="1">
                          <a:effectLst/>
                        </a:rPr>
                        <a:t>Fisik</a:t>
                      </a:r>
                      <a:endParaRPr lang="id-ID" sz="1400" b="1" dirty="0">
                        <a:effectLst/>
                        <a:latin typeface="Calibri" panose="020F0502020204030204" pitchFamily="34" charset="0"/>
                        <a:cs typeface="Times New Roman" panose="02020603050405020304" pitchFamily="18" charset="0"/>
                      </a:endParaRPr>
                    </a:p>
                  </a:txBody>
                  <a:tcPr marL="40783" marR="40783" marT="0" marB="0" anchor="ctr"/>
                </a:tc>
                <a:extLst>
                  <a:ext uri="{0D108BD9-81ED-4DB2-BD59-A6C34878D82A}">
                    <a16:rowId xmlns:a16="http://schemas.microsoft.com/office/drawing/2014/main" xmlns="" val="10002"/>
                  </a:ext>
                </a:extLst>
              </a:tr>
              <a:tr h="3808170">
                <a:tc>
                  <a:txBody>
                    <a:bodyPr/>
                    <a:lstStyle/>
                    <a:p>
                      <a:pPr marL="113030">
                        <a:lnSpc>
                          <a:spcPct val="115000"/>
                        </a:lnSpc>
                        <a:spcAft>
                          <a:spcPts val="0"/>
                        </a:spcAft>
                      </a:pPr>
                      <a:r>
                        <a:rPr lang="en-US" sz="1400" dirty="0" err="1">
                          <a:effectLst/>
                        </a:rPr>
                        <a:t>L</a:t>
                      </a:r>
                      <a:r>
                        <a:rPr lang="en-US" sz="1400" dirty="0" err="1" smtClean="0">
                          <a:effectLst/>
                        </a:rPr>
                        <a:t>aporan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13030">
                        <a:lnSpc>
                          <a:spcPct val="115000"/>
                        </a:lnSpc>
                        <a:spcAft>
                          <a:spcPts val="0"/>
                        </a:spcAft>
                      </a:pPr>
                      <a:r>
                        <a:rPr lang="en-ID" sz="1400" dirty="0" smtClean="0">
                          <a:effectLst/>
                        </a:rPr>
                        <a:t>1,99</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174625" indent="-174625" algn="just">
                        <a:lnSpc>
                          <a:spcPct val="115000"/>
                        </a:lnSpc>
                        <a:spcAft>
                          <a:spcPts val="0"/>
                        </a:spcAft>
                        <a:buAutoNum type="alphaLcPeriod"/>
                      </a:pPr>
                      <a:r>
                        <a:rPr lang="sv-SE" sz="1400" dirty="0" smtClean="0">
                          <a:effectLst/>
                        </a:rPr>
                        <a:t>Kegiatan analisis kebutuhan teknologi pembelajaran berdasarkan kurikulum yang berlaku sesuai dengan jenis, jalur dan jenjang pendidikan dalam pengembangan hypermedia pembelajaran. </a:t>
                      </a:r>
                    </a:p>
                    <a:p>
                      <a:pPr marL="174625" indent="-174625" algn="just">
                        <a:lnSpc>
                          <a:spcPct val="115000"/>
                        </a:lnSpc>
                        <a:spcAft>
                          <a:spcPts val="0"/>
                        </a:spcAft>
                        <a:buAutoNum type="alphaLcPeriod"/>
                      </a:pPr>
                      <a:r>
                        <a:rPr lang="sv-SE" sz="1400" dirty="0" smtClean="0">
                          <a:effectLst/>
                        </a:rPr>
                        <a:t>Hypermedia pembelajaran merupakan kombinasi media yang terhubung melalui hyperlink dalam jaringan internet dan dapat digunakan secara nonlinear. </a:t>
                      </a:r>
                    </a:p>
                    <a:p>
                      <a:pPr marL="174625" indent="-174625" algn="just">
                        <a:lnSpc>
                          <a:spcPct val="115000"/>
                        </a:lnSpc>
                        <a:spcAft>
                          <a:spcPts val="0"/>
                        </a:spcAft>
                        <a:buAutoNum type="alphaLcPeriod"/>
                      </a:pPr>
                      <a:r>
                        <a:rPr lang="id-ID" sz="1400" dirty="0" smtClean="0">
                          <a:effectLst/>
                        </a:rPr>
                        <a:t>Kegiatan analisis kebutuhan teknologi pembelajaran ini minimal untuk satu mata pelajaran, satu kelas/tingkat, dan satu jenjang pendidikan.</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tc>
                  <a:txBody>
                    <a:bodyPr/>
                    <a:lstStyle/>
                    <a:p>
                      <a:pPr marL="273050" indent="-177800" algn="just">
                        <a:lnSpc>
                          <a:spcPct val="115000"/>
                        </a:lnSpc>
                        <a:spcAft>
                          <a:spcPts val="0"/>
                        </a:spcAft>
                        <a:buAutoNum type="alphaLcPeriod"/>
                      </a:pPr>
                      <a:r>
                        <a:rPr lang="en-ID" sz="1400" b="1" dirty="0" smtClean="0">
                          <a:solidFill>
                            <a:srgbClr val="000099"/>
                          </a:solidFill>
                          <a:effectLst/>
                        </a:rPr>
                        <a:t>Surat </a:t>
                      </a:r>
                      <a:r>
                        <a:rPr lang="en-ID" sz="1400" b="1" dirty="0" err="1" smtClean="0">
                          <a:solidFill>
                            <a:srgbClr val="000099"/>
                          </a:solidFill>
                          <a:effectLst/>
                        </a:rPr>
                        <a:t>tugas</a:t>
                      </a:r>
                      <a:r>
                        <a:rPr lang="en-ID" sz="1400" b="1" dirty="0" smtClean="0">
                          <a:solidFill>
                            <a:srgbClr val="000099"/>
                          </a:solidFill>
                          <a:effectLst/>
                        </a:rPr>
                        <a:t> </a:t>
                      </a:r>
                      <a:r>
                        <a:rPr lang="en-ID" sz="1400" dirty="0" err="1" smtClean="0">
                          <a:effectLst/>
                        </a:rPr>
                        <a:t>dari</a:t>
                      </a:r>
                      <a:r>
                        <a:rPr lang="en-ID" sz="1400" dirty="0" smtClean="0">
                          <a:effectLst/>
                        </a:rPr>
                        <a:t> </a:t>
                      </a:r>
                      <a:r>
                        <a:rPr lang="en-ID" sz="1400" dirty="0" err="1" smtClean="0">
                          <a:effectLst/>
                        </a:rPr>
                        <a:t>pimpinan</a:t>
                      </a:r>
                      <a:r>
                        <a:rPr lang="en-ID" sz="1400" dirty="0" smtClean="0">
                          <a:effectLst/>
                        </a:rPr>
                        <a:t> </a:t>
                      </a:r>
                      <a:r>
                        <a:rPr lang="en-ID" sz="1400" dirty="0" err="1" smtClean="0">
                          <a:effectLst/>
                        </a:rPr>
                        <a:t>instansi</a:t>
                      </a:r>
                      <a:r>
                        <a:rPr lang="en-ID" sz="1400" dirty="0" smtClean="0">
                          <a:effectLst/>
                        </a:rPr>
                        <a:t> </a:t>
                      </a:r>
                      <a:r>
                        <a:rPr lang="en-ID" sz="1400" dirty="0" err="1" smtClean="0">
                          <a:effectLst/>
                        </a:rPr>
                        <a:t>tempat</a:t>
                      </a:r>
                      <a:r>
                        <a:rPr lang="en-ID" sz="1400" dirty="0" smtClean="0">
                          <a:effectLst/>
                        </a:rPr>
                        <a:t> </a:t>
                      </a:r>
                      <a:r>
                        <a:rPr lang="en-ID" sz="1400" dirty="0" err="1" smtClean="0">
                          <a:effectLst/>
                        </a:rPr>
                        <a:t>bekerja</a:t>
                      </a:r>
                      <a:r>
                        <a:rPr lang="en-ID" sz="1400" dirty="0" smtClean="0">
                          <a:effectLst/>
                        </a:rPr>
                        <a:t>.</a:t>
                      </a:r>
                    </a:p>
                    <a:p>
                      <a:pPr marL="273050" indent="-177800" algn="just">
                        <a:lnSpc>
                          <a:spcPct val="115000"/>
                        </a:lnSpc>
                        <a:spcAft>
                          <a:spcPts val="0"/>
                        </a:spcAft>
                        <a:buAutoNum type="alphaLcPeriod"/>
                      </a:pPr>
                      <a:r>
                        <a:rPr lang="en-ID" sz="1400" b="1" dirty="0" smtClean="0">
                          <a:solidFill>
                            <a:srgbClr val="000099"/>
                          </a:solidFill>
                          <a:effectLst/>
                        </a:rPr>
                        <a:t>Salinan </a:t>
                      </a:r>
                      <a:r>
                        <a:rPr lang="en-ID" sz="1400" b="1" dirty="0" err="1" smtClean="0">
                          <a:solidFill>
                            <a:srgbClr val="000099"/>
                          </a:solidFill>
                          <a:effectLst/>
                        </a:rPr>
                        <a:t>laporan</a:t>
                      </a:r>
                      <a:r>
                        <a:rPr lang="en-ID" sz="1400" b="1" dirty="0" smtClean="0">
                          <a:solidFill>
                            <a:srgbClr val="000099"/>
                          </a:solidFill>
                          <a:effectLst/>
                        </a:rPr>
                        <a:t> </a:t>
                      </a:r>
                      <a:r>
                        <a:rPr lang="en-ID" sz="1400" dirty="0" err="1" smtClean="0">
                          <a:effectLst/>
                        </a:rPr>
                        <a:t>dengan</a:t>
                      </a:r>
                      <a:r>
                        <a:rPr lang="en-ID" sz="1400" dirty="0" smtClean="0">
                          <a:effectLst/>
                        </a:rPr>
                        <a:t> </a:t>
                      </a:r>
                      <a:r>
                        <a:rPr lang="en-ID" sz="1400" dirty="0" err="1" smtClean="0">
                          <a:effectLst/>
                        </a:rPr>
                        <a:t>memberikan</a:t>
                      </a:r>
                      <a:r>
                        <a:rPr lang="en-ID" sz="1400" dirty="0" smtClean="0">
                          <a:effectLst/>
                        </a:rPr>
                        <a:t> </a:t>
                      </a:r>
                      <a:r>
                        <a:rPr lang="en-ID" sz="1400" dirty="0" err="1" smtClean="0">
                          <a:effectLst/>
                        </a:rPr>
                        <a:t>rekomendasi</a:t>
                      </a:r>
                      <a:r>
                        <a:rPr lang="en-ID" sz="1400" dirty="0" smtClean="0">
                          <a:effectLst/>
                        </a:rPr>
                        <a:t> </a:t>
                      </a:r>
                      <a:r>
                        <a:rPr lang="en-ID" sz="1400" dirty="0" err="1" smtClean="0">
                          <a:effectLst/>
                        </a:rPr>
                        <a:t>tentang</a:t>
                      </a:r>
                      <a:r>
                        <a:rPr lang="en-ID" sz="1400" dirty="0" smtClean="0">
                          <a:effectLst/>
                        </a:rPr>
                        <a:t> </a:t>
                      </a:r>
                      <a:r>
                        <a:rPr lang="en-ID" sz="1400" dirty="0" err="1" smtClean="0">
                          <a:effectLst/>
                        </a:rPr>
                        <a:t>hasil</a:t>
                      </a:r>
                      <a:r>
                        <a:rPr lang="en-ID" sz="1400" dirty="0" smtClean="0">
                          <a:effectLst/>
                        </a:rPr>
                        <a:t>  </a:t>
                      </a:r>
                      <a:r>
                        <a:rPr lang="en-ID" sz="1400" dirty="0" err="1" smtClean="0">
                          <a:effectLst/>
                        </a:rPr>
                        <a:t>analisis</a:t>
                      </a:r>
                      <a:r>
                        <a:rPr lang="en-ID" sz="1400" dirty="0" smtClean="0">
                          <a:effectLst/>
                        </a:rPr>
                        <a:t> </a:t>
                      </a:r>
                      <a:r>
                        <a:rPr lang="en-ID" sz="1400" dirty="0" err="1" smtClean="0">
                          <a:effectLst/>
                        </a:rPr>
                        <a:t>kebutuhan</a:t>
                      </a:r>
                      <a:r>
                        <a:rPr lang="en-ID" sz="1400" dirty="0" smtClean="0">
                          <a:effectLst/>
                        </a:rPr>
                        <a:t> </a:t>
                      </a:r>
                      <a:r>
                        <a:rPr lang="en-ID" sz="1400" dirty="0" err="1" smtClean="0">
                          <a:effectLst/>
                        </a:rPr>
                        <a:t>teknologi</a:t>
                      </a:r>
                      <a:r>
                        <a:rPr lang="en-ID" sz="1400" dirty="0" smtClean="0">
                          <a:effectLst/>
                        </a:rPr>
                        <a:t> </a:t>
                      </a:r>
                      <a:r>
                        <a:rPr lang="en-ID" sz="1400" dirty="0" err="1" smtClean="0">
                          <a:effectLst/>
                        </a:rPr>
                        <a:t>pembelajaran</a:t>
                      </a:r>
                      <a:r>
                        <a:rPr lang="en-ID" sz="1400" dirty="0" smtClean="0">
                          <a:effectLst/>
                        </a:rPr>
                        <a:t> </a:t>
                      </a:r>
                      <a:r>
                        <a:rPr lang="en-ID" sz="1400" dirty="0" err="1" smtClean="0">
                          <a:effectLst/>
                        </a:rPr>
                        <a:t>dalam</a:t>
                      </a:r>
                      <a:r>
                        <a:rPr lang="en-ID" sz="1400" dirty="0" smtClean="0">
                          <a:effectLst/>
                        </a:rPr>
                        <a:t> </a:t>
                      </a:r>
                      <a:r>
                        <a:rPr lang="en-ID" sz="1400" dirty="0" err="1" smtClean="0">
                          <a:effectLst/>
                        </a:rPr>
                        <a:t>pengembangan</a:t>
                      </a:r>
                      <a:r>
                        <a:rPr lang="en-ID" sz="1400" dirty="0" smtClean="0">
                          <a:effectLst/>
                        </a:rPr>
                        <a:t> hypermedia </a:t>
                      </a:r>
                      <a:r>
                        <a:rPr lang="en-ID" sz="1400" dirty="0" err="1" smtClean="0">
                          <a:effectLst/>
                        </a:rPr>
                        <a:t>pembelajaran</a:t>
                      </a:r>
                      <a:r>
                        <a:rPr lang="en-ID" sz="1400" dirty="0" smtClean="0">
                          <a:effectLst/>
                        </a:rPr>
                        <a:t> yang </a:t>
                      </a:r>
                      <a:r>
                        <a:rPr lang="en-ID" sz="1400" dirty="0" err="1" smtClean="0">
                          <a:effectLst/>
                        </a:rPr>
                        <a:t>telah</a:t>
                      </a:r>
                      <a:r>
                        <a:rPr lang="en-ID" sz="1400" dirty="0" smtClean="0">
                          <a:effectLst/>
                        </a:rPr>
                        <a:t> </a:t>
                      </a:r>
                      <a:r>
                        <a:rPr lang="en-ID" sz="1400" dirty="0" err="1" smtClean="0">
                          <a:effectLst/>
                        </a:rPr>
                        <a:t>dilegalisasi</a:t>
                      </a:r>
                      <a:r>
                        <a:rPr lang="en-ID" sz="1400" dirty="0" smtClean="0">
                          <a:effectLst/>
                        </a:rPr>
                        <a:t> </a:t>
                      </a:r>
                      <a:r>
                        <a:rPr lang="en-ID" sz="1400" dirty="0" err="1" smtClean="0">
                          <a:effectLst/>
                        </a:rPr>
                        <a:t>atau</a:t>
                      </a:r>
                      <a:r>
                        <a:rPr lang="en-ID" sz="1400" dirty="0" smtClean="0">
                          <a:effectLst/>
                        </a:rPr>
                        <a:t> </a:t>
                      </a:r>
                      <a:r>
                        <a:rPr lang="en-ID" sz="1400" dirty="0" err="1" smtClean="0">
                          <a:effectLst/>
                        </a:rPr>
                        <a:t>terverifikasi</a:t>
                      </a:r>
                      <a:r>
                        <a:rPr lang="en-ID" sz="1400" dirty="0" smtClean="0">
                          <a:effectLst/>
                        </a:rPr>
                        <a:t> </a:t>
                      </a:r>
                      <a:r>
                        <a:rPr lang="en-ID" sz="1400" dirty="0" err="1" smtClean="0">
                          <a:effectLst/>
                        </a:rPr>
                        <a:t>melalui</a:t>
                      </a:r>
                      <a:r>
                        <a:rPr lang="en-ID" sz="1400" dirty="0" smtClean="0">
                          <a:effectLst/>
                        </a:rPr>
                        <a:t> </a:t>
                      </a:r>
                      <a:r>
                        <a:rPr lang="en-ID" sz="1400" dirty="0" err="1" smtClean="0">
                          <a:effectLst/>
                        </a:rPr>
                        <a:t>Aplikasi</a:t>
                      </a:r>
                      <a:r>
                        <a:rPr lang="en-ID" sz="1400" dirty="0" smtClean="0">
                          <a:effectLst/>
                        </a:rPr>
                        <a:t> </a:t>
                      </a:r>
                      <a:r>
                        <a:rPr lang="en-ID" sz="1400" dirty="0" err="1" smtClean="0">
                          <a:effectLst/>
                        </a:rPr>
                        <a:t>Dupake</a:t>
                      </a:r>
                      <a:r>
                        <a:rPr lang="en-ID" sz="1400" dirty="0" smtClean="0">
                          <a:effectLst/>
                        </a:rPr>
                        <a:t> </a:t>
                      </a:r>
                      <a:r>
                        <a:rPr lang="en-ID" sz="1400" dirty="0" err="1" smtClean="0">
                          <a:effectLst/>
                        </a:rPr>
                        <a:t>oleh</a:t>
                      </a:r>
                      <a:r>
                        <a:rPr lang="en-ID" sz="1400" dirty="0" smtClean="0">
                          <a:effectLst/>
                        </a:rPr>
                        <a:t> </a:t>
                      </a:r>
                      <a:r>
                        <a:rPr lang="en-ID" sz="1400" dirty="0" err="1" smtClean="0">
                          <a:effectLst/>
                        </a:rPr>
                        <a:t>pimpinan</a:t>
                      </a:r>
                      <a:r>
                        <a:rPr lang="en-ID" sz="1400" dirty="0" smtClean="0">
                          <a:effectLst/>
                        </a:rPr>
                        <a:t> </a:t>
                      </a:r>
                      <a:r>
                        <a:rPr lang="en-ID" sz="1400" dirty="0" err="1" smtClean="0">
                          <a:effectLst/>
                        </a:rPr>
                        <a:t>instansi</a:t>
                      </a:r>
                      <a:r>
                        <a:rPr lang="en-ID" sz="1400" dirty="0" smtClean="0">
                          <a:effectLst/>
                        </a:rPr>
                        <a:t> </a:t>
                      </a:r>
                      <a:r>
                        <a:rPr lang="en-ID" sz="1400" dirty="0" err="1" smtClean="0">
                          <a:effectLst/>
                        </a:rPr>
                        <a:t>tempat</a:t>
                      </a:r>
                      <a:r>
                        <a:rPr lang="en-ID" sz="1400" dirty="0" smtClean="0">
                          <a:effectLst/>
                        </a:rPr>
                        <a:t> </a:t>
                      </a:r>
                      <a:r>
                        <a:rPr lang="en-ID" sz="1400" dirty="0" err="1" smtClean="0">
                          <a:effectLst/>
                        </a:rPr>
                        <a:t>bekerja</a:t>
                      </a:r>
                      <a:r>
                        <a:rPr lang="en-ID" sz="1400" dirty="0" smtClean="0">
                          <a:effectLst/>
                        </a:rPr>
                        <a:t> </a:t>
                      </a:r>
                      <a:r>
                        <a:rPr lang="en-ID" sz="1400" dirty="0" err="1" smtClean="0">
                          <a:effectLst/>
                        </a:rPr>
                        <a:t>setingkat</a:t>
                      </a:r>
                      <a:r>
                        <a:rPr lang="en-ID" sz="1400" dirty="0" smtClean="0">
                          <a:effectLst/>
                        </a:rPr>
                        <a:t> </a:t>
                      </a:r>
                      <a:r>
                        <a:rPr lang="en-ID" sz="1400" dirty="0" err="1" smtClean="0">
                          <a:effectLst/>
                        </a:rPr>
                        <a:t>eselon</a:t>
                      </a:r>
                      <a:r>
                        <a:rPr lang="en-ID" sz="1400" dirty="0" smtClean="0">
                          <a:effectLst/>
                        </a:rPr>
                        <a:t>-II </a:t>
                      </a:r>
                      <a:r>
                        <a:rPr lang="en-ID" sz="1400" dirty="0" err="1" smtClean="0">
                          <a:effectLst/>
                        </a:rPr>
                        <a:t>atau</a:t>
                      </a:r>
                      <a:r>
                        <a:rPr lang="en-ID" sz="1400" dirty="0" smtClean="0">
                          <a:effectLst/>
                        </a:rPr>
                        <a:t> </a:t>
                      </a:r>
                      <a:r>
                        <a:rPr lang="en-ID" sz="1400" dirty="0" err="1" smtClean="0">
                          <a:effectLst/>
                        </a:rPr>
                        <a:t>pejabat</a:t>
                      </a:r>
                      <a:r>
                        <a:rPr lang="en-ID" sz="1400" dirty="0" smtClean="0">
                          <a:effectLst/>
                        </a:rPr>
                        <a:t> yang </a:t>
                      </a:r>
                      <a:r>
                        <a:rPr lang="en-ID" sz="1400" dirty="0" err="1" smtClean="0">
                          <a:effectLst/>
                        </a:rPr>
                        <a:t>ditugaskan</a:t>
                      </a:r>
                      <a:r>
                        <a:rPr lang="en-ID" sz="1400" dirty="0" smtClean="0">
                          <a:effectLst/>
                        </a:rPr>
                        <a:t> </a:t>
                      </a:r>
                      <a:r>
                        <a:rPr lang="en-ID" sz="1400" dirty="0" err="1" smtClean="0">
                          <a:effectLst/>
                        </a:rPr>
                        <a:t>oleh</a:t>
                      </a:r>
                      <a:r>
                        <a:rPr lang="en-ID" sz="1400" dirty="0" smtClean="0">
                          <a:effectLst/>
                        </a:rPr>
                        <a:t> </a:t>
                      </a:r>
                      <a:r>
                        <a:rPr lang="en-ID" sz="1400" dirty="0" err="1" smtClean="0">
                          <a:effectLst/>
                        </a:rPr>
                        <a:t>eselon</a:t>
                      </a:r>
                      <a:r>
                        <a:rPr lang="en-ID" sz="1400" dirty="0" smtClean="0">
                          <a:effectLst/>
                        </a:rPr>
                        <a:t>-II minimal </a:t>
                      </a:r>
                      <a:r>
                        <a:rPr lang="en-ID" sz="1400" dirty="0" err="1" smtClean="0">
                          <a:effectLst/>
                        </a:rPr>
                        <a:t>setingkat</a:t>
                      </a:r>
                      <a:r>
                        <a:rPr lang="en-ID" sz="1400" dirty="0" smtClean="0">
                          <a:effectLst/>
                        </a:rPr>
                        <a:t> </a:t>
                      </a:r>
                      <a:r>
                        <a:rPr lang="en-ID" sz="1400" dirty="0" err="1" smtClean="0">
                          <a:effectLst/>
                        </a:rPr>
                        <a:t>eselon</a:t>
                      </a:r>
                      <a:r>
                        <a:rPr lang="en-ID" sz="1400" dirty="0" smtClean="0">
                          <a:effectLst/>
                        </a:rPr>
                        <a:t>-III.</a:t>
                      </a:r>
                      <a:r>
                        <a:rPr lang="es-ES" sz="1400" dirty="0">
                          <a:effectLst/>
                        </a:rPr>
                        <a:t> </a:t>
                      </a:r>
                      <a:endParaRPr lang="es-ES" sz="1400" dirty="0" smtClean="0">
                        <a:effectLst/>
                      </a:endParaRPr>
                    </a:p>
                    <a:p>
                      <a:pPr marL="273050" indent="-177800" algn="just">
                        <a:lnSpc>
                          <a:spcPct val="115000"/>
                        </a:lnSpc>
                        <a:spcAft>
                          <a:spcPts val="0"/>
                        </a:spcAft>
                        <a:buAutoNum type="alphaLcPeriod"/>
                      </a:pPr>
                      <a:r>
                        <a:rPr lang="id-ID" sz="1400" b="1" dirty="0" smtClean="0">
                          <a:solidFill>
                            <a:srgbClr val="000099"/>
                          </a:solidFill>
                          <a:effectLst/>
                        </a:rPr>
                        <a:t>Isi laporan </a:t>
                      </a:r>
                      <a:r>
                        <a:rPr lang="id-ID" sz="1400" dirty="0" smtClean="0">
                          <a:effectLst/>
                        </a:rPr>
                        <a:t>mencakup: 1) Bagian awal (halaman judul, daftar isi);  2) Bagian Inti - Bab 1 Pendahuluan (latar belakang, rumusan masalah, tujuan);  - Bab 2 Kajian Teori;  - Bab 3 Metodologi (tempat, waktu, subyek penelitian, teknik pengumpulan data, teknik analisis);  - Bab 4 Hasil dan Pembahasan (hasil yang dicapai didukung dengan penelitian sebelumnya);  - Bab 5 Kesimpulan dan Rekomendasi 3) Bagian Akhir - Daftar Pustak</a:t>
                      </a:r>
                      <a:r>
                        <a:rPr lang="en-ID" sz="1400" dirty="0" smtClean="0">
                          <a:effectLst/>
                        </a:rPr>
                        <a:t>a</a:t>
                      </a:r>
                      <a:endParaRPr lang="id-ID" sz="1400" dirty="0">
                        <a:effectLst/>
                        <a:latin typeface="Calibri" panose="020F0502020204030204" pitchFamily="34" charset="0"/>
                        <a:ea typeface="MS Mincho"/>
                        <a:cs typeface="Times New Roman" panose="02020603050405020304" pitchFamily="18" charset="0"/>
                      </a:endParaRPr>
                    </a:p>
                  </a:txBody>
                  <a:tcPr marL="40783" marR="40783"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997475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smtClean="0"/>
              <a:t>Contoh</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Drs</a:t>
            </a:r>
            <a:r>
              <a:rPr lang="en-US" dirty="0"/>
              <a:t>. </a:t>
            </a:r>
            <a:r>
              <a:rPr lang="en-US" dirty="0" err="1"/>
              <a:t>Ardiansyah</a:t>
            </a:r>
            <a:r>
              <a:rPr lang="en-US" dirty="0"/>
              <a:t>, M. Pd., PTP Ahli </a:t>
            </a:r>
            <a:r>
              <a:rPr lang="en-US" dirty="0" err="1"/>
              <a:t>Muda</a:t>
            </a:r>
            <a:r>
              <a:rPr lang="en-US" dirty="0"/>
              <a:t>, </a:t>
            </a:r>
            <a:r>
              <a:rPr lang="en-US" dirty="0" err="1"/>
              <a:t>melaksanakan</a:t>
            </a:r>
            <a:r>
              <a:rPr lang="en-US" dirty="0"/>
              <a:t> </a:t>
            </a:r>
            <a:r>
              <a:rPr lang="en-US" dirty="0" err="1"/>
              <a:t>analisis</a:t>
            </a:r>
            <a:r>
              <a:rPr lang="en-US" dirty="0"/>
              <a:t> </a:t>
            </a:r>
            <a:r>
              <a:rPr lang="en-US" dirty="0" err="1"/>
              <a:t>kebutuhan</a:t>
            </a:r>
            <a:r>
              <a:rPr lang="en-US" dirty="0"/>
              <a:t> </a:t>
            </a:r>
            <a:r>
              <a:rPr lang="en-US" dirty="0" err="1"/>
              <a:t>teknologi</a:t>
            </a:r>
            <a:r>
              <a:rPr lang="en-US" dirty="0"/>
              <a:t> </a:t>
            </a:r>
            <a:r>
              <a:rPr lang="en-US" dirty="0" err="1"/>
              <a:t>pembelajaran</a:t>
            </a:r>
            <a:r>
              <a:rPr lang="en-US" dirty="0"/>
              <a:t> hypermedia </a:t>
            </a:r>
            <a:r>
              <a:rPr lang="en-US" dirty="0" err="1"/>
              <a:t>dengan</a:t>
            </a:r>
            <a:r>
              <a:rPr lang="en-US" dirty="0"/>
              <a:t> </a:t>
            </a:r>
            <a:r>
              <a:rPr lang="en-US" dirty="0" err="1"/>
              <a:t>judul</a:t>
            </a:r>
            <a:r>
              <a:rPr lang="en-US" dirty="0"/>
              <a:t>: </a:t>
            </a:r>
            <a:r>
              <a:rPr lang="en-US" dirty="0" err="1"/>
              <a:t>Analisis</a:t>
            </a:r>
            <a:r>
              <a:rPr lang="en-US" dirty="0"/>
              <a:t> </a:t>
            </a:r>
            <a:r>
              <a:rPr lang="en-US" dirty="0" err="1"/>
              <a:t>Kebutuhan</a:t>
            </a:r>
            <a:r>
              <a:rPr lang="en-US" dirty="0"/>
              <a:t> </a:t>
            </a:r>
            <a:r>
              <a:rPr lang="en-US" dirty="0" err="1"/>
              <a:t>Bahan</a:t>
            </a:r>
            <a:r>
              <a:rPr lang="en-US" dirty="0"/>
              <a:t> </a:t>
            </a:r>
            <a:r>
              <a:rPr lang="en-US" dirty="0" err="1"/>
              <a:t>Belajar</a:t>
            </a:r>
            <a:r>
              <a:rPr lang="en-US" dirty="0"/>
              <a:t> Hypermedia </a:t>
            </a:r>
            <a:r>
              <a:rPr lang="en-US" dirty="0" err="1"/>
              <a:t>untuk</a:t>
            </a:r>
            <a:r>
              <a:rPr lang="en-US" dirty="0"/>
              <a:t> Web </a:t>
            </a:r>
            <a:r>
              <a:rPr lang="en-US" dirty="0" err="1"/>
              <a:t>Rumah</a:t>
            </a:r>
            <a:r>
              <a:rPr lang="en-US" dirty="0"/>
              <a:t> </a:t>
            </a:r>
            <a:r>
              <a:rPr lang="en-US" dirty="0" err="1"/>
              <a:t>Belajar</a:t>
            </a:r>
            <a:r>
              <a:rPr lang="en-US" dirty="0"/>
              <a:t> Mata </a:t>
            </a:r>
            <a:r>
              <a:rPr lang="en-US" dirty="0" err="1"/>
              <a:t>Pelajaran</a:t>
            </a:r>
            <a:r>
              <a:rPr lang="en-US" dirty="0"/>
              <a:t> </a:t>
            </a:r>
            <a:r>
              <a:rPr lang="en-US" dirty="0" err="1"/>
              <a:t>Biologi</a:t>
            </a:r>
            <a:r>
              <a:rPr lang="en-US" dirty="0"/>
              <a:t> </a:t>
            </a:r>
            <a:r>
              <a:rPr lang="en-US" dirty="0" err="1"/>
              <a:t>pada</a:t>
            </a:r>
            <a:r>
              <a:rPr lang="en-US" dirty="0"/>
              <a:t> </a:t>
            </a:r>
            <a:r>
              <a:rPr lang="en-US" dirty="0" err="1"/>
              <a:t>Jenjang</a:t>
            </a:r>
            <a:r>
              <a:rPr lang="en-US" dirty="0"/>
              <a:t> </a:t>
            </a:r>
            <a:r>
              <a:rPr lang="en-US" dirty="0" err="1"/>
              <a:t>Pendidikan</a:t>
            </a:r>
            <a:r>
              <a:rPr lang="en-US" dirty="0"/>
              <a:t> SMA </a:t>
            </a:r>
            <a:r>
              <a:rPr lang="en-US" dirty="0" err="1"/>
              <a:t>dan</a:t>
            </a:r>
            <a:r>
              <a:rPr lang="en-US" dirty="0"/>
              <a:t> </a:t>
            </a:r>
            <a:r>
              <a:rPr lang="en-US" dirty="0" err="1"/>
              <a:t>membuat</a:t>
            </a:r>
            <a:r>
              <a:rPr lang="en-US" dirty="0"/>
              <a:t> </a:t>
            </a:r>
            <a:r>
              <a:rPr lang="en-US" dirty="0" err="1"/>
              <a:t>sebuah</a:t>
            </a:r>
            <a:r>
              <a:rPr lang="en-US" dirty="0"/>
              <a:t> </a:t>
            </a:r>
            <a:r>
              <a:rPr lang="en-US" dirty="0" err="1"/>
              <a:t>laporan</a:t>
            </a:r>
            <a:r>
              <a:rPr lang="en-US" dirty="0"/>
              <a:t>, </a:t>
            </a:r>
            <a:r>
              <a:rPr lang="en-US" dirty="0" err="1"/>
              <a:t>maka</a:t>
            </a:r>
            <a:r>
              <a:rPr lang="en-US" dirty="0"/>
              <a:t> </a:t>
            </a:r>
            <a:r>
              <a:rPr lang="en-US" dirty="0" err="1"/>
              <a:t>diberi</a:t>
            </a:r>
            <a:r>
              <a:rPr lang="en-US" dirty="0"/>
              <a:t> </a:t>
            </a:r>
            <a:r>
              <a:rPr lang="en-US" dirty="0" err="1"/>
              <a:t>angka</a:t>
            </a:r>
            <a:r>
              <a:rPr lang="en-US" dirty="0"/>
              <a:t> </a:t>
            </a:r>
            <a:r>
              <a:rPr lang="en-US" dirty="0" err="1"/>
              <a:t>kredit</a:t>
            </a:r>
            <a:r>
              <a:rPr lang="en-US" dirty="0"/>
              <a:t> 1,99 (</a:t>
            </a:r>
            <a:r>
              <a:rPr lang="en-US" dirty="0" err="1"/>
              <a:t>satu</a:t>
            </a:r>
            <a:r>
              <a:rPr lang="en-US" dirty="0"/>
              <a:t> </a:t>
            </a:r>
            <a:r>
              <a:rPr lang="en-US" dirty="0" err="1"/>
              <a:t>koma</a:t>
            </a:r>
            <a:r>
              <a:rPr lang="en-US" dirty="0"/>
              <a:t> </a:t>
            </a:r>
            <a:r>
              <a:rPr lang="en-US" dirty="0" err="1"/>
              <a:t>sembilan</a:t>
            </a:r>
            <a:r>
              <a:rPr lang="en-US" dirty="0"/>
              <a:t> </a:t>
            </a:r>
            <a:r>
              <a:rPr lang="en-US" dirty="0" err="1"/>
              <a:t>sembilan</a:t>
            </a:r>
            <a:r>
              <a:rPr lang="en-US" dirty="0"/>
              <a:t>). </a:t>
            </a:r>
          </a:p>
          <a:p>
            <a:r>
              <a:rPr lang="en-US" dirty="0" err="1" smtClean="0"/>
              <a:t>Mulawarman</a:t>
            </a:r>
            <a:r>
              <a:rPr lang="en-US" dirty="0"/>
              <a:t>, S. Pd., PTP Ahli </a:t>
            </a:r>
            <a:r>
              <a:rPr lang="en-US" dirty="0" err="1"/>
              <a:t>Pertama</a:t>
            </a:r>
            <a:r>
              <a:rPr lang="en-US" dirty="0"/>
              <a:t>, </a:t>
            </a:r>
            <a:r>
              <a:rPr lang="en-US" dirty="0" err="1"/>
              <a:t>melaksanakan</a:t>
            </a:r>
            <a:r>
              <a:rPr lang="en-US" dirty="0"/>
              <a:t> </a:t>
            </a:r>
            <a:r>
              <a:rPr lang="en-US" dirty="0" err="1"/>
              <a:t>analisis</a:t>
            </a:r>
            <a:r>
              <a:rPr lang="en-US" dirty="0"/>
              <a:t> </a:t>
            </a:r>
            <a:r>
              <a:rPr lang="en-US" dirty="0" err="1"/>
              <a:t>kebutuhan</a:t>
            </a:r>
            <a:r>
              <a:rPr lang="en-US" dirty="0"/>
              <a:t> hypermedia </a:t>
            </a:r>
            <a:r>
              <a:rPr lang="en-US" dirty="0" err="1"/>
              <a:t>untuk</a:t>
            </a:r>
            <a:r>
              <a:rPr lang="en-US" dirty="0"/>
              <a:t> </a:t>
            </a:r>
            <a:r>
              <a:rPr lang="en-US" dirty="0" err="1"/>
              <a:t>pembelajaran</a:t>
            </a:r>
            <a:r>
              <a:rPr lang="en-US" dirty="0"/>
              <a:t> </a:t>
            </a:r>
            <a:r>
              <a:rPr lang="en-US" dirty="0" err="1"/>
              <a:t>dengan</a:t>
            </a:r>
            <a:r>
              <a:rPr lang="en-US" dirty="0"/>
              <a:t> </a:t>
            </a:r>
            <a:r>
              <a:rPr lang="en-US" dirty="0" err="1"/>
              <a:t>judul</a:t>
            </a:r>
            <a:r>
              <a:rPr lang="en-US" dirty="0"/>
              <a:t>: </a:t>
            </a:r>
            <a:r>
              <a:rPr lang="en-US" dirty="0" err="1"/>
              <a:t>Analisis</a:t>
            </a:r>
            <a:r>
              <a:rPr lang="en-US" dirty="0"/>
              <a:t> </a:t>
            </a:r>
            <a:r>
              <a:rPr lang="en-US" dirty="0" err="1"/>
              <a:t>Kebutuhan</a:t>
            </a:r>
            <a:r>
              <a:rPr lang="en-US" dirty="0"/>
              <a:t> </a:t>
            </a:r>
            <a:r>
              <a:rPr lang="en-US" dirty="0" err="1"/>
              <a:t>Bahan</a:t>
            </a:r>
            <a:r>
              <a:rPr lang="en-US" dirty="0"/>
              <a:t> </a:t>
            </a:r>
            <a:r>
              <a:rPr lang="en-US" dirty="0" err="1"/>
              <a:t>Belajar</a:t>
            </a:r>
            <a:r>
              <a:rPr lang="en-US" dirty="0"/>
              <a:t> Multimedia </a:t>
            </a:r>
            <a:r>
              <a:rPr lang="en-US" dirty="0" err="1"/>
              <a:t>Interaktif</a:t>
            </a:r>
            <a:r>
              <a:rPr lang="en-US" dirty="0"/>
              <a:t> </a:t>
            </a:r>
            <a:r>
              <a:rPr lang="en-US" dirty="0" err="1"/>
              <a:t>untuk</a:t>
            </a:r>
            <a:r>
              <a:rPr lang="en-US" dirty="0"/>
              <a:t> Web </a:t>
            </a:r>
            <a:r>
              <a:rPr lang="en-US" dirty="0" err="1"/>
              <a:t>Rumah</a:t>
            </a:r>
            <a:r>
              <a:rPr lang="en-US" dirty="0"/>
              <a:t> </a:t>
            </a:r>
            <a:r>
              <a:rPr lang="en-US" dirty="0" err="1"/>
              <a:t>Belajar</a:t>
            </a:r>
            <a:r>
              <a:rPr lang="en-US" dirty="0"/>
              <a:t> Mata </a:t>
            </a:r>
            <a:r>
              <a:rPr lang="en-US" dirty="0" err="1"/>
              <a:t>Pelajaran</a:t>
            </a:r>
            <a:r>
              <a:rPr lang="en-US" dirty="0"/>
              <a:t> </a:t>
            </a:r>
            <a:r>
              <a:rPr lang="en-US" dirty="0" err="1"/>
              <a:t>Matematika</a:t>
            </a:r>
            <a:r>
              <a:rPr lang="en-US" dirty="0"/>
              <a:t> </a:t>
            </a:r>
            <a:r>
              <a:rPr lang="en-US" dirty="0" err="1"/>
              <a:t>Sekolah</a:t>
            </a:r>
            <a:r>
              <a:rPr lang="en-US" dirty="0"/>
              <a:t> </a:t>
            </a:r>
            <a:r>
              <a:rPr lang="en-US" dirty="0" err="1"/>
              <a:t>Dasar</a:t>
            </a:r>
            <a:r>
              <a:rPr lang="en-US" dirty="0"/>
              <a:t> </a:t>
            </a:r>
            <a:r>
              <a:rPr lang="en-US" dirty="0" err="1"/>
              <a:t>dan</a:t>
            </a:r>
            <a:r>
              <a:rPr lang="en-US" dirty="0"/>
              <a:t> </a:t>
            </a:r>
            <a:r>
              <a:rPr lang="en-US" dirty="0" err="1"/>
              <a:t>membuat</a:t>
            </a:r>
            <a:r>
              <a:rPr lang="en-US" dirty="0"/>
              <a:t> </a:t>
            </a:r>
            <a:r>
              <a:rPr lang="en-US" dirty="0" err="1"/>
              <a:t>sebuah</a:t>
            </a:r>
            <a:r>
              <a:rPr lang="en-US" dirty="0"/>
              <a:t> </a:t>
            </a:r>
            <a:r>
              <a:rPr lang="en-US" dirty="0" err="1"/>
              <a:t>laporan</a:t>
            </a:r>
            <a:r>
              <a:rPr lang="en-US" dirty="0"/>
              <a:t>, </a:t>
            </a:r>
            <a:r>
              <a:rPr lang="en-US" dirty="0" err="1"/>
              <a:t>maka</a:t>
            </a:r>
            <a:r>
              <a:rPr lang="en-US" dirty="0"/>
              <a:t> </a:t>
            </a:r>
            <a:r>
              <a:rPr lang="en-US" dirty="0" err="1"/>
              <a:t>ia</a:t>
            </a:r>
            <a:r>
              <a:rPr lang="en-US" dirty="0"/>
              <a:t> </a:t>
            </a:r>
            <a:r>
              <a:rPr lang="en-US" dirty="0" err="1"/>
              <a:t>diberi</a:t>
            </a:r>
            <a:r>
              <a:rPr lang="en-US" dirty="0"/>
              <a:t> </a:t>
            </a:r>
            <a:r>
              <a:rPr lang="en-US" dirty="0" err="1"/>
              <a:t>angka</a:t>
            </a:r>
            <a:r>
              <a:rPr lang="en-US" dirty="0"/>
              <a:t> </a:t>
            </a:r>
            <a:r>
              <a:rPr lang="en-US" dirty="0" err="1"/>
              <a:t>kredit</a:t>
            </a:r>
            <a:r>
              <a:rPr lang="en-US" dirty="0"/>
              <a:t> 80% </a:t>
            </a:r>
            <a:r>
              <a:rPr lang="en-US" dirty="0" err="1"/>
              <a:t>dari</a:t>
            </a:r>
            <a:r>
              <a:rPr lang="en-US" dirty="0"/>
              <a:t> 1,99 </a:t>
            </a:r>
            <a:r>
              <a:rPr lang="en-US" dirty="0" err="1"/>
              <a:t>yaitu</a:t>
            </a:r>
            <a:r>
              <a:rPr lang="en-US" dirty="0"/>
              <a:t> 1,59 (</a:t>
            </a:r>
            <a:r>
              <a:rPr lang="en-US" dirty="0" err="1"/>
              <a:t>satu</a:t>
            </a:r>
            <a:r>
              <a:rPr lang="en-US" dirty="0"/>
              <a:t> </a:t>
            </a:r>
            <a:r>
              <a:rPr lang="en-US" dirty="0" err="1"/>
              <a:t>koma</a:t>
            </a:r>
            <a:r>
              <a:rPr lang="en-US" dirty="0"/>
              <a:t> lima </a:t>
            </a:r>
            <a:r>
              <a:rPr lang="en-US" dirty="0" err="1"/>
              <a:t>sembilan</a:t>
            </a:r>
            <a:r>
              <a:rPr lang="en-US" dirty="0"/>
              <a:t> ). </a:t>
            </a:r>
          </a:p>
          <a:p>
            <a:r>
              <a:rPr lang="en-US" dirty="0" smtClean="0"/>
              <a:t>Drs</a:t>
            </a:r>
            <a:r>
              <a:rPr lang="en-US" dirty="0"/>
              <a:t>. </a:t>
            </a:r>
            <a:r>
              <a:rPr lang="en-US" dirty="0" err="1"/>
              <a:t>Agung</a:t>
            </a:r>
            <a:r>
              <a:rPr lang="en-US" dirty="0"/>
              <a:t> </a:t>
            </a:r>
            <a:r>
              <a:rPr lang="en-US" dirty="0" err="1"/>
              <a:t>Wicaksono</a:t>
            </a:r>
            <a:r>
              <a:rPr lang="en-US" dirty="0"/>
              <a:t>, M. Pd., PTP Ahli </a:t>
            </a:r>
            <a:r>
              <a:rPr lang="en-US" dirty="0" err="1"/>
              <a:t>Muda</a:t>
            </a:r>
            <a:r>
              <a:rPr lang="en-US" dirty="0"/>
              <a:t>, </a:t>
            </a:r>
            <a:r>
              <a:rPr lang="en-US" dirty="0" err="1"/>
              <a:t>dan</a:t>
            </a:r>
            <a:r>
              <a:rPr lang="en-US" dirty="0"/>
              <a:t> </a:t>
            </a:r>
            <a:r>
              <a:rPr lang="en-US" dirty="0" err="1"/>
              <a:t>Hendarrita</a:t>
            </a:r>
            <a:r>
              <a:rPr lang="en-US" dirty="0"/>
              <a:t>, </a:t>
            </a:r>
            <a:r>
              <a:rPr lang="en-US" dirty="0" err="1"/>
              <a:t>M.Kom</a:t>
            </a:r>
            <a:r>
              <a:rPr lang="en-US" dirty="0"/>
              <a:t>., PTP Ahli </a:t>
            </a:r>
            <a:r>
              <a:rPr lang="en-US" dirty="0" err="1"/>
              <a:t>Pertama</a:t>
            </a:r>
            <a:r>
              <a:rPr lang="en-US" dirty="0"/>
              <a:t> </a:t>
            </a:r>
            <a:r>
              <a:rPr lang="en-US" dirty="0" err="1"/>
              <a:t>mendapatkan</a:t>
            </a:r>
            <a:r>
              <a:rPr lang="en-US" dirty="0"/>
              <a:t> </a:t>
            </a:r>
            <a:r>
              <a:rPr lang="en-US" dirty="0" err="1"/>
              <a:t>tugas</a:t>
            </a:r>
            <a:r>
              <a:rPr lang="en-US" dirty="0"/>
              <a:t> </a:t>
            </a:r>
            <a:r>
              <a:rPr lang="en-US" dirty="0" err="1"/>
              <a:t>untuk</a:t>
            </a:r>
            <a:r>
              <a:rPr lang="en-US" dirty="0"/>
              <a:t> </a:t>
            </a:r>
            <a:r>
              <a:rPr lang="en-US" dirty="0" err="1"/>
              <a:t>melakukan</a:t>
            </a:r>
            <a:r>
              <a:rPr lang="en-US" dirty="0"/>
              <a:t> </a:t>
            </a:r>
            <a:r>
              <a:rPr lang="en-US" dirty="0" err="1"/>
              <a:t>analisis</a:t>
            </a:r>
            <a:r>
              <a:rPr lang="en-US" dirty="0"/>
              <a:t> </a:t>
            </a:r>
            <a:r>
              <a:rPr lang="en-US" dirty="0" err="1"/>
              <a:t>kebutuhan</a:t>
            </a:r>
            <a:r>
              <a:rPr lang="en-US" dirty="0"/>
              <a:t> </a:t>
            </a:r>
            <a:r>
              <a:rPr lang="en-US" dirty="0" err="1"/>
              <a:t>teknologi</a:t>
            </a:r>
            <a:r>
              <a:rPr lang="en-US" dirty="0"/>
              <a:t> </a:t>
            </a:r>
            <a:r>
              <a:rPr lang="en-US" dirty="0" err="1"/>
              <a:t>pembelajaran</a:t>
            </a:r>
            <a:r>
              <a:rPr lang="en-US" dirty="0"/>
              <a:t> hypermedia </a:t>
            </a:r>
            <a:r>
              <a:rPr lang="en-US" dirty="0" err="1"/>
              <a:t>dengan</a:t>
            </a:r>
            <a:r>
              <a:rPr lang="en-US" dirty="0"/>
              <a:t> </a:t>
            </a:r>
            <a:r>
              <a:rPr lang="en-US" dirty="0" err="1"/>
              <a:t>judul</a:t>
            </a:r>
            <a:r>
              <a:rPr lang="en-US" dirty="0"/>
              <a:t> </a:t>
            </a:r>
            <a:r>
              <a:rPr lang="en-US" dirty="0" err="1"/>
              <a:t>Analisis</a:t>
            </a:r>
            <a:r>
              <a:rPr lang="en-US" dirty="0"/>
              <a:t> </a:t>
            </a:r>
            <a:r>
              <a:rPr lang="en-US" dirty="0" err="1"/>
              <a:t>Kebutuhan</a:t>
            </a:r>
            <a:r>
              <a:rPr lang="en-US" dirty="0"/>
              <a:t> Model Hypermedia </a:t>
            </a:r>
            <a:r>
              <a:rPr lang="en-US" dirty="0" err="1"/>
              <a:t>untuk</a:t>
            </a:r>
            <a:r>
              <a:rPr lang="en-US" dirty="0"/>
              <a:t> </a:t>
            </a:r>
            <a:r>
              <a:rPr lang="en-US" dirty="0" err="1"/>
              <a:t>Fitur</a:t>
            </a:r>
            <a:r>
              <a:rPr lang="en-US" dirty="0"/>
              <a:t> </a:t>
            </a:r>
            <a:r>
              <a:rPr lang="en-US" dirty="0" err="1"/>
              <a:t>Laboratorium</a:t>
            </a:r>
            <a:r>
              <a:rPr lang="en-US" dirty="0"/>
              <a:t> Maya (Virtual Lab) Web </a:t>
            </a:r>
            <a:r>
              <a:rPr lang="en-US" dirty="0" err="1"/>
              <a:t>Rumah</a:t>
            </a:r>
            <a:r>
              <a:rPr lang="en-US" dirty="0"/>
              <a:t> </a:t>
            </a:r>
            <a:r>
              <a:rPr lang="en-US" dirty="0" err="1"/>
              <a:t>Belajar</a:t>
            </a:r>
            <a:r>
              <a:rPr lang="en-US" dirty="0"/>
              <a:t>  </a:t>
            </a:r>
            <a:r>
              <a:rPr lang="en-US" dirty="0" err="1"/>
              <a:t>pada</a:t>
            </a:r>
            <a:r>
              <a:rPr lang="en-US" dirty="0"/>
              <a:t> Mata </a:t>
            </a:r>
            <a:r>
              <a:rPr lang="en-US" dirty="0" err="1"/>
              <a:t>Pelajaran</a:t>
            </a:r>
            <a:r>
              <a:rPr lang="en-US" dirty="0"/>
              <a:t> Kimia </a:t>
            </a:r>
            <a:r>
              <a:rPr lang="en-US" dirty="0" err="1"/>
              <a:t>Jenjang</a:t>
            </a:r>
            <a:r>
              <a:rPr lang="en-US" dirty="0"/>
              <a:t> SMA </a:t>
            </a:r>
            <a:r>
              <a:rPr lang="en-US" dirty="0" err="1"/>
              <a:t>dan</a:t>
            </a:r>
            <a:r>
              <a:rPr lang="en-US" dirty="0"/>
              <a:t> </a:t>
            </a:r>
            <a:r>
              <a:rPr lang="en-US" dirty="0" err="1"/>
              <a:t>membuat</a:t>
            </a:r>
            <a:r>
              <a:rPr lang="en-US" dirty="0"/>
              <a:t> </a:t>
            </a:r>
            <a:r>
              <a:rPr lang="en-US" dirty="0" err="1"/>
              <a:t>sebuah</a:t>
            </a:r>
            <a:r>
              <a:rPr lang="en-US" dirty="0"/>
              <a:t> </a:t>
            </a:r>
            <a:r>
              <a:rPr lang="en-US" dirty="0" err="1"/>
              <a:t>laporan</a:t>
            </a:r>
            <a:r>
              <a:rPr lang="en-US" dirty="0"/>
              <a:t>. </a:t>
            </a:r>
            <a:r>
              <a:rPr lang="en-US" dirty="0" smtClean="0"/>
              <a:t>Drs</a:t>
            </a:r>
            <a:r>
              <a:rPr lang="en-US" dirty="0"/>
              <a:t>. </a:t>
            </a:r>
            <a:r>
              <a:rPr lang="en-US" dirty="0" err="1"/>
              <a:t>Agung</a:t>
            </a:r>
            <a:r>
              <a:rPr lang="en-US" dirty="0"/>
              <a:t> </a:t>
            </a:r>
            <a:r>
              <a:rPr lang="en-US" dirty="0" err="1"/>
              <a:t>Wicaksono</a:t>
            </a:r>
            <a:r>
              <a:rPr lang="en-US" dirty="0"/>
              <a:t>, </a:t>
            </a:r>
            <a:r>
              <a:rPr lang="en-US" dirty="0" err="1"/>
              <a:t>M.Pd</a:t>
            </a:r>
            <a:r>
              <a:rPr lang="en-US" dirty="0"/>
              <a:t>. </a:t>
            </a:r>
            <a:r>
              <a:rPr lang="en-US" dirty="0" err="1"/>
              <a:t>diberi</a:t>
            </a:r>
            <a:r>
              <a:rPr lang="en-US" dirty="0"/>
              <a:t> </a:t>
            </a:r>
            <a:r>
              <a:rPr lang="en-US" dirty="0" err="1"/>
              <a:t>angka</a:t>
            </a:r>
            <a:r>
              <a:rPr lang="en-US" dirty="0"/>
              <a:t> </a:t>
            </a:r>
            <a:r>
              <a:rPr lang="en-US" dirty="0" err="1"/>
              <a:t>kredit</a:t>
            </a:r>
            <a:r>
              <a:rPr lang="en-US" dirty="0"/>
              <a:t> 60% x 1,99 = 1,194 (</a:t>
            </a:r>
            <a:r>
              <a:rPr lang="en-US" dirty="0" err="1"/>
              <a:t>satu</a:t>
            </a:r>
            <a:r>
              <a:rPr lang="en-US" dirty="0"/>
              <a:t> </a:t>
            </a:r>
            <a:r>
              <a:rPr lang="en-US" dirty="0" err="1"/>
              <a:t>koma</a:t>
            </a:r>
            <a:r>
              <a:rPr lang="en-US" dirty="0"/>
              <a:t> </a:t>
            </a:r>
            <a:r>
              <a:rPr lang="en-US" dirty="0" err="1"/>
              <a:t>satu</a:t>
            </a:r>
            <a:r>
              <a:rPr lang="en-US" dirty="0"/>
              <a:t> </a:t>
            </a:r>
            <a:r>
              <a:rPr lang="en-US" dirty="0" err="1"/>
              <a:t>sembilan</a:t>
            </a:r>
            <a:r>
              <a:rPr lang="en-US" dirty="0"/>
              <a:t> </a:t>
            </a:r>
            <a:r>
              <a:rPr lang="en-US" dirty="0" err="1"/>
              <a:t>empat</a:t>
            </a:r>
            <a:r>
              <a:rPr lang="en-US" dirty="0"/>
              <a:t>) </a:t>
            </a:r>
            <a:r>
              <a:rPr lang="en-US" dirty="0" err="1"/>
              <a:t>dan</a:t>
            </a:r>
            <a:r>
              <a:rPr lang="en-US" dirty="0"/>
              <a:t> </a:t>
            </a:r>
            <a:r>
              <a:rPr lang="en-US" dirty="0" err="1"/>
              <a:t>Hendarrita</a:t>
            </a:r>
            <a:r>
              <a:rPr lang="en-US" dirty="0"/>
              <a:t>, </a:t>
            </a:r>
            <a:r>
              <a:rPr lang="en-US" dirty="0" err="1"/>
              <a:t>M.Kom</a:t>
            </a:r>
            <a:r>
              <a:rPr lang="en-US" dirty="0"/>
              <a:t>. </a:t>
            </a:r>
            <a:r>
              <a:rPr lang="en-US" dirty="0" err="1"/>
              <a:t>diberi</a:t>
            </a:r>
            <a:r>
              <a:rPr lang="en-US" dirty="0"/>
              <a:t> </a:t>
            </a:r>
            <a:r>
              <a:rPr lang="en-US" dirty="0" err="1"/>
              <a:t>angka</a:t>
            </a:r>
            <a:r>
              <a:rPr lang="en-US" dirty="0"/>
              <a:t> </a:t>
            </a:r>
            <a:r>
              <a:rPr lang="en-US" dirty="0" err="1"/>
              <a:t>kredit</a:t>
            </a:r>
            <a:r>
              <a:rPr lang="en-US" dirty="0"/>
              <a:t> 80% x 40% x 1,99 = 0,637 (</a:t>
            </a:r>
            <a:r>
              <a:rPr lang="en-US" dirty="0" err="1"/>
              <a:t>nol</a:t>
            </a:r>
            <a:r>
              <a:rPr lang="en-US" dirty="0"/>
              <a:t> </a:t>
            </a:r>
            <a:r>
              <a:rPr lang="en-US" dirty="0" err="1"/>
              <a:t>koma</a:t>
            </a:r>
            <a:r>
              <a:rPr lang="en-US" dirty="0"/>
              <a:t> </a:t>
            </a:r>
            <a:r>
              <a:rPr lang="en-US" dirty="0" err="1"/>
              <a:t>enam</a:t>
            </a:r>
            <a:r>
              <a:rPr lang="en-US" dirty="0"/>
              <a:t> </a:t>
            </a:r>
            <a:r>
              <a:rPr lang="en-US" dirty="0" err="1"/>
              <a:t>tiga</a:t>
            </a:r>
            <a:r>
              <a:rPr lang="en-US" dirty="0"/>
              <a:t> </a:t>
            </a:r>
            <a:r>
              <a:rPr lang="en-US" dirty="0" err="1"/>
              <a:t>tujuh</a:t>
            </a:r>
            <a:r>
              <a:rPr lang="en-US" dirty="0"/>
              <a:t>). </a:t>
            </a:r>
          </a:p>
          <a:p>
            <a:r>
              <a:rPr lang="en-US" dirty="0" smtClean="0"/>
              <a:t>Dr</a:t>
            </a:r>
            <a:r>
              <a:rPr lang="en-US" dirty="0"/>
              <a:t>. </a:t>
            </a:r>
            <a:r>
              <a:rPr lang="en-US" dirty="0" err="1"/>
              <a:t>Agus</a:t>
            </a:r>
            <a:r>
              <a:rPr lang="en-US" dirty="0"/>
              <a:t> </a:t>
            </a:r>
            <a:r>
              <a:rPr lang="en-US" dirty="0" err="1"/>
              <a:t>Suratman</a:t>
            </a:r>
            <a:r>
              <a:rPr lang="en-US" dirty="0"/>
              <a:t>, PTP Ahli </a:t>
            </a:r>
            <a:r>
              <a:rPr lang="en-US" dirty="0" err="1"/>
              <a:t>Madya</a:t>
            </a:r>
            <a:r>
              <a:rPr lang="en-US" dirty="0"/>
              <a:t> </a:t>
            </a:r>
            <a:r>
              <a:rPr lang="en-US" dirty="0" err="1"/>
              <a:t>dan</a:t>
            </a:r>
            <a:r>
              <a:rPr lang="en-US" dirty="0"/>
              <a:t> </a:t>
            </a:r>
            <a:r>
              <a:rPr lang="en-US" dirty="0" err="1"/>
              <a:t>Nissa</a:t>
            </a:r>
            <a:r>
              <a:rPr lang="en-US" dirty="0"/>
              <a:t>, </a:t>
            </a:r>
            <a:r>
              <a:rPr lang="en-US" dirty="0" err="1"/>
              <a:t>M.Pd</a:t>
            </a:r>
            <a:r>
              <a:rPr lang="en-US" dirty="0"/>
              <a:t>., PTP Ahli </a:t>
            </a:r>
            <a:r>
              <a:rPr lang="en-US" dirty="0" err="1"/>
              <a:t>Muda</a:t>
            </a:r>
            <a:r>
              <a:rPr lang="en-US" dirty="0"/>
              <a:t>, </a:t>
            </a:r>
            <a:r>
              <a:rPr lang="en-US" dirty="0" err="1"/>
              <a:t>melaksanakan</a:t>
            </a:r>
            <a:r>
              <a:rPr lang="en-US" dirty="0"/>
              <a:t> </a:t>
            </a:r>
            <a:r>
              <a:rPr lang="en-US" dirty="0" err="1"/>
              <a:t>analisis</a:t>
            </a:r>
            <a:r>
              <a:rPr lang="en-US" dirty="0"/>
              <a:t> </a:t>
            </a:r>
            <a:r>
              <a:rPr lang="en-US" dirty="0" err="1"/>
              <a:t>kebutuhan</a:t>
            </a:r>
            <a:r>
              <a:rPr lang="en-US" dirty="0"/>
              <a:t> </a:t>
            </a:r>
            <a:r>
              <a:rPr lang="en-US" dirty="0" err="1"/>
              <a:t>pengembangan</a:t>
            </a:r>
            <a:r>
              <a:rPr lang="en-US" dirty="0"/>
              <a:t> media video tutorial </a:t>
            </a:r>
            <a:r>
              <a:rPr lang="en-US" dirty="0" err="1"/>
              <a:t>berbasis</a:t>
            </a:r>
            <a:r>
              <a:rPr lang="en-US" dirty="0"/>
              <a:t> web </a:t>
            </a:r>
            <a:r>
              <a:rPr lang="en-US" dirty="0" err="1"/>
              <a:t>tentang</a:t>
            </a:r>
            <a:r>
              <a:rPr lang="en-US" dirty="0"/>
              <a:t> </a:t>
            </a:r>
            <a:r>
              <a:rPr lang="en-US" dirty="0" err="1"/>
              <a:t>penguatan</a:t>
            </a:r>
            <a:r>
              <a:rPr lang="en-US" dirty="0"/>
              <a:t> </a:t>
            </a:r>
            <a:r>
              <a:rPr lang="en-US" dirty="0" err="1"/>
              <a:t>pendidikan</a:t>
            </a:r>
            <a:r>
              <a:rPr lang="en-US" dirty="0"/>
              <a:t> </a:t>
            </a:r>
            <a:r>
              <a:rPr lang="en-US" dirty="0" err="1"/>
              <a:t>karakter</a:t>
            </a:r>
            <a:r>
              <a:rPr lang="en-US" dirty="0"/>
              <a:t> </a:t>
            </a:r>
            <a:r>
              <a:rPr lang="en-US" dirty="0" err="1"/>
              <a:t>untuk</a:t>
            </a:r>
            <a:r>
              <a:rPr lang="en-US" dirty="0"/>
              <a:t> Guru </a:t>
            </a:r>
            <a:r>
              <a:rPr lang="en-US" dirty="0" err="1"/>
              <a:t>Matematika</a:t>
            </a:r>
            <a:r>
              <a:rPr lang="en-US" dirty="0"/>
              <a:t> </a:t>
            </a:r>
            <a:r>
              <a:rPr lang="en-US" dirty="0" err="1"/>
              <a:t>jenjang</a:t>
            </a:r>
            <a:r>
              <a:rPr lang="en-US" dirty="0"/>
              <a:t> SD </a:t>
            </a:r>
            <a:r>
              <a:rPr lang="en-US" dirty="0" err="1"/>
              <a:t>dan</a:t>
            </a:r>
            <a:r>
              <a:rPr lang="en-US" dirty="0"/>
              <a:t> </a:t>
            </a:r>
            <a:r>
              <a:rPr lang="en-US" dirty="0" err="1"/>
              <a:t>membuat</a:t>
            </a:r>
            <a:r>
              <a:rPr lang="en-US" dirty="0"/>
              <a:t> </a:t>
            </a:r>
            <a:r>
              <a:rPr lang="en-US" dirty="0" err="1"/>
              <a:t>sebuah</a:t>
            </a:r>
            <a:r>
              <a:rPr lang="en-US" dirty="0"/>
              <a:t> </a:t>
            </a:r>
            <a:r>
              <a:rPr lang="en-US" dirty="0" err="1"/>
              <a:t>laporan</a:t>
            </a:r>
            <a:r>
              <a:rPr lang="en-US" dirty="0"/>
              <a:t>.  </a:t>
            </a:r>
            <a:r>
              <a:rPr lang="en-US" dirty="0" err="1"/>
              <a:t>Agus</a:t>
            </a:r>
            <a:r>
              <a:rPr lang="en-US" dirty="0"/>
              <a:t> </a:t>
            </a:r>
            <a:r>
              <a:rPr lang="en-US" dirty="0" err="1"/>
              <a:t>Suratman</a:t>
            </a:r>
            <a:r>
              <a:rPr lang="en-US" dirty="0"/>
              <a:t>, S.T. </a:t>
            </a:r>
            <a:r>
              <a:rPr lang="en-US" dirty="0" err="1"/>
              <a:t>diberi</a:t>
            </a:r>
            <a:r>
              <a:rPr lang="en-US" dirty="0"/>
              <a:t> </a:t>
            </a:r>
            <a:r>
              <a:rPr lang="en-US" dirty="0" err="1"/>
              <a:t>angka</a:t>
            </a:r>
            <a:r>
              <a:rPr lang="en-US" dirty="0"/>
              <a:t> </a:t>
            </a:r>
            <a:r>
              <a:rPr lang="en-US" dirty="0" err="1"/>
              <a:t>kredit</a:t>
            </a:r>
            <a:r>
              <a:rPr lang="en-US" dirty="0"/>
              <a:t> 60% x 1,99 = 1,194 (</a:t>
            </a:r>
            <a:r>
              <a:rPr lang="en-US" dirty="0" err="1"/>
              <a:t>satu</a:t>
            </a:r>
            <a:r>
              <a:rPr lang="en-US" dirty="0"/>
              <a:t> </a:t>
            </a:r>
            <a:r>
              <a:rPr lang="en-US" dirty="0" err="1"/>
              <a:t>koma</a:t>
            </a:r>
            <a:r>
              <a:rPr lang="en-US" dirty="0"/>
              <a:t> </a:t>
            </a:r>
            <a:r>
              <a:rPr lang="en-US" dirty="0" err="1"/>
              <a:t>satu</a:t>
            </a:r>
            <a:r>
              <a:rPr lang="en-US" dirty="0"/>
              <a:t> </a:t>
            </a:r>
            <a:r>
              <a:rPr lang="en-US" dirty="0" err="1"/>
              <a:t>sembilan</a:t>
            </a:r>
            <a:r>
              <a:rPr lang="en-US" dirty="0"/>
              <a:t> </a:t>
            </a:r>
            <a:r>
              <a:rPr lang="en-US" dirty="0" err="1"/>
              <a:t>empat</a:t>
            </a:r>
            <a:r>
              <a:rPr lang="en-US" dirty="0"/>
              <a:t>)  </a:t>
            </a:r>
            <a:r>
              <a:rPr lang="en-US" dirty="0" err="1"/>
              <a:t>dan</a:t>
            </a:r>
            <a:r>
              <a:rPr lang="en-US" dirty="0"/>
              <a:t> </a:t>
            </a:r>
            <a:r>
              <a:rPr lang="en-US" dirty="0" err="1"/>
              <a:t>Nissa</a:t>
            </a:r>
            <a:r>
              <a:rPr lang="en-US" dirty="0"/>
              <a:t>, </a:t>
            </a:r>
            <a:r>
              <a:rPr lang="en-US" dirty="0" err="1"/>
              <a:t>M.Pd</a:t>
            </a:r>
            <a:r>
              <a:rPr lang="en-US" dirty="0"/>
              <a:t>. </a:t>
            </a:r>
            <a:r>
              <a:rPr lang="en-US" dirty="0" err="1"/>
              <a:t>diberi</a:t>
            </a:r>
            <a:r>
              <a:rPr lang="en-US" dirty="0"/>
              <a:t> </a:t>
            </a:r>
            <a:r>
              <a:rPr lang="en-US" dirty="0" err="1"/>
              <a:t>angka</a:t>
            </a:r>
            <a:r>
              <a:rPr lang="en-US" dirty="0"/>
              <a:t> </a:t>
            </a:r>
            <a:r>
              <a:rPr lang="en-US" dirty="0" err="1"/>
              <a:t>kredit</a:t>
            </a:r>
            <a:r>
              <a:rPr lang="en-US" dirty="0"/>
              <a:t> 40% x 1,99 = 0,796 (</a:t>
            </a:r>
            <a:r>
              <a:rPr lang="en-US" dirty="0" err="1"/>
              <a:t>nol</a:t>
            </a:r>
            <a:r>
              <a:rPr lang="en-US" dirty="0"/>
              <a:t> </a:t>
            </a:r>
            <a:r>
              <a:rPr lang="en-US" dirty="0" err="1"/>
              <a:t>koma</a:t>
            </a:r>
            <a:r>
              <a:rPr lang="en-US" dirty="0"/>
              <a:t> </a:t>
            </a:r>
            <a:r>
              <a:rPr lang="en-US" dirty="0" err="1"/>
              <a:t>tujuh</a:t>
            </a:r>
            <a:r>
              <a:rPr lang="en-US" dirty="0"/>
              <a:t> </a:t>
            </a:r>
            <a:r>
              <a:rPr lang="en-US" dirty="0" err="1"/>
              <a:t>sembilan</a:t>
            </a:r>
            <a:r>
              <a:rPr lang="en-US" dirty="0"/>
              <a:t> </a:t>
            </a:r>
            <a:r>
              <a:rPr lang="en-US" dirty="0" err="1"/>
              <a:t>enam</a:t>
            </a:r>
            <a:r>
              <a:rPr lang="en-US" dirty="0"/>
              <a:t>).</a:t>
            </a:r>
          </a:p>
        </p:txBody>
      </p:sp>
    </p:spTree>
    <p:extLst>
      <p:ext uri="{BB962C8B-B14F-4D97-AF65-F5344CB8AC3E}">
        <p14:creationId xmlns:p14="http://schemas.microsoft.com/office/powerpoint/2010/main" val="1494778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1725</TotalTime>
  <Words>4614</Words>
  <Application>Microsoft Office PowerPoint</Application>
  <PresentationFormat>Widescreen</PresentationFormat>
  <Paragraphs>261</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MS Mincho</vt:lpstr>
      <vt:lpstr>Arial</vt:lpstr>
      <vt:lpstr>Bookman Old Style</vt:lpstr>
      <vt:lpstr>Bookman Uralic</vt:lpstr>
      <vt:lpstr>Calibri</vt:lpstr>
      <vt:lpstr>Calibri Light</vt:lpstr>
      <vt:lpstr>Times New Roman</vt:lpstr>
      <vt:lpstr>Office Theme</vt:lpstr>
      <vt:lpstr>Analisis dan Pengkajian</vt:lpstr>
      <vt:lpstr>Deskripsi Pejabat Fungsional PTP</vt:lpstr>
      <vt:lpstr>Analisis dan Pengkajian (unsur II sub unsur A)</vt:lpstr>
      <vt:lpstr>Analisis dan Pengkajian (unsur II sub unsur A)</vt:lpstr>
      <vt:lpstr>Butir Kegiatan 1</vt:lpstr>
      <vt:lpstr>Unsur : Pengembangan Teknologi Pembelajaran </vt:lpstr>
      <vt:lpstr>Contoh</vt:lpstr>
      <vt:lpstr>Unsur : Pengembangan Teknologi Pembelajaran </vt:lpstr>
      <vt:lpstr>Contoh</vt:lpstr>
      <vt:lpstr>Unsur : Pengembangan Teknologi Pembelajaran </vt:lpstr>
      <vt:lpstr>Contoh</vt:lpstr>
      <vt:lpstr>Unsur : Pengembangan Teknologi Pembelajaran </vt:lpstr>
      <vt:lpstr>Contoh</vt:lpstr>
      <vt:lpstr>Unsur : Pengembangan Teknologi Pembelajaran </vt:lpstr>
      <vt:lpstr>Contoh</vt:lpstr>
      <vt:lpstr>Unsur : Pengembangan Teknologi Pembelajaran </vt:lpstr>
      <vt:lpstr>Contoh</vt:lpstr>
      <vt:lpstr>Unsur : Pengembangan Teknologi Pembelajaran </vt:lpstr>
      <vt:lpstr>Contoh</vt:lpstr>
      <vt:lpstr>Butir Kegiatan 2</vt:lpstr>
      <vt:lpstr>Unsur : Pengembangan Teknologi Pembelajaran </vt:lpstr>
      <vt:lpstr>Contoh</vt:lpstr>
      <vt:lpstr>Unsur : Pengembangan Teknologi Pembelajaran </vt:lpstr>
      <vt:lpstr>Contoh</vt:lpstr>
      <vt:lpstr>Terimakasih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dan Pengkajian</dc:title>
  <dc:creator>Herr. Siyamta;siyamta</dc:creator>
  <cp:lastModifiedBy>Indra Cantik</cp:lastModifiedBy>
  <cp:revision>96</cp:revision>
  <dcterms:created xsi:type="dcterms:W3CDTF">2019-05-26T01:46:45Z</dcterms:created>
  <dcterms:modified xsi:type="dcterms:W3CDTF">2020-06-29T02:14:09Z</dcterms:modified>
</cp:coreProperties>
</file>